
<file path=[Content_Types].xml><?xml version="1.0" encoding="utf-8"?>
<Types xmlns="http://schemas.openxmlformats.org/package/2006/content-types">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10.xml" ContentType="application/vnd.openxmlformats-officedocument.drawingml.diagramColors+xml"/>
  <Override PartName="/ppt/diagrams/colors11.xml" ContentType="application/vnd.openxmlformats-officedocument.drawingml.diagramColors+xml"/>
  <Override PartName="/ppt/diagrams/colors12.xml" ContentType="application/vnd.openxmlformats-officedocument.drawingml.diagramColors+xml"/>
  <Override PartName="/ppt/diagrams/colors13.xml" ContentType="application/vnd.openxmlformats-officedocument.drawingml.diagramColors+xml"/>
  <Override PartName="/ppt/diagrams/colors14.xml" ContentType="application/vnd.openxmlformats-officedocument.drawingml.diagramColors+xml"/>
  <Override PartName="/ppt/diagrams/colors15.xml" ContentType="application/vnd.openxmlformats-officedocument.drawingml.diagramColors+xml"/>
  <Override PartName="/ppt/diagrams/colors16.xml" ContentType="application/vnd.openxmlformats-officedocument.drawingml.diagramColors+xml"/>
  <Override PartName="/ppt/diagrams/colors17.xml" ContentType="application/vnd.openxmlformats-officedocument.drawingml.diagramColors+xml"/>
  <Override PartName="/ppt/diagrams/colors18.xml" ContentType="application/vnd.openxmlformats-officedocument.drawingml.diagramColors+xml"/>
  <Override PartName="/ppt/diagrams/colors19.xml" ContentType="application/vnd.openxmlformats-officedocument.drawingml.diagramColors+xml"/>
  <Override PartName="/ppt/diagrams/colors2.xml" ContentType="application/vnd.openxmlformats-officedocument.drawingml.diagramColors+xml"/>
  <Override PartName="/ppt/diagrams/colors20.xml" ContentType="application/vnd.openxmlformats-officedocument.drawingml.diagramColors+xml"/>
  <Override PartName="/ppt/diagrams/colors21.xml" ContentType="application/vnd.openxmlformats-officedocument.drawingml.diagramColors+xml"/>
  <Override PartName="/ppt/diagrams/colors22.xml" ContentType="application/vnd.openxmlformats-officedocument.drawingml.diagramColors+xml"/>
  <Override PartName="/ppt/diagrams/colors23.xml" ContentType="application/vnd.openxmlformats-officedocument.drawingml.diagramColors+xml"/>
  <Override PartName="/ppt/diagrams/colors24.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14.xml" ContentType="application/vnd.openxmlformats-officedocument.drawingml.diagramData+xml"/>
  <Override PartName="/ppt/diagrams/data15.xml" ContentType="application/vnd.openxmlformats-officedocument.drawingml.diagramData+xml"/>
  <Override PartName="/ppt/diagrams/data16.xml" ContentType="application/vnd.openxmlformats-officedocument.drawingml.diagramData+xml"/>
  <Override PartName="/ppt/diagrams/data17.xml" ContentType="application/vnd.openxmlformats-officedocument.drawingml.diagramData+xml"/>
  <Override PartName="/ppt/diagrams/data18.xml" ContentType="application/vnd.openxmlformats-officedocument.drawingml.diagramData+xml"/>
  <Override PartName="/ppt/diagrams/data19.xml" ContentType="application/vnd.openxmlformats-officedocument.drawingml.diagramData+xml"/>
  <Override PartName="/ppt/diagrams/data2.xml" ContentType="application/vnd.openxmlformats-officedocument.drawingml.diagramData+xml"/>
  <Override PartName="/ppt/diagrams/data20.xml" ContentType="application/vnd.openxmlformats-officedocument.drawingml.diagramData+xml"/>
  <Override PartName="/ppt/diagrams/data21.xml" ContentType="application/vnd.openxmlformats-officedocument.drawingml.diagramData+xml"/>
  <Override PartName="/ppt/diagrams/data22.xml" ContentType="application/vnd.openxmlformats-officedocument.drawingml.diagramData+xml"/>
  <Override PartName="/ppt/diagrams/data23.xml" ContentType="application/vnd.openxmlformats-officedocument.drawingml.diagramData+xml"/>
  <Override PartName="/ppt/diagrams/data24.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10.xml" ContentType="application/vnd.ms-office.drawingml.diagramDrawing+xml"/>
  <Override PartName="/ppt/diagrams/drawing11.xml" ContentType="application/vnd.ms-office.drawingml.diagramDrawing+xml"/>
  <Override PartName="/ppt/diagrams/drawing12.xml" ContentType="application/vnd.ms-office.drawingml.diagramDrawing+xml"/>
  <Override PartName="/ppt/diagrams/drawing13.xml" ContentType="application/vnd.ms-office.drawingml.diagramDrawing+xml"/>
  <Override PartName="/ppt/diagrams/drawing14.xml" ContentType="application/vnd.ms-office.drawingml.diagramDrawing+xml"/>
  <Override PartName="/ppt/diagrams/drawing15.xml" ContentType="application/vnd.ms-office.drawingml.diagramDrawing+xml"/>
  <Override PartName="/ppt/diagrams/drawing16.xml" ContentType="application/vnd.ms-office.drawingml.diagramDrawing+xml"/>
  <Override PartName="/ppt/diagrams/drawing17.xml" ContentType="application/vnd.ms-office.drawingml.diagramDrawing+xml"/>
  <Override PartName="/ppt/diagrams/drawing18.xml" ContentType="application/vnd.ms-office.drawingml.diagramDrawing+xml"/>
  <Override PartName="/ppt/diagrams/drawing19.xml" ContentType="application/vnd.ms-office.drawingml.diagramDrawing+xml"/>
  <Override PartName="/ppt/diagrams/drawing2.xml" ContentType="application/vnd.ms-office.drawingml.diagramDrawing+xml"/>
  <Override PartName="/ppt/diagrams/drawing20.xml" ContentType="application/vnd.ms-office.drawingml.diagramDrawing+xml"/>
  <Override PartName="/ppt/diagrams/drawing21.xml" ContentType="application/vnd.ms-office.drawingml.diagramDrawing+xml"/>
  <Override PartName="/ppt/diagrams/drawing22.xml" ContentType="application/vnd.ms-office.drawingml.diagramDrawing+xml"/>
  <Override PartName="/ppt/diagrams/drawing23.xml" ContentType="application/vnd.ms-office.drawingml.diagramDrawing+xml"/>
  <Override PartName="/ppt/diagrams/drawing24.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10.xml" ContentType="application/vnd.openxmlformats-officedocument.drawingml.diagramLayout+xml"/>
  <Override PartName="/ppt/diagrams/layout11.xml" ContentType="application/vnd.openxmlformats-officedocument.drawingml.diagramLayout+xml"/>
  <Override PartName="/ppt/diagrams/layout12.xml" ContentType="application/vnd.openxmlformats-officedocument.drawingml.diagramLayout+xml"/>
  <Override PartName="/ppt/diagrams/layout13.xml" ContentType="application/vnd.openxmlformats-officedocument.drawingml.diagramLayout+xml"/>
  <Override PartName="/ppt/diagrams/layout14.xml" ContentType="application/vnd.openxmlformats-officedocument.drawingml.diagramLayout+xml"/>
  <Override PartName="/ppt/diagrams/layout15.xml" ContentType="application/vnd.openxmlformats-officedocument.drawingml.diagramLayout+xml"/>
  <Override PartName="/ppt/diagrams/layout16.xml" ContentType="application/vnd.openxmlformats-officedocument.drawingml.diagramLayout+xml"/>
  <Override PartName="/ppt/diagrams/layout17.xml" ContentType="application/vnd.openxmlformats-officedocument.drawingml.diagramLayout+xml"/>
  <Override PartName="/ppt/diagrams/layout18.xml" ContentType="application/vnd.openxmlformats-officedocument.drawingml.diagramLayout+xml"/>
  <Override PartName="/ppt/diagrams/layout19.xml" ContentType="application/vnd.openxmlformats-officedocument.drawingml.diagramLayout+xml"/>
  <Override PartName="/ppt/diagrams/layout2.xml" ContentType="application/vnd.openxmlformats-officedocument.drawingml.diagramLayout+xml"/>
  <Override PartName="/ppt/diagrams/layout20.xml" ContentType="application/vnd.openxmlformats-officedocument.drawingml.diagramLayout+xml"/>
  <Override PartName="/ppt/diagrams/layout21.xml" ContentType="application/vnd.openxmlformats-officedocument.drawingml.diagramLayout+xml"/>
  <Override PartName="/ppt/diagrams/layout22.xml" ContentType="application/vnd.openxmlformats-officedocument.drawingml.diagramLayout+xml"/>
  <Override PartName="/ppt/diagrams/layout23.xml" ContentType="application/vnd.openxmlformats-officedocument.drawingml.diagramLayout+xml"/>
  <Override PartName="/ppt/diagrams/layout24.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10.xml" ContentType="application/vnd.openxmlformats-officedocument.drawingml.diagramStyle+xml"/>
  <Override PartName="/ppt/diagrams/quickStyle11.xml" ContentType="application/vnd.openxmlformats-officedocument.drawingml.diagramStyle+xml"/>
  <Override PartName="/ppt/diagrams/quickStyle12.xml" ContentType="application/vnd.openxmlformats-officedocument.drawingml.diagramStyle+xml"/>
  <Override PartName="/ppt/diagrams/quickStyle13.xml" ContentType="application/vnd.openxmlformats-officedocument.drawingml.diagramStyle+xml"/>
  <Override PartName="/ppt/diagrams/quickStyle14.xml" ContentType="application/vnd.openxmlformats-officedocument.drawingml.diagramStyle+xml"/>
  <Override PartName="/ppt/diagrams/quickStyle15.xml" ContentType="application/vnd.openxmlformats-officedocument.drawingml.diagramStyle+xml"/>
  <Override PartName="/ppt/diagrams/quickStyle16.xml" ContentType="application/vnd.openxmlformats-officedocument.drawingml.diagramStyle+xml"/>
  <Override PartName="/ppt/diagrams/quickStyle17.xml" ContentType="application/vnd.openxmlformats-officedocument.drawingml.diagramStyle+xml"/>
  <Override PartName="/ppt/diagrams/quickStyle18.xml" ContentType="application/vnd.openxmlformats-officedocument.drawingml.diagramStyle+xml"/>
  <Override PartName="/ppt/diagrams/quickStyle19.xml" ContentType="application/vnd.openxmlformats-officedocument.drawingml.diagramStyle+xml"/>
  <Override PartName="/ppt/diagrams/quickStyle2.xml" ContentType="application/vnd.openxmlformats-officedocument.drawingml.diagramStyle+xml"/>
  <Override PartName="/ppt/diagrams/quickStyle20.xml" ContentType="application/vnd.openxmlformats-officedocument.drawingml.diagramStyle+xml"/>
  <Override PartName="/ppt/diagrams/quickStyle21.xml" ContentType="application/vnd.openxmlformats-officedocument.drawingml.diagramStyle+xml"/>
  <Override PartName="/ppt/diagrams/quickStyle22.xml" ContentType="application/vnd.openxmlformats-officedocument.drawingml.diagramStyle+xml"/>
  <Override PartName="/ppt/diagrams/quickStyle23.xml" ContentType="application/vnd.openxmlformats-officedocument.drawingml.diagramStyle+xml"/>
  <Override PartName="/ppt/diagrams/quickStyle24.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3"/>
    <p:sldId id="258" r:id="rId4"/>
    <p:sldId id="260" r:id="rId5"/>
    <p:sldId id="259" r:id="rId6"/>
    <p:sldId id="271" r:id="rId7"/>
    <p:sldId id="311" r:id="rId8"/>
    <p:sldId id="438" r:id="rId9"/>
    <p:sldId id="272" r:id="rId10"/>
    <p:sldId id="290" r:id="rId11"/>
    <p:sldId id="261" r:id="rId12"/>
    <p:sldId id="266" r:id="rId13"/>
    <p:sldId id="275" r:id="rId14"/>
    <p:sldId id="291" r:id="rId15"/>
    <p:sldId id="293" r:id="rId16"/>
    <p:sldId id="294" r:id="rId17"/>
    <p:sldId id="422" r:id="rId18"/>
    <p:sldId id="421" r:id="rId19"/>
    <p:sldId id="424" r:id="rId20"/>
    <p:sldId id="423" r:id="rId21"/>
    <p:sldId id="425" r:id="rId22"/>
    <p:sldId id="426" r:id="rId23"/>
    <p:sldId id="276" r:id="rId24"/>
    <p:sldId id="262" r:id="rId25"/>
    <p:sldId id="295" r:id="rId26"/>
    <p:sldId id="296" r:id="rId27"/>
    <p:sldId id="299" r:id="rId28"/>
    <p:sldId id="300" r:id="rId29"/>
    <p:sldId id="307" r:id="rId30"/>
    <p:sldId id="301" r:id="rId31"/>
    <p:sldId id="302" r:id="rId33"/>
    <p:sldId id="440" r:id="rId34"/>
    <p:sldId id="454" r:id="rId35"/>
    <p:sldId id="455" r:id="rId36"/>
    <p:sldId id="456" r:id="rId37"/>
    <p:sldId id="457" r:id="rId38"/>
    <p:sldId id="458" r:id="rId39"/>
    <p:sldId id="459" r:id="rId40"/>
    <p:sldId id="462" r:id="rId41"/>
    <p:sldId id="439" r:id="rId42"/>
    <p:sldId id="281" r:id="rId43"/>
    <p:sldId id="441" r:id="rId44"/>
    <p:sldId id="427" r:id="rId45"/>
    <p:sldId id="442" r:id="rId46"/>
    <p:sldId id="282" r:id="rId47"/>
    <p:sldId id="428" r:id="rId48"/>
    <p:sldId id="308" r:id="rId49"/>
    <p:sldId id="443" r:id="rId50"/>
    <p:sldId id="460" r:id="rId51"/>
    <p:sldId id="352" r:id="rId52"/>
    <p:sldId id="444" r:id="rId53"/>
    <p:sldId id="355" r:id="rId54"/>
    <p:sldId id="356" r:id="rId55"/>
    <p:sldId id="358" r:id="rId56"/>
    <p:sldId id="360" r:id="rId57"/>
    <p:sldId id="361" r:id="rId58"/>
    <p:sldId id="362" r:id="rId59"/>
    <p:sldId id="363" r:id="rId60"/>
    <p:sldId id="364" r:id="rId61"/>
    <p:sldId id="365" r:id="rId62"/>
    <p:sldId id="366" r:id="rId63"/>
    <p:sldId id="368" r:id="rId64"/>
    <p:sldId id="369" r:id="rId65"/>
    <p:sldId id="370" r:id="rId66"/>
    <p:sldId id="371" r:id="rId67"/>
    <p:sldId id="445" r:id="rId68"/>
    <p:sldId id="372" r:id="rId69"/>
    <p:sldId id="373" r:id="rId70"/>
    <p:sldId id="375" r:id="rId71"/>
    <p:sldId id="376" r:id="rId72"/>
    <p:sldId id="377" r:id="rId73"/>
    <p:sldId id="446" r:id="rId74"/>
    <p:sldId id="378" r:id="rId75"/>
    <p:sldId id="379" r:id="rId76"/>
    <p:sldId id="381" r:id="rId77"/>
    <p:sldId id="383" r:id="rId78"/>
    <p:sldId id="385" r:id="rId79"/>
    <p:sldId id="386" r:id="rId80"/>
    <p:sldId id="387" r:id="rId81"/>
    <p:sldId id="389" r:id="rId82"/>
    <p:sldId id="391" r:id="rId83"/>
    <p:sldId id="392" r:id="rId84"/>
    <p:sldId id="447" r:id="rId85"/>
    <p:sldId id="429" r:id="rId86"/>
    <p:sldId id="448" r:id="rId87"/>
    <p:sldId id="449" r:id="rId88"/>
    <p:sldId id="450" r:id="rId89"/>
    <p:sldId id="396" r:id="rId90"/>
    <p:sldId id="394" r:id="rId91"/>
    <p:sldId id="395" r:id="rId92"/>
    <p:sldId id="430" r:id="rId93"/>
    <p:sldId id="431" r:id="rId94"/>
    <p:sldId id="397" r:id="rId95"/>
    <p:sldId id="399" r:id="rId96"/>
    <p:sldId id="400" r:id="rId97"/>
    <p:sldId id="401" r:id="rId98"/>
    <p:sldId id="403" r:id="rId99"/>
    <p:sldId id="405" r:id="rId100"/>
    <p:sldId id="406" r:id="rId101"/>
    <p:sldId id="408" r:id="rId102"/>
    <p:sldId id="452" r:id="rId103"/>
    <p:sldId id="451" r:id="rId104"/>
    <p:sldId id="409" r:id="rId105"/>
    <p:sldId id="410" r:id="rId106"/>
    <p:sldId id="453" r:id="rId107"/>
    <p:sldId id="412" r:id="rId108"/>
    <p:sldId id="414" r:id="rId109"/>
    <p:sldId id="432" r:id="rId110"/>
    <p:sldId id="461" r:id="rId111"/>
    <p:sldId id="415" r:id="rId112"/>
    <p:sldId id="416" r:id="rId113"/>
    <p:sldId id="417" r:id="rId114"/>
    <p:sldId id="419" r:id="rId115"/>
    <p:sldId id="264" r:id="rId116"/>
    <p:sldId id="269" r:id="rId117"/>
    <p:sldId id="309" r:id="rId118"/>
    <p:sldId id="310" r:id="rId119"/>
    <p:sldId id="313" r:id="rId120"/>
    <p:sldId id="314" r:id="rId121"/>
    <p:sldId id="318" r:id="rId122"/>
    <p:sldId id="319" r:id="rId123"/>
    <p:sldId id="320" r:id="rId124"/>
    <p:sldId id="321" r:id="rId125"/>
    <p:sldId id="324" r:id="rId126"/>
    <p:sldId id="327" r:id="rId127"/>
    <p:sldId id="433" r:id="rId128"/>
    <p:sldId id="434" r:id="rId129"/>
    <p:sldId id="329" r:id="rId130"/>
    <p:sldId id="331" r:id="rId131"/>
    <p:sldId id="332" r:id="rId132"/>
    <p:sldId id="315" r:id="rId133"/>
    <p:sldId id="337" r:id="rId134"/>
    <p:sldId id="435" r:id="rId135"/>
    <p:sldId id="316" r:id="rId136"/>
    <p:sldId id="333" r:id="rId137"/>
    <p:sldId id="335" r:id="rId138"/>
    <p:sldId id="336" r:id="rId139"/>
    <p:sldId id="340" r:id="rId140"/>
    <p:sldId id="341" r:id="rId141"/>
    <p:sldId id="342" r:id="rId142"/>
    <p:sldId id="347" r:id="rId143"/>
    <p:sldId id="343" r:id="rId144"/>
    <p:sldId id="344" r:id="rId145"/>
    <p:sldId id="349" r:id="rId146"/>
    <p:sldId id="350" r:id="rId147"/>
    <p:sldId id="351" r:id="rId148"/>
    <p:sldId id="257" r:id="rId14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A7E0"/>
    <a:srgbClr val="008DCA"/>
    <a:srgbClr val="ED7D31"/>
    <a:srgbClr val="82C1EA"/>
    <a:srgbClr val="3B4449"/>
    <a:srgbClr val="2EA5DF"/>
    <a:srgbClr val="DFEEFA"/>
    <a:srgbClr val="BBDCF4"/>
    <a:srgbClr val="0073AB"/>
    <a:srgbClr val="5AA1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24" autoAdjust="0"/>
    <p:restoredTop sz="93826" autoAdjust="0"/>
  </p:normalViewPr>
  <p:slideViewPr>
    <p:cSldViewPr snapToGrid="0" showGuides="1">
      <p:cViewPr varScale="1">
        <p:scale>
          <a:sx n="67" d="100"/>
          <a:sy n="67" d="100"/>
        </p:scale>
        <p:origin x="572" y="52"/>
      </p:cViewPr>
      <p:guideLst>
        <p:guide pos="3840"/>
        <p:guide orient="horz" pos="217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7.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notesMaster" Target="notesMasters/notesMaster1.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2" Type="http://schemas.openxmlformats.org/officeDocument/2006/relationships/tableStyles" Target="tableStyles.xml"/><Relationship Id="rId151" Type="http://schemas.openxmlformats.org/officeDocument/2006/relationships/viewProps" Target="viewProps.xml"/><Relationship Id="rId150" Type="http://schemas.openxmlformats.org/officeDocument/2006/relationships/presProps" Target="presProps.xml"/><Relationship Id="rId15" Type="http://schemas.openxmlformats.org/officeDocument/2006/relationships/slide" Target="slides/slide13.xml"/><Relationship Id="rId149" Type="http://schemas.openxmlformats.org/officeDocument/2006/relationships/slide" Target="slides/slide146.xml"/><Relationship Id="rId148" Type="http://schemas.openxmlformats.org/officeDocument/2006/relationships/slide" Target="slides/slide145.xml"/><Relationship Id="rId147" Type="http://schemas.openxmlformats.org/officeDocument/2006/relationships/slide" Target="slides/slide144.xml"/><Relationship Id="rId146" Type="http://schemas.openxmlformats.org/officeDocument/2006/relationships/slide" Target="slides/slide143.xml"/><Relationship Id="rId145" Type="http://schemas.openxmlformats.org/officeDocument/2006/relationships/slide" Target="slides/slide142.xml"/><Relationship Id="rId144" Type="http://schemas.openxmlformats.org/officeDocument/2006/relationships/slide" Target="slides/slide141.xml"/><Relationship Id="rId143" Type="http://schemas.openxmlformats.org/officeDocument/2006/relationships/slide" Target="slides/slide140.xml"/><Relationship Id="rId142" Type="http://schemas.openxmlformats.org/officeDocument/2006/relationships/slide" Target="slides/slide139.xml"/><Relationship Id="rId141" Type="http://schemas.openxmlformats.org/officeDocument/2006/relationships/slide" Target="slides/slide138.xml"/><Relationship Id="rId140" Type="http://schemas.openxmlformats.org/officeDocument/2006/relationships/slide" Target="slides/slide137.xml"/><Relationship Id="rId14" Type="http://schemas.openxmlformats.org/officeDocument/2006/relationships/slide" Target="slides/slide12.xml"/><Relationship Id="rId139" Type="http://schemas.openxmlformats.org/officeDocument/2006/relationships/slide" Target="slides/slide136.xml"/><Relationship Id="rId138" Type="http://schemas.openxmlformats.org/officeDocument/2006/relationships/slide" Target="slides/slide135.xml"/><Relationship Id="rId137" Type="http://schemas.openxmlformats.org/officeDocument/2006/relationships/slide" Target="slides/slide134.xml"/><Relationship Id="rId136" Type="http://schemas.openxmlformats.org/officeDocument/2006/relationships/slide" Target="slides/slide133.xml"/><Relationship Id="rId135" Type="http://schemas.openxmlformats.org/officeDocument/2006/relationships/slide" Target="slides/slide132.xml"/><Relationship Id="rId134" Type="http://schemas.openxmlformats.org/officeDocument/2006/relationships/slide" Target="slides/slide131.xml"/><Relationship Id="rId133" Type="http://schemas.openxmlformats.org/officeDocument/2006/relationships/slide" Target="slides/slide130.xml"/><Relationship Id="rId132" Type="http://schemas.openxmlformats.org/officeDocument/2006/relationships/slide" Target="slides/slide129.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1.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10.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9.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B6362EF-DFA5-499A-8005-A6977817CD32}"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zh-CN" altLang="en-US"/>
        </a:p>
      </dgm:t>
    </dgm:pt>
    <dgm:pt modelId="{668CE406-9D0A-4D8B-B010-2F0234EE23B4}">
      <dgm:prSet custT="1"/>
      <dgm:spPr/>
      <dgm:t>
        <a:bodyPr/>
        <a:lstStyle/>
        <a:p>
          <a:pPr rtl="0"/>
          <a:r>
            <a:rPr lang="en-US" sz="2000" dirty="0"/>
            <a:t>1. </a:t>
          </a:r>
          <a:r>
            <a:rPr lang="zh-CN" sz="2000" dirty="0"/>
            <a:t>是贯彻“四个全面”战略布局坚强有力的法治保障 </a:t>
          </a:r>
        </a:p>
      </dgm:t>
    </dgm:pt>
    <dgm:pt modelId="{C0CB0D8E-3597-417C-8AE4-8D6B3987FDC5}" cxnId="{EC6BA8BC-C3C0-4FEB-A7B1-344D3F55BA8B}" type="parTrans">
      <dgm:prSet/>
      <dgm:spPr/>
      <dgm:t>
        <a:bodyPr/>
        <a:lstStyle/>
        <a:p>
          <a:endParaRPr lang="zh-CN" altLang="en-US" sz="2000"/>
        </a:p>
      </dgm:t>
    </dgm:pt>
    <dgm:pt modelId="{C77B6C0F-28B2-4AB1-90C5-2B121261C9C1}" cxnId="{EC6BA8BC-C3C0-4FEB-A7B1-344D3F55BA8B}" type="sibTrans">
      <dgm:prSet/>
      <dgm:spPr/>
      <dgm:t>
        <a:bodyPr/>
        <a:lstStyle/>
        <a:p>
          <a:endParaRPr lang="zh-CN" altLang="en-US" sz="2000"/>
        </a:p>
      </dgm:t>
    </dgm:pt>
    <dgm:pt modelId="{D2D4A790-DCC3-4950-A27C-824314138328}">
      <dgm:prSet custT="1"/>
      <dgm:spPr/>
      <dgm:t>
        <a:bodyPr/>
        <a:lstStyle/>
        <a:p>
          <a:pPr rtl="0"/>
          <a:r>
            <a:rPr lang="en-US" sz="2000"/>
            <a:t>2. </a:t>
          </a:r>
          <a:r>
            <a:rPr lang="zh-CN" sz="2000"/>
            <a:t>是实现国家治理体系和治理能力现代化的必然要求</a:t>
          </a:r>
        </a:p>
      </dgm:t>
    </dgm:pt>
    <dgm:pt modelId="{4D009DF7-2F9F-4005-9EDF-CA660819205C}" cxnId="{49C2C8D5-E931-4DDD-952B-A97D4C949500}" type="parTrans">
      <dgm:prSet/>
      <dgm:spPr/>
      <dgm:t>
        <a:bodyPr/>
        <a:lstStyle/>
        <a:p>
          <a:endParaRPr lang="zh-CN" altLang="en-US" sz="2000"/>
        </a:p>
      </dgm:t>
    </dgm:pt>
    <dgm:pt modelId="{30E2C6B3-B16E-4052-B823-53633AAC311A}" cxnId="{49C2C8D5-E931-4DDD-952B-A97D4C949500}" type="sibTrans">
      <dgm:prSet/>
      <dgm:spPr/>
      <dgm:t>
        <a:bodyPr/>
        <a:lstStyle/>
        <a:p>
          <a:endParaRPr lang="zh-CN" altLang="en-US" sz="2000"/>
        </a:p>
      </dgm:t>
    </dgm:pt>
    <dgm:pt modelId="{F24CC2FA-A63D-4123-AFF9-561A13DC4E8C}">
      <dgm:prSet custT="1"/>
      <dgm:spPr/>
      <dgm:t>
        <a:bodyPr/>
        <a:lstStyle/>
        <a:p>
          <a:pPr rtl="0"/>
          <a:r>
            <a:rPr lang="en-US" sz="2000" dirty="0"/>
            <a:t>3. </a:t>
          </a:r>
          <a:r>
            <a:rPr lang="zh-CN" sz="2000" dirty="0"/>
            <a:t>是确保党和国家长治久安的根本要求  </a:t>
          </a:r>
        </a:p>
      </dgm:t>
    </dgm:pt>
    <dgm:pt modelId="{95534DC9-FB4A-410D-A299-17B45E8618CE}" cxnId="{157860F0-4FBC-47C1-ADED-EC405583EC84}" type="parTrans">
      <dgm:prSet/>
      <dgm:spPr/>
      <dgm:t>
        <a:bodyPr/>
        <a:lstStyle/>
        <a:p>
          <a:endParaRPr lang="zh-CN" altLang="en-US" sz="2000"/>
        </a:p>
      </dgm:t>
    </dgm:pt>
    <dgm:pt modelId="{0FC9973F-A781-43B6-9AB8-E47F252BE44B}" cxnId="{157860F0-4FBC-47C1-ADED-EC405583EC84}" type="sibTrans">
      <dgm:prSet/>
      <dgm:spPr/>
      <dgm:t>
        <a:bodyPr/>
        <a:lstStyle/>
        <a:p>
          <a:endParaRPr lang="zh-CN" altLang="en-US" sz="2000"/>
        </a:p>
      </dgm:t>
    </dgm:pt>
    <dgm:pt modelId="{1356371D-245E-43DF-B14B-F235D30065D4}" type="pres">
      <dgm:prSet presAssocID="{CB6362EF-DFA5-499A-8005-A6977817CD32}" presName="CompostProcess" presStyleCnt="0">
        <dgm:presLayoutVars>
          <dgm:dir/>
          <dgm:resizeHandles val="exact"/>
        </dgm:presLayoutVars>
      </dgm:prSet>
      <dgm:spPr/>
    </dgm:pt>
    <dgm:pt modelId="{FC70FE78-83D9-4B9C-9C22-78E7DE6DD607}" type="pres">
      <dgm:prSet presAssocID="{CB6362EF-DFA5-499A-8005-A6977817CD32}" presName="arrow" presStyleLbl="bgShp" presStyleIdx="0" presStyleCnt="1"/>
      <dgm:spPr/>
    </dgm:pt>
    <dgm:pt modelId="{F0F4DB4A-B5A4-4F54-80C9-C0A4345E3A33}" type="pres">
      <dgm:prSet presAssocID="{CB6362EF-DFA5-499A-8005-A6977817CD32}" presName="linearProcess" presStyleCnt="0"/>
      <dgm:spPr/>
    </dgm:pt>
    <dgm:pt modelId="{EA9A3236-C8EF-4C0F-8596-EF4F69EB694B}" type="pres">
      <dgm:prSet presAssocID="{668CE406-9D0A-4D8B-B010-2F0234EE23B4}" presName="textNode" presStyleLbl="node1" presStyleIdx="0" presStyleCnt="3">
        <dgm:presLayoutVars>
          <dgm:bulletEnabled val="1"/>
        </dgm:presLayoutVars>
      </dgm:prSet>
      <dgm:spPr/>
    </dgm:pt>
    <dgm:pt modelId="{D06110F1-4681-43F4-81C8-90166FC84D18}" type="pres">
      <dgm:prSet presAssocID="{C77B6C0F-28B2-4AB1-90C5-2B121261C9C1}" presName="sibTrans" presStyleCnt="0"/>
      <dgm:spPr/>
    </dgm:pt>
    <dgm:pt modelId="{FE32A33E-9D3E-4974-BDED-477FC17C6835}" type="pres">
      <dgm:prSet presAssocID="{D2D4A790-DCC3-4950-A27C-824314138328}" presName="textNode" presStyleLbl="node1" presStyleIdx="1" presStyleCnt="3">
        <dgm:presLayoutVars>
          <dgm:bulletEnabled val="1"/>
        </dgm:presLayoutVars>
      </dgm:prSet>
      <dgm:spPr/>
    </dgm:pt>
    <dgm:pt modelId="{44CA1C5F-F1A5-4A31-81DC-A659FACF25CB}" type="pres">
      <dgm:prSet presAssocID="{30E2C6B3-B16E-4052-B823-53633AAC311A}" presName="sibTrans" presStyleCnt="0"/>
      <dgm:spPr/>
    </dgm:pt>
    <dgm:pt modelId="{A4472837-C225-405F-82E7-D64954B722D8}" type="pres">
      <dgm:prSet presAssocID="{F24CC2FA-A63D-4123-AFF9-561A13DC4E8C}" presName="textNode" presStyleLbl="node1" presStyleIdx="2" presStyleCnt="3">
        <dgm:presLayoutVars>
          <dgm:bulletEnabled val="1"/>
        </dgm:presLayoutVars>
      </dgm:prSet>
      <dgm:spPr/>
    </dgm:pt>
  </dgm:ptLst>
  <dgm:cxnLst>
    <dgm:cxn modelId="{222BA414-8364-4AEA-9963-A0462A08D649}" type="presOf" srcId="{F24CC2FA-A63D-4123-AFF9-561A13DC4E8C}" destId="{A4472837-C225-405F-82E7-D64954B722D8}" srcOrd="0" destOrd="0" presId="urn:microsoft.com/office/officeart/2005/8/layout/hProcess9"/>
    <dgm:cxn modelId="{E82A6738-D93E-4DE1-9394-6BB8513ACC79}" type="presOf" srcId="{CB6362EF-DFA5-499A-8005-A6977817CD32}" destId="{1356371D-245E-43DF-B14B-F235D30065D4}" srcOrd="0" destOrd="0" presId="urn:microsoft.com/office/officeart/2005/8/layout/hProcess9"/>
    <dgm:cxn modelId="{CBAFFC40-0BD0-49F8-A1DD-B758C372BAAA}" type="presOf" srcId="{668CE406-9D0A-4D8B-B010-2F0234EE23B4}" destId="{EA9A3236-C8EF-4C0F-8596-EF4F69EB694B}" srcOrd="0" destOrd="0" presId="urn:microsoft.com/office/officeart/2005/8/layout/hProcess9"/>
    <dgm:cxn modelId="{EC6BA8BC-C3C0-4FEB-A7B1-344D3F55BA8B}" srcId="{CB6362EF-DFA5-499A-8005-A6977817CD32}" destId="{668CE406-9D0A-4D8B-B010-2F0234EE23B4}" srcOrd="0" destOrd="0" parTransId="{C0CB0D8E-3597-417C-8AE4-8D6B3987FDC5}" sibTransId="{C77B6C0F-28B2-4AB1-90C5-2B121261C9C1}"/>
    <dgm:cxn modelId="{49C2C8D5-E931-4DDD-952B-A97D4C949500}" srcId="{CB6362EF-DFA5-499A-8005-A6977817CD32}" destId="{D2D4A790-DCC3-4950-A27C-824314138328}" srcOrd="1" destOrd="0" parTransId="{4D009DF7-2F9F-4005-9EDF-CA660819205C}" sibTransId="{30E2C6B3-B16E-4052-B823-53633AAC311A}"/>
    <dgm:cxn modelId="{0FD163E9-9A0E-4F20-AD52-C1ADAE0AFFE2}" type="presOf" srcId="{D2D4A790-DCC3-4950-A27C-824314138328}" destId="{FE32A33E-9D3E-4974-BDED-477FC17C6835}" srcOrd="0" destOrd="0" presId="urn:microsoft.com/office/officeart/2005/8/layout/hProcess9"/>
    <dgm:cxn modelId="{157860F0-4FBC-47C1-ADED-EC405583EC84}" srcId="{CB6362EF-DFA5-499A-8005-A6977817CD32}" destId="{F24CC2FA-A63D-4123-AFF9-561A13DC4E8C}" srcOrd="2" destOrd="0" parTransId="{95534DC9-FB4A-410D-A299-17B45E8618CE}" sibTransId="{0FC9973F-A781-43B6-9AB8-E47F252BE44B}"/>
    <dgm:cxn modelId="{2ABFB769-6E6C-4313-8AAB-9A433802C8F8}" type="presParOf" srcId="{1356371D-245E-43DF-B14B-F235D30065D4}" destId="{FC70FE78-83D9-4B9C-9C22-78E7DE6DD607}" srcOrd="0" destOrd="0" presId="urn:microsoft.com/office/officeart/2005/8/layout/hProcess9"/>
    <dgm:cxn modelId="{E35E9AEA-7535-4E97-A65A-50BF623518E3}" type="presParOf" srcId="{1356371D-245E-43DF-B14B-F235D30065D4}" destId="{F0F4DB4A-B5A4-4F54-80C9-C0A4345E3A33}" srcOrd="1" destOrd="0" presId="urn:microsoft.com/office/officeart/2005/8/layout/hProcess9"/>
    <dgm:cxn modelId="{41291EEC-F7B7-4ECE-9B04-B834F1F13B44}" type="presParOf" srcId="{F0F4DB4A-B5A4-4F54-80C9-C0A4345E3A33}" destId="{EA9A3236-C8EF-4C0F-8596-EF4F69EB694B}" srcOrd="0" destOrd="0" presId="urn:microsoft.com/office/officeart/2005/8/layout/hProcess9"/>
    <dgm:cxn modelId="{CDAED490-173A-4D12-B54F-B89582D86BFC}" type="presParOf" srcId="{F0F4DB4A-B5A4-4F54-80C9-C0A4345E3A33}" destId="{D06110F1-4681-43F4-81C8-90166FC84D18}" srcOrd="1" destOrd="0" presId="urn:microsoft.com/office/officeart/2005/8/layout/hProcess9"/>
    <dgm:cxn modelId="{E318F47D-1D25-46A0-ACAC-DD89DFC26E23}" type="presParOf" srcId="{F0F4DB4A-B5A4-4F54-80C9-C0A4345E3A33}" destId="{FE32A33E-9D3E-4974-BDED-477FC17C6835}" srcOrd="2" destOrd="0" presId="urn:microsoft.com/office/officeart/2005/8/layout/hProcess9"/>
    <dgm:cxn modelId="{A0E2444B-3B88-494F-8AA0-B75DD58B1255}" type="presParOf" srcId="{F0F4DB4A-B5A4-4F54-80C9-C0A4345E3A33}" destId="{44CA1C5F-F1A5-4A31-81DC-A659FACF25CB}" srcOrd="3" destOrd="0" presId="urn:microsoft.com/office/officeart/2005/8/layout/hProcess9"/>
    <dgm:cxn modelId="{6BDBBDD3-BF39-498E-84E5-9FB93502366A}" type="presParOf" srcId="{F0F4DB4A-B5A4-4F54-80C9-C0A4345E3A33}" destId="{A4472837-C225-405F-82E7-D64954B722D8}" srcOrd="4" destOrd="0" presId="urn:microsoft.com/office/officeart/2005/8/layout/hProcess9"/>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08CB0A2-0837-49FC-BA29-4F4B2034F57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F8C81E3E-EC57-46BB-9760-D051AEC4CB53}">
      <dgm:prSet custT="1"/>
      <dgm:spPr/>
      <dgm:t>
        <a:bodyPr/>
        <a:lstStyle/>
        <a:p>
          <a:pPr algn="ctr"/>
          <a:r>
            <a:rPr lang="zh-CN" altLang="en-US" sz="1600"/>
            <a:t>一、推动文化旅游融合发展</a:t>
          </a:r>
        </a:p>
      </dgm:t>
    </dgm:pt>
    <dgm:pt modelId="{2455BB6E-614F-44F4-93D3-6AE5C2FAA7CE}" cxnId="{55E665D9-5C04-433F-B885-FB91F9A8AC08}" type="parTrans">
      <dgm:prSet/>
      <dgm:spPr/>
      <dgm:t>
        <a:bodyPr/>
        <a:lstStyle/>
        <a:p>
          <a:pPr algn="l"/>
          <a:endParaRPr lang="zh-CN" altLang="en-US" sz="1600"/>
        </a:p>
      </dgm:t>
    </dgm:pt>
    <dgm:pt modelId="{A5C9CD57-4498-4C65-8F2A-C64FA8A8E6AB}" cxnId="{55E665D9-5C04-433F-B885-FB91F9A8AC08}" type="sibTrans">
      <dgm:prSet/>
      <dgm:spPr/>
      <dgm:t>
        <a:bodyPr/>
        <a:lstStyle/>
        <a:p>
          <a:pPr algn="l"/>
          <a:endParaRPr lang="zh-CN" altLang="en-US" sz="1600"/>
        </a:p>
      </dgm:t>
    </dgm:pt>
    <dgm:pt modelId="{DCF50F1D-EF39-45D7-9545-F80479164D61}">
      <dgm:prSet custT="1"/>
      <dgm:spPr/>
      <dgm:t>
        <a:bodyPr/>
        <a:lstStyle/>
        <a:p>
          <a:pPr algn="l"/>
          <a:r>
            <a:rPr lang="en-US" altLang="zh-CN" sz="1600" dirty="0"/>
            <a:t>1.</a:t>
          </a:r>
          <a:r>
            <a:rPr lang="zh-CN" altLang="en-US" sz="1600" dirty="0"/>
            <a:t>传承文化遗产 </a:t>
          </a:r>
        </a:p>
      </dgm:t>
    </dgm:pt>
    <dgm:pt modelId="{B020B6E1-D912-482A-BFAF-7167F2B8F732}" cxnId="{A9340358-4197-4304-B501-73C6FAF31BB6}" type="parTrans">
      <dgm:prSet/>
      <dgm:spPr/>
      <dgm:t>
        <a:bodyPr/>
        <a:lstStyle/>
        <a:p>
          <a:pPr algn="l"/>
          <a:endParaRPr lang="zh-CN" altLang="en-US" sz="1600"/>
        </a:p>
      </dgm:t>
    </dgm:pt>
    <dgm:pt modelId="{E5ED11DE-A7CC-464F-9CA2-4B54BC3975D6}" cxnId="{A9340358-4197-4304-B501-73C6FAF31BB6}" type="sibTrans">
      <dgm:prSet/>
      <dgm:spPr/>
      <dgm:t>
        <a:bodyPr/>
        <a:lstStyle/>
        <a:p>
          <a:pPr algn="l"/>
          <a:endParaRPr lang="zh-CN" altLang="en-US" sz="1600"/>
        </a:p>
      </dgm:t>
    </dgm:pt>
    <dgm:pt modelId="{97E1392B-890D-4ACB-94B7-0C26F0EF45E3}">
      <dgm:prSet custT="1"/>
      <dgm:spPr/>
      <dgm:t>
        <a:bodyPr/>
        <a:lstStyle/>
        <a:p>
          <a:pPr algn="l"/>
          <a:r>
            <a:rPr lang="en-US" sz="1600" dirty="0"/>
            <a:t>2.</a:t>
          </a:r>
          <a:r>
            <a:rPr lang="zh-CN" sz="1600" dirty="0"/>
            <a:t>倡导绿色</a:t>
          </a:r>
        </a:p>
      </dgm:t>
    </dgm:pt>
    <dgm:pt modelId="{F62AEE84-5009-4CB4-8CB7-77135C914C5C}" cxnId="{2C9EFA23-DA9D-4C3C-AB21-20540BFEE4F2}" type="parTrans">
      <dgm:prSet/>
      <dgm:spPr/>
      <dgm:t>
        <a:bodyPr/>
        <a:lstStyle/>
        <a:p>
          <a:pPr algn="l"/>
          <a:endParaRPr lang="zh-CN" altLang="en-US" sz="1600"/>
        </a:p>
      </dgm:t>
    </dgm:pt>
    <dgm:pt modelId="{09E5ED24-45AE-4641-B027-85100A3FE281}" cxnId="{2C9EFA23-DA9D-4C3C-AB21-20540BFEE4F2}" type="sibTrans">
      <dgm:prSet/>
      <dgm:spPr/>
      <dgm:t>
        <a:bodyPr/>
        <a:lstStyle/>
        <a:p>
          <a:pPr algn="l"/>
          <a:endParaRPr lang="zh-CN" altLang="en-US" sz="1600"/>
        </a:p>
      </dgm:t>
    </dgm:pt>
    <dgm:pt modelId="{D19403DC-43FF-49BE-B4C3-233EAC82E531}">
      <dgm:prSet custT="1"/>
      <dgm:spPr/>
      <dgm:t>
        <a:bodyPr/>
        <a:lstStyle/>
        <a:p>
          <a:pPr algn="l"/>
          <a:r>
            <a:rPr lang="en-US" sz="1600" dirty="0"/>
            <a:t>3.</a:t>
          </a:r>
          <a:r>
            <a:rPr lang="zh-CN" sz="1600" dirty="0"/>
            <a:t>传承红色基因</a:t>
          </a:r>
        </a:p>
      </dgm:t>
    </dgm:pt>
    <dgm:pt modelId="{6AD4CD0C-399E-4249-838D-EFF14802B22E}" cxnId="{E7A59964-0721-430E-AF55-FD4044D03279}" type="parTrans">
      <dgm:prSet/>
      <dgm:spPr/>
      <dgm:t>
        <a:bodyPr/>
        <a:lstStyle/>
        <a:p>
          <a:pPr algn="l"/>
          <a:endParaRPr lang="zh-CN" altLang="en-US" sz="1600"/>
        </a:p>
      </dgm:t>
    </dgm:pt>
    <dgm:pt modelId="{A2B4692B-5B2F-403B-BF92-274846C09721}" cxnId="{E7A59964-0721-430E-AF55-FD4044D03279}" type="sibTrans">
      <dgm:prSet/>
      <dgm:spPr/>
      <dgm:t>
        <a:bodyPr/>
        <a:lstStyle/>
        <a:p>
          <a:pPr algn="l"/>
          <a:endParaRPr lang="zh-CN" altLang="en-US" sz="1600"/>
        </a:p>
      </dgm:t>
    </dgm:pt>
    <dgm:pt modelId="{597803A9-5F55-4DF6-A612-CB21AE693071}">
      <dgm:prSet custT="1"/>
      <dgm:spPr/>
      <dgm:t>
        <a:bodyPr/>
        <a:lstStyle/>
        <a:p>
          <a:pPr algn="l"/>
          <a:r>
            <a:rPr lang="en-US" sz="1600" dirty="0"/>
            <a:t>4.</a:t>
          </a:r>
          <a:r>
            <a:rPr lang="zh-CN" sz="1600" dirty="0"/>
            <a:t>实施乡村振兴</a:t>
          </a:r>
        </a:p>
      </dgm:t>
    </dgm:pt>
    <dgm:pt modelId="{B01C1EF2-A6EC-43E8-859F-396F1B909541}" cxnId="{23801385-1B7C-44BB-AEBF-5060F064FF31}" type="parTrans">
      <dgm:prSet/>
      <dgm:spPr/>
      <dgm:t>
        <a:bodyPr/>
        <a:lstStyle/>
        <a:p>
          <a:pPr algn="l"/>
          <a:endParaRPr lang="zh-CN" altLang="en-US" sz="1600"/>
        </a:p>
      </dgm:t>
    </dgm:pt>
    <dgm:pt modelId="{D4998E38-DC01-4DCD-871D-DB25E06A40AA}" cxnId="{23801385-1B7C-44BB-AEBF-5060F064FF31}" type="sibTrans">
      <dgm:prSet/>
      <dgm:spPr/>
      <dgm:t>
        <a:bodyPr/>
        <a:lstStyle/>
        <a:p>
          <a:pPr algn="l"/>
          <a:endParaRPr lang="zh-CN" altLang="en-US" sz="1600"/>
        </a:p>
      </dgm:t>
    </dgm:pt>
    <dgm:pt modelId="{EADEC081-C2F4-4DB8-85A5-CC601863F765}">
      <dgm:prSet custT="1"/>
      <dgm:spPr/>
      <dgm:t>
        <a:bodyPr/>
        <a:lstStyle/>
        <a:p>
          <a:pPr algn="ctr"/>
          <a:r>
            <a:rPr lang="zh-CN" altLang="en-US" sz="1600" dirty="0"/>
            <a:t>二、加强文化旅游交流互鉴</a:t>
          </a:r>
        </a:p>
      </dgm:t>
    </dgm:pt>
    <dgm:pt modelId="{90FC31BA-DA17-40C9-8564-10E7E7001ED9}" cxnId="{979A91B2-65C5-4EE8-A833-518E21ED393B}" type="parTrans">
      <dgm:prSet/>
      <dgm:spPr/>
      <dgm:t>
        <a:bodyPr/>
        <a:lstStyle/>
        <a:p>
          <a:pPr algn="l"/>
          <a:endParaRPr lang="zh-CN" altLang="en-US" sz="1600"/>
        </a:p>
      </dgm:t>
    </dgm:pt>
    <dgm:pt modelId="{6C1B47B7-6CA7-4CFA-80E9-76960264B025}" cxnId="{979A91B2-65C5-4EE8-A833-518E21ED393B}" type="sibTrans">
      <dgm:prSet/>
      <dgm:spPr/>
      <dgm:t>
        <a:bodyPr/>
        <a:lstStyle/>
        <a:p>
          <a:pPr algn="l"/>
          <a:endParaRPr lang="zh-CN" altLang="en-US" sz="1600"/>
        </a:p>
      </dgm:t>
    </dgm:pt>
    <dgm:pt modelId="{08B654E5-2C34-4760-911F-1CF2B9830214}">
      <dgm:prSet custT="1"/>
      <dgm:spPr/>
      <dgm:t>
        <a:bodyPr/>
        <a:lstStyle/>
        <a:p>
          <a:pPr algn="l"/>
          <a:r>
            <a:rPr lang="en-US" sz="1600" dirty="0"/>
            <a:t>1.“</a:t>
          </a:r>
          <a:r>
            <a:rPr lang="zh-CN" sz="1600" dirty="0"/>
            <a:t>一带一路”倡议实施</a:t>
          </a:r>
        </a:p>
      </dgm:t>
    </dgm:pt>
    <dgm:pt modelId="{0A76F23C-43D4-4776-B379-F3D5835F3251}" cxnId="{2C1B6373-EB67-4BE7-8B2C-BC8216F896F7}" type="parTrans">
      <dgm:prSet/>
      <dgm:spPr/>
      <dgm:t>
        <a:bodyPr/>
        <a:lstStyle/>
        <a:p>
          <a:pPr algn="l"/>
          <a:endParaRPr lang="zh-CN" altLang="en-US" sz="1600"/>
        </a:p>
      </dgm:t>
    </dgm:pt>
    <dgm:pt modelId="{584D3C53-4C9A-4DEA-A7B4-B70CFF17A038}" cxnId="{2C1B6373-EB67-4BE7-8B2C-BC8216F896F7}" type="sibTrans">
      <dgm:prSet/>
      <dgm:spPr/>
      <dgm:t>
        <a:bodyPr/>
        <a:lstStyle/>
        <a:p>
          <a:pPr algn="l"/>
          <a:endParaRPr lang="zh-CN" altLang="en-US" sz="1600"/>
        </a:p>
      </dgm:t>
    </dgm:pt>
    <dgm:pt modelId="{B4DB48B2-0AE2-4A7F-9961-0CD546C889BE}">
      <dgm:prSet custT="1"/>
      <dgm:spPr/>
      <dgm:t>
        <a:bodyPr/>
        <a:lstStyle/>
        <a:p>
          <a:pPr algn="l"/>
          <a:r>
            <a:rPr lang="en-US" sz="1600" dirty="0"/>
            <a:t>2.</a:t>
          </a:r>
          <a:r>
            <a:rPr lang="zh-CN" sz="1600" dirty="0"/>
            <a:t>建立亚洲命运共同体 </a:t>
          </a:r>
        </a:p>
      </dgm:t>
    </dgm:pt>
    <dgm:pt modelId="{6DBD2490-2566-4220-B979-D02B0CC6610C}" cxnId="{E5E00628-750E-4AEF-A5E4-11402F99F809}" type="parTrans">
      <dgm:prSet/>
      <dgm:spPr/>
      <dgm:t>
        <a:bodyPr/>
        <a:lstStyle/>
        <a:p>
          <a:pPr algn="l"/>
          <a:endParaRPr lang="zh-CN" altLang="en-US" sz="1600"/>
        </a:p>
      </dgm:t>
    </dgm:pt>
    <dgm:pt modelId="{5CE2A463-AE0F-4C60-BF8B-79B4919EBB04}" cxnId="{E5E00628-750E-4AEF-A5E4-11402F99F809}" type="sibTrans">
      <dgm:prSet/>
      <dgm:spPr/>
      <dgm:t>
        <a:bodyPr/>
        <a:lstStyle/>
        <a:p>
          <a:pPr algn="l"/>
          <a:endParaRPr lang="zh-CN" altLang="en-US" sz="1600"/>
        </a:p>
      </dgm:t>
    </dgm:pt>
    <dgm:pt modelId="{9DC228F8-F1E9-4791-8BFE-F1240E5F7B2E}">
      <dgm:prSet custT="1"/>
      <dgm:spPr/>
      <dgm:t>
        <a:bodyPr/>
        <a:lstStyle/>
        <a:p>
          <a:pPr algn="l"/>
          <a:r>
            <a:rPr lang="en-US" sz="1600" dirty="0"/>
            <a:t>3.</a:t>
          </a:r>
          <a:r>
            <a:rPr lang="zh-CN" sz="1600" dirty="0"/>
            <a:t>推动两岸合作交流</a:t>
          </a:r>
        </a:p>
      </dgm:t>
    </dgm:pt>
    <dgm:pt modelId="{790144F8-7AEE-4958-A772-13ADEF647934}" cxnId="{E305BC26-28C7-41E5-8BF2-EF3E91ACF79E}" type="parTrans">
      <dgm:prSet/>
      <dgm:spPr/>
      <dgm:t>
        <a:bodyPr/>
        <a:lstStyle/>
        <a:p>
          <a:pPr algn="l"/>
          <a:endParaRPr lang="zh-CN" altLang="en-US" sz="1600"/>
        </a:p>
      </dgm:t>
    </dgm:pt>
    <dgm:pt modelId="{590483F1-1968-4A65-B19F-85ED65360452}" cxnId="{E305BC26-28C7-41E5-8BF2-EF3E91ACF79E}" type="sibTrans">
      <dgm:prSet/>
      <dgm:spPr/>
      <dgm:t>
        <a:bodyPr/>
        <a:lstStyle/>
        <a:p>
          <a:pPr algn="l"/>
          <a:endParaRPr lang="zh-CN" altLang="en-US" sz="1600"/>
        </a:p>
      </dgm:t>
    </dgm:pt>
    <dgm:pt modelId="{F610DFB1-E10A-4292-AB44-3563E780960E}">
      <dgm:prSet custT="1"/>
      <dgm:spPr/>
      <dgm:t>
        <a:bodyPr/>
        <a:lstStyle/>
        <a:p>
          <a:pPr algn="l"/>
          <a:r>
            <a:rPr lang="en-US" sz="1600" dirty="0"/>
            <a:t>4.</a:t>
          </a:r>
          <a:r>
            <a:rPr lang="zh-CN" sz="1600" dirty="0"/>
            <a:t>其他主要国际交流</a:t>
          </a:r>
        </a:p>
      </dgm:t>
    </dgm:pt>
    <dgm:pt modelId="{DFA91725-6E6C-47B3-A1CB-3C96A4651257}" cxnId="{159D73F8-6982-4959-81FA-1E9DC4EEB43B}" type="parTrans">
      <dgm:prSet/>
      <dgm:spPr/>
      <dgm:t>
        <a:bodyPr/>
        <a:lstStyle/>
        <a:p>
          <a:pPr algn="l"/>
          <a:endParaRPr lang="zh-CN" altLang="en-US" sz="1600"/>
        </a:p>
      </dgm:t>
    </dgm:pt>
    <dgm:pt modelId="{CDB10847-1FE5-40B5-86B5-F55E03BDD7AA}" cxnId="{159D73F8-6982-4959-81FA-1E9DC4EEB43B}" type="sibTrans">
      <dgm:prSet/>
      <dgm:spPr/>
      <dgm:t>
        <a:bodyPr/>
        <a:lstStyle/>
        <a:p>
          <a:pPr algn="l"/>
          <a:endParaRPr lang="zh-CN" altLang="en-US" sz="1600"/>
        </a:p>
      </dgm:t>
    </dgm:pt>
    <dgm:pt modelId="{BED320A7-77C2-47A5-8BFF-C13BA6E75E67}">
      <dgm:prSet custT="1"/>
      <dgm:spPr/>
      <dgm:t>
        <a:bodyPr/>
        <a:lstStyle/>
        <a:p>
          <a:pPr algn="ctr"/>
          <a:r>
            <a:rPr lang="zh-CN" altLang="en-US" sz="1600" dirty="0"/>
            <a:t>三、建设社会主义文化强国</a:t>
          </a:r>
        </a:p>
      </dgm:t>
    </dgm:pt>
    <dgm:pt modelId="{ACF66C63-B17E-45AF-9450-7FF592AE818B}" cxnId="{FE116325-88A7-4F09-BB6C-F9318AE10525}" type="parTrans">
      <dgm:prSet/>
      <dgm:spPr/>
      <dgm:t>
        <a:bodyPr/>
        <a:lstStyle/>
        <a:p>
          <a:pPr algn="l"/>
          <a:endParaRPr lang="zh-CN" altLang="en-US" sz="1600"/>
        </a:p>
      </dgm:t>
    </dgm:pt>
    <dgm:pt modelId="{7C62739C-CB73-4500-830F-0A5C0984F620}" cxnId="{FE116325-88A7-4F09-BB6C-F9318AE10525}" type="sibTrans">
      <dgm:prSet/>
      <dgm:spPr/>
      <dgm:t>
        <a:bodyPr/>
        <a:lstStyle/>
        <a:p>
          <a:pPr algn="l"/>
          <a:endParaRPr lang="zh-CN" altLang="en-US" sz="1600"/>
        </a:p>
      </dgm:t>
    </dgm:pt>
    <dgm:pt modelId="{234E638B-C8C2-4FBC-8A5E-1577779A2B8C}">
      <dgm:prSet custT="1"/>
      <dgm:spPr/>
      <dgm:t>
        <a:bodyPr/>
        <a:lstStyle/>
        <a:p>
          <a:pPr algn="l"/>
          <a:r>
            <a:rPr lang="en-US" sz="1600" dirty="0"/>
            <a:t>1.</a:t>
          </a:r>
          <a:r>
            <a:rPr lang="zh-CN" sz="1600" dirty="0"/>
            <a:t>坚定文化自信</a:t>
          </a:r>
        </a:p>
      </dgm:t>
    </dgm:pt>
    <dgm:pt modelId="{04B1CCB4-DBE1-4494-80A6-E85A97480FFB}" cxnId="{8F80E751-1B20-479B-8840-0E954CB1D36E}" type="parTrans">
      <dgm:prSet/>
      <dgm:spPr/>
      <dgm:t>
        <a:bodyPr/>
        <a:lstStyle/>
        <a:p>
          <a:pPr algn="l"/>
          <a:endParaRPr lang="zh-CN" altLang="en-US" sz="1600"/>
        </a:p>
      </dgm:t>
    </dgm:pt>
    <dgm:pt modelId="{9D977388-5F55-49B3-A0FF-1C7C66A1FAD8}" cxnId="{8F80E751-1B20-479B-8840-0E954CB1D36E}" type="sibTrans">
      <dgm:prSet/>
      <dgm:spPr/>
      <dgm:t>
        <a:bodyPr/>
        <a:lstStyle/>
        <a:p>
          <a:pPr algn="l"/>
          <a:endParaRPr lang="zh-CN" altLang="en-US" sz="1600"/>
        </a:p>
      </dgm:t>
    </dgm:pt>
    <dgm:pt modelId="{ED37F786-F646-4863-8802-9B064784B89E}">
      <dgm:prSet custT="1"/>
      <dgm:spPr/>
      <dgm:t>
        <a:bodyPr/>
        <a:lstStyle/>
        <a:p>
          <a:pPr algn="l"/>
          <a:r>
            <a:rPr lang="en-US" sz="1600" dirty="0"/>
            <a:t>2.</a:t>
          </a:r>
          <a:r>
            <a:rPr lang="zh-CN" sz="1600" dirty="0"/>
            <a:t>做好文化事业</a:t>
          </a:r>
        </a:p>
      </dgm:t>
    </dgm:pt>
    <dgm:pt modelId="{428BD532-FBA6-4442-9F90-1110957703E8}" cxnId="{C0E703A7-CFE9-4A43-A675-2443FA768158}" type="parTrans">
      <dgm:prSet/>
      <dgm:spPr/>
      <dgm:t>
        <a:bodyPr/>
        <a:lstStyle/>
        <a:p>
          <a:pPr algn="l"/>
          <a:endParaRPr lang="zh-CN" altLang="en-US" sz="1600"/>
        </a:p>
      </dgm:t>
    </dgm:pt>
    <dgm:pt modelId="{9BA0468F-497C-40D3-BDB3-1587D4311BC7}" cxnId="{C0E703A7-CFE9-4A43-A675-2443FA768158}" type="sibTrans">
      <dgm:prSet/>
      <dgm:spPr/>
      <dgm:t>
        <a:bodyPr/>
        <a:lstStyle/>
        <a:p>
          <a:pPr algn="l"/>
          <a:endParaRPr lang="zh-CN" altLang="en-US" sz="1600"/>
        </a:p>
      </dgm:t>
    </dgm:pt>
    <dgm:pt modelId="{F53A68E9-5CB8-479C-8EDB-DE52DEE8FBDB}">
      <dgm:prSet custT="1"/>
      <dgm:spPr/>
      <dgm:t>
        <a:bodyPr/>
        <a:lstStyle/>
        <a:p>
          <a:pPr algn="l"/>
          <a:r>
            <a:rPr lang="en-US" sz="1600" dirty="0"/>
            <a:t>3.</a:t>
          </a:r>
          <a:r>
            <a:rPr lang="zh-CN" sz="1600" dirty="0"/>
            <a:t>强化内部建设</a:t>
          </a:r>
        </a:p>
      </dgm:t>
    </dgm:pt>
    <dgm:pt modelId="{2A42BF22-173A-4E69-AC42-E904D96AD581}" cxnId="{309A344C-6B8D-427F-A51D-15DF7257C9C7}" type="parTrans">
      <dgm:prSet/>
      <dgm:spPr/>
      <dgm:t>
        <a:bodyPr/>
        <a:lstStyle/>
        <a:p>
          <a:pPr algn="l"/>
          <a:endParaRPr lang="zh-CN" altLang="en-US" sz="1600"/>
        </a:p>
      </dgm:t>
    </dgm:pt>
    <dgm:pt modelId="{16B0A74C-CA9C-43C8-BE37-1BDC8E25B478}" cxnId="{309A344C-6B8D-427F-A51D-15DF7257C9C7}" type="sibTrans">
      <dgm:prSet/>
      <dgm:spPr/>
      <dgm:t>
        <a:bodyPr/>
        <a:lstStyle/>
        <a:p>
          <a:pPr algn="l"/>
          <a:endParaRPr lang="zh-CN" altLang="en-US" sz="1600"/>
        </a:p>
      </dgm:t>
    </dgm:pt>
    <dgm:pt modelId="{B8A449DB-FA40-4325-9708-A8A1731B2D98}">
      <dgm:prSet custT="1"/>
      <dgm:spPr/>
      <dgm:t>
        <a:bodyPr/>
        <a:lstStyle/>
        <a:p>
          <a:pPr algn="l"/>
          <a:r>
            <a:rPr lang="en-US" sz="1600" dirty="0"/>
            <a:t>4.</a:t>
          </a:r>
          <a:r>
            <a:rPr lang="zh-CN" sz="1600" dirty="0"/>
            <a:t>弘扬时代精神</a:t>
          </a:r>
        </a:p>
      </dgm:t>
    </dgm:pt>
    <dgm:pt modelId="{CE1C1BF7-9275-45C6-825E-A668A3AF67B1}" cxnId="{01F706C8-FCAD-4310-8062-DF26936453E4}" type="parTrans">
      <dgm:prSet/>
      <dgm:spPr/>
      <dgm:t>
        <a:bodyPr/>
        <a:lstStyle/>
        <a:p>
          <a:pPr algn="l"/>
          <a:endParaRPr lang="zh-CN" altLang="en-US" sz="1600"/>
        </a:p>
      </dgm:t>
    </dgm:pt>
    <dgm:pt modelId="{0B78DD62-FBE9-4489-B665-4FAEF9C0F2D1}" cxnId="{01F706C8-FCAD-4310-8062-DF26936453E4}" type="sibTrans">
      <dgm:prSet/>
      <dgm:spPr/>
      <dgm:t>
        <a:bodyPr/>
        <a:lstStyle/>
        <a:p>
          <a:pPr algn="l"/>
          <a:endParaRPr lang="zh-CN" altLang="en-US" sz="1600"/>
        </a:p>
      </dgm:t>
    </dgm:pt>
    <dgm:pt modelId="{498E949E-4E05-4B0B-A25E-31936B9F277C}" type="pres">
      <dgm:prSet presAssocID="{A08CB0A2-0837-49FC-BA29-4F4B2034F57B}" presName="Name0" presStyleCnt="0">
        <dgm:presLayoutVars>
          <dgm:dir/>
          <dgm:animLvl val="lvl"/>
          <dgm:resizeHandles val="exact"/>
        </dgm:presLayoutVars>
      </dgm:prSet>
      <dgm:spPr/>
    </dgm:pt>
    <dgm:pt modelId="{1CD443FE-D344-491E-B543-79493B6A3841}" type="pres">
      <dgm:prSet presAssocID="{F8C81E3E-EC57-46BB-9760-D051AEC4CB53}" presName="composite" presStyleCnt="0"/>
      <dgm:spPr/>
    </dgm:pt>
    <dgm:pt modelId="{C9FCBD96-0525-495C-B707-B19DC8B8E37B}" type="pres">
      <dgm:prSet presAssocID="{F8C81E3E-EC57-46BB-9760-D051AEC4CB53}" presName="parTx" presStyleLbl="alignNode1" presStyleIdx="0" presStyleCnt="3" custScaleY="79186">
        <dgm:presLayoutVars>
          <dgm:chMax val="0"/>
          <dgm:chPref val="0"/>
          <dgm:bulletEnabled val="1"/>
        </dgm:presLayoutVars>
      </dgm:prSet>
      <dgm:spPr/>
    </dgm:pt>
    <dgm:pt modelId="{A14E0326-493A-45BD-93D2-25682D6714EC}" type="pres">
      <dgm:prSet presAssocID="{F8C81E3E-EC57-46BB-9760-D051AEC4CB53}" presName="desTx" presStyleLbl="alignAccFollowNode1" presStyleIdx="0" presStyleCnt="3">
        <dgm:presLayoutVars>
          <dgm:bulletEnabled val="1"/>
        </dgm:presLayoutVars>
      </dgm:prSet>
      <dgm:spPr/>
    </dgm:pt>
    <dgm:pt modelId="{62E1F95F-23C0-45FA-9D6D-B639E3AF8661}" type="pres">
      <dgm:prSet presAssocID="{A5C9CD57-4498-4C65-8F2A-C64FA8A8E6AB}" presName="space" presStyleCnt="0"/>
      <dgm:spPr/>
    </dgm:pt>
    <dgm:pt modelId="{52A188C4-B007-4FED-9B60-70C15D71C706}" type="pres">
      <dgm:prSet presAssocID="{EADEC081-C2F4-4DB8-85A5-CC601863F765}" presName="composite" presStyleCnt="0"/>
      <dgm:spPr/>
    </dgm:pt>
    <dgm:pt modelId="{BFBEB6C8-A65F-4F5C-884D-D9733F527F50}" type="pres">
      <dgm:prSet presAssocID="{EADEC081-C2F4-4DB8-85A5-CC601863F765}" presName="parTx" presStyleLbl="alignNode1" presStyleIdx="1" presStyleCnt="3" custScaleY="79186">
        <dgm:presLayoutVars>
          <dgm:chMax val="0"/>
          <dgm:chPref val="0"/>
          <dgm:bulletEnabled val="1"/>
        </dgm:presLayoutVars>
      </dgm:prSet>
      <dgm:spPr/>
    </dgm:pt>
    <dgm:pt modelId="{F6AAF41C-87E5-4766-9777-F4BADC490417}" type="pres">
      <dgm:prSet presAssocID="{EADEC081-C2F4-4DB8-85A5-CC601863F765}" presName="desTx" presStyleLbl="alignAccFollowNode1" presStyleIdx="1" presStyleCnt="3">
        <dgm:presLayoutVars>
          <dgm:bulletEnabled val="1"/>
        </dgm:presLayoutVars>
      </dgm:prSet>
      <dgm:spPr/>
    </dgm:pt>
    <dgm:pt modelId="{80D2412D-CA2B-4E36-8185-4BE47DA57957}" type="pres">
      <dgm:prSet presAssocID="{6C1B47B7-6CA7-4CFA-80E9-76960264B025}" presName="space" presStyleCnt="0"/>
      <dgm:spPr/>
    </dgm:pt>
    <dgm:pt modelId="{85070275-84B8-488A-96C6-BA72DAF041D1}" type="pres">
      <dgm:prSet presAssocID="{BED320A7-77C2-47A5-8BFF-C13BA6E75E67}" presName="composite" presStyleCnt="0"/>
      <dgm:spPr/>
    </dgm:pt>
    <dgm:pt modelId="{17982A67-6DD2-4F26-9F46-B765B1BEE940}" type="pres">
      <dgm:prSet presAssocID="{BED320A7-77C2-47A5-8BFF-C13BA6E75E67}" presName="parTx" presStyleLbl="alignNode1" presStyleIdx="2" presStyleCnt="3" custScaleY="79186">
        <dgm:presLayoutVars>
          <dgm:chMax val="0"/>
          <dgm:chPref val="0"/>
          <dgm:bulletEnabled val="1"/>
        </dgm:presLayoutVars>
      </dgm:prSet>
      <dgm:spPr/>
    </dgm:pt>
    <dgm:pt modelId="{03A3E361-167E-4F65-A764-79847623163C}" type="pres">
      <dgm:prSet presAssocID="{BED320A7-77C2-47A5-8BFF-C13BA6E75E67}" presName="desTx" presStyleLbl="alignAccFollowNode1" presStyleIdx="2" presStyleCnt="3">
        <dgm:presLayoutVars>
          <dgm:bulletEnabled val="1"/>
        </dgm:presLayoutVars>
      </dgm:prSet>
      <dgm:spPr/>
    </dgm:pt>
  </dgm:ptLst>
  <dgm:cxnLst>
    <dgm:cxn modelId="{60C30909-919B-4514-BD9E-D8F78B4979B0}" type="presOf" srcId="{DCF50F1D-EF39-45D7-9545-F80479164D61}" destId="{A14E0326-493A-45BD-93D2-25682D6714EC}" srcOrd="0" destOrd="0" presId="urn:microsoft.com/office/officeart/2005/8/layout/hList1"/>
    <dgm:cxn modelId="{2C9EFA23-DA9D-4C3C-AB21-20540BFEE4F2}" srcId="{F8C81E3E-EC57-46BB-9760-D051AEC4CB53}" destId="{97E1392B-890D-4ACB-94B7-0C26F0EF45E3}" srcOrd="1" destOrd="0" parTransId="{F62AEE84-5009-4CB4-8CB7-77135C914C5C}" sibTransId="{09E5ED24-45AE-4641-B027-85100A3FE281}"/>
    <dgm:cxn modelId="{FE116325-88A7-4F09-BB6C-F9318AE10525}" srcId="{A08CB0A2-0837-49FC-BA29-4F4B2034F57B}" destId="{BED320A7-77C2-47A5-8BFF-C13BA6E75E67}" srcOrd="2" destOrd="0" parTransId="{ACF66C63-B17E-45AF-9450-7FF592AE818B}" sibTransId="{7C62739C-CB73-4500-830F-0A5C0984F620}"/>
    <dgm:cxn modelId="{E305BC26-28C7-41E5-8BF2-EF3E91ACF79E}" srcId="{EADEC081-C2F4-4DB8-85A5-CC601863F765}" destId="{9DC228F8-F1E9-4791-8BFE-F1240E5F7B2E}" srcOrd="2" destOrd="0" parTransId="{790144F8-7AEE-4958-A772-13ADEF647934}" sibTransId="{590483F1-1968-4A65-B19F-85ED65360452}"/>
    <dgm:cxn modelId="{E5E00628-750E-4AEF-A5E4-11402F99F809}" srcId="{EADEC081-C2F4-4DB8-85A5-CC601863F765}" destId="{B4DB48B2-0AE2-4A7F-9961-0CD546C889BE}" srcOrd="1" destOrd="0" parTransId="{6DBD2490-2566-4220-B979-D02B0CC6610C}" sibTransId="{5CE2A463-AE0F-4C60-BF8B-79B4919EBB04}"/>
    <dgm:cxn modelId="{AD08572D-18FC-4879-891A-0C27F6948BA6}" type="presOf" srcId="{97E1392B-890D-4ACB-94B7-0C26F0EF45E3}" destId="{A14E0326-493A-45BD-93D2-25682D6714EC}" srcOrd="0" destOrd="1" presId="urn:microsoft.com/office/officeart/2005/8/layout/hList1"/>
    <dgm:cxn modelId="{084FFB3C-6E27-4053-BDB6-0A001B14BB07}" type="presOf" srcId="{234E638B-C8C2-4FBC-8A5E-1577779A2B8C}" destId="{03A3E361-167E-4F65-A764-79847623163C}" srcOrd="0" destOrd="0" presId="urn:microsoft.com/office/officeart/2005/8/layout/hList1"/>
    <dgm:cxn modelId="{DC37383D-4985-45C0-A5F2-CE0791B23B35}" type="presOf" srcId="{EADEC081-C2F4-4DB8-85A5-CC601863F765}" destId="{BFBEB6C8-A65F-4F5C-884D-D9733F527F50}" srcOrd="0" destOrd="0" presId="urn:microsoft.com/office/officeart/2005/8/layout/hList1"/>
    <dgm:cxn modelId="{2765F33F-0FC9-478E-944D-0AE3D32FAB86}" type="presOf" srcId="{D19403DC-43FF-49BE-B4C3-233EAC82E531}" destId="{A14E0326-493A-45BD-93D2-25682D6714EC}" srcOrd="0" destOrd="2" presId="urn:microsoft.com/office/officeart/2005/8/layout/hList1"/>
    <dgm:cxn modelId="{E7A59964-0721-430E-AF55-FD4044D03279}" srcId="{F8C81E3E-EC57-46BB-9760-D051AEC4CB53}" destId="{D19403DC-43FF-49BE-B4C3-233EAC82E531}" srcOrd="2" destOrd="0" parTransId="{6AD4CD0C-399E-4249-838D-EFF14802B22E}" sibTransId="{A2B4692B-5B2F-403B-BF92-274846C09721}"/>
    <dgm:cxn modelId="{427D0568-46FE-4A31-8D51-7FC9EEA61E24}" type="presOf" srcId="{BED320A7-77C2-47A5-8BFF-C13BA6E75E67}" destId="{17982A67-6DD2-4F26-9F46-B765B1BEE940}" srcOrd="0" destOrd="0" presId="urn:microsoft.com/office/officeart/2005/8/layout/hList1"/>
    <dgm:cxn modelId="{309A344C-6B8D-427F-A51D-15DF7257C9C7}" srcId="{BED320A7-77C2-47A5-8BFF-C13BA6E75E67}" destId="{F53A68E9-5CB8-479C-8EDB-DE52DEE8FBDB}" srcOrd="2" destOrd="0" parTransId="{2A42BF22-173A-4E69-AC42-E904D96AD581}" sibTransId="{16B0A74C-CA9C-43C8-BE37-1BDC8E25B478}"/>
    <dgm:cxn modelId="{5BB05A6D-C5E6-4E7A-B6A7-97794B2E79D7}" type="presOf" srcId="{F53A68E9-5CB8-479C-8EDB-DE52DEE8FBDB}" destId="{03A3E361-167E-4F65-A764-79847623163C}" srcOrd="0" destOrd="2" presId="urn:microsoft.com/office/officeart/2005/8/layout/hList1"/>
    <dgm:cxn modelId="{1F9D174E-F5EE-493D-A4F6-FB8AAE162993}" type="presOf" srcId="{ED37F786-F646-4863-8802-9B064784B89E}" destId="{03A3E361-167E-4F65-A764-79847623163C}" srcOrd="0" destOrd="1" presId="urn:microsoft.com/office/officeart/2005/8/layout/hList1"/>
    <dgm:cxn modelId="{8F80E751-1B20-479B-8840-0E954CB1D36E}" srcId="{BED320A7-77C2-47A5-8BFF-C13BA6E75E67}" destId="{234E638B-C8C2-4FBC-8A5E-1577779A2B8C}" srcOrd="0" destOrd="0" parTransId="{04B1CCB4-DBE1-4494-80A6-E85A97480FFB}" sibTransId="{9D977388-5F55-49B3-A0FF-1C7C66A1FAD8}"/>
    <dgm:cxn modelId="{2C1B6373-EB67-4BE7-8B2C-BC8216F896F7}" srcId="{EADEC081-C2F4-4DB8-85A5-CC601863F765}" destId="{08B654E5-2C34-4760-911F-1CF2B9830214}" srcOrd="0" destOrd="0" parTransId="{0A76F23C-43D4-4776-B379-F3D5835F3251}" sibTransId="{584D3C53-4C9A-4DEA-A7B4-B70CFF17A038}"/>
    <dgm:cxn modelId="{A9340358-4197-4304-B501-73C6FAF31BB6}" srcId="{F8C81E3E-EC57-46BB-9760-D051AEC4CB53}" destId="{DCF50F1D-EF39-45D7-9545-F80479164D61}" srcOrd="0" destOrd="0" parTransId="{B020B6E1-D912-482A-BFAF-7167F2B8F732}" sibTransId="{E5ED11DE-A7CC-464F-9CA2-4B54BC3975D6}"/>
    <dgm:cxn modelId="{23801385-1B7C-44BB-AEBF-5060F064FF31}" srcId="{F8C81E3E-EC57-46BB-9760-D051AEC4CB53}" destId="{597803A9-5F55-4DF6-A612-CB21AE693071}" srcOrd="3" destOrd="0" parTransId="{B01C1EF2-A6EC-43E8-859F-396F1B909541}" sibTransId="{D4998E38-DC01-4DCD-871D-DB25E06A40AA}"/>
    <dgm:cxn modelId="{AD2AE491-637A-49C3-B80D-99D2385F61B8}" type="presOf" srcId="{9DC228F8-F1E9-4791-8BFE-F1240E5F7B2E}" destId="{F6AAF41C-87E5-4766-9777-F4BADC490417}" srcOrd="0" destOrd="2" presId="urn:microsoft.com/office/officeart/2005/8/layout/hList1"/>
    <dgm:cxn modelId="{21D4CAA4-9DCC-4D8C-AE0B-4EF0C63FF4A8}" type="presOf" srcId="{B8A449DB-FA40-4325-9708-A8A1731B2D98}" destId="{03A3E361-167E-4F65-A764-79847623163C}" srcOrd="0" destOrd="3" presId="urn:microsoft.com/office/officeart/2005/8/layout/hList1"/>
    <dgm:cxn modelId="{2D3CEDA6-D0FA-4503-8496-3F6921216574}" type="presOf" srcId="{597803A9-5F55-4DF6-A612-CB21AE693071}" destId="{A14E0326-493A-45BD-93D2-25682D6714EC}" srcOrd="0" destOrd="3" presId="urn:microsoft.com/office/officeart/2005/8/layout/hList1"/>
    <dgm:cxn modelId="{C0E703A7-CFE9-4A43-A675-2443FA768158}" srcId="{BED320A7-77C2-47A5-8BFF-C13BA6E75E67}" destId="{ED37F786-F646-4863-8802-9B064784B89E}" srcOrd="1" destOrd="0" parTransId="{428BD532-FBA6-4442-9F90-1110957703E8}" sibTransId="{9BA0468F-497C-40D3-BDB3-1587D4311BC7}"/>
    <dgm:cxn modelId="{979A91B2-65C5-4EE8-A833-518E21ED393B}" srcId="{A08CB0A2-0837-49FC-BA29-4F4B2034F57B}" destId="{EADEC081-C2F4-4DB8-85A5-CC601863F765}" srcOrd="1" destOrd="0" parTransId="{90FC31BA-DA17-40C9-8564-10E7E7001ED9}" sibTransId="{6C1B47B7-6CA7-4CFA-80E9-76960264B025}"/>
    <dgm:cxn modelId="{0D54CBB2-F6D7-4A31-B463-383F78525162}" type="presOf" srcId="{B4DB48B2-0AE2-4A7F-9961-0CD546C889BE}" destId="{F6AAF41C-87E5-4766-9777-F4BADC490417}" srcOrd="0" destOrd="1" presId="urn:microsoft.com/office/officeart/2005/8/layout/hList1"/>
    <dgm:cxn modelId="{3168FDB9-02F2-4C93-B02E-5D91F67EDF33}" type="presOf" srcId="{A08CB0A2-0837-49FC-BA29-4F4B2034F57B}" destId="{498E949E-4E05-4B0B-A25E-31936B9F277C}" srcOrd="0" destOrd="0" presId="urn:microsoft.com/office/officeart/2005/8/layout/hList1"/>
    <dgm:cxn modelId="{01F706C8-FCAD-4310-8062-DF26936453E4}" srcId="{BED320A7-77C2-47A5-8BFF-C13BA6E75E67}" destId="{B8A449DB-FA40-4325-9708-A8A1731B2D98}" srcOrd="3" destOrd="0" parTransId="{CE1C1BF7-9275-45C6-825E-A668A3AF67B1}" sibTransId="{0B78DD62-FBE9-4489-B665-4FAEF9C0F2D1}"/>
    <dgm:cxn modelId="{37C1DCCE-1EE1-4C89-BF8A-8EF7CC69BAA8}" type="presOf" srcId="{F8C81E3E-EC57-46BB-9760-D051AEC4CB53}" destId="{C9FCBD96-0525-495C-B707-B19DC8B8E37B}" srcOrd="0" destOrd="0" presId="urn:microsoft.com/office/officeart/2005/8/layout/hList1"/>
    <dgm:cxn modelId="{55E665D9-5C04-433F-B885-FB91F9A8AC08}" srcId="{A08CB0A2-0837-49FC-BA29-4F4B2034F57B}" destId="{F8C81E3E-EC57-46BB-9760-D051AEC4CB53}" srcOrd="0" destOrd="0" parTransId="{2455BB6E-614F-44F4-93D3-6AE5C2FAA7CE}" sibTransId="{A5C9CD57-4498-4C65-8F2A-C64FA8A8E6AB}"/>
    <dgm:cxn modelId="{CB585BDB-218D-41A3-8381-77880CA52658}" type="presOf" srcId="{08B654E5-2C34-4760-911F-1CF2B9830214}" destId="{F6AAF41C-87E5-4766-9777-F4BADC490417}" srcOrd="0" destOrd="0" presId="urn:microsoft.com/office/officeart/2005/8/layout/hList1"/>
    <dgm:cxn modelId="{159D73F8-6982-4959-81FA-1E9DC4EEB43B}" srcId="{EADEC081-C2F4-4DB8-85A5-CC601863F765}" destId="{F610DFB1-E10A-4292-AB44-3563E780960E}" srcOrd="3" destOrd="0" parTransId="{DFA91725-6E6C-47B3-A1CB-3C96A4651257}" sibTransId="{CDB10847-1FE5-40B5-86B5-F55E03BDD7AA}"/>
    <dgm:cxn modelId="{7F864EFC-8480-41B4-A4B3-047CFF69DB40}" type="presOf" srcId="{F610DFB1-E10A-4292-AB44-3563E780960E}" destId="{F6AAF41C-87E5-4766-9777-F4BADC490417}" srcOrd="0" destOrd="3" presId="urn:microsoft.com/office/officeart/2005/8/layout/hList1"/>
    <dgm:cxn modelId="{37526CA7-FBAA-4AE6-8717-EC3D45FFC88D}" type="presParOf" srcId="{498E949E-4E05-4B0B-A25E-31936B9F277C}" destId="{1CD443FE-D344-491E-B543-79493B6A3841}" srcOrd="0" destOrd="0" presId="urn:microsoft.com/office/officeart/2005/8/layout/hList1"/>
    <dgm:cxn modelId="{761F26CE-04F0-4207-9FFC-0223B31FD8AF}" type="presParOf" srcId="{1CD443FE-D344-491E-B543-79493B6A3841}" destId="{C9FCBD96-0525-495C-B707-B19DC8B8E37B}" srcOrd="0" destOrd="0" presId="urn:microsoft.com/office/officeart/2005/8/layout/hList1"/>
    <dgm:cxn modelId="{49FEC5E3-4EDC-4D30-B3E2-09C8C010EB38}" type="presParOf" srcId="{1CD443FE-D344-491E-B543-79493B6A3841}" destId="{A14E0326-493A-45BD-93D2-25682D6714EC}" srcOrd="1" destOrd="0" presId="urn:microsoft.com/office/officeart/2005/8/layout/hList1"/>
    <dgm:cxn modelId="{2FC5A178-99D3-4560-A20B-A1154EF4D442}" type="presParOf" srcId="{498E949E-4E05-4B0B-A25E-31936B9F277C}" destId="{62E1F95F-23C0-45FA-9D6D-B639E3AF8661}" srcOrd="1" destOrd="0" presId="urn:microsoft.com/office/officeart/2005/8/layout/hList1"/>
    <dgm:cxn modelId="{CDB66855-1CB6-41F6-84FD-7D6640FB58C0}" type="presParOf" srcId="{498E949E-4E05-4B0B-A25E-31936B9F277C}" destId="{52A188C4-B007-4FED-9B60-70C15D71C706}" srcOrd="2" destOrd="0" presId="urn:microsoft.com/office/officeart/2005/8/layout/hList1"/>
    <dgm:cxn modelId="{73B3C0D4-806D-4FB1-BCD3-398D66EC2EC3}" type="presParOf" srcId="{52A188C4-B007-4FED-9B60-70C15D71C706}" destId="{BFBEB6C8-A65F-4F5C-884D-D9733F527F50}" srcOrd="0" destOrd="0" presId="urn:microsoft.com/office/officeart/2005/8/layout/hList1"/>
    <dgm:cxn modelId="{00094F01-B170-4586-877D-9BC541D21C95}" type="presParOf" srcId="{52A188C4-B007-4FED-9B60-70C15D71C706}" destId="{F6AAF41C-87E5-4766-9777-F4BADC490417}" srcOrd="1" destOrd="0" presId="urn:microsoft.com/office/officeart/2005/8/layout/hList1"/>
    <dgm:cxn modelId="{4B1EDED6-6E2B-4D76-B2FE-71520EDDFD8A}" type="presParOf" srcId="{498E949E-4E05-4B0B-A25E-31936B9F277C}" destId="{80D2412D-CA2B-4E36-8185-4BE47DA57957}" srcOrd="3" destOrd="0" presId="urn:microsoft.com/office/officeart/2005/8/layout/hList1"/>
    <dgm:cxn modelId="{B8006F67-79E0-4C6B-A8C6-5DBDB70DEEF6}" type="presParOf" srcId="{498E949E-4E05-4B0B-A25E-31936B9F277C}" destId="{85070275-84B8-488A-96C6-BA72DAF041D1}" srcOrd="4" destOrd="0" presId="urn:microsoft.com/office/officeart/2005/8/layout/hList1"/>
    <dgm:cxn modelId="{2199E638-8BDB-4AD2-A833-8F2166DC55A1}" type="presParOf" srcId="{85070275-84B8-488A-96C6-BA72DAF041D1}" destId="{17982A67-6DD2-4F26-9F46-B765B1BEE940}" srcOrd="0" destOrd="0" presId="urn:microsoft.com/office/officeart/2005/8/layout/hList1"/>
    <dgm:cxn modelId="{ED800D46-72A6-422F-9D38-8AE084E6D5D4}" type="presParOf" srcId="{85070275-84B8-488A-96C6-BA72DAF041D1}" destId="{03A3E361-167E-4F65-A764-79847623163C}" srcOrd="1" destOrd="0" presId="urn:microsoft.com/office/officeart/2005/8/layout/h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6C148D2-FA66-40B8-9076-7F4AB0F0D35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319E99CA-CB02-49DD-A5D2-36120725C43A}">
      <dgm:prSet custT="1"/>
      <dgm:spPr/>
      <dgm:t>
        <a:bodyPr/>
        <a:lstStyle/>
        <a:p>
          <a:pPr rtl="0"/>
          <a:r>
            <a:rPr lang="en-US" sz="1800" dirty="0"/>
            <a:t>1. </a:t>
          </a:r>
          <a:r>
            <a:rPr lang="zh-CN" sz="1800" dirty="0"/>
            <a:t>总体要求</a:t>
          </a:r>
        </a:p>
      </dgm:t>
    </dgm:pt>
    <dgm:pt modelId="{4BD77CBF-0012-4368-8D52-5C307CE77030}" cxnId="{BC17E7AE-86F3-4DB5-9226-ACAA53186D29}" type="parTrans">
      <dgm:prSet/>
      <dgm:spPr/>
      <dgm:t>
        <a:bodyPr/>
        <a:lstStyle/>
        <a:p>
          <a:endParaRPr lang="zh-CN" altLang="en-US" sz="1800"/>
        </a:p>
      </dgm:t>
    </dgm:pt>
    <dgm:pt modelId="{A501DF07-44C9-45A6-83EB-9A212429C5A2}" cxnId="{BC17E7AE-86F3-4DB5-9226-ACAA53186D29}" type="sibTrans">
      <dgm:prSet/>
      <dgm:spPr/>
      <dgm:t>
        <a:bodyPr/>
        <a:lstStyle/>
        <a:p>
          <a:endParaRPr lang="zh-CN" altLang="en-US" sz="1800"/>
        </a:p>
      </dgm:t>
    </dgm:pt>
    <dgm:pt modelId="{94A83238-EE67-47E0-B924-32921D1AFC7E}">
      <dgm:prSet custT="1"/>
      <dgm:spPr/>
      <dgm:t>
        <a:bodyPr/>
        <a:lstStyle/>
        <a:p>
          <a:pPr rtl="0"/>
          <a:r>
            <a:rPr lang="en-US" sz="1800" dirty="0"/>
            <a:t>2. </a:t>
          </a:r>
          <a:r>
            <a:rPr lang="zh-CN" sz="1800" dirty="0"/>
            <a:t>推进融合发展，创新产品供给</a:t>
          </a:r>
        </a:p>
      </dgm:t>
    </dgm:pt>
    <dgm:pt modelId="{7EBF611D-B4B7-4722-9896-819F8160A5B5}" cxnId="{12656F61-43C6-435E-B3C2-FF630BF166E5}" type="parTrans">
      <dgm:prSet/>
      <dgm:spPr/>
      <dgm:t>
        <a:bodyPr/>
        <a:lstStyle/>
        <a:p>
          <a:endParaRPr lang="zh-CN" altLang="en-US" sz="1800"/>
        </a:p>
      </dgm:t>
    </dgm:pt>
    <dgm:pt modelId="{0BEA8022-9DB5-48F6-B142-835ED0BE48FD}" cxnId="{12656F61-43C6-435E-B3C2-FF630BF166E5}" type="sibTrans">
      <dgm:prSet/>
      <dgm:spPr/>
      <dgm:t>
        <a:bodyPr/>
        <a:lstStyle/>
        <a:p>
          <a:endParaRPr lang="zh-CN" altLang="en-US" sz="1800"/>
        </a:p>
      </dgm:t>
    </dgm:pt>
    <dgm:pt modelId="{6BED19C7-985F-4B21-889A-6CC92990417B}">
      <dgm:prSet custT="1"/>
      <dgm:spPr/>
      <dgm:t>
        <a:bodyPr/>
        <a:lstStyle/>
        <a:p>
          <a:pPr rtl="0"/>
          <a:r>
            <a:rPr lang="en-US" sz="1800"/>
            <a:t>3. </a:t>
          </a:r>
          <a:r>
            <a:rPr lang="zh-CN" sz="1800"/>
            <a:t>加强旅游服务，提升满意指数</a:t>
          </a:r>
        </a:p>
      </dgm:t>
    </dgm:pt>
    <dgm:pt modelId="{C90A1C91-A7BC-48B4-8AFC-F826AF8AC6F2}" cxnId="{AA66423F-060B-4A70-97A4-EAAFACA1F84F}" type="parTrans">
      <dgm:prSet/>
      <dgm:spPr/>
      <dgm:t>
        <a:bodyPr/>
        <a:lstStyle/>
        <a:p>
          <a:endParaRPr lang="zh-CN" altLang="en-US" sz="1800"/>
        </a:p>
      </dgm:t>
    </dgm:pt>
    <dgm:pt modelId="{A8535E2F-9E12-4B83-BC11-309F66DF4127}" cxnId="{AA66423F-060B-4A70-97A4-EAAFACA1F84F}" type="sibTrans">
      <dgm:prSet/>
      <dgm:spPr/>
      <dgm:t>
        <a:bodyPr/>
        <a:lstStyle/>
        <a:p>
          <a:endParaRPr lang="zh-CN" altLang="en-US" sz="1800"/>
        </a:p>
      </dgm:t>
    </dgm:pt>
    <dgm:pt modelId="{A3B2FF46-B091-4D78-BA6B-A1A0820709AD}">
      <dgm:prSet custT="1"/>
      <dgm:spPr/>
      <dgm:t>
        <a:bodyPr/>
        <a:lstStyle/>
        <a:p>
          <a:pPr rtl="0"/>
          <a:r>
            <a:rPr lang="en-US" sz="1800"/>
            <a:t>4. </a:t>
          </a:r>
          <a:r>
            <a:rPr lang="zh-CN" sz="1800"/>
            <a:t>加强基础配套，提升公共服务</a:t>
          </a:r>
        </a:p>
      </dgm:t>
    </dgm:pt>
    <dgm:pt modelId="{779DC7DE-FF17-4E81-BE71-066F4A3A5606}" cxnId="{AC0A25BC-8FEB-4275-8C93-87D1E20785F4}" type="parTrans">
      <dgm:prSet/>
      <dgm:spPr/>
      <dgm:t>
        <a:bodyPr/>
        <a:lstStyle/>
        <a:p>
          <a:endParaRPr lang="zh-CN" altLang="en-US" sz="1800"/>
        </a:p>
      </dgm:t>
    </dgm:pt>
    <dgm:pt modelId="{21AB9ACE-85F4-4B51-952C-CEA43AE4A40C}" cxnId="{AC0A25BC-8FEB-4275-8C93-87D1E20785F4}" type="sibTrans">
      <dgm:prSet/>
      <dgm:spPr/>
      <dgm:t>
        <a:bodyPr/>
        <a:lstStyle/>
        <a:p>
          <a:endParaRPr lang="zh-CN" altLang="en-US" sz="1800"/>
        </a:p>
      </dgm:t>
    </dgm:pt>
    <dgm:pt modelId="{E82474EA-1B5E-485F-86A4-DD66C8021066}">
      <dgm:prSet custT="1"/>
      <dgm:spPr/>
      <dgm:t>
        <a:bodyPr/>
        <a:lstStyle/>
        <a:p>
          <a:pPr rtl="0"/>
          <a:r>
            <a:rPr lang="en-US" sz="1800"/>
            <a:t>5. </a:t>
          </a:r>
          <a:r>
            <a:rPr lang="zh-CN" sz="1800"/>
            <a:t>加强环境保护，推进共建共享</a:t>
          </a:r>
        </a:p>
      </dgm:t>
    </dgm:pt>
    <dgm:pt modelId="{8C9175C7-F5CD-48AF-98AC-B9118773E076}" cxnId="{E3593AE6-5D85-416B-A8F7-FD71D77B0CAE}" type="parTrans">
      <dgm:prSet/>
      <dgm:spPr/>
      <dgm:t>
        <a:bodyPr/>
        <a:lstStyle/>
        <a:p>
          <a:endParaRPr lang="zh-CN" altLang="en-US" sz="1800"/>
        </a:p>
      </dgm:t>
    </dgm:pt>
    <dgm:pt modelId="{D8C72195-2CC3-43AE-95C7-27BE416EF541}" cxnId="{E3593AE6-5D85-416B-A8F7-FD71D77B0CAE}" type="sibTrans">
      <dgm:prSet/>
      <dgm:spPr/>
      <dgm:t>
        <a:bodyPr/>
        <a:lstStyle/>
        <a:p>
          <a:endParaRPr lang="zh-CN" altLang="en-US" sz="1800"/>
        </a:p>
      </dgm:t>
    </dgm:pt>
    <dgm:pt modelId="{E13CC9DD-6F90-49B6-871A-E0DC0115DAA6}">
      <dgm:prSet custT="1"/>
      <dgm:spPr/>
      <dgm:t>
        <a:bodyPr/>
        <a:lstStyle/>
        <a:p>
          <a:pPr rtl="0"/>
          <a:r>
            <a:rPr lang="en-US" sz="1800"/>
            <a:t>6. </a:t>
          </a:r>
          <a:r>
            <a:rPr lang="zh-CN" sz="1800"/>
            <a:t>实施系统营销，塑造品牌形象</a:t>
          </a:r>
        </a:p>
      </dgm:t>
    </dgm:pt>
    <dgm:pt modelId="{24A4EE95-15CC-46C8-8B8C-2459D713EF7A}" cxnId="{6C69F5E7-E44A-4E71-98EB-5589CD618DC1}" type="parTrans">
      <dgm:prSet/>
      <dgm:spPr/>
      <dgm:t>
        <a:bodyPr/>
        <a:lstStyle/>
        <a:p>
          <a:endParaRPr lang="zh-CN" altLang="en-US" sz="1800"/>
        </a:p>
      </dgm:t>
    </dgm:pt>
    <dgm:pt modelId="{D9893828-6FD8-457F-847E-793AC87CE009}" cxnId="{6C69F5E7-E44A-4E71-98EB-5589CD618DC1}" type="sibTrans">
      <dgm:prSet/>
      <dgm:spPr/>
      <dgm:t>
        <a:bodyPr/>
        <a:lstStyle/>
        <a:p>
          <a:endParaRPr lang="zh-CN" altLang="en-US" sz="1800"/>
        </a:p>
      </dgm:t>
    </dgm:pt>
    <dgm:pt modelId="{0526FD14-1EDC-41A8-AC46-9BEF07D7B224}">
      <dgm:prSet custT="1"/>
      <dgm:spPr/>
      <dgm:t>
        <a:bodyPr/>
        <a:lstStyle/>
        <a:p>
          <a:pPr rtl="0"/>
          <a:r>
            <a:rPr lang="en-US" sz="1800"/>
            <a:t>7. </a:t>
          </a:r>
          <a:r>
            <a:rPr lang="zh-CN" sz="1800"/>
            <a:t>加强规划工作，实施科学发展</a:t>
          </a:r>
        </a:p>
      </dgm:t>
    </dgm:pt>
    <dgm:pt modelId="{5F92BDEC-F9CB-4D27-8C78-BC41AD9ECFF2}" cxnId="{31BBDBB6-C0FD-4504-8B2C-085774FB3677}" type="parTrans">
      <dgm:prSet/>
      <dgm:spPr/>
      <dgm:t>
        <a:bodyPr/>
        <a:lstStyle/>
        <a:p>
          <a:endParaRPr lang="zh-CN" altLang="en-US" sz="1800"/>
        </a:p>
      </dgm:t>
    </dgm:pt>
    <dgm:pt modelId="{40658A20-3C41-47EB-9A89-33A7C6F96F19}" cxnId="{31BBDBB6-C0FD-4504-8B2C-085774FB3677}" type="sibTrans">
      <dgm:prSet/>
      <dgm:spPr/>
      <dgm:t>
        <a:bodyPr/>
        <a:lstStyle/>
        <a:p>
          <a:endParaRPr lang="zh-CN" altLang="en-US" sz="1800"/>
        </a:p>
      </dgm:t>
    </dgm:pt>
    <dgm:pt modelId="{939506F5-E137-4097-89B6-6F0945BCE2E3}">
      <dgm:prSet custT="1"/>
      <dgm:spPr/>
      <dgm:t>
        <a:bodyPr/>
        <a:lstStyle/>
        <a:p>
          <a:pPr rtl="0"/>
          <a:r>
            <a:rPr lang="en-US" sz="1800"/>
            <a:t>8. </a:t>
          </a:r>
          <a:r>
            <a:rPr lang="zh-CN" sz="1800"/>
            <a:t>创新体制机制，完善治理体系</a:t>
          </a:r>
        </a:p>
      </dgm:t>
    </dgm:pt>
    <dgm:pt modelId="{067DB2C8-5E13-42D0-9E57-B26E1D87D387}" cxnId="{779F574D-38C9-4DD6-B62A-B989A80C9223}" type="parTrans">
      <dgm:prSet/>
      <dgm:spPr/>
      <dgm:t>
        <a:bodyPr/>
        <a:lstStyle/>
        <a:p>
          <a:endParaRPr lang="zh-CN" altLang="en-US" sz="1800"/>
        </a:p>
      </dgm:t>
    </dgm:pt>
    <dgm:pt modelId="{5EA712A5-179C-44A6-9606-120F6877D1BE}" cxnId="{779F574D-38C9-4DD6-B62A-B989A80C9223}" type="sibTrans">
      <dgm:prSet/>
      <dgm:spPr/>
      <dgm:t>
        <a:bodyPr/>
        <a:lstStyle/>
        <a:p>
          <a:endParaRPr lang="zh-CN" altLang="en-US" sz="1800"/>
        </a:p>
      </dgm:t>
    </dgm:pt>
    <dgm:pt modelId="{22DFB26C-984D-4CDA-A04E-988643F39CAC}">
      <dgm:prSet custT="1"/>
      <dgm:spPr/>
      <dgm:t>
        <a:bodyPr/>
        <a:lstStyle/>
        <a:p>
          <a:pPr rtl="0"/>
          <a:r>
            <a:rPr lang="en-US" sz="1800"/>
            <a:t>9. </a:t>
          </a:r>
          <a:r>
            <a:rPr lang="zh-CN" sz="1800"/>
            <a:t>强化政策支持，认真组织实施</a:t>
          </a:r>
        </a:p>
      </dgm:t>
    </dgm:pt>
    <dgm:pt modelId="{0C113599-4E84-4676-863D-B02FA34D3BB2}" cxnId="{C19DBFD9-1AA6-42C4-9D93-6FA8E5FF7707}" type="parTrans">
      <dgm:prSet/>
      <dgm:spPr/>
      <dgm:t>
        <a:bodyPr/>
        <a:lstStyle/>
        <a:p>
          <a:endParaRPr lang="zh-CN" altLang="en-US" sz="1800"/>
        </a:p>
      </dgm:t>
    </dgm:pt>
    <dgm:pt modelId="{4613CFEC-D101-4665-806E-5A24A08FC969}" cxnId="{C19DBFD9-1AA6-42C4-9D93-6FA8E5FF7707}" type="sibTrans">
      <dgm:prSet/>
      <dgm:spPr/>
      <dgm:t>
        <a:bodyPr/>
        <a:lstStyle/>
        <a:p>
          <a:endParaRPr lang="zh-CN" altLang="en-US" sz="1800"/>
        </a:p>
      </dgm:t>
    </dgm:pt>
    <dgm:pt modelId="{6B20E84B-F251-4876-B066-1AF9E114ECC1}" type="pres">
      <dgm:prSet presAssocID="{16C148D2-FA66-40B8-9076-7F4AB0F0D35A}" presName="linear" presStyleCnt="0">
        <dgm:presLayoutVars>
          <dgm:animLvl val="lvl"/>
          <dgm:resizeHandles val="exact"/>
        </dgm:presLayoutVars>
      </dgm:prSet>
      <dgm:spPr/>
    </dgm:pt>
    <dgm:pt modelId="{30306C5C-81EC-4ACB-9A0C-88A05B768F25}" type="pres">
      <dgm:prSet presAssocID="{319E99CA-CB02-49DD-A5D2-36120725C43A}" presName="parentText" presStyleLbl="node1" presStyleIdx="0" presStyleCnt="9">
        <dgm:presLayoutVars>
          <dgm:chMax val="0"/>
          <dgm:bulletEnabled val="1"/>
        </dgm:presLayoutVars>
      </dgm:prSet>
      <dgm:spPr/>
    </dgm:pt>
    <dgm:pt modelId="{D4FE3A5E-9B14-4A2E-940D-1F8051551940}" type="pres">
      <dgm:prSet presAssocID="{A501DF07-44C9-45A6-83EB-9A212429C5A2}" presName="spacer" presStyleCnt="0"/>
      <dgm:spPr/>
    </dgm:pt>
    <dgm:pt modelId="{75C8D739-7CCC-4D0C-88F1-34BF9E72C87B}" type="pres">
      <dgm:prSet presAssocID="{94A83238-EE67-47E0-B924-32921D1AFC7E}" presName="parentText" presStyleLbl="node1" presStyleIdx="1" presStyleCnt="9">
        <dgm:presLayoutVars>
          <dgm:chMax val="0"/>
          <dgm:bulletEnabled val="1"/>
        </dgm:presLayoutVars>
      </dgm:prSet>
      <dgm:spPr/>
    </dgm:pt>
    <dgm:pt modelId="{29336501-38C9-474E-8FB1-6336491A596A}" type="pres">
      <dgm:prSet presAssocID="{0BEA8022-9DB5-48F6-B142-835ED0BE48FD}" presName="spacer" presStyleCnt="0"/>
      <dgm:spPr/>
    </dgm:pt>
    <dgm:pt modelId="{05E56596-51F5-47C1-A749-D7BBDBCC2D94}" type="pres">
      <dgm:prSet presAssocID="{6BED19C7-985F-4B21-889A-6CC92990417B}" presName="parentText" presStyleLbl="node1" presStyleIdx="2" presStyleCnt="9">
        <dgm:presLayoutVars>
          <dgm:chMax val="0"/>
          <dgm:bulletEnabled val="1"/>
        </dgm:presLayoutVars>
      </dgm:prSet>
      <dgm:spPr/>
    </dgm:pt>
    <dgm:pt modelId="{A68ED7C8-6C35-46C3-AB6A-F04AFA626544}" type="pres">
      <dgm:prSet presAssocID="{A8535E2F-9E12-4B83-BC11-309F66DF4127}" presName="spacer" presStyleCnt="0"/>
      <dgm:spPr/>
    </dgm:pt>
    <dgm:pt modelId="{04F16ECF-E74E-433E-80D5-E21A2E82BCF9}" type="pres">
      <dgm:prSet presAssocID="{A3B2FF46-B091-4D78-BA6B-A1A0820709AD}" presName="parentText" presStyleLbl="node1" presStyleIdx="3" presStyleCnt="9">
        <dgm:presLayoutVars>
          <dgm:chMax val="0"/>
          <dgm:bulletEnabled val="1"/>
        </dgm:presLayoutVars>
      </dgm:prSet>
      <dgm:spPr/>
    </dgm:pt>
    <dgm:pt modelId="{4AE15B36-415F-4E9B-9FC4-CE08872C277B}" type="pres">
      <dgm:prSet presAssocID="{21AB9ACE-85F4-4B51-952C-CEA43AE4A40C}" presName="spacer" presStyleCnt="0"/>
      <dgm:spPr/>
    </dgm:pt>
    <dgm:pt modelId="{8078EC8A-0E88-4F06-9732-59A7EBC11F60}" type="pres">
      <dgm:prSet presAssocID="{E82474EA-1B5E-485F-86A4-DD66C8021066}" presName="parentText" presStyleLbl="node1" presStyleIdx="4" presStyleCnt="9">
        <dgm:presLayoutVars>
          <dgm:chMax val="0"/>
          <dgm:bulletEnabled val="1"/>
        </dgm:presLayoutVars>
      </dgm:prSet>
      <dgm:spPr/>
    </dgm:pt>
    <dgm:pt modelId="{F98D27DF-7A19-445F-A364-F11F63ADFEBE}" type="pres">
      <dgm:prSet presAssocID="{D8C72195-2CC3-43AE-95C7-27BE416EF541}" presName="spacer" presStyleCnt="0"/>
      <dgm:spPr/>
    </dgm:pt>
    <dgm:pt modelId="{186A0F8E-FD45-4D37-AB2D-FB2DAED5F78F}" type="pres">
      <dgm:prSet presAssocID="{E13CC9DD-6F90-49B6-871A-E0DC0115DAA6}" presName="parentText" presStyleLbl="node1" presStyleIdx="5" presStyleCnt="9">
        <dgm:presLayoutVars>
          <dgm:chMax val="0"/>
          <dgm:bulletEnabled val="1"/>
        </dgm:presLayoutVars>
      </dgm:prSet>
      <dgm:spPr/>
    </dgm:pt>
    <dgm:pt modelId="{38E4381D-0E09-4B3E-B67F-B39F94F5821B}" type="pres">
      <dgm:prSet presAssocID="{D9893828-6FD8-457F-847E-793AC87CE009}" presName="spacer" presStyleCnt="0"/>
      <dgm:spPr/>
    </dgm:pt>
    <dgm:pt modelId="{8EBE1B82-56E2-49B0-A056-A899A2CCFD4A}" type="pres">
      <dgm:prSet presAssocID="{0526FD14-1EDC-41A8-AC46-9BEF07D7B224}" presName="parentText" presStyleLbl="node1" presStyleIdx="6" presStyleCnt="9">
        <dgm:presLayoutVars>
          <dgm:chMax val="0"/>
          <dgm:bulletEnabled val="1"/>
        </dgm:presLayoutVars>
      </dgm:prSet>
      <dgm:spPr/>
    </dgm:pt>
    <dgm:pt modelId="{64C44B49-73BA-41F0-99E5-72558F817042}" type="pres">
      <dgm:prSet presAssocID="{40658A20-3C41-47EB-9A89-33A7C6F96F19}" presName="spacer" presStyleCnt="0"/>
      <dgm:spPr/>
    </dgm:pt>
    <dgm:pt modelId="{DF5BB8F7-0724-454F-BEB4-FB496650226E}" type="pres">
      <dgm:prSet presAssocID="{939506F5-E137-4097-89B6-6F0945BCE2E3}" presName="parentText" presStyleLbl="node1" presStyleIdx="7" presStyleCnt="9">
        <dgm:presLayoutVars>
          <dgm:chMax val="0"/>
          <dgm:bulletEnabled val="1"/>
        </dgm:presLayoutVars>
      </dgm:prSet>
      <dgm:spPr/>
    </dgm:pt>
    <dgm:pt modelId="{88BEB2F9-709A-4228-937C-3461FB39A074}" type="pres">
      <dgm:prSet presAssocID="{5EA712A5-179C-44A6-9606-120F6877D1BE}" presName="spacer" presStyleCnt="0"/>
      <dgm:spPr/>
    </dgm:pt>
    <dgm:pt modelId="{4AC9148B-3A37-49F0-84F2-EFF35A8DE54F}" type="pres">
      <dgm:prSet presAssocID="{22DFB26C-984D-4CDA-A04E-988643F39CAC}" presName="parentText" presStyleLbl="node1" presStyleIdx="8" presStyleCnt="9">
        <dgm:presLayoutVars>
          <dgm:chMax val="0"/>
          <dgm:bulletEnabled val="1"/>
        </dgm:presLayoutVars>
      </dgm:prSet>
      <dgm:spPr/>
    </dgm:pt>
  </dgm:ptLst>
  <dgm:cxnLst>
    <dgm:cxn modelId="{09F6B324-18EB-44BD-80A7-DCFDC5824A83}" type="presOf" srcId="{22DFB26C-984D-4CDA-A04E-988643F39CAC}" destId="{4AC9148B-3A37-49F0-84F2-EFF35A8DE54F}" srcOrd="0" destOrd="0" presId="urn:microsoft.com/office/officeart/2005/8/layout/vList2"/>
    <dgm:cxn modelId="{D19B5634-ABEC-4D9A-A510-C43EF3DEC9A1}" type="presOf" srcId="{0526FD14-1EDC-41A8-AC46-9BEF07D7B224}" destId="{8EBE1B82-56E2-49B0-A056-A899A2CCFD4A}" srcOrd="0" destOrd="0" presId="urn:microsoft.com/office/officeart/2005/8/layout/vList2"/>
    <dgm:cxn modelId="{AA66423F-060B-4A70-97A4-EAAFACA1F84F}" srcId="{16C148D2-FA66-40B8-9076-7F4AB0F0D35A}" destId="{6BED19C7-985F-4B21-889A-6CC92990417B}" srcOrd="2" destOrd="0" parTransId="{C90A1C91-A7BC-48B4-8AFC-F826AF8AC6F2}" sibTransId="{A8535E2F-9E12-4B83-BC11-309F66DF4127}"/>
    <dgm:cxn modelId="{64EFE73F-D4DA-455C-A811-B27FA91ADFEC}" type="presOf" srcId="{E82474EA-1B5E-485F-86A4-DD66C8021066}" destId="{8078EC8A-0E88-4F06-9732-59A7EBC11F60}" srcOrd="0" destOrd="0" presId="urn:microsoft.com/office/officeart/2005/8/layout/vList2"/>
    <dgm:cxn modelId="{12656F61-43C6-435E-B3C2-FF630BF166E5}" srcId="{16C148D2-FA66-40B8-9076-7F4AB0F0D35A}" destId="{94A83238-EE67-47E0-B924-32921D1AFC7E}" srcOrd="1" destOrd="0" parTransId="{7EBF611D-B4B7-4722-9896-819F8160A5B5}" sibTransId="{0BEA8022-9DB5-48F6-B142-835ED0BE48FD}"/>
    <dgm:cxn modelId="{EADDBC63-67F9-49E4-B6F5-E7524D8C1F2D}" type="presOf" srcId="{939506F5-E137-4097-89B6-6F0945BCE2E3}" destId="{DF5BB8F7-0724-454F-BEB4-FB496650226E}" srcOrd="0" destOrd="0" presId="urn:microsoft.com/office/officeart/2005/8/layout/vList2"/>
    <dgm:cxn modelId="{779F574D-38C9-4DD6-B62A-B989A80C9223}" srcId="{16C148D2-FA66-40B8-9076-7F4AB0F0D35A}" destId="{939506F5-E137-4097-89B6-6F0945BCE2E3}" srcOrd="7" destOrd="0" parTransId="{067DB2C8-5E13-42D0-9E57-B26E1D87D387}" sibTransId="{5EA712A5-179C-44A6-9606-120F6877D1BE}"/>
    <dgm:cxn modelId="{ED5B6955-9D4D-486D-89AE-BCAF2686F1F4}" type="presOf" srcId="{319E99CA-CB02-49DD-A5D2-36120725C43A}" destId="{30306C5C-81EC-4ACB-9A0C-88A05B768F25}" srcOrd="0" destOrd="0" presId="urn:microsoft.com/office/officeart/2005/8/layout/vList2"/>
    <dgm:cxn modelId="{1E248275-F37D-49EA-8438-35138FFA865E}" type="presOf" srcId="{16C148D2-FA66-40B8-9076-7F4AB0F0D35A}" destId="{6B20E84B-F251-4876-B066-1AF9E114ECC1}" srcOrd="0" destOrd="0" presId="urn:microsoft.com/office/officeart/2005/8/layout/vList2"/>
    <dgm:cxn modelId="{43FB3D86-1EC6-4188-B6A5-DE85DC285EF7}" type="presOf" srcId="{6BED19C7-985F-4B21-889A-6CC92990417B}" destId="{05E56596-51F5-47C1-A749-D7BBDBCC2D94}" srcOrd="0" destOrd="0" presId="urn:microsoft.com/office/officeart/2005/8/layout/vList2"/>
    <dgm:cxn modelId="{A3934AAC-6A5A-43EA-8960-F1B33899EC8A}" type="presOf" srcId="{A3B2FF46-B091-4D78-BA6B-A1A0820709AD}" destId="{04F16ECF-E74E-433E-80D5-E21A2E82BCF9}" srcOrd="0" destOrd="0" presId="urn:microsoft.com/office/officeart/2005/8/layout/vList2"/>
    <dgm:cxn modelId="{BC17E7AE-86F3-4DB5-9226-ACAA53186D29}" srcId="{16C148D2-FA66-40B8-9076-7F4AB0F0D35A}" destId="{319E99CA-CB02-49DD-A5D2-36120725C43A}" srcOrd="0" destOrd="0" parTransId="{4BD77CBF-0012-4368-8D52-5C307CE77030}" sibTransId="{A501DF07-44C9-45A6-83EB-9A212429C5A2}"/>
    <dgm:cxn modelId="{31BBDBB6-C0FD-4504-8B2C-085774FB3677}" srcId="{16C148D2-FA66-40B8-9076-7F4AB0F0D35A}" destId="{0526FD14-1EDC-41A8-AC46-9BEF07D7B224}" srcOrd="6" destOrd="0" parTransId="{5F92BDEC-F9CB-4D27-8C78-BC41AD9ECFF2}" sibTransId="{40658A20-3C41-47EB-9A89-33A7C6F96F19}"/>
    <dgm:cxn modelId="{AC0A25BC-8FEB-4275-8C93-87D1E20785F4}" srcId="{16C148D2-FA66-40B8-9076-7F4AB0F0D35A}" destId="{A3B2FF46-B091-4D78-BA6B-A1A0820709AD}" srcOrd="3" destOrd="0" parTransId="{779DC7DE-FF17-4E81-BE71-066F4A3A5606}" sibTransId="{21AB9ACE-85F4-4B51-952C-CEA43AE4A40C}"/>
    <dgm:cxn modelId="{6FA087C7-CA9B-4D47-B0DC-837B1501FB16}" type="presOf" srcId="{E13CC9DD-6F90-49B6-871A-E0DC0115DAA6}" destId="{186A0F8E-FD45-4D37-AB2D-FB2DAED5F78F}" srcOrd="0" destOrd="0" presId="urn:microsoft.com/office/officeart/2005/8/layout/vList2"/>
    <dgm:cxn modelId="{DF76D4D5-C081-47D3-ABE4-495DFD72CA0C}" type="presOf" srcId="{94A83238-EE67-47E0-B924-32921D1AFC7E}" destId="{75C8D739-7CCC-4D0C-88F1-34BF9E72C87B}" srcOrd="0" destOrd="0" presId="urn:microsoft.com/office/officeart/2005/8/layout/vList2"/>
    <dgm:cxn modelId="{C19DBFD9-1AA6-42C4-9D93-6FA8E5FF7707}" srcId="{16C148D2-FA66-40B8-9076-7F4AB0F0D35A}" destId="{22DFB26C-984D-4CDA-A04E-988643F39CAC}" srcOrd="8" destOrd="0" parTransId="{0C113599-4E84-4676-863D-B02FA34D3BB2}" sibTransId="{4613CFEC-D101-4665-806E-5A24A08FC969}"/>
    <dgm:cxn modelId="{E3593AE6-5D85-416B-A8F7-FD71D77B0CAE}" srcId="{16C148D2-FA66-40B8-9076-7F4AB0F0D35A}" destId="{E82474EA-1B5E-485F-86A4-DD66C8021066}" srcOrd="4" destOrd="0" parTransId="{8C9175C7-F5CD-48AF-98AC-B9118773E076}" sibTransId="{D8C72195-2CC3-43AE-95C7-27BE416EF541}"/>
    <dgm:cxn modelId="{6C69F5E7-E44A-4E71-98EB-5589CD618DC1}" srcId="{16C148D2-FA66-40B8-9076-7F4AB0F0D35A}" destId="{E13CC9DD-6F90-49B6-871A-E0DC0115DAA6}" srcOrd="5" destOrd="0" parTransId="{24A4EE95-15CC-46C8-8B8C-2459D713EF7A}" sibTransId="{D9893828-6FD8-457F-847E-793AC87CE009}"/>
    <dgm:cxn modelId="{C0C43751-0AC0-45FC-86FE-DFCCEBB30BD1}" type="presParOf" srcId="{6B20E84B-F251-4876-B066-1AF9E114ECC1}" destId="{30306C5C-81EC-4ACB-9A0C-88A05B768F25}" srcOrd="0" destOrd="0" presId="urn:microsoft.com/office/officeart/2005/8/layout/vList2"/>
    <dgm:cxn modelId="{183B6C55-4E10-4155-99AB-7C65C2B62502}" type="presParOf" srcId="{6B20E84B-F251-4876-B066-1AF9E114ECC1}" destId="{D4FE3A5E-9B14-4A2E-940D-1F8051551940}" srcOrd="1" destOrd="0" presId="urn:microsoft.com/office/officeart/2005/8/layout/vList2"/>
    <dgm:cxn modelId="{42F367A8-78C3-40D0-A856-792094660CE9}" type="presParOf" srcId="{6B20E84B-F251-4876-B066-1AF9E114ECC1}" destId="{75C8D739-7CCC-4D0C-88F1-34BF9E72C87B}" srcOrd="2" destOrd="0" presId="urn:microsoft.com/office/officeart/2005/8/layout/vList2"/>
    <dgm:cxn modelId="{636468AB-EBF0-4D35-8732-D50FC4149B95}" type="presParOf" srcId="{6B20E84B-F251-4876-B066-1AF9E114ECC1}" destId="{29336501-38C9-474E-8FB1-6336491A596A}" srcOrd="3" destOrd="0" presId="urn:microsoft.com/office/officeart/2005/8/layout/vList2"/>
    <dgm:cxn modelId="{CB445770-B470-4AAC-848C-077D5B9C52A5}" type="presParOf" srcId="{6B20E84B-F251-4876-B066-1AF9E114ECC1}" destId="{05E56596-51F5-47C1-A749-D7BBDBCC2D94}" srcOrd="4" destOrd="0" presId="urn:microsoft.com/office/officeart/2005/8/layout/vList2"/>
    <dgm:cxn modelId="{96DAC68E-C7CF-422A-90E1-370D27CFD4DF}" type="presParOf" srcId="{6B20E84B-F251-4876-B066-1AF9E114ECC1}" destId="{A68ED7C8-6C35-46C3-AB6A-F04AFA626544}" srcOrd="5" destOrd="0" presId="urn:microsoft.com/office/officeart/2005/8/layout/vList2"/>
    <dgm:cxn modelId="{5439C047-95D2-4FD1-B2B8-1E86BA692D32}" type="presParOf" srcId="{6B20E84B-F251-4876-B066-1AF9E114ECC1}" destId="{04F16ECF-E74E-433E-80D5-E21A2E82BCF9}" srcOrd="6" destOrd="0" presId="urn:microsoft.com/office/officeart/2005/8/layout/vList2"/>
    <dgm:cxn modelId="{B05F3573-7A96-4EAD-834C-933088FBA8A6}" type="presParOf" srcId="{6B20E84B-F251-4876-B066-1AF9E114ECC1}" destId="{4AE15B36-415F-4E9B-9FC4-CE08872C277B}" srcOrd="7" destOrd="0" presId="urn:microsoft.com/office/officeart/2005/8/layout/vList2"/>
    <dgm:cxn modelId="{6ADF33C2-0DF4-46F4-8A6A-C5827EBE2EE1}" type="presParOf" srcId="{6B20E84B-F251-4876-B066-1AF9E114ECC1}" destId="{8078EC8A-0E88-4F06-9732-59A7EBC11F60}" srcOrd="8" destOrd="0" presId="urn:microsoft.com/office/officeart/2005/8/layout/vList2"/>
    <dgm:cxn modelId="{59000803-18F3-4017-AAF3-3389778EE7FB}" type="presParOf" srcId="{6B20E84B-F251-4876-B066-1AF9E114ECC1}" destId="{F98D27DF-7A19-445F-A364-F11F63ADFEBE}" srcOrd="9" destOrd="0" presId="urn:microsoft.com/office/officeart/2005/8/layout/vList2"/>
    <dgm:cxn modelId="{5A35D1C9-B575-447C-BF59-D71C45944B87}" type="presParOf" srcId="{6B20E84B-F251-4876-B066-1AF9E114ECC1}" destId="{186A0F8E-FD45-4D37-AB2D-FB2DAED5F78F}" srcOrd="10" destOrd="0" presId="urn:microsoft.com/office/officeart/2005/8/layout/vList2"/>
    <dgm:cxn modelId="{4A1C553F-DDE2-40E6-9D69-63DE675E8CCC}" type="presParOf" srcId="{6B20E84B-F251-4876-B066-1AF9E114ECC1}" destId="{38E4381D-0E09-4B3E-B67F-B39F94F5821B}" srcOrd="11" destOrd="0" presId="urn:microsoft.com/office/officeart/2005/8/layout/vList2"/>
    <dgm:cxn modelId="{F2437C24-BDE2-40A8-826F-5879946CF0EB}" type="presParOf" srcId="{6B20E84B-F251-4876-B066-1AF9E114ECC1}" destId="{8EBE1B82-56E2-49B0-A056-A899A2CCFD4A}" srcOrd="12" destOrd="0" presId="urn:microsoft.com/office/officeart/2005/8/layout/vList2"/>
    <dgm:cxn modelId="{8E9AC7B5-B90D-48BC-9B05-4102D5102C71}" type="presParOf" srcId="{6B20E84B-F251-4876-B066-1AF9E114ECC1}" destId="{64C44B49-73BA-41F0-99E5-72558F817042}" srcOrd="13" destOrd="0" presId="urn:microsoft.com/office/officeart/2005/8/layout/vList2"/>
    <dgm:cxn modelId="{B9D1F12B-119D-4EB5-85ED-37F3F8117EE6}" type="presParOf" srcId="{6B20E84B-F251-4876-B066-1AF9E114ECC1}" destId="{DF5BB8F7-0724-454F-BEB4-FB496650226E}" srcOrd="14" destOrd="0" presId="urn:microsoft.com/office/officeart/2005/8/layout/vList2"/>
    <dgm:cxn modelId="{B367A0E7-2099-4D80-8DEC-ED7A02BF9487}" type="presParOf" srcId="{6B20E84B-F251-4876-B066-1AF9E114ECC1}" destId="{88BEB2F9-709A-4228-937C-3461FB39A074}" srcOrd="15" destOrd="0" presId="urn:microsoft.com/office/officeart/2005/8/layout/vList2"/>
    <dgm:cxn modelId="{B7530DF4-A4AF-481E-B07D-9E10870CA254}" type="presParOf" srcId="{6B20E84B-F251-4876-B066-1AF9E114ECC1}" destId="{4AC9148B-3A37-49F0-84F2-EFF35A8DE54F}" srcOrd="16"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6C148D2-FA66-40B8-9076-7F4AB0F0D35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319E99CA-CB02-49DD-A5D2-36120725C43A}">
      <dgm:prSet/>
      <dgm:spPr/>
      <dgm:t>
        <a:bodyPr/>
        <a:lstStyle/>
        <a:p>
          <a:pPr rtl="0"/>
          <a:r>
            <a:rPr lang="en-US" dirty="0"/>
            <a:t>1. </a:t>
          </a:r>
          <a:r>
            <a:rPr lang="zh-CN" dirty="0"/>
            <a:t>总体要求</a:t>
          </a:r>
        </a:p>
      </dgm:t>
    </dgm:pt>
    <dgm:pt modelId="{4BD77CBF-0012-4368-8D52-5C307CE77030}" cxnId="{BC17E7AE-86F3-4DB5-9226-ACAA53186D29}" type="parTrans">
      <dgm:prSet/>
      <dgm:spPr/>
      <dgm:t>
        <a:bodyPr/>
        <a:lstStyle/>
        <a:p>
          <a:endParaRPr lang="zh-CN" altLang="en-US"/>
        </a:p>
      </dgm:t>
    </dgm:pt>
    <dgm:pt modelId="{A501DF07-44C9-45A6-83EB-9A212429C5A2}" cxnId="{BC17E7AE-86F3-4DB5-9226-ACAA53186D29}" type="sibTrans">
      <dgm:prSet/>
      <dgm:spPr/>
      <dgm:t>
        <a:bodyPr/>
        <a:lstStyle/>
        <a:p>
          <a:endParaRPr lang="zh-CN" altLang="en-US"/>
        </a:p>
      </dgm:t>
    </dgm:pt>
    <dgm:pt modelId="{94A83238-EE67-47E0-B924-32921D1AFC7E}">
      <dgm:prSet/>
      <dgm:spPr/>
      <dgm:t>
        <a:bodyPr/>
        <a:lstStyle/>
        <a:p>
          <a:pPr rtl="0"/>
          <a:r>
            <a:rPr lang="en-US" dirty="0"/>
            <a:t>2. </a:t>
          </a:r>
          <a:r>
            <a:rPr lang="zh-CN" altLang="en-US" dirty="0"/>
            <a:t>加强规划引领，优化区域布局</a:t>
          </a:r>
          <a:endParaRPr lang="zh-CN" dirty="0"/>
        </a:p>
      </dgm:t>
    </dgm:pt>
    <dgm:pt modelId="{7EBF611D-B4B7-4722-9896-819F8160A5B5}" cxnId="{12656F61-43C6-435E-B3C2-FF630BF166E5}" type="parTrans">
      <dgm:prSet/>
      <dgm:spPr/>
      <dgm:t>
        <a:bodyPr/>
        <a:lstStyle/>
        <a:p>
          <a:endParaRPr lang="zh-CN" altLang="en-US"/>
        </a:p>
      </dgm:t>
    </dgm:pt>
    <dgm:pt modelId="{0BEA8022-9DB5-48F6-B142-835ED0BE48FD}" cxnId="{12656F61-43C6-435E-B3C2-FF630BF166E5}" type="sibTrans">
      <dgm:prSet/>
      <dgm:spPr/>
      <dgm:t>
        <a:bodyPr/>
        <a:lstStyle/>
        <a:p>
          <a:endParaRPr lang="zh-CN" altLang="en-US"/>
        </a:p>
      </dgm:t>
    </dgm:pt>
    <dgm:pt modelId="{6BED19C7-985F-4B21-889A-6CC92990417B}">
      <dgm:prSet/>
      <dgm:spPr/>
      <dgm:t>
        <a:bodyPr/>
        <a:lstStyle/>
        <a:p>
          <a:pPr rtl="0"/>
          <a:r>
            <a:rPr lang="en-US" dirty="0"/>
            <a:t>3. </a:t>
          </a:r>
          <a:r>
            <a:rPr lang="zh-CN" altLang="en-US" dirty="0"/>
            <a:t>完善基础设施，提升公共服务</a:t>
          </a:r>
          <a:endParaRPr lang="zh-CN" dirty="0"/>
        </a:p>
      </dgm:t>
    </dgm:pt>
    <dgm:pt modelId="{C90A1C91-A7BC-48B4-8AFC-F826AF8AC6F2}" cxnId="{AA66423F-060B-4A70-97A4-EAAFACA1F84F}" type="parTrans">
      <dgm:prSet/>
      <dgm:spPr/>
      <dgm:t>
        <a:bodyPr/>
        <a:lstStyle/>
        <a:p>
          <a:endParaRPr lang="zh-CN" altLang="en-US"/>
        </a:p>
      </dgm:t>
    </dgm:pt>
    <dgm:pt modelId="{A8535E2F-9E12-4B83-BC11-309F66DF4127}" cxnId="{AA66423F-060B-4A70-97A4-EAAFACA1F84F}" type="sibTrans">
      <dgm:prSet/>
      <dgm:spPr/>
      <dgm:t>
        <a:bodyPr/>
        <a:lstStyle/>
        <a:p>
          <a:endParaRPr lang="zh-CN" altLang="en-US"/>
        </a:p>
      </dgm:t>
    </dgm:pt>
    <dgm:pt modelId="{A3B2FF46-B091-4D78-BA6B-A1A0820709AD}">
      <dgm:prSet/>
      <dgm:spPr/>
      <dgm:t>
        <a:bodyPr/>
        <a:lstStyle/>
        <a:p>
          <a:pPr rtl="0"/>
          <a:r>
            <a:rPr lang="en-US" dirty="0"/>
            <a:t>4. </a:t>
          </a:r>
          <a:r>
            <a:rPr lang="zh-CN" altLang="en-US" dirty="0"/>
            <a:t>丰富文化内涵，提升产品品质</a:t>
          </a:r>
          <a:endParaRPr lang="zh-CN" dirty="0"/>
        </a:p>
      </dgm:t>
    </dgm:pt>
    <dgm:pt modelId="{779DC7DE-FF17-4E81-BE71-066F4A3A5606}" cxnId="{AC0A25BC-8FEB-4275-8C93-87D1E20785F4}" type="parTrans">
      <dgm:prSet/>
      <dgm:spPr/>
      <dgm:t>
        <a:bodyPr/>
        <a:lstStyle/>
        <a:p>
          <a:endParaRPr lang="zh-CN" altLang="en-US"/>
        </a:p>
      </dgm:t>
    </dgm:pt>
    <dgm:pt modelId="{21AB9ACE-85F4-4B51-952C-CEA43AE4A40C}" cxnId="{AC0A25BC-8FEB-4275-8C93-87D1E20785F4}" type="sibTrans">
      <dgm:prSet/>
      <dgm:spPr/>
      <dgm:t>
        <a:bodyPr/>
        <a:lstStyle/>
        <a:p>
          <a:endParaRPr lang="zh-CN" altLang="en-US"/>
        </a:p>
      </dgm:t>
    </dgm:pt>
    <dgm:pt modelId="{E82474EA-1B5E-485F-86A4-DD66C8021066}">
      <dgm:prSet/>
      <dgm:spPr/>
      <dgm:t>
        <a:bodyPr/>
        <a:lstStyle/>
        <a:p>
          <a:pPr rtl="0"/>
          <a:r>
            <a:rPr lang="en-US" dirty="0"/>
            <a:t>5</a:t>
          </a:r>
          <a:r>
            <a:rPr lang="en-US" altLang="zh-CN" dirty="0"/>
            <a:t>. </a:t>
          </a:r>
          <a:r>
            <a:rPr lang="zh-CN" altLang="en-US" dirty="0"/>
            <a:t>创建旅游品牌，加大市场营销</a:t>
          </a:r>
          <a:endParaRPr lang="zh-CN" dirty="0"/>
        </a:p>
      </dgm:t>
    </dgm:pt>
    <dgm:pt modelId="{8C9175C7-F5CD-48AF-98AC-B9118773E076}" cxnId="{E3593AE6-5D85-416B-A8F7-FD71D77B0CAE}" type="parTrans">
      <dgm:prSet/>
      <dgm:spPr/>
      <dgm:t>
        <a:bodyPr/>
        <a:lstStyle/>
        <a:p>
          <a:endParaRPr lang="zh-CN" altLang="en-US"/>
        </a:p>
      </dgm:t>
    </dgm:pt>
    <dgm:pt modelId="{D8C72195-2CC3-43AE-95C7-27BE416EF541}" cxnId="{E3593AE6-5D85-416B-A8F7-FD71D77B0CAE}" type="sibTrans">
      <dgm:prSet/>
      <dgm:spPr/>
      <dgm:t>
        <a:bodyPr/>
        <a:lstStyle/>
        <a:p>
          <a:endParaRPr lang="zh-CN" altLang="en-US"/>
        </a:p>
      </dgm:t>
    </dgm:pt>
    <dgm:pt modelId="{E13CC9DD-6F90-49B6-871A-E0DC0115DAA6}">
      <dgm:prSet/>
      <dgm:spPr/>
      <dgm:t>
        <a:bodyPr/>
        <a:lstStyle/>
        <a:p>
          <a:pPr rtl="0"/>
          <a:r>
            <a:rPr lang="en-US" dirty="0"/>
            <a:t>6. </a:t>
          </a:r>
          <a:r>
            <a:rPr lang="zh-CN" altLang="en-US" dirty="0"/>
            <a:t>注重农民受益，助力脱贫攻坚</a:t>
          </a:r>
          <a:endParaRPr lang="zh-CN" dirty="0"/>
        </a:p>
      </dgm:t>
    </dgm:pt>
    <dgm:pt modelId="{24A4EE95-15CC-46C8-8B8C-2459D713EF7A}" cxnId="{6C69F5E7-E44A-4E71-98EB-5589CD618DC1}" type="parTrans">
      <dgm:prSet/>
      <dgm:spPr/>
      <dgm:t>
        <a:bodyPr/>
        <a:lstStyle/>
        <a:p>
          <a:endParaRPr lang="zh-CN" altLang="en-US"/>
        </a:p>
      </dgm:t>
    </dgm:pt>
    <dgm:pt modelId="{D9893828-6FD8-457F-847E-793AC87CE009}" cxnId="{6C69F5E7-E44A-4E71-98EB-5589CD618DC1}" type="sibTrans">
      <dgm:prSet/>
      <dgm:spPr/>
      <dgm:t>
        <a:bodyPr/>
        <a:lstStyle/>
        <a:p>
          <a:endParaRPr lang="zh-CN" altLang="en-US"/>
        </a:p>
      </dgm:t>
    </dgm:pt>
    <dgm:pt modelId="{0526FD14-1EDC-41A8-AC46-9BEF07D7B224}">
      <dgm:prSet/>
      <dgm:spPr/>
      <dgm:t>
        <a:bodyPr/>
        <a:lstStyle/>
        <a:p>
          <a:pPr rtl="0"/>
          <a:r>
            <a:rPr lang="en-US" dirty="0"/>
            <a:t>7. </a:t>
          </a:r>
          <a:r>
            <a:rPr lang="zh-CN" altLang="en-US" dirty="0"/>
            <a:t>整合资金资源，强化要素保障</a:t>
          </a:r>
          <a:endParaRPr lang="zh-CN" dirty="0"/>
        </a:p>
      </dgm:t>
    </dgm:pt>
    <dgm:pt modelId="{5F92BDEC-F9CB-4D27-8C78-BC41AD9ECFF2}" cxnId="{31BBDBB6-C0FD-4504-8B2C-085774FB3677}" type="parTrans">
      <dgm:prSet/>
      <dgm:spPr/>
      <dgm:t>
        <a:bodyPr/>
        <a:lstStyle/>
        <a:p>
          <a:endParaRPr lang="zh-CN" altLang="en-US"/>
        </a:p>
      </dgm:t>
    </dgm:pt>
    <dgm:pt modelId="{40658A20-3C41-47EB-9A89-33A7C6F96F19}" cxnId="{31BBDBB6-C0FD-4504-8B2C-085774FB3677}" type="sibTrans">
      <dgm:prSet/>
      <dgm:spPr/>
      <dgm:t>
        <a:bodyPr/>
        <a:lstStyle/>
        <a:p>
          <a:endParaRPr lang="zh-CN" altLang="en-US"/>
        </a:p>
      </dgm:t>
    </dgm:pt>
    <dgm:pt modelId="{6B20E84B-F251-4876-B066-1AF9E114ECC1}" type="pres">
      <dgm:prSet presAssocID="{16C148D2-FA66-40B8-9076-7F4AB0F0D35A}" presName="linear" presStyleCnt="0">
        <dgm:presLayoutVars>
          <dgm:animLvl val="lvl"/>
          <dgm:resizeHandles val="exact"/>
        </dgm:presLayoutVars>
      </dgm:prSet>
      <dgm:spPr/>
    </dgm:pt>
    <dgm:pt modelId="{30306C5C-81EC-4ACB-9A0C-88A05B768F25}" type="pres">
      <dgm:prSet presAssocID="{319E99CA-CB02-49DD-A5D2-36120725C43A}" presName="parentText" presStyleLbl="node1" presStyleIdx="0" presStyleCnt="7">
        <dgm:presLayoutVars>
          <dgm:chMax val="0"/>
          <dgm:bulletEnabled val="1"/>
        </dgm:presLayoutVars>
      </dgm:prSet>
      <dgm:spPr/>
    </dgm:pt>
    <dgm:pt modelId="{D4FE3A5E-9B14-4A2E-940D-1F8051551940}" type="pres">
      <dgm:prSet presAssocID="{A501DF07-44C9-45A6-83EB-9A212429C5A2}" presName="spacer" presStyleCnt="0"/>
      <dgm:spPr/>
    </dgm:pt>
    <dgm:pt modelId="{75C8D739-7CCC-4D0C-88F1-34BF9E72C87B}" type="pres">
      <dgm:prSet presAssocID="{94A83238-EE67-47E0-B924-32921D1AFC7E}" presName="parentText" presStyleLbl="node1" presStyleIdx="1" presStyleCnt="7">
        <dgm:presLayoutVars>
          <dgm:chMax val="0"/>
          <dgm:bulletEnabled val="1"/>
        </dgm:presLayoutVars>
      </dgm:prSet>
      <dgm:spPr/>
    </dgm:pt>
    <dgm:pt modelId="{29336501-38C9-474E-8FB1-6336491A596A}" type="pres">
      <dgm:prSet presAssocID="{0BEA8022-9DB5-48F6-B142-835ED0BE48FD}" presName="spacer" presStyleCnt="0"/>
      <dgm:spPr/>
    </dgm:pt>
    <dgm:pt modelId="{05E56596-51F5-47C1-A749-D7BBDBCC2D94}" type="pres">
      <dgm:prSet presAssocID="{6BED19C7-985F-4B21-889A-6CC92990417B}" presName="parentText" presStyleLbl="node1" presStyleIdx="2" presStyleCnt="7">
        <dgm:presLayoutVars>
          <dgm:chMax val="0"/>
          <dgm:bulletEnabled val="1"/>
        </dgm:presLayoutVars>
      </dgm:prSet>
      <dgm:spPr/>
    </dgm:pt>
    <dgm:pt modelId="{A68ED7C8-6C35-46C3-AB6A-F04AFA626544}" type="pres">
      <dgm:prSet presAssocID="{A8535E2F-9E12-4B83-BC11-309F66DF4127}" presName="spacer" presStyleCnt="0"/>
      <dgm:spPr/>
    </dgm:pt>
    <dgm:pt modelId="{04F16ECF-E74E-433E-80D5-E21A2E82BCF9}" type="pres">
      <dgm:prSet presAssocID="{A3B2FF46-B091-4D78-BA6B-A1A0820709AD}" presName="parentText" presStyleLbl="node1" presStyleIdx="3" presStyleCnt="7">
        <dgm:presLayoutVars>
          <dgm:chMax val="0"/>
          <dgm:bulletEnabled val="1"/>
        </dgm:presLayoutVars>
      </dgm:prSet>
      <dgm:spPr/>
    </dgm:pt>
    <dgm:pt modelId="{4AE15B36-415F-4E9B-9FC4-CE08872C277B}" type="pres">
      <dgm:prSet presAssocID="{21AB9ACE-85F4-4B51-952C-CEA43AE4A40C}" presName="spacer" presStyleCnt="0"/>
      <dgm:spPr/>
    </dgm:pt>
    <dgm:pt modelId="{8078EC8A-0E88-4F06-9732-59A7EBC11F60}" type="pres">
      <dgm:prSet presAssocID="{E82474EA-1B5E-485F-86A4-DD66C8021066}" presName="parentText" presStyleLbl="node1" presStyleIdx="4" presStyleCnt="7">
        <dgm:presLayoutVars>
          <dgm:chMax val="0"/>
          <dgm:bulletEnabled val="1"/>
        </dgm:presLayoutVars>
      </dgm:prSet>
      <dgm:spPr/>
    </dgm:pt>
    <dgm:pt modelId="{F98D27DF-7A19-445F-A364-F11F63ADFEBE}" type="pres">
      <dgm:prSet presAssocID="{D8C72195-2CC3-43AE-95C7-27BE416EF541}" presName="spacer" presStyleCnt="0"/>
      <dgm:spPr/>
    </dgm:pt>
    <dgm:pt modelId="{186A0F8E-FD45-4D37-AB2D-FB2DAED5F78F}" type="pres">
      <dgm:prSet presAssocID="{E13CC9DD-6F90-49B6-871A-E0DC0115DAA6}" presName="parentText" presStyleLbl="node1" presStyleIdx="5" presStyleCnt="7">
        <dgm:presLayoutVars>
          <dgm:chMax val="0"/>
          <dgm:bulletEnabled val="1"/>
        </dgm:presLayoutVars>
      </dgm:prSet>
      <dgm:spPr/>
    </dgm:pt>
    <dgm:pt modelId="{38E4381D-0E09-4B3E-B67F-B39F94F5821B}" type="pres">
      <dgm:prSet presAssocID="{D9893828-6FD8-457F-847E-793AC87CE009}" presName="spacer" presStyleCnt="0"/>
      <dgm:spPr/>
    </dgm:pt>
    <dgm:pt modelId="{8EBE1B82-56E2-49B0-A056-A899A2CCFD4A}" type="pres">
      <dgm:prSet presAssocID="{0526FD14-1EDC-41A8-AC46-9BEF07D7B224}" presName="parentText" presStyleLbl="node1" presStyleIdx="6" presStyleCnt="7">
        <dgm:presLayoutVars>
          <dgm:chMax val="0"/>
          <dgm:bulletEnabled val="1"/>
        </dgm:presLayoutVars>
      </dgm:prSet>
      <dgm:spPr/>
    </dgm:pt>
  </dgm:ptLst>
  <dgm:cxnLst>
    <dgm:cxn modelId="{AA66423F-060B-4A70-97A4-EAAFACA1F84F}" srcId="{16C148D2-FA66-40B8-9076-7F4AB0F0D35A}" destId="{6BED19C7-985F-4B21-889A-6CC92990417B}" srcOrd="2" destOrd="0" parTransId="{C90A1C91-A7BC-48B4-8AFC-F826AF8AC6F2}" sibTransId="{A8535E2F-9E12-4B83-BC11-309F66DF4127}"/>
    <dgm:cxn modelId="{12656F61-43C6-435E-B3C2-FF630BF166E5}" srcId="{16C148D2-FA66-40B8-9076-7F4AB0F0D35A}" destId="{94A83238-EE67-47E0-B924-32921D1AFC7E}" srcOrd="1" destOrd="0" parTransId="{7EBF611D-B4B7-4722-9896-819F8160A5B5}" sibTransId="{0BEA8022-9DB5-48F6-B142-835ED0BE48FD}"/>
    <dgm:cxn modelId="{7BA4D866-EFC8-41C5-BC15-87DB43880542}" type="presOf" srcId="{319E99CA-CB02-49DD-A5D2-36120725C43A}" destId="{30306C5C-81EC-4ACB-9A0C-88A05B768F25}" srcOrd="0" destOrd="0" presId="urn:microsoft.com/office/officeart/2005/8/layout/vList2"/>
    <dgm:cxn modelId="{622E425A-F741-44AB-8D29-D9007BB96A81}" type="presOf" srcId="{0526FD14-1EDC-41A8-AC46-9BEF07D7B224}" destId="{8EBE1B82-56E2-49B0-A056-A899A2CCFD4A}" srcOrd="0" destOrd="0" presId="urn:microsoft.com/office/officeart/2005/8/layout/vList2"/>
    <dgm:cxn modelId="{BC17E7AE-86F3-4DB5-9226-ACAA53186D29}" srcId="{16C148D2-FA66-40B8-9076-7F4AB0F0D35A}" destId="{319E99CA-CB02-49DD-A5D2-36120725C43A}" srcOrd="0" destOrd="0" parTransId="{4BD77CBF-0012-4368-8D52-5C307CE77030}" sibTransId="{A501DF07-44C9-45A6-83EB-9A212429C5A2}"/>
    <dgm:cxn modelId="{31BBDBB6-C0FD-4504-8B2C-085774FB3677}" srcId="{16C148D2-FA66-40B8-9076-7F4AB0F0D35A}" destId="{0526FD14-1EDC-41A8-AC46-9BEF07D7B224}" srcOrd="6" destOrd="0" parTransId="{5F92BDEC-F9CB-4D27-8C78-BC41AD9ECFF2}" sibTransId="{40658A20-3C41-47EB-9A89-33A7C6F96F19}"/>
    <dgm:cxn modelId="{75AFE4BA-AB86-4FD7-832A-D81420FAC979}" type="presOf" srcId="{E13CC9DD-6F90-49B6-871A-E0DC0115DAA6}" destId="{186A0F8E-FD45-4D37-AB2D-FB2DAED5F78F}" srcOrd="0" destOrd="0" presId="urn:microsoft.com/office/officeart/2005/8/layout/vList2"/>
    <dgm:cxn modelId="{AC0A25BC-8FEB-4275-8C93-87D1E20785F4}" srcId="{16C148D2-FA66-40B8-9076-7F4AB0F0D35A}" destId="{A3B2FF46-B091-4D78-BA6B-A1A0820709AD}" srcOrd="3" destOrd="0" parTransId="{779DC7DE-FF17-4E81-BE71-066F4A3A5606}" sibTransId="{21AB9ACE-85F4-4B51-952C-CEA43AE4A40C}"/>
    <dgm:cxn modelId="{690466C3-06A9-4820-B27C-CD1D4AA8AF2D}" type="presOf" srcId="{16C148D2-FA66-40B8-9076-7F4AB0F0D35A}" destId="{6B20E84B-F251-4876-B066-1AF9E114ECC1}" srcOrd="0" destOrd="0" presId="urn:microsoft.com/office/officeart/2005/8/layout/vList2"/>
    <dgm:cxn modelId="{C6AE77C3-1E82-4026-9784-18D23A6F89EA}" type="presOf" srcId="{A3B2FF46-B091-4D78-BA6B-A1A0820709AD}" destId="{04F16ECF-E74E-433E-80D5-E21A2E82BCF9}" srcOrd="0" destOrd="0" presId="urn:microsoft.com/office/officeart/2005/8/layout/vList2"/>
    <dgm:cxn modelId="{755E15CA-7CF7-47CD-9C2E-2556DFB2BE2E}" type="presOf" srcId="{94A83238-EE67-47E0-B924-32921D1AFC7E}" destId="{75C8D739-7CCC-4D0C-88F1-34BF9E72C87B}" srcOrd="0" destOrd="0" presId="urn:microsoft.com/office/officeart/2005/8/layout/vList2"/>
    <dgm:cxn modelId="{E3593AE6-5D85-416B-A8F7-FD71D77B0CAE}" srcId="{16C148D2-FA66-40B8-9076-7F4AB0F0D35A}" destId="{E82474EA-1B5E-485F-86A4-DD66C8021066}" srcOrd="4" destOrd="0" parTransId="{8C9175C7-F5CD-48AF-98AC-B9118773E076}" sibTransId="{D8C72195-2CC3-43AE-95C7-27BE416EF541}"/>
    <dgm:cxn modelId="{6C69F5E7-E44A-4E71-98EB-5589CD618DC1}" srcId="{16C148D2-FA66-40B8-9076-7F4AB0F0D35A}" destId="{E13CC9DD-6F90-49B6-871A-E0DC0115DAA6}" srcOrd="5" destOrd="0" parTransId="{24A4EE95-15CC-46C8-8B8C-2459D713EF7A}" sibTransId="{D9893828-6FD8-457F-847E-793AC87CE009}"/>
    <dgm:cxn modelId="{0BF941EB-B6C2-49E4-AF12-DDF788E6F482}" type="presOf" srcId="{E82474EA-1B5E-485F-86A4-DD66C8021066}" destId="{8078EC8A-0E88-4F06-9732-59A7EBC11F60}" srcOrd="0" destOrd="0" presId="urn:microsoft.com/office/officeart/2005/8/layout/vList2"/>
    <dgm:cxn modelId="{1DD989EE-383D-4FE3-B7F8-CD78ECE46236}" type="presOf" srcId="{6BED19C7-985F-4B21-889A-6CC92990417B}" destId="{05E56596-51F5-47C1-A749-D7BBDBCC2D94}" srcOrd="0" destOrd="0" presId="urn:microsoft.com/office/officeart/2005/8/layout/vList2"/>
    <dgm:cxn modelId="{89455EC7-A9A1-4362-B94F-DE5D67DFDA91}" type="presParOf" srcId="{6B20E84B-F251-4876-B066-1AF9E114ECC1}" destId="{30306C5C-81EC-4ACB-9A0C-88A05B768F25}" srcOrd="0" destOrd="0" presId="urn:microsoft.com/office/officeart/2005/8/layout/vList2"/>
    <dgm:cxn modelId="{885DF2F4-E447-4C6A-9A36-0F79AFF82E48}" type="presParOf" srcId="{6B20E84B-F251-4876-B066-1AF9E114ECC1}" destId="{D4FE3A5E-9B14-4A2E-940D-1F8051551940}" srcOrd="1" destOrd="0" presId="urn:microsoft.com/office/officeart/2005/8/layout/vList2"/>
    <dgm:cxn modelId="{2923598E-5A65-4017-A436-9B264F8D720C}" type="presParOf" srcId="{6B20E84B-F251-4876-B066-1AF9E114ECC1}" destId="{75C8D739-7CCC-4D0C-88F1-34BF9E72C87B}" srcOrd="2" destOrd="0" presId="urn:microsoft.com/office/officeart/2005/8/layout/vList2"/>
    <dgm:cxn modelId="{CB3D63CE-A3B7-48A0-A82E-2857670F6720}" type="presParOf" srcId="{6B20E84B-F251-4876-B066-1AF9E114ECC1}" destId="{29336501-38C9-474E-8FB1-6336491A596A}" srcOrd="3" destOrd="0" presId="urn:microsoft.com/office/officeart/2005/8/layout/vList2"/>
    <dgm:cxn modelId="{9B189E04-82E4-4B81-AEE0-81E472A4D94B}" type="presParOf" srcId="{6B20E84B-F251-4876-B066-1AF9E114ECC1}" destId="{05E56596-51F5-47C1-A749-D7BBDBCC2D94}" srcOrd="4" destOrd="0" presId="urn:microsoft.com/office/officeart/2005/8/layout/vList2"/>
    <dgm:cxn modelId="{15309641-75AF-4777-B5E4-EEB87B7DAFB0}" type="presParOf" srcId="{6B20E84B-F251-4876-B066-1AF9E114ECC1}" destId="{A68ED7C8-6C35-46C3-AB6A-F04AFA626544}" srcOrd="5" destOrd="0" presId="urn:microsoft.com/office/officeart/2005/8/layout/vList2"/>
    <dgm:cxn modelId="{DB22ACAA-9405-4F31-AED5-CA69055E2853}" type="presParOf" srcId="{6B20E84B-F251-4876-B066-1AF9E114ECC1}" destId="{04F16ECF-E74E-433E-80D5-E21A2E82BCF9}" srcOrd="6" destOrd="0" presId="urn:microsoft.com/office/officeart/2005/8/layout/vList2"/>
    <dgm:cxn modelId="{398BD37A-9E7A-4437-BBB1-CB70F71B2CC0}" type="presParOf" srcId="{6B20E84B-F251-4876-B066-1AF9E114ECC1}" destId="{4AE15B36-415F-4E9B-9FC4-CE08872C277B}" srcOrd="7" destOrd="0" presId="urn:microsoft.com/office/officeart/2005/8/layout/vList2"/>
    <dgm:cxn modelId="{EFD6F99B-A56C-4DCB-8623-7AD71C23CCC5}" type="presParOf" srcId="{6B20E84B-F251-4876-B066-1AF9E114ECC1}" destId="{8078EC8A-0E88-4F06-9732-59A7EBC11F60}" srcOrd="8" destOrd="0" presId="urn:microsoft.com/office/officeart/2005/8/layout/vList2"/>
    <dgm:cxn modelId="{B3A91453-9681-44D2-8E0C-15063C3FF697}" type="presParOf" srcId="{6B20E84B-F251-4876-B066-1AF9E114ECC1}" destId="{F98D27DF-7A19-445F-A364-F11F63ADFEBE}" srcOrd="9" destOrd="0" presId="urn:microsoft.com/office/officeart/2005/8/layout/vList2"/>
    <dgm:cxn modelId="{2E88378C-9C9D-4368-A6EB-862375D2CE69}" type="presParOf" srcId="{6B20E84B-F251-4876-B066-1AF9E114ECC1}" destId="{186A0F8E-FD45-4D37-AB2D-FB2DAED5F78F}" srcOrd="10" destOrd="0" presId="urn:microsoft.com/office/officeart/2005/8/layout/vList2"/>
    <dgm:cxn modelId="{FEE14923-77EA-436D-89C9-E975F08EB0D6}" type="presParOf" srcId="{6B20E84B-F251-4876-B066-1AF9E114ECC1}" destId="{38E4381D-0E09-4B3E-B67F-B39F94F5821B}" srcOrd="11" destOrd="0" presId="urn:microsoft.com/office/officeart/2005/8/layout/vList2"/>
    <dgm:cxn modelId="{0EACEB80-0800-45E5-B508-B6D0657D6E46}" type="presParOf" srcId="{6B20E84B-F251-4876-B066-1AF9E114ECC1}" destId="{8EBE1B82-56E2-49B0-A056-A899A2CCFD4A}" srcOrd="12"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80D092A-E900-4E71-A24F-ECE38AA8FBA1}"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zh-CN" altLang="en-US"/>
        </a:p>
      </dgm:t>
    </dgm:pt>
    <dgm:pt modelId="{D8F88E0D-DF81-4C6A-BF39-EFDEE86A4E4D}">
      <dgm:prSet custT="1"/>
      <dgm:spPr/>
      <dgm:t>
        <a:bodyPr/>
        <a:lstStyle/>
        <a:p>
          <a:r>
            <a:rPr lang="zh-CN" sz="1400" b="1" dirty="0"/>
            <a:t>第一章总则</a:t>
          </a:r>
          <a:endParaRPr lang="en-US" altLang="zh-CN" sz="1400" dirty="0"/>
        </a:p>
        <a:p>
          <a:r>
            <a:rPr lang="zh-CN" sz="1400" dirty="0"/>
            <a:t>共</a:t>
          </a:r>
          <a:r>
            <a:rPr lang="en-US" sz="1400" dirty="0"/>
            <a:t>8</a:t>
          </a:r>
          <a:r>
            <a:rPr lang="zh-CN" sz="1400" dirty="0"/>
            <a:t>条</a:t>
          </a:r>
        </a:p>
      </dgm:t>
    </dgm:pt>
    <dgm:pt modelId="{108C1484-4590-4D14-B862-A78A6D06B81E}" cxnId="{7A15359A-CE30-46D9-A1CD-6D5AB4AFD876}" type="parTrans">
      <dgm:prSet/>
      <dgm:spPr/>
      <dgm:t>
        <a:bodyPr/>
        <a:lstStyle/>
        <a:p>
          <a:endParaRPr lang="zh-CN" altLang="en-US" sz="1400"/>
        </a:p>
      </dgm:t>
    </dgm:pt>
    <dgm:pt modelId="{B0181217-4F6D-45EF-A9A2-D9CCE85A6790}" cxnId="{7A15359A-CE30-46D9-A1CD-6D5AB4AFD876}" type="sibTrans">
      <dgm:prSet custT="1"/>
      <dgm:spPr/>
      <dgm:t>
        <a:bodyPr/>
        <a:lstStyle/>
        <a:p>
          <a:endParaRPr lang="zh-CN" altLang="en-US" sz="1400"/>
        </a:p>
      </dgm:t>
    </dgm:pt>
    <dgm:pt modelId="{7F70C091-D2ED-4177-AB86-68FC12D48ECD}">
      <dgm:prSet custT="1"/>
      <dgm:spPr/>
      <dgm:t>
        <a:bodyPr/>
        <a:lstStyle/>
        <a:p>
          <a:r>
            <a:rPr lang="zh-CN" sz="1400" b="1" dirty="0"/>
            <a:t>第三章旅游规划和促进</a:t>
          </a:r>
          <a:endParaRPr lang="en-US" altLang="zh-CN" sz="1400" dirty="0"/>
        </a:p>
        <a:p>
          <a:r>
            <a:rPr lang="zh-CN" sz="1400" dirty="0"/>
            <a:t>共 </a:t>
          </a:r>
          <a:r>
            <a:rPr lang="en-US" sz="1400" dirty="0"/>
            <a:t>11 </a:t>
          </a:r>
          <a:r>
            <a:rPr lang="zh-CN" sz="1400" dirty="0"/>
            <a:t>条</a:t>
          </a:r>
        </a:p>
      </dgm:t>
    </dgm:pt>
    <dgm:pt modelId="{6253C459-B533-464F-92D1-7542552D3227}" cxnId="{8EB9E38D-9E14-4726-931F-395300FFD975}" type="parTrans">
      <dgm:prSet/>
      <dgm:spPr/>
      <dgm:t>
        <a:bodyPr/>
        <a:lstStyle/>
        <a:p>
          <a:endParaRPr lang="zh-CN" altLang="en-US" sz="1400"/>
        </a:p>
      </dgm:t>
    </dgm:pt>
    <dgm:pt modelId="{AEDD0FEF-76FD-4A40-8329-D2DE29F6BE04}" cxnId="{8EB9E38D-9E14-4726-931F-395300FFD975}" type="sibTrans">
      <dgm:prSet custT="1"/>
      <dgm:spPr/>
      <dgm:t>
        <a:bodyPr/>
        <a:lstStyle/>
        <a:p>
          <a:endParaRPr lang="zh-CN" altLang="en-US" sz="1400"/>
        </a:p>
      </dgm:t>
    </dgm:pt>
    <dgm:pt modelId="{4A304D35-5083-4CCF-9920-40E20870D7F1}">
      <dgm:prSet custT="1"/>
      <dgm:spPr/>
      <dgm:t>
        <a:bodyPr/>
        <a:lstStyle/>
        <a:p>
          <a:r>
            <a:rPr lang="zh-CN" sz="1400" b="1" dirty="0"/>
            <a:t>第五章旅游服务合同</a:t>
          </a:r>
          <a:endParaRPr lang="en-US" altLang="zh-CN" sz="1400" b="1" dirty="0"/>
        </a:p>
        <a:p>
          <a:r>
            <a:rPr lang="zh-CN" sz="1400" dirty="0"/>
            <a:t>共 </a:t>
          </a:r>
          <a:r>
            <a:rPr lang="en-US" sz="1400" dirty="0"/>
            <a:t>19 </a:t>
          </a:r>
          <a:r>
            <a:rPr lang="zh-CN" sz="1400" dirty="0"/>
            <a:t>条</a:t>
          </a:r>
        </a:p>
      </dgm:t>
    </dgm:pt>
    <dgm:pt modelId="{680A939C-31BF-4BC7-BD92-43E144B98D36}" cxnId="{C2613C42-5E14-48FF-B669-9A35CC893B27}" type="parTrans">
      <dgm:prSet/>
      <dgm:spPr/>
      <dgm:t>
        <a:bodyPr/>
        <a:lstStyle/>
        <a:p>
          <a:endParaRPr lang="zh-CN" altLang="en-US" sz="1400"/>
        </a:p>
      </dgm:t>
    </dgm:pt>
    <dgm:pt modelId="{9EB3F807-3CA4-45E9-BBF3-72FF6B37CC52}" cxnId="{C2613C42-5E14-48FF-B669-9A35CC893B27}" type="sibTrans">
      <dgm:prSet custT="1"/>
      <dgm:spPr/>
      <dgm:t>
        <a:bodyPr/>
        <a:lstStyle/>
        <a:p>
          <a:endParaRPr lang="zh-CN" altLang="en-US" sz="1400"/>
        </a:p>
      </dgm:t>
    </dgm:pt>
    <dgm:pt modelId="{013E7F8B-DCF8-44B3-9ADD-CA55FA52F568}">
      <dgm:prSet custT="1"/>
      <dgm:spPr/>
      <dgm:t>
        <a:bodyPr/>
        <a:lstStyle/>
        <a:p>
          <a:r>
            <a:rPr lang="zh-CN" sz="1400" b="1" dirty="0"/>
            <a:t>第六章旅游安全</a:t>
          </a:r>
          <a:endParaRPr lang="en-US" altLang="zh-CN" sz="1400" dirty="0"/>
        </a:p>
        <a:p>
          <a:r>
            <a:rPr lang="zh-CN" sz="1400" dirty="0"/>
            <a:t>共 </a:t>
          </a:r>
          <a:r>
            <a:rPr lang="en-US" sz="1400" dirty="0"/>
            <a:t>7 </a:t>
          </a:r>
          <a:r>
            <a:rPr lang="zh-CN" sz="1400" dirty="0"/>
            <a:t>条</a:t>
          </a:r>
        </a:p>
      </dgm:t>
    </dgm:pt>
    <dgm:pt modelId="{63E43B6D-CEDE-4B6A-ADE9-163F65169910}" cxnId="{769E8392-2201-4308-A9BC-9178E2D1AC0A}" type="parTrans">
      <dgm:prSet/>
      <dgm:spPr/>
      <dgm:t>
        <a:bodyPr/>
        <a:lstStyle/>
        <a:p>
          <a:endParaRPr lang="zh-CN" altLang="en-US" sz="1400"/>
        </a:p>
      </dgm:t>
    </dgm:pt>
    <dgm:pt modelId="{31B2C6CD-EF23-49E2-9F96-CD30A8AD972E}" cxnId="{769E8392-2201-4308-A9BC-9178E2D1AC0A}" type="sibTrans">
      <dgm:prSet custT="1"/>
      <dgm:spPr/>
      <dgm:t>
        <a:bodyPr/>
        <a:lstStyle/>
        <a:p>
          <a:endParaRPr lang="zh-CN" altLang="en-US" sz="1400"/>
        </a:p>
      </dgm:t>
    </dgm:pt>
    <dgm:pt modelId="{093E4561-A085-4A0C-824D-807BD65634B1}">
      <dgm:prSet custT="1"/>
      <dgm:spPr/>
      <dgm:t>
        <a:bodyPr/>
        <a:lstStyle/>
        <a:p>
          <a:r>
            <a:rPr lang="zh-CN" sz="1400" b="1" dirty="0"/>
            <a:t>第八章旅游纠纷处理</a:t>
          </a:r>
          <a:endParaRPr lang="en-US" altLang="zh-CN" sz="1400" dirty="0"/>
        </a:p>
        <a:p>
          <a:r>
            <a:rPr lang="zh-CN" sz="1400" dirty="0"/>
            <a:t>共</a:t>
          </a:r>
          <a:r>
            <a:rPr lang="en-US" sz="1400" dirty="0"/>
            <a:t>4 </a:t>
          </a:r>
          <a:r>
            <a:rPr lang="zh-CN" sz="1400" dirty="0"/>
            <a:t>条</a:t>
          </a:r>
        </a:p>
      </dgm:t>
    </dgm:pt>
    <dgm:pt modelId="{1FACBAD5-1FE6-4F2E-8C75-CADAFA01B173}" cxnId="{FC81D834-E1A1-4197-9216-023FE740EAC4}" type="parTrans">
      <dgm:prSet/>
      <dgm:spPr/>
      <dgm:t>
        <a:bodyPr/>
        <a:lstStyle/>
        <a:p>
          <a:endParaRPr lang="zh-CN" altLang="en-US" sz="1400"/>
        </a:p>
      </dgm:t>
    </dgm:pt>
    <dgm:pt modelId="{E4771FD4-F7DD-4D80-9C79-4CFCC37537BC}" cxnId="{FC81D834-E1A1-4197-9216-023FE740EAC4}" type="sibTrans">
      <dgm:prSet custT="1"/>
      <dgm:spPr/>
      <dgm:t>
        <a:bodyPr/>
        <a:lstStyle/>
        <a:p>
          <a:endParaRPr lang="zh-CN" altLang="en-US" sz="1400"/>
        </a:p>
      </dgm:t>
    </dgm:pt>
    <dgm:pt modelId="{08BD8F75-7E97-42AD-AB7A-B8E985D6EBF6}">
      <dgm:prSet custT="1"/>
      <dgm:spPr/>
      <dgm:t>
        <a:bodyPr/>
        <a:lstStyle/>
        <a:p>
          <a:r>
            <a:rPr lang="zh-CN" sz="1400" b="1" dirty="0"/>
            <a:t>第二章旅游者</a:t>
          </a:r>
          <a:endParaRPr lang="en-US" altLang="zh-CN" sz="1400" dirty="0"/>
        </a:p>
        <a:p>
          <a:r>
            <a:rPr lang="zh-CN" sz="1400" dirty="0"/>
            <a:t>共 </a:t>
          </a:r>
          <a:r>
            <a:rPr lang="en-US" sz="1400" dirty="0"/>
            <a:t>8 </a:t>
          </a:r>
          <a:r>
            <a:rPr lang="zh-CN" sz="1400" dirty="0"/>
            <a:t>条</a:t>
          </a:r>
        </a:p>
      </dgm:t>
    </dgm:pt>
    <dgm:pt modelId="{9A878C33-C9E6-4A19-92BF-49AE14B1B2DF}" cxnId="{E0BC9681-2A92-45DE-A214-E9DE270C69FF}" type="parTrans">
      <dgm:prSet/>
      <dgm:spPr/>
      <dgm:t>
        <a:bodyPr/>
        <a:lstStyle/>
        <a:p>
          <a:endParaRPr lang="zh-CN" altLang="en-US" sz="1400"/>
        </a:p>
      </dgm:t>
    </dgm:pt>
    <dgm:pt modelId="{BF4BCC94-115C-4FC4-9337-D53C16B613DD}" cxnId="{E0BC9681-2A92-45DE-A214-E9DE270C69FF}" type="sibTrans">
      <dgm:prSet custT="1"/>
      <dgm:spPr/>
      <dgm:t>
        <a:bodyPr/>
        <a:lstStyle/>
        <a:p>
          <a:endParaRPr lang="zh-CN" altLang="en-US" sz="1400"/>
        </a:p>
      </dgm:t>
    </dgm:pt>
    <dgm:pt modelId="{EF98BEFE-E77B-43B6-9BFF-84C8F809015C}">
      <dgm:prSet custT="1"/>
      <dgm:spPr/>
      <dgm:t>
        <a:bodyPr/>
        <a:lstStyle/>
        <a:p>
          <a:r>
            <a:rPr lang="zh-CN" sz="1400" b="1" dirty="0"/>
            <a:t>第四章旅游经营</a:t>
          </a:r>
          <a:endParaRPr lang="en-US" altLang="zh-CN" sz="1400" dirty="0"/>
        </a:p>
        <a:p>
          <a:r>
            <a:rPr lang="zh-CN" sz="1400" dirty="0"/>
            <a:t>共 </a:t>
          </a:r>
          <a:r>
            <a:rPr lang="en-US" sz="1400" dirty="0"/>
            <a:t>29 </a:t>
          </a:r>
          <a:r>
            <a:rPr lang="zh-CN" sz="1400" dirty="0"/>
            <a:t>条</a:t>
          </a:r>
        </a:p>
      </dgm:t>
    </dgm:pt>
    <dgm:pt modelId="{F5EE88F5-DBCD-440C-B33D-2E0B1A52A43C}" cxnId="{E439A8E1-87CD-49AB-939B-2BDE0DBC924F}" type="parTrans">
      <dgm:prSet/>
      <dgm:spPr/>
      <dgm:t>
        <a:bodyPr/>
        <a:lstStyle/>
        <a:p>
          <a:endParaRPr lang="zh-CN" altLang="en-US" sz="1400"/>
        </a:p>
      </dgm:t>
    </dgm:pt>
    <dgm:pt modelId="{171FC4AE-51A4-4F3A-B173-74976E45FD4A}" cxnId="{E439A8E1-87CD-49AB-939B-2BDE0DBC924F}" type="sibTrans">
      <dgm:prSet custT="1"/>
      <dgm:spPr/>
      <dgm:t>
        <a:bodyPr/>
        <a:lstStyle/>
        <a:p>
          <a:endParaRPr lang="zh-CN" altLang="en-US" sz="1400"/>
        </a:p>
      </dgm:t>
    </dgm:pt>
    <dgm:pt modelId="{63541CFD-2DDD-4BFF-9BA5-7A07EF912E6C}">
      <dgm:prSet custT="1"/>
      <dgm:spPr/>
      <dgm:t>
        <a:bodyPr/>
        <a:lstStyle/>
        <a:p>
          <a:r>
            <a:rPr lang="zh-CN" sz="1400" b="1" dirty="0"/>
            <a:t>第七章旅游监督管理</a:t>
          </a:r>
          <a:endParaRPr lang="en-US" altLang="zh-CN" sz="1400" dirty="0"/>
        </a:p>
        <a:p>
          <a:r>
            <a:rPr lang="zh-CN" sz="1400" dirty="0"/>
            <a:t>共 </a:t>
          </a:r>
          <a:r>
            <a:rPr lang="en-US" sz="1400" dirty="0"/>
            <a:t>8 </a:t>
          </a:r>
          <a:r>
            <a:rPr lang="zh-CN" sz="1400" dirty="0"/>
            <a:t>条</a:t>
          </a:r>
        </a:p>
      </dgm:t>
    </dgm:pt>
    <dgm:pt modelId="{67C1D1DF-317A-416D-B5E5-953E54662BBA}" cxnId="{4DA6DDC4-9058-412E-AB8F-F20434584AF8}" type="parTrans">
      <dgm:prSet/>
      <dgm:spPr/>
      <dgm:t>
        <a:bodyPr/>
        <a:lstStyle/>
        <a:p>
          <a:endParaRPr lang="zh-CN" altLang="en-US" sz="1400"/>
        </a:p>
      </dgm:t>
    </dgm:pt>
    <dgm:pt modelId="{D0C59944-1F72-4CF5-845C-3A6EFA16CE2F}" cxnId="{4DA6DDC4-9058-412E-AB8F-F20434584AF8}" type="sibTrans">
      <dgm:prSet custT="1"/>
      <dgm:spPr/>
      <dgm:t>
        <a:bodyPr/>
        <a:lstStyle/>
        <a:p>
          <a:endParaRPr lang="zh-CN" altLang="en-US" sz="1400"/>
        </a:p>
      </dgm:t>
    </dgm:pt>
    <dgm:pt modelId="{3AD622A0-BA7A-40F5-8891-7F64CDD74B2A}">
      <dgm:prSet custT="1"/>
      <dgm:spPr/>
      <dgm:t>
        <a:bodyPr/>
        <a:lstStyle/>
        <a:p>
          <a:r>
            <a:rPr lang="zh-CN" sz="1400" b="1" dirty="0"/>
            <a:t>第九章法律责任</a:t>
          </a:r>
          <a:endParaRPr lang="en-US" altLang="zh-CN" sz="1400" dirty="0"/>
        </a:p>
        <a:p>
          <a:r>
            <a:rPr lang="zh-CN" sz="1400" dirty="0"/>
            <a:t>共 </a:t>
          </a:r>
          <a:r>
            <a:rPr lang="en-US" sz="1400" dirty="0"/>
            <a:t>16 </a:t>
          </a:r>
          <a:r>
            <a:rPr lang="zh-CN" sz="1400" dirty="0"/>
            <a:t>条</a:t>
          </a:r>
        </a:p>
      </dgm:t>
    </dgm:pt>
    <dgm:pt modelId="{BAEC10EF-498A-4337-AFA2-7506DE98B156}" cxnId="{C983226C-2D89-4DA5-8C20-298C84A64A25}" type="parTrans">
      <dgm:prSet/>
      <dgm:spPr/>
      <dgm:t>
        <a:bodyPr/>
        <a:lstStyle/>
        <a:p>
          <a:endParaRPr lang="zh-CN" altLang="en-US" sz="1400"/>
        </a:p>
      </dgm:t>
    </dgm:pt>
    <dgm:pt modelId="{D3D77D68-83E4-416D-BEE6-7B555078490B}" cxnId="{C983226C-2D89-4DA5-8C20-298C84A64A25}" type="sibTrans">
      <dgm:prSet custT="1"/>
      <dgm:spPr/>
      <dgm:t>
        <a:bodyPr/>
        <a:lstStyle/>
        <a:p>
          <a:endParaRPr lang="zh-CN" altLang="en-US" sz="1400"/>
        </a:p>
      </dgm:t>
    </dgm:pt>
    <dgm:pt modelId="{C4CEA498-C9CC-46B8-B496-FBEDDD38641F}">
      <dgm:prSet custT="1"/>
      <dgm:spPr/>
      <dgm:t>
        <a:bodyPr/>
        <a:lstStyle/>
        <a:p>
          <a:r>
            <a:rPr lang="zh-CN" sz="1400" b="1" dirty="0"/>
            <a:t>第十章附则</a:t>
          </a:r>
          <a:endParaRPr lang="en-US" altLang="zh-CN" sz="1400" dirty="0"/>
        </a:p>
        <a:p>
          <a:r>
            <a:rPr lang="zh-CN" sz="1400" dirty="0"/>
            <a:t>共 </a:t>
          </a:r>
          <a:r>
            <a:rPr lang="en-US" sz="1400" dirty="0"/>
            <a:t>2</a:t>
          </a:r>
          <a:r>
            <a:rPr lang="zh-CN" sz="1400" dirty="0"/>
            <a:t>条</a:t>
          </a:r>
        </a:p>
      </dgm:t>
    </dgm:pt>
    <dgm:pt modelId="{25AEF69A-065C-44ED-857C-93D5EF97CDCE}" cxnId="{A907254A-649C-44E5-A6D1-6EDCCCB6C9EB}" type="parTrans">
      <dgm:prSet/>
      <dgm:spPr/>
      <dgm:t>
        <a:bodyPr/>
        <a:lstStyle/>
        <a:p>
          <a:endParaRPr lang="zh-CN" altLang="en-US" sz="1400"/>
        </a:p>
      </dgm:t>
    </dgm:pt>
    <dgm:pt modelId="{252CE9D4-E16F-435A-86B2-FBEF8653A3B0}" cxnId="{A907254A-649C-44E5-A6D1-6EDCCCB6C9EB}" type="sibTrans">
      <dgm:prSet/>
      <dgm:spPr/>
      <dgm:t>
        <a:bodyPr/>
        <a:lstStyle/>
        <a:p>
          <a:endParaRPr lang="zh-CN" altLang="en-US" sz="1400"/>
        </a:p>
      </dgm:t>
    </dgm:pt>
    <dgm:pt modelId="{1A7746F9-E295-48AA-B156-81292B8DCEE6}" type="pres">
      <dgm:prSet presAssocID="{D80D092A-E900-4E71-A24F-ECE38AA8FBA1}" presName="Name0" presStyleCnt="0">
        <dgm:presLayoutVars>
          <dgm:dir/>
          <dgm:resizeHandles val="exact"/>
        </dgm:presLayoutVars>
      </dgm:prSet>
      <dgm:spPr/>
    </dgm:pt>
    <dgm:pt modelId="{E1A7B420-CE63-4525-9BB4-F32285DD0677}" type="pres">
      <dgm:prSet presAssocID="{D8F88E0D-DF81-4C6A-BF39-EFDEE86A4E4D}" presName="node" presStyleLbl="node1" presStyleIdx="0" presStyleCnt="10">
        <dgm:presLayoutVars>
          <dgm:bulletEnabled val="1"/>
        </dgm:presLayoutVars>
      </dgm:prSet>
      <dgm:spPr/>
    </dgm:pt>
    <dgm:pt modelId="{301FE495-C9A5-48CC-934A-64CE86AC8E5F}" type="pres">
      <dgm:prSet presAssocID="{B0181217-4F6D-45EF-A9A2-D9CCE85A6790}" presName="sibTrans" presStyleLbl="sibTrans2D1" presStyleIdx="0" presStyleCnt="9"/>
      <dgm:spPr/>
    </dgm:pt>
    <dgm:pt modelId="{9930DBE0-E871-4FE7-9CF4-5DB83DB49250}" type="pres">
      <dgm:prSet presAssocID="{B0181217-4F6D-45EF-A9A2-D9CCE85A6790}" presName="connectorText" presStyleLbl="sibTrans2D1" presStyleIdx="0" presStyleCnt="9"/>
      <dgm:spPr/>
    </dgm:pt>
    <dgm:pt modelId="{7987808D-B3D6-4B69-9086-BC41C9DD1CEB}" type="pres">
      <dgm:prSet presAssocID="{08BD8F75-7E97-42AD-AB7A-B8E985D6EBF6}" presName="node" presStyleLbl="node1" presStyleIdx="1" presStyleCnt="10">
        <dgm:presLayoutVars>
          <dgm:bulletEnabled val="1"/>
        </dgm:presLayoutVars>
      </dgm:prSet>
      <dgm:spPr/>
    </dgm:pt>
    <dgm:pt modelId="{8D1E9150-91CF-42AA-82A9-265B6B23C127}" type="pres">
      <dgm:prSet presAssocID="{BF4BCC94-115C-4FC4-9337-D53C16B613DD}" presName="sibTrans" presStyleLbl="sibTrans2D1" presStyleIdx="1" presStyleCnt="9"/>
      <dgm:spPr/>
    </dgm:pt>
    <dgm:pt modelId="{83E25F06-EB71-434F-A107-F090F46E70C6}" type="pres">
      <dgm:prSet presAssocID="{BF4BCC94-115C-4FC4-9337-D53C16B613DD}" presName="connectorText" presStyleLbl="sibTrans2D1" presStyleIdx="1" presStyleCnt="9"/>
      <dgm:spPr/>
    </dgm:pt>
    <dgm:pt modelId="{2CABB7A0-84B9-417D-B4BC-F2E58286BADE}" type="pres">
      <dgm:prSet presAssocID="{7F70C091-D2ED-4177-AB86-68FC12D48ECD}" presName="node" presStyleLbl="node1" presStyleIdx="2" presStyleCnt="10">
        <dgm:presLayoutVars>
          <dgm:bulletEnabled val="1"/>
        </dgm:presLayoutVars>
      </dgm:prSet>
      <dgm:spPr/>
    </dgm:pt>
    <dgm:pt modelId="{EE8A9E64-3A5D-4BBB-9F4F-3463863C6206}" type="pres">
      <dgm:prSet presAssocID="{AEDD0FEF-76FD-4A40-8329-D2DE29F6BE04}" presName="sibTrans" presStyleLbl="sibTrans2D1" presStyleIdx="2" presStyleCnt="9"/>
      <dgm:spPr/>
    </dgm:pt>
    <dgm:pt modelId="{CD315ED7-241E-4ED3-BA61-112D250DC8F3}" type="pres">
      <dgm:prSet presAssocID="{AEDD0FEF-76FD-4A40-8329-D2DE29F6BE04}" presName="connectorText" presStyleLbl="sibTrans2D1" presStyleIdx="2" presStyleCnt="9"/>
      <dgm:spPr/>
    </dgm:pt>
    <dgm:pt modelId="{1BE818C8-5FE9-46DC-ABD6-52B8082A9B86}" type="pres">
      <dgm:prSet presAssocID="{EF98BEFE-E77B-43B6-9BFF-84C8F809015C}" presName="node" presStyleLbl="node1" presStyleIdx="3" presStyleCnt="10">
        <dgm:presLayoutVars>
          <dgm:bulletEnabled val="1"/>
        </dgm:presLayoutVars>
      </dgm:prSet>
      <dgm:spPr/>
    </dgm:pt>
    <dgm:pt modelId="{6D08230C-88A9-4935-8794-F822CA41AC2D}" type="pres">
      <dgm:prSet presAssocID="{171FC4AE-51A4-4F3A-B173-74976E45FD4A}" presName="sibTrans" presStyleLbl="sibTrans2D1" presStyleIdx="3" presStyleCnt="9"/>
      <dgm:spPr/>
    </dgm:pt>
    <dgm:pt modelId="{38271798-3FD7-4717-889B-FA4809ED9BB8}" type="pres">
      <dgm:prSet presAssocID="{171FC4AE-51A4-4F3A-B173-74976E45FD4A}" presName="connectorText" presStyleLbl="sibTrans2D1" presStyleIdx="3" presStyleCnt="9"/>
      <dgm:spPr/>
    </dgm:pt>
    <dgm:pt modelId="{CF025C66-F0E1-4C40-9E9E-01EEFFA729A0}" type="pres">
      <dgm:prSet presAssocID="{4A304D35-5083-4CCF-9920-40E20870D7F1}" presName="node" presStyleLbl="node1" presStyleIdx="4" presStyleCnt="10">
        <dgm:presLayoutVars>
          <dgm:bulletEnabled val="1"/>
        </dgm:presLayoutVars>
      </dgm:prSet>
      <dgm:spPr/>
    </dgm:pt>
    <dgm:pt modelId="{4E21AC6C-9CC0-480E-AD74-07D9F47E854D}" type="pres">
      <dgm:prSet presAssocID="{9EB3F807-3CA4-45E9-BBF3-72FF6B37CC52}" presName="sibTrans" presStyleLbl="sibTrans2D1" presStyleIdx="4" presStyleCnt="9"/>
      <dgm:spPr/>
    </dgm:pt>
    <dgm:pt modelId="{42BCA99B-5029-463B-A69F-73F27D8AEA13}" type="pres">
      <dgm:prSet presAssocID="{9EB3F807-3CA4-45E9-BBF3-72FF6B37CC52}" presName="connectorText" presStyleLbl="sibTrans2D1" presStyleIdx="4" presStyleCnt="9"/>
      <dgm:spPr/>
    </dgm:pt>
    <dgm:pt modelId="{6DE07AA4-1F14-4292-B27C-2B86737A1C1E}" type="pres">
      <dgm:prSet presAssocID="{013E7F8B-DCF8-44B3-9ADD-CA55FA52F568}" presName="node" presStyleLbl="node1" presStyleIdx="5" presStyleCnt="10">
        <dgm:presLayoutVars>
          <dgm:bulletEnabled val="1"/>
        </dgm:presLayoutVars>
      </dgm:prSet>
      <dgm:spPr/>
    </dgm:pt>
    <dgm:pt modelId="{54829B74-A35B-4167-A039-B9DEB92B680C}" type="pres">
      <dgm:prSet presAssocID="{31B2C6CD-EF23-49E2-9F96-CD30A8AD972E}" presName="sibTrans" presStyleLbl="sibTrans2D1" presStyleIdx="5" presStyleCnt="9"/>
      <dgm:spPr/>
    </dgm:pt>
    <dgm:pt modelId="{D8900485-38D2-4FDD-9DC2-0DB1565349A8}" type="pres">
      <dgm:prSet presAssocID="{31B2C6CD-EF23-49E2-9F96-CD30A8AD972E}" presName="connectorText" presStyleLbl="sibTrans2D1" presStyleIdx="5" presStyleCnt="9"/>
      <dgm:spPr/>
    </dgm:pt>
    <dgm:pt modelId="{D2B9CEBD-EF6A-4EF6-AB39-8AE9F07082E7}" type="pres">
      <dgm:prSet presAssocID="{63541CFD-2DDD-4BFF-9BA5-7A07EF912E6C}" presName="node" presStyleLbl="node1" presStyleIdx="6" presStyleCnt="10">
        <dgm:presLayoutVars>
          <dgm:bulletEnabled val="1"/>
        </dgm:presLayoutVars>
      </dgm:prSet>
      <dgm:spPr/>
    </dgm:pt>
    <dgm:pt modelId="{941EA87B-5C9E-4A97-934A-8EEB0E39787E}" type="pres">
      <dgm:prSet presAssocID="{D0C59944-1F72-4CF5-845C-3A6EFA16CE2F}" presName="sibTrans" presStyleLbl="sibTrans2D1" presStyleIdx="6" presStyleCnt="9"/>
      <dgm:spPr/>
    </dgm:pt>
    <dgm:pt modelId="{4E02DBD7-8C8E-46B5-AACA-8A9B9F02A2CB}" type="pres">
      <dgm:prSet presAssocID="{D0C59944-1F72-4CF5-845C-3A6EFA16CE2F}" presName="connectorText" presStyleLbl="sibTrans2D1" presStyleIdx="6" presStyleCnt="9"/>
      <dgm:spPr/>
    </dgm:pt>
    <dgm:pt modelId="{15181760-F570-4AEB-A791-32D3A7FBCB0E}" type="pres">
      <dgm:prSet presAssocID="{093E4561-A085-4A0C-824D-807BD65634B1}" presName="node" presStyleLbl="node1" presStyleIdx="7" presStyleCnt="10">
        <dgm:presLayoutVars>
          <dgm:bulletEnabled val="1"/>
        </dgm:presLayoutVars>
      </dgm:prSet>
      <dgm:spPr/>
    </dgm:pt>
    <dgm:pt modelId="{F85FD632-150A-4C3D-A65A-35A9E3D18EE0}" type="pres">
      <dgm:prSet presAssocID="{E4771FD4-F7DD-4D80-9C79-4CFCC37537BC}" presName="sibTrans" presStyleLbl="sibTrans2D1" presStyleIdx="7" presStyleCnt="9"/>
      <dgm:spPr/>
    </dgm:pt>
    <dgm:pt modelId="{4D213659-60F5-47DB-B871-A102A21A4B1C}" type="pres">
      <dgm:prSet presAssocID="{E4771FD4-F7DD-4D80-9C79-4CFCC37537BC}" presName="connectorText" presStyleLbl="sibTrans2D1" presStyleIdx="7" presStyleCnt="9"/>
      <dgm:spPr/>
    </dgm:pt>
    <dgm:pt modelId="{59073BFF-868B-49FC-90F6-E34675360711}" type="pres">
      <dgm:prSet presAssocID="{3AD622A0-BA7A-40F5-8891-7F64CDD74B2A}" presName="node" presStyleLbl="node1" presStyleIdx="8" presStyleCnt="10">
        <dgm:presLayoutVars>
          <dgm:bulletEnabled val="1"/>
        </dgm:presLayoutVars>
      </dgm:prSet>
      <dgm:spPr/>
    </dgm:pt>
    <dgm:pt modelId="{1FFF36A6-2692-469C-9998-A2A9F85E22DC}" type="pres">
      <dgm:prSet presAssocID="{D3D77D68-83E4-416D-BEE6-7B555078490B}" presName="sibTrans" presStyleLbl="sibTrans2D1" presStyleIdx="8" presStyleCnt="9"/>
      <dgm:spPr/>
    </dgm:pt>
    <dgm:pt modelId="{7AA96DC5-5A02-4C59-A1C7-3FC4405E2B66}" type="pres">
      <dgm:prSet presAssocID="{D3D77D68-83E4-416D-BEE6-7B555078490B}" presName="connectorText" presStyleLbl="sibTrans2D1" presStyleIdx="8" presStyleCnt="9"/>
      <dgm:spPr/>
    </dgm:pt>
    <dgm:pt modelId="{E14F1EC1-1CD7-4B89-95A2-8D8369F6B1AC}" type="pres">
      <dgm:prSet presAssocID="{C4CEA498-C9CC-46B8-B496-FBEDDD38641F}" presName="node" presStyleLbl="node1" presStyleIdx="9" presStyleCnt="10">
        <dgm:presLayoutVars>
          <dgm:bulletEnabled val="1"/>
        </dgm:presLayoutVars>
      </dgm:prSet>
      <dgm:spPr/>
    </dgm:pt>
  </dgm:ptLst>
  <dgm:cxnLst>
    <dgm:cxn modelId="{9B71FA03-0B4B-4CA2-A94F-014697606BCA}" type="presOf" srcId="{4A304D35-5083-4CCF-9920-40E20870D7F1}" destId="{CF025C66-F0E1-4C40-9E9E-01EEFFA729A0}" srcOrd="0" destOrd="0" presId="urn:microsoft.com/office/officeart/2005/8/layout/process1"/>
    <dgm:cxn modelId="{2C799C09-CA4B-4CC1-A548-6A203C7EE28E}" type="presOf" srcId="{9EB3F807-3CA4-45E9-BBF3-72FF6B37CC52}" destId="{4E21AC6C-9CC0-480E-AD74-07D9F47E854D}" srcOrd="0" destOrd="0" presId="urn:microsoft.com/office/officeart/2005/8/layout/process1"/>
    <dgm:cxn modelId="{3A673A0B-F73A-4E25-AA25-C56727058D50}" type="presOf" srcId="{7F70C091-D2ED-4177-AB86-68FC12D48ECD}" destId="{2CABB7A0-84B9-417D-B4BC-F2E58286BADE}" srcOrd="0" destOrd="0" presId="urn:microsoft.com/office/officeart/2005/8/layout/process1"/>
    <dgm:cxn modelId="{E2E65A0B-4190-472B-B983-F9903F02C017}" type="presOf" srcId="{31B2C6CD-EF23-49E2-9F96-CD30A8AD972E}" destId="{D8900485-38D2-4FDD-9DC2-0DB1565349A8}" srcOrd="1" destOrd="0" presId="urn:microsoft.com/office/officeart/2005/8/layout/process1"/>
    <dgm:cxn modelId="{8B5B7D0C-CD12-4E57-9D62-4B3A6A4792F8}" type="presOf" srcId="{D0C59944-1F72-4CF5-845C-3A6EFA16CE2F}" destId="{4E02DBD7-8C8E-46B5-AACA-8A9B9F02A2CB}" srcOrd="1" destOrd="0" presId="urn:microsoft.com/office/officeart/2005/8/layout/process1"/>
    <dgm:cxn modelId="{9301EA15-EC8B-4951-8F30-82A46843F5C2}" type="presOf" srcId="{AEDD0FEF-76FD-4A40-8329-D2DE29F6BE04}" destId="{EE8A9E64-3A5D-4BBB-9F4F-3463863C6206}" srcOrd="0" destOrd="0" presId="urn:microsoft.com/office/officeart/2005/8/layout/process1"/>
    <dgm:cxn modelId="{12ED992B-FF56-482F-A7F3-8A511CD19AC2}" type="presOf" srcId="{E4771FD4-F7DD-4D80-9C79-4CFCC37537BC}" destId="{F85FD632-150A-4C3D-A65A-35A9E3D18EE0}" srcOrd="0" destOrd="0" presId="urn:microsoft.com/office/officeart/2005/8/layout/process1"/>
    <dgm:cxn modelId="{72DFD42B-084B-4CB9-A52E-77040A5BF2CA}" type="presOf" srcId="{BF4BCC94-115C-4FC4-9337-D53C16B613DD}" destId="{83E25F06-EB71-434F-A107-F090F46E70C6}" srcOrd="1" destOrd="0" presId="urn:microsoft.com/office/officeart/2005/8/layout/process1"/>
    <dgm:cxn modelId="{B6F53731-9475-4001-A7B0-5712519582F3}" type="presOf" srcId="{08BD8F75-7E97-42AD-AB7A-B8E985D6EBF6}" destId="{7987808D-B3D6-4B69-9086-BC41C9DD1CEB}" srcOrd="0" destOrd="0" presId="urn:microsoft.com/office/officeart/2005/8/layout/process1"/>
    <dgm:cxn modelId="{52C0E933-B6F8-406B-B995-A558F8F3CF85}" type="presOf" srcId="{171FC4AE-51A4-4F3A-B173-74976E45FD4A}" destId="{6D08230C-88A9-4935-8794-F822CA41AC2D}" srcOrd="0" destOrd="0" presId="urn:microsoft.com/office/officeart/2005/8/layout/process1"/>
    <dgm:cxn modelId="{FC81D834-E1A1-4197-9216-023FE740EAC4}" srcId="{D80D092A-E900-4E71-A24F-ECE38AA8FBA1}" destId="{093E4561-A085-4A0C-824D-807BD65634B1}" srcOrd="7" destOrd="0" parTransId="{1FACBAD5-1FE6-4F2E-8C75-CADAFA01B173}" sibTransId="{E4771FD4-F7DD-4D80-9C79-4CFCC37537BC}"/>
    <dgm:cxn modelId="{C2613C42-5E14-48FF-B669-9A35CC893B27}" srcId="{D80D092A-E900-4E71-A24F-ECE38AA8FBA1}" destId="{4A304D35-5083-4CCF-9920-40E20870D7F1}" srcOrd="4" destOrd="0" parTransId="{680A939C-31BF-4BC7-BD92-43E144B98D36}" sibTransId="{9EB3F807-3CA4-45E9-BBF3-72FF6B37CC52}"/>
    <dgm:cxn modelId="{A22DA062-06E1-4480-A493-FE1A9AB47D35}" type="presOf" srcId="{171FC4AE-51A4-4F3A-B173-74976E45FD4A}" destId="{38271798-3FD7-4717-889B-FA4809ED9BB8}" srcOrd="1" destOrd="0" presId="urn:microsoft.com/office/officeart/2005/8/layout/process1"/>
    <dgm:cxn modelId="{A58F3044-1278-4E07-9912-F6ED6BFAFE0B}" type="presOf" srcId="{D8F88E0D-DF81-4C6A-BF39-EFDEE86A4E4D}" destId="{E1A7B420-CE63-4525-9BB4-F32285DD0677}" srcOrd="0" destOrd="0" presId="urn:microsoft.com/office/officeart/2005/8/layout/process1"/>
    <dgm:cxn modelId="{A907254A-649C-44E5-A6D1-6EDCCCB6C9EB}" srcId="{D80D092A-E900-4E71-A24F-ECE38AA8FBA1}" destId="{C4CEA498-C9CC-46B8-B496-FBEDDD38641F}" srcOrd="9" destOrd="0" parTransId="{25AEF69A-065C-44ED-857C-93D5EF97CDCE}" sibTransId="{252CE9D4-E16F-435A-86B2-FBEF8653A3B0}"/>
    <dgm:cxn modelId="{C983226C-2D89-4DA5-8C20-298C84A64A25}" srcId="{D80D092A-E900-4E71-A24F-ECE38AA8FBA1}" destId="{3AD622A0-BA7A-40F5-8891-7F64CDD74B2A}" srcOrd="8" destOrd="0" parTransId="{BAEC10EF-498A-4337-AFA2-7506DE98B156}" sibTransId="{D3D77D68-83E4-416D-BEE6-7B555078490B}"/>
    <dgm:cxn modelId="{4091D54D-E021-4EFB-B2BC-DA119A1DEE24}" type="presOf" srcId="{3AD622A0-BA7A-40F5-8891-7F64CDD74B2A}" destId="{59073BFF-868B-49FC-90F6-E34675360711}" srcOrd="0" destOrd="0" presId="urn:microsoft.com/office/officeart/2005/8/layout/process1"/>
    <dgm:cxn modelId="{F1EA7D7B-F48A-4847-BF1A-04B5B5475926}" type="presOf" srcId="{E4771FD4-F7DD-4D80-9C79-4CFCC37537BC}" destId="{4D213659-60F5-47DB-B871-A102A21A4B1C}" srcOrd="1" destOrd="0" presId="urn:microsoft.com/office/officeart/2005/8/layout/process1"/>
    <dgm:cxn modelId="{E0BC9681-2A92-45DE-A214-E9DE270C69FF}" srcId="{D80D092A-E900-4E71-A24F-ECE38AA8FBA1}" destId="{08BD8F75-7E97-42AD-AB7A-B8E985D6EBF6}" srcOrd="1" destOrd="0" parTransId="{9A878C33-C9E6-4A19-92BF-49AE14B1B2DF}" sibTransId="{BF4BCC94-115C-4FC4-9337-D53C16B613DD}"/>
    <dgm:cxn modelId="{8EB9E38D-9E14-4726-931F-395300FFD975}" srcId="{D80D092A-E900-4E71-A24F-ECE38AA8FBA1}" destId="{7F70C091-D2ED-4177-AB86-68FC12D48ECD}" srcOrd="2" destOrd="0" parTransId="{6253C459-B533-464F-92D1-7542552D3227}" sibTransId="{AEDD0FEF-76FD-4A40-8329-D2DE29F6BE04}"/>
    <dgm:cxn modelId="{841E2890-B026-4EF7-8799-04E80449873C}" type="presOf" srcId="{D3D77D68-83E4-416D-BEE6-7B555078490B}" destId="{1FFF36A6-2692-469C-9998-A2A9F85E22DC}" srcOrd="0" destOrd="0" presId="urn:microsoft.com/office/officeart/2005/8/layout/process1"/>
    <dgm:cxn modelId="{782D7C90-9233-47D9-B06C-E132CD082CDE}" type="presOf" srcId="{D80D092A-E900-4E71-A24F-ECE38AA8FBA1}" destId="{1A7746F9-E295-48AA-B156-81292B8DCEE6}" srcOrd="0" destOrd="0" presId="urn:microsoft.com/office/officeart/2005/8/layout/process1"/>
    <dgm:cxn modelId="{769E8392-2201-4308-A9BC-9178E2D1AC0A}" srcId="{D80D092A-E900-4E71-A24F-ECE38AA8FBA1}" destId="{013E7F8B-DCF8-44B3-9ADD-CA55FA52F568}" srcOrd="5" destOrd="0" parTransId="{63E43B6D-CEDE-4B6A-ADE9-163F65169910}" sibTransId="{31B2C6CD-EF23-49E2-9F96-CD30A8AD972E}"/>
    <dgm:cxn modelId="{7A15359A-CE30-46D9-A1CD-6D5AB4AFD876}" srcId="{D80D092A-E900-4E71-A24F-ECE38AA8FBA1}" destId="{D8F88E0D-DF81-4C6A-BF39-EFDEE86A4E4D}" srcOrd="0" destOrd="0" parTransId="{108C1484-4590-4D14-B862-A78A6D06B81E}" sibTransId="{B0181217-4F6D-45EF-A9A2-D9CCE85A6790}"/>
    <dgm:cxn modelId="{248F8AB0-99A2-4CA6-8D1B-DC26DE107370}" type="presOf" srcId="{AEDD0FEF-76FD-4A40-8329-D2DE29F6BE04}" destId="{CD315ED7-241E-4ED3-BA61-112D250DC8F3}" srcOrd="1" destOrd="0" presId="urn:microsoft.com/office/officeart/2005/8/layout/process1"/>
    <dgm:cxn modelId="{BFE3E5B1-A6ED-423E-8CAC-05372D5F47E5}" type="presOf" srcId="{9EB3F807-3CA4-45E9-BBF3-72FF6B37CC52}" destId="{42BCA99B-5029-463B-A69F-73F27D8AEA13}" srcOrd="1" destOrd="0" presId="urn:microsoft.com/office/officeart/2005/8/layout/process1"/>
    <dgm:cxn modelId="{945F11B4-0FBE-43BA-B548-D9EB519A3A65}" type="presOf" srcId="{B0181217-4F6D-45EF-A9A2-D9CCE85A6790}" destId="{9930DBE0-E871-4FE7-9CF4-5DB83DB49250}" srcOrd="1" destOrd="0" presId="urn:microsoft.com/office/officeart/2005/8/layout/process1"/>
    <dgm:cxn modelId="{C0E747B6-4197-46C4-8FA4-260BF9E325C7}" type="presOf" srcId="{B0181217-4F6D-45EF-A9A2-D9CCE85A6790}" destId="{301FE495-C9A5-48CC-934A-64CE86AC8E5F}" srcOrd="0" destOrd="0" presId="urn:microsoft.com/office/officeart/2005/8/layout/process1"/>
    <dgm:cxn modelId="{E7E3DEB6-525C-40F8-AFE9-088F2664CAAB}" type="presOf" srcId="{C4CEA498-C9CC-46B8-B496-FBEDDD38641F}" destId="{E14F1EC1-1CD7-4B89-95A2-8D8369F6B1AC}" srcOrd="0" destOrd="0" presId="urn:microsoft.com/office/officeart/2005/8/layout/process1"/>
    <dgm:cxn modelId="{0E56FFB9-03DE-4774-BC6D-8F43B57D67FE}" type="presOf" srcId="{31B2C6CD-EF23-49E2-9F96-CD30A8AD972E}" destId="{54829B74-A35B-4167-A039-B9DEB92B680C}" srcOrd="0" destOrd="0" presId="urn:microsoft.com/office/officeart/2005/8/layout/process1"/>
    <dgm:cxn modelId="{4DA6DDC4-9058-412E-AB8F-F20434584AF8}" srcId="{D80D092A-E900-4E71-A24F-ECE38AA8FBA1}" destId="{63541CFD-2DDD-4BFF-9BA5-7A07EF912E6C}" srcOrd="6" destOrd="0" parTransId="{67C1D1DF-317A-416D-B5E5-953E54662BBA}" sibTransId="{D0C59944-1F72-4CF5-845C-3A6EFA16CE2F}"/>
    <dgm:cxn modelId="{FDE559C6-822E-444D-AC55-25EF93C6ABE9}" type="presOf" srcId="{013E7F8B-DCF8-44B3-9ADD-CA55FA52F568}" destId="{6DE07AA4-1F14-4292-B27C-2B86737A1C1E}" srcOrd="0" destOrd="0" presId="urn:microsoft.com/office/officeart/2005/8/layout/process1"/>
    <dgm:cxn modelId="{B9988EC6-DF8E-4915-8498-207FEB5AD8BE}" type="presOf" srcId="{BF4BCC94-115C-4FC4-9337-D53C16B613DD}" destId="{8D1E9150-91CF-42AA-82A9-265B6B23C127}" srcOrd="0" destOrd="0" presId="urn:microsoft.com/office/officeart/2005/8/layout/process1"/>
    <dgm:cxn modelId="{D89501C8-7153-4B0B-A7F1-F704BE898DF5}" type="presOf" srcId="{EF98BEFE-E77B-43B6-9BFF-84C8F809015C}" destId="{1BE818C8-5FE9-46DC-ABD6-52B8082A9B86}" srcOrd="0" destOrd="0" presId="urn:microsoft.com/office/officeart/2005/8/layout/process1"/>
    <dgm:cxn modelId="{7CBEA3DD-0221-4756-A2A2-70AD71AD1F9B}" type="presOf" srcId="{D0C59944-1F72-4CF5-845C-3A6EFA16CE2F}" destId="{941EA87B-5C9E-4A97-934A-8EEB0E39787E}" srcOrd="0" destOrd="0" presId="urn:microsoft.com/office/officeart/2005/8/layout/process1"/>
    <dgm:cxn modelId="{E439A8E1-87CD-49AB-939B-2BDE0DBC924F}" srcId="{D80D092A-E900-4E71-A24F-ECE38AA8FBA1}" destId="{EF98BEFE-E77B-43B6-9BFF-84C8F809015C}" srcOrd="3" destOrd="0" parTransId="{F5EE88F5-DBCD-440C-B33D-2E0B1A52A43C}" sibTransId="{171FC4AE-51A4-4F3A-B173-74976E45FD4A}"/>
    <dgm:cxn modelId="{1EED7CE3-9165-4A95-879F-CFA8FC7443A7}" type="presOf" srcId="{093E4561-A085-4A0C-824D-807BD65634B1}" destId="{15181760-F570-4AEB-A791-32D3A7FBCB0E}" srcOrd="0" destOrd="0" presId="urn:microsoft.com/office/officeart/2005/8/layout/process1"/>
    <dgm:cxn modelId="{7D8CF8E4-7231-42D6-9CAA-657399CCF595}" type="presOf" srcId="{D3D77D68-83E4-416D-BEE6-7B555078490B}" destId="{7AA96DC5-5A02-4C59-A1C7-3FC4405E2B66}" srcOrd="1" destOrd="0" presId="urn:microsoft.com/office/officeart/2005/8/layout/process1"/>
    <dgm:cxn modelId="{B6C29FFF-5B0F-4410-8DF5-C91F194307B3}" type="presOf" srcId="{63541CFD-2DDD-4BFF-9BA5-7A07EF912E6C}" destId="{D2B9CEBD-EF6A-4EF6-AB39-8AE9F07082E7}" srcOrd="0" destOrd="0" presId="urn:microsoft.com/office/officeart/2005/8/layout/process1"/>
    <dgm:cxn modelId="{26EA7CB1-099F-4AB3-AECE-58B0A808A14C}" type="presParOf" srcId="{1A7746F9-E295-48AA-B156-81292B8DCEE6}" destId="{E1A7B420-CE63-4525-9BB4-F32285DD0677}" srcOrd="0" destOrd="0" presId="urn:microsoft.com/office/officeart/2005/8/layout/process1"/>
    <dgm:cxn modelId="{8AFBB1BC-1C0C-41E0-98B1-424263E85F76}" type="presParOf" srcId="{1A7746F9-E295-48AA-B156-81292B8DCEE6}" destId="{301FE495-C9A5-48CC-934A-64CE86AC8E5F}" srcOrd="1" destOrd="0" presId="urn:microsoft.com/office/officeart/2005/8/layout/process1"/>
    <dgm:cxn modelId="{718C4626-01AB-4129-A684-2DEE128CEB1F}" type="presParOf" srcId="{301FE495-C9A5-48CC-934A-64CE86AC8E5F}" destId="{9930DBE0-E871-4FE7-9CF4-5DB83DB49250}" srcOrd="0" destOrd="0" presId="urn:microsoft.com/office/officeart/2005/8/layout/process1"/>
    <dgm:cxn modelId="{C0D6D157-408A-4D67-9671-C1BFD00B5299}" type="presParOf" srcId="{1A7746F9-E295-48AA-B156-81292B8DCEE6}" destId="{7987808D-B3D6-4B69-9086-BC41C9DD1CEB}" srcOrd="2" destOrd="0" presId="urn:microsoft.com/office/officeart/2005/8/layout/process1"/>
    <dgm:cxn modelId="{4DB7343D-4B2D-4036-8733-99800514D771}" type="presParOf" srcId="{1A7746F9-E295-48AA-B156-81292B8DCEE6}" destId="{8D1E9150-91CF-42AA-82A9-265B6B23C127}" srcOrd="3" destOrd="0" presId="urn:microsoft.com/office/officeart/2005/8/layout/process1"/>
    <dgm:cxn modelId="{C02AE8F1-6298-49ED-BE0E-909897C4DF01}" type="presParOf" srcId="{8D1E9150-91CF-42AA-82A9-265B6B23C127}" destId="{83E25F06-EB71-434F-A107-F090F46E70C6}" srcOrd="0" destOrd="0" presId="urn:microsoft.com/office/officeart/2005/8/layout/process1"/>
    <dgm:cxn modelId="{AC8FFC40-173B-4DCA-BE6F-0C97418CAD6C}" type="presParOf" srcId="{1A7746F9-E295-48AA-B156-81292B8DCEE6}" destId="{2CABB7A0-84B9-417D-B4BC-F2E58286BADE}" srcOrd="4" destOrd="0" presId="urn:microsoft.com/office/officeart/2005/8/layout/process1"/>
    <dgm:cxn modelId="{43E67ECB-0176-4C12-A324-E088DEA3643B}" type="presParOf" srcId="{1A7746F9-E295-48AA-B156-81292B8DCEE6}" destId="{EE8A9E64-3A5D-4BBB-9F4F-3463863C6206}" srcOrd="5" destOrd="0" presId="urn:microsoft.com/office/officeart/2005/8/layout/process1"/>
    <dgm:cxn modelId="{F2BB1892-C647-4001-9F9F-A8004C7B0758}" type="presParOf" srcId="{EE8A9E64-3A5D-4BBB-9F4F-3463863C6206}" destId="{CD315ED7-241E-4ED3-BA61-112D250DC8F3}" srcOrd="0" destOrd="0" presId="urn:microsoft.com/office/officeart/2005/8/layout/process1"/>
    <dgm:cxn modelId="{07C410BD-7F43-4356-BC87-455C0109AEBF}" type="presParOf" srcId="{1A7746F9-E295-48AA-B156-81292B8DCEE6}" destId="{1BE818C8-5FE9-46DC-ABD6-52B8082A9B86}" srcOrd="6" destOrd="0" presId="urn:microsoft.com/office/officeart/2005/8/layout/process1"/>
    <dgm:cxn modelId="{363CF8DF-2D41-4CC2-B8AE-F7E386016A2A}" type="presParOf" srcId="{1A7746F9-E295-48AA-B156-81292B8DCEE6}" destId="{6D08230C-88A9-4935-8794-F822CA41AC2D}" srcOrd="7" destOrd="0" presId="urn:microsoft.com/office/officeart/2005/8/layout/process1"/>
    <dgm:cxn modelId="{5786C7BB-5A34-4B98-9B01-C797F6858BF4}" type="presParOf" srcId="{6D08230C-88A9-4935-8794-F822CA41AC2D}" destId="{38271798-3FD7-4717-889B-FA4809ED9BB8}" srcOrd="0" destOrd="0" presId="urn:microsoft.com/office/officeart/2005/8/layout/process1"/>
    <dgm:cxn modelId="{709AE026-5E91-457D-AA8C-D9630F02FA82}" type="presParOf" srcId="{1A7746F9-E295-48AA-B156-81292B8DCEE6}" destId="{CF025C66-F0E1-4C40-9E9E-01EEFFA729A0}" srcOrd="8" destOrd="0" presId="urn:microsoft.com/office/officeart/2005/8/layout/process1"/>
    <dgm:cxn modelId="{2D948F9F-1FCF-4030-A85F-CAAE7A49D818}" type="presParOf" srcId="{1A7746F9-E295-48AA-B156-81292B8DCEE6}" destId="{4E21AC6C-9CC0-480E-AD74-07D9F47E854D}" srcOrd="9" destOrd="0" presId="urn:microsoft.com/office/officeart/2005/8/layout/process1"/>
    <dgm:cxn modelId="{451120CA-77E9-40B7-9D2F-C5B9741B44A4}" type="presParOf" srcId="{4E21AC6C-9CC0-480E-AD74-07D9F47E854D}" destId="{42BCA99B-5029-463B-A69F-73F27D8AEA13}" srcOrd="0" destOrd="0" presId="urn:microsoft.com/office/officeart/2005/8/layout/process1"/>
    <dgm:cxn modelId="{61630E5A-EFDE-4E84-8D11-03854A7DCF05}" type="presParOf" srcId="{1A7746F9-E295-48AA-B156-81292B8DCEE6}" destId="{6DE07AA4-1F14-4292-B27C-2B86737A1C1E}" srcOrd="10" destOrd="0" presId="urn:microsoft.com/office/officeart/2005/8/layout/process1"/>
    <dgm:cxn modelId="{4BC5CE16-AEED-457C-8E81-2D64E796141C}" type="presParOf" srcId="{1A7746F9-E295-48AA-B156-81292B8DCEE6}" destId="{54829B74-A35B-4167-A039-B9DEB92B680C}" srcOrd="11" destOrd="0" presId="urn:microsoft.com/office/officeart/2005/8/layout/process1"/>
    <dgm:cxn modelId="{7507BB47-5515-42BE-B022-5B055BF39C19}" type="presParOf" srcId="{54829B74-A35B-4167-A039-B9DEB92B680C}" destId="{D8900485-38D2-4FDD-9DC2-0DB1565349A8}" srcOrd="0" destOrd="0" presId="urn:microsoft.com/office/officeart/2005/8/layout/process1"/>
    <dgm:cxn modelId="{485C4E49-5F5D-4315-8868-2C4E188D4B3F}" type="presParOf" srcId="{1A7746F9-E295-48AA-B156-81292B8DCEE6}" destId="{D2B9CEBD-EF6A-4EF6-AB39-8AE9F07082E7}" srcOrd="12" destOrd="0" presId="urn:microsoft.com/office/officeart/2005/8/layout/process1"/>
    <dgm:cxn modelId="{3967CBB1-7AD8-499B-A7D6-F754A218B6CB}" type="presParOf" srcId="{1A7746F9-E295-48AA-B156-81292B8DCEE6}" destId="{941EA87B-5C9E-4A97-934A-8EEB0E39787E}" srcOrd="13" destOrd="0" presId="urn:microsoft.com/office/officeart/2005/8/layout/process1"/>
    <dgm:cxn modelId="{82CDA440-F42B-4FD0-B000-6C091B08602D}" type="presParOf" srcId="{941EA87B-5C9E-4A97-934A-8EEB0E39787E}" destId="{4E02DBD7-8C8E-46B5-AACA-8A9B9F02A2CB}" srcOrd="0" destOrd="0" presId="urn:microsoft.com/office/officeart/2005/8/layout/process1"/>
    <dgm:cxn modelId="{388CA8C2-1B26-46EC-AC37-5AB8A87D7C16}" type="presParOf" srcId="{1A7746F9-E295-48AA-B156-81292B8DCEE6}" destId="{15181760-F570-4AEB-A791-32D3A7FBCB0E}" srcOrd="14" destOrd="0" presId="urn:microsoft.com/office/officeart/2005/8/layout/process1"/>
    <dgm:cxn modelId="{BE90B8F5-C27C-477F-8C33-EE5AFEEE8725}" type="presParOf" srcId="{1A7746F9-E295-48AA-B156-81292B8DCEE6}" destId="{F85FD632-150A-4C3D-A65A-35A9E3D18EE0}" srcOrd="15" destOrd="0" presId="urn:microsoft.com/office/officeart/2005/8/layout/process1"/>
    <dgm:cxn modelId="{558FAC7F-C670-4101-A090-44F7E2F1E7D5}" type="presParOf" srcId="{F85FD632-150A-4C3D-A65A-35A9E3D18EE0}" destId="{4D213659-60F5-47DB-B871-A102A21A4B1C}" srcOrd="0" destOrd="0" presId="urn:microsoft.com/office/officeart/2005/8/layout/process1"/>
    <dgm:cxn modelId="{6C7A4BB5-6789-4FEE-9AB4-D38E3A14D01B}" type="presParOf" srcId="{1A7746F9-E295-48AA-B156-81292B8DCEE6}" destId="{59073BFF-868B-49FC-90F6-E34675360711}" srcOrd="16" destOrd="0" presId="urn:microsoft.com/office/officeart/2005/8/layout/process1"/>
    <dgm:cxn modelId="{D1282CD0-9768-43E5-A43C-EC2A65C97CB3}" type="presParOf" srcId="{1A7746F9-E295-48AA-B156-81292B8DCEE6}" destId="{1FFF36A6-2692-469C-9998-A2A9F85E22DC}" srcOrd="17" destOrd="0" presId="urn:microsoft.com/office/officeart/2005/8/layout/process1"/>
    <dgm:cxn modelId="{A88B2D08-EDCF-4DF4-8192-BD99C0C8D790}" type="presParOf" srcId="{1FFF36A6-2692-469C-9998-A2A9F85E22DC}" destId="{7AA96DC5-5A02-4C59-A1C7-3FC4405E2B66}" srcOrd="0" destOrd="0" presId="urn:microsoft.com/office/officeart/2005/8/layout/process1"/>
    <dgm:cxn modelId="{AC61307A-9394-4955-8515-9EBC5750AE33}" type="presParOf" srcId="{1A7746F9-E295-48AA-B156-81292B8DCEE6}" destId="{E14F1EC1-1CD7-4B89-95A2-8D8369F6B1AC}" srcOrd="18" destOrd="0" presId="urn:microsoft.com/office/officeart/2005/8/layout/process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2AC0E68-4254-49C6-ADF9-39D3913F424D}" type="doc">
      <dgm:prSet loTypeId="urn:microsoft.com/office/officeart/2005/8/layout/list1#1" loCatId="list" qsTypeId="urn:microsoft.com/office/officeart/2005/8/quickstyle/simple1#2" qsCatId="simple" csTypeId="urn:microsoft.com/office/officeart/2005/8/colors/accent1_2#2" csCatId="accent1" phldr="1"/>
      <dgm:spPr/>
      <dgm:t>
        <a:bodyPr/>
        <a:lstStyle/>
        <a:p>
          <a:endParaRPr lang="zh-CN" altLang="en-US"/>
        </a:p>
      </dgm:t>
    </dgm:pt>
    <dgm:pt modelId="{EF0787A4-6F59-423A-B83D-60B89ED7A088}">
      <dgm:prSet phldrT="[文本]" custT="1"/>
      <dgm:spPr/>
      <dgm:t>
        <a:bodyPr/>
        <a:lstStyle/>
        <a:p>
          <a:r>
            <a:rPr lang="zh-CN" altLang="en-US" sz="1600" dirty="0"/>
            <a:t>保障旅游者和旅游经营者的合法权益，规范旅游市场秩序</a:t>
          </a:r>
        </a:p>
      </dgm:t>
    </dgm:pt>
    <dgm:pt modelId="{116A304F-075D-476B-A544-C6C307D8166E}" cxnId="{64FB116B-2C85-40A6-A197-B06BBC9AB278}" type="parTrans">
      <dgm:prSet/>
      <dgm:spPr/>
      <dgm:t>
        <a:bodyPr/>
        <a:lstStyle/>
        <a:p>
          <a:endParaRPr lang="zh-CN" altLang="en-US"/>
        </a:p>
      </dgm:t>
    </dgm:pt>
    <dgm:pt modelId="{9C9EA060-24A9-4909-866E-EF8C6BF4EFD0}" cxnId="{64FB116B-2C85-40A6-A197-B06BBC9AB278}" type="sibTrans">
      <dgm:prSet/>
      <dgm:spPr/>
      <dgm:t>
        <a:bodyPr/>
        <a:lstStyle/>
        <a:p>
          <a:endParaRPr lang="zh-CN" altLang="en-US"/>
        </a:p>
      </dgm:t>
    </dgm:pt>
    <dgm:pt modelId="{37110C96-B9B3-452A-A3A9-54333FCCF7A0}">
      <dgm:prSet phldrT="[文本]" custT="1"/>
      <dgm:spPr/>
      <dgm:t>
        <a:bodyPr/>
        <a:lstStyle/>
        <a:p>
          <a:r>
            <a:rPr lang="zh-CN" altLang="en-US" sz="1600" dirty="0"/>
            <a:t>保护和合理利用旅游资源</a:t>
          </a:r>
        </a:p>
      </dgm:t>
    </dgm:pt>
    <dgm:pt modelId="{D7341891-E917-4400-8E9A-8CA98D02D936}" cxnId="{BDE320D0-40B9-43F6-A97B-823C375CA992}" type="parTrans">
      <dgm:prSet/>
      <dgm:spPr/>
      <dgm:t>
        <a:bodyPr/>
        <a:lstStyle/>
        <a:p>
          <a:endParaRPr lang="zh-CN" altLang="en-US"/>
        </a:p>
      </dgm:t>
    </dgm:pt>
    <dgm:pt modelId="{9D4B19BB-A5C0-468D-B763-1F6DAF9CAEB4}" cxnId="{BDE320D0-40B9-43F6-A97B-823C375CA992}" type="sibTrans">
      <dgm:prSet/>
      <dgm:spPr/>
      <dgm:t>
        <a:bodyPr/>
        <a:lstStyle/>
        <a:p>
          <a:endParaRPr lang="zh-CN" altLang="en-US"/>
        </a:p>
      </dgm:t>
    </dgm:pt>
    <dgm:pt modelId="{383098A3-31AC-435B-87F5-F84A0C1E095D}">
      <dgm:prSet phldrT="[文本]" custT="1"/>
      <dgm:spPr/>
      <dgm:t>
        <a:bodyPr/>
        <a:lstStyle/>
        <a:p>
          <a:r>
            <a:rPr lang="zh-CN" altLang="en-US" sz="1600" dirty="0"/>
            <a:t>促进旅游业持续健康发展</a:t>
          </a:r>
        </a:p>
      </dgm:t>
    </dgm:pt>
    <dgm:pt modelId="{406F9E95-5D8C-4EB6-9E70-F66B22830EC2}" cxnId="{2AA9FF5C-2E62-45F5-899F-CDA76FC26D63}" type="parTrans">
      <dgm:prSet/>
      <dgm:spPr/>
      <dgm:t>
        <a:bodyPr/>
        <a:lstStyle/>
        <a:p>
          <a:endParaRPr lang="zh-CN" altLang="en-US"/>
        </a:p>
      </dgm:t>
    </dgm:pt>
    <dgm:pt modelId="{5785ADE6-1B12-4737-B4DC-3F46969CF37C}" cxnId="{2AA9FF5C-2E62-45F5-899F-CDA76FC26D63}" type="sibTrans">
      <dgm:prSet/>
      <dgm:spPr/>
      <dgm:t>
        <a:bodyPr/>
        <a:lstStyle/>
        <a:p>
          <a:endParaRPr lang="zh-CN" altLang="en-US"/>
        </a:p>
      </dgm:t>
    </dgm:pt>
    <dgm:pt modelId="{7C2344F1-EED5-4766-8598-F2CD33B812B2}" type="pres">
      <dgm:prSet presAssocID="{62AC0E68-4254-49C6-ADF9-39D3913F424D}" presName="linear" presStyleCnt="0">
        <dgm:presLayoutVars>
          <dgm:dir/>
          <dgm:animLvl val="lvl"/>
          <dgm:resizeHandles val="exact"/>
        </dgm:presLayoutVars>
      </dgm:prSet>
      <dgm:spPr/>
    </dgm:pt>
    <dgm:pt modelId="{52F44911-9F17-4375-96F3-B37DA6777636}" type="pres">
      <dgm:prSet presAssocID="{EF0787A4-6F59-423A-B83D-60B89ED7A088}" presName="parentLin" presStyleCnt="0"/>
      <dgm:spPr/>
    </dgm:pt>
    <dgm:pt modelId="{1EC2AB81-2F15-49E3-95AA-9D7BBFD723C8}" type="pres">
      <dgm:prSet presAssocID="{EF0787A4-6F59-423A-B83D-60B89ED7A088}" presName="parentLeftMargin" presStyleLbl="node1" presStyleIdx="0" presStyleCnt="3"/>
      <dgm:spPr/>
    </dgm:pt>
    <dgm:pt modelId="{37CCCAD0-78E0-422B-8F90-A4FD8E47DE39}" type="pres">
      <dgm:prSet presAssocID="{EF0787A4-6F59-423A-B83D-60B89ED7A088}" presName="parentText" presStyleLbl="node1" presStyleIdx="0" presStyleCnt="3" custScaleX="142857">
        <dgm:presLayoutVars>
          <dgm:chMax val="0"/>
          <dgm:bulletEnabled val="1"/>
        </dgm:presLayoutVars>
      </dgm:prSet>
      <dgm:spPr/>
    </dgm:pt>
    <dgm:pt modelId="{69EA25AB-5C28-424B-810E-5D3E96F7D694}" type="pres">
      <dgm:prSet presAssocID="{EF0787A4-6F59-423A-B83D-60B89ED7A088}" presName="negativeSpace" presStyleCnt="0"/>
      <dgm:spPr/>
    </dgm:pt>
    <dgm:pt modelId="{DA4E5969-AE51-4D25-A496-EE8EFE2E5D58}" type="pres">
      <dgm:prSet presAssocID="{EF0787A4-6F59-423A-B83D-60B89ED7A088}" presName="childText" presStyleLbl="conFgAcc1" presStyleIdx="0" presStyleCnt="3">
        <dgm:presLayoutVars>
          <dgm:bulletEnabled val="1"/>
        </dgm:presLayoutVars>
      </dgm:prSet>
      <dgm:spPr/>
    </dgm:pt>
    <dgm:pt modelId="{F3701E33-962D-4E11-9BA6-BBA46CA2970B}" type="pres">
      <dgm:prSet presAssocID="{9C9EA060-24A9-4909-866E-EF8C6BF4EFD0}" presName="spaceBetweenRectangles" presStyleCnt="0"/>
      <dgm:spPr/>
    </dgm:pt>
    <dgm:pt modelId="{4C546B4D-F139-43BB-B169-A65A3C14CC78}" type="pres">
      <dgm:prSet presAssocID="{37110C96-B9B3-452A-A3A9-54333FCCF7A0}" presName="parentLin" presStyleCnt="0"/>
      <dgm:spPr/>
    </dgm:pt>
    <dgm:pt modelId="{19DA7D7C-22ED-42CD-AF5C-984EEB3D7B8B}" type="pres">
      <dgm:prSet presAssocID="{37110C96-B9B3-452A-A3A9-54333FCCF7A0}" presName="parentLeftMargin" presStyleLbl="node1" presStyleIdx="0" presStyleCnt="3"/>
      <dgm:spPr/>
    </dgm:pt>
    <dgm:pt modelId="{583F2BE1-3095-4BC6-924A-AB5255ABAE1D}" type="pres">
      <dgm:prSet presAssocID="{37110C96-B9B3-452A-A3A9-54333FCCF7A0}" presName="parentText" presStyleLbl="node1" presStyleIdx="1" presStyleCnt="3" custLinFactNeighborX="-11129" custLinFactNeighborY="-4403">
        <dgm:presLayoutVars>
          <dgm:chMax val="0"/>
          <dgm:bulletEnabled val="1"/>
        </dgm:presLayoutVars>
      </dgm:prSet>
      <dgm:spPr/>
    </dgm:pt>
    <dgm:pt modelId="{A3F1FD5A-5224-4AAD-8CCB-6AEB1331B675}" type="pres">
      <dgm:prSet presAssocID="{37110C96-B9B3-452A-A3A9-54333FCCF7A0}" presName="negativeSpace" presStyleCnt="0"/>
      <dgm:spPr/>
    </dgm:pt>
    <dgm:pt modelId="{D4268A08-88F9-4213-B67E-02EDE25B3E8B}" type="pres">
      <dgm:prSet presAssocID="{37110C96-B9B3-452A-A3A9-54333FCCF7A0}" presName="childText" presStyleLbl="conFgAcc1" presStyleIdx="1" presStyleCnt="3">
        <dgm:presLayoutVars>
          <dgm:bulletEnabled val="1"/>
        </dgm:presLayoutVars>
      </dgm:prSet>
      <dgm:spPr/>
    </dgm:pt>
    <dgm:pt modelId="{39A6032A-2F51-4272-8A06-AB40683C9F04}" type="pres">
      <dgm:prSet presAssocID="{9D4B19BB-A5C0-468D-B763-1F6DAF9CAEB4}" presName="spaceBetweenRectangles" presStyleCnt="0"/>
      <dgm:spPr/>
    </dgm:pt>
    <dgm:pt modelId="{11C11778-24EC-4209-87B3-77A62738259F}" type="pres">
      <dgm:prSet presAssocID="{383098A3-31AC-435B-87F5-F84A0C1E095D}" presName="parentLin" presStyleCnt="0"/>
      <dgm:spPr/>
    </dgm:pt>
    <dgm:pt modelId="{152D5212-2124-46A3-B32E-912667F3CA4A}" type="pres">
      <dgm:prSet presAssocID="{383098A3-31AC-435B-87F5-F84A0C1E095D}" presName="parentLeftMargin" presStyleLbl="node1" presStyleIdx="1" presStyleCnt="3"/>
      <dgm:spPr/>
    </dgm:pt>
    <dgm:pt modelId="{12D09A97-EE4D-4D69-8552-791B24CF8E86}" type="pres">
      <dgm:prSet presAssocID="{383098A3-31AC-435B-87F5-F84A0C1E095D}" presName="parentText" presStyleLbl="node1" presStyleIdx="2" presStyleCnt="3">
        <dgm:presLayoutVars>
          <dgm:chMax val="0"/>
          <dgm:bulletEnabled val="1"/>
        </dgm:presLayoutVars>
      </dgm:prSet>
      <dgm:spPr/>
    </dgm:pt>
    <dgm:pt modelId="{62012D0A-B1F6-4346-9619-888C2214FCE4}" type="pres">
      <dgm:prSet presAssocID="{383098A3-31AC-435B-87F5-F84A0C1E095D}" presName="negativeSpace" presStyleCnt="0"/>
      <dgm:spPr/>
    </dgm:pt>
    <dgm:pt modelId="{1D04A709-F622-42C3-9F39-0E6C7C8D6876}" type="pres">
      <dgm:prSet presAssocID="{383098A3-31AC-435B-87F5-F84A0C1E095D}" presName="childText" presStyleLbl="conFgAcc1" presStyleIdx="2" presStyleCnt="3">
        <dgm:presLayoutVars>
          <dgm:bulletEnabled val="1"/>
        </dgm:presLayoutVars>
      </dgm:prSet>
      <dgm:spPr/>
    </dgm:pt>
  </dgm:ptLst>
  <dgm:cxnLst>
    <dgm:cxn modelId="{8B1BF617-DB11-4148-855F-42B4A5162A79}" type="presOf" srcId="{EF0787A4-6F59-423A-B83D-60B89ED7A088}" destId="{1EC2AB81-2F15-49E3-95AA-9D7BBFD723C8}" srcOrd="0" destOrd="0" presId="urn:microsoft.com/office/officeart/2005/8/layout/list1#1"/>
    <dgm:cxn modelId="{6185F31E-CACA-4B65-9C95-39575CEE894A}" type="presOf" srcId="{62AC0E68-4254-49C6-ADF9-39D3913F424D}" destId="{7C2344F1-EED5-4766-8598-F2CD33B812B2}" srcOrd="0" destOrd="0" presId="urn:microsoft.com/office/officeart/2005/8/layout/list1#1"/>
    <dgm:cxn modelId="{E22D602C-4BB6-4714-80C8-F3EBE0B3DB2E}" type="presOf" srcId="{383098A3-31AC-435B-87F5-F84A0C1E095D}" destId="{152D5212-2124-46A3-B32E-912667F3CA4A}" srcOrd="0" destOrd="0" presId="urn:microsoft.com/office/officeart/2005/8/layout/list1#1"/>
    <dgm:cxn modelId="{0B733D2D-6FC8-4D7E-AEFF-17AF53B500EA}" type="presOf" srcId="{383098A3-31AC-435B-87F5-F84A0C1E095D}" destId="{12D09A97-EE4D-4D69-8552-791B24CF8E86}" srcOrd="1" destOrd="0" presId="urn:microsoft.com/office/officeart/2005/8/layout/list1#1"/>
    <dgm:cxn modelId="{2AA9FF5C-2E62-45F5-899F-CDA76FC26D63}" srcId="{62AC0E68-4254-49C6-ADF9-39D3913F424D}" destId="{383098A3-31AC-435B-87F5-F84A0C1E095D}" srcOrd="2" destOrd="0" parTransId="{406F9E95-5D8C-4EB6-9E70-F66B22830EC2}" sibTransId="{5785ADE6-1B12-4737-B4DC-3F46969CF37C}"/>
    <dgm:cxn modelId="{64FB116B-2C85-40A6-A197-B06BBC9AB278}" srcId="{62AC0E68-4254-49C6-ADF9-39D3913F424D}" destId="{EF0787A4-6F59-423A-B83D-60B89ED7A088}" srcOrd="0" destOrd="0" parTransId="{116A304F-075D-476B-A544-C6C307D8166E}" sibTransId="{9C9EA060-24A9-4909-866E-EF8C6BF4EFD0}"/>
    <dgm:cxn modelId="{05C4BF4D-2B09-4654-885E-005505957289}" type="presOf" srcId="{37110C96-B9B3-452A-A3A9-54333FCCF7A0}" destId="{583F2BE1-3095-4BC6-924A-AB5255ABAE1D}" srcOrd="1" destOrd="0" presId="urn:microsoft.com/office/officeart/2005/8/layout/list1#1"/>
    <dgm:cxn modelId="{C6FE5974-3D54-4023-9079-C5037122EDFC}" type="presOf" srcId="{EF0787A4-6F59-423A-B83D-60B89ED7A088}" destId="{37CCCAD0-78E0-422B-8F90-A4FD8E47DE39}" srcOrd="1" destOrd="0" presId="urn:microsoft.com/office/officeart/2005/8/layout/list1#1"/>
    <dgm:cxn modelId="{BDE320D0-40B9-43F6-A97B-823C375CA992}" srcId="{62AC0E68-4254-49C6-ADF9-39D3913F424D}" destId="{37110C96-B9B3-452A-A3A9-54333FCCF7A0}" srcOrd="1" destOrd="0" parTransId="{D7341891-E917-4400-8E9A-8CA98D02D936}" sibTransId="{9D4B19BB-A5C0-468D-B763-1F6DAF9CAEB4}"/>
    <dgm:cxn modelId="{041FCDDD-F939-43F2-B28E-0BDF6FF6BEB6}" type="presOf" srcId="{37110C96-B9B3-452A-A3A9-54333FCCF7A0}" destId="{19DA7D7C-22ED-42CD-AF5C-984EEB3D7B8B}" srcOrd="0" destOrd="0" presId="urn:microsoft.com/office/officeart/2005/8/layout/list1#1"/>
    <dgm:cxn modelId="{FA8A66AC-8F9B-412A-8113-7912EFBF8A22}" type="presParOf" srcId="{7C2344F1-EED5-4766-8598-F2CD33B812B2}" destId="{52F44911-9F17-4375-96F3-B37DA6777636}" srcOrd="0" destOrd="0" presId="urn:microsoft.com/office/officeart/2005/8/layout/list1#1"/>
    <dgm:cxn modelId="{8AD6291B-B7E5-4466-A2A1-F9B943952026}" type="presParOf" srcId="{52F44911-9F17-4375-96F3-B37DA6777636}" destId="{1EC2AB81-2F15-49E3-95AA-9D7BBFD723C8}" srcOrd="0" destOrd="0" presId="urn:microsoft.com/office/officeart/2005/8/layout/list1#1"/>
    <dgm:cxn modelId="{2E707BD1-F3CB-4123-B9DD-A1445FADE6AD}" type="presParOf" srcId="{52F44911-9F17-4375-96F3-B37DA6777636}" destId="{37CCCAD0-78E0-422B-8F90-A4FD8E47DE39}" srcOrd="1" destOrd="0" presId="urn:microsoft.com/office/officeart/2005/8/layout/list1#1"/>
    <dgm:cxn modelId="{8C8B19CA-D739-42E7-802F-044E37D893D8}" type="presParOf" srcId="{7C2344F1-EED5-4766-8598-F2CD33B812B2}" destId="{69EA25AB-5C28-424B-810E-5D3E96F7D694}" srcOrd="1" destOrd="0" presId="urn:microsoft.com/office/officeart/2005/8/layout/list1#1"/>
    <dgm:cxn modelId="{73EBAED9-86E8-465D-9E0B-EC8373DD5936}" type="presParOf" srcId="{7C2344F1-EED5-4766-8598-F2CD33B812B2}" destId="{DA4E5969-AE51-4D25-A496-EE8EFE2E5D58}" srcOrd="2" destOrd="0" presId="urn:microsoft.com/office/officeart/2005/8/layout/list1#1"/>
    <dgm:cxn modelId="{C60D06C7-D534-4B91-8102-1160C9A62768}" type="presParOf" srcId="{7C2344F1-EED5-4766-8598-F2CD33B812B2}" destId="{F3701E33-962D-4E11-9BA6-BBA46CA2970B}" srcOrd="3" destOrd="0" presId="urn:microsoft.com/office/officeart/2005/8/layout/list1#1"/>
    <dgm:cxn modelId="{F0841079-890A-44B5-8F4C-FCDA02D0B9C2}" type="presParOf" srcId="{7C2344F1-EED5-4766-8598-F2CD33B812B2}" destId="{4C546B4D-F139-43BB-B169-A65A3C14CC78}" srcOrd="4" destOrd="0" presId="urn:microsoft.com/office/officeart/2005/8/layout/list1#1"/>
    <dgm:cxn modelId="{854D31FD-FC34-4123-B421-DEAD60FDF893}" type="presParOf" srcId="{4C546B4D-F139-43BB-B169-A65A3C14CC78}" destId="{19DA7D7C-22ED-42CD-AF5C-984EEB3D7B8B}" srcOrd="0" destOrd="0" presId="urn:microsoft.com/office/officeart/2005/8/layout/list1#1"/>
    <dgm:cxn modelId="{90DFA446-D01A-47B2-8460-B9F645EB1764}" type="presParOf" srcId="{4C546B4D-F139-43BB-B169-A65A3C14CC78}" destId="{583F2BE1-3095-4BC6-924A-AB5255ABAE1D}" srcOrd="1" destOrd="0" presId="urn:microsoft.com/office/officeart/2005/8/layout/list1#1"/>
    <dgm:cxn modelId="{0A3464B0-F14A-4EC5-A066-0E354AA17789}" type="presParOf" srcId="{7C2344F1-EED5-4766-8598-F2CD33B812B2}" destId="{A3F1FD5A-5224-4AAD-8CCB-6AEB1331B675}" srcOrd="5" destOrd="0" presId="urn:microsoft.com/office/officeart/2005/8/layout/list1#1"/>
    <dgm:cxn modelId="{F8F07794-CCD0-48C6-9110-BEE9E36C6DEF}" type="presParOf" srcId="{7C2344F1-EED5-4766-8598-F2CD33B812B2}" destId="{D4268A08-88F9-4213-B67E-02EDE25B3E8B}" srcOrd="6" destOrd="0" presId="urn:microsoft.com/office/officeart/2005/8/layout/list1#1"/>
    <dgm:cxn modelId="{07A3BBB8-30A6-4FB6-959E-F9CDCD32B0A9}" type="presParOf" srcId="{7C2344F1-EED5-4766-8598-F2CD33B812B2}" destId="{39A6032A-2F51-4272-8A06-AB40683C9F04}" srcOrd="7" destOrd="0" presId="urn:microsoft.com/office/officeart/2005/8/layout/list1#1"/>
    <dgm:cxn modelId="{CAA19B31-D772-437A-B233-CA7C4151B4C1}" type="presParOf" srcId="{7C2344F1-EED5-4766-8598-F2CD33B812B2}" destId="{11C11778-24EC-4209-87B3-77A62738259F}" srcOrd="8" destOrd="0" presId="urn:microsoft.com/office/officeart/2005/8/layout/list1#1"/>
    <dgm:cxn modelId="{81E0F40B-D5BC-42B9-8DC5-8966DABEF018}" type="presParOf" srcId="{11C11778-24EC-4209-87B3-77A62738259F}" destId="{152D5212-2124-46A3-B32E-912667F3CA4A}" srcOrd="0" destOrd="0" presId="urn:microsoft.com/office/officeart/2005/8/layout/list1#1"/>
    <dgm:cxn modelId="{B7DB3357-A574-4A97-A5ED-69A56D46890F}" type="presParOf" srcId="{11C11778-24EC-4209-87B3-77A62738259F}" destId="{12D09A97-EE4D-4D69-8552-791B24CF8E86}" srcOrd="1" destOrd="0" presId="urn:microsoft.com/office/officeart/2005/8/layout/list1#1"/>
    <dgm:cxn modelId="{D19E45B7-1E05-4056-9932-884FDA9063C8}" type="presParOf" srcId="{7C2344F1-EED5-4766-8598-F2CD33B812B2}" destId="{62012D0A-B1F6-4346-9619-888C2214FCE4}" srcOrd="9" destOrd="0" presId="urn:microsoft.com/office/officeart/2005/8/layout/list1#1"/>
    <dgm:cxn modelId="{D3C9935F-E9B2-4382-B1BA-D0D169D6CAE7}" type="presParOf" srcId="{7C2344F1-EED5-4766-8598-F2CD33B812B2}" destId="{1D04A709-F622-42C3-9F39-0E6C7C8D6876}" srcOrd="10" destOrd="0" presId="urn:microsoft.com/office/officeart/2005/8/layout/list1#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F4C0CA8-CF4F-4AF1-9BA0-79350B192136}" type="doc">
      <dgm:prSet loTypeId="urn:microsoft.com/office/officeart/2005/8/layout/vList6" loCatId="list" qsTypeId="urn:microsoft.com/office/officeart/2005/8/quickstyle/simple1#3" qsCatId="simple" csTypeId="urn:microsoft.com/office/officeart/2005/8/colors/accent1_2#3" csCatId="accent1" phldr="1"/>
      <dgm:spPr/>
      <dgm:t>
        <a:bodyPr/>
        <a:lstStyle/>
        <a:p>
          <a:endParaRPr lang="zh-CN" altLang="en-US"/>
        </a:p>
      </dgm:t>
    </dgm:pt>
    <dgm:pt modelId="{6684714F-0D96-48CE-AA8F-BD74785B0FFA}">
      <dgm:prSet phldrT="[文本]" custT="1"/>
      <dgm:spPr/>
      <dgm:t>
        <a:bodyPr/>
        <a:lstStyle/>
        <a:p>
          <a:r>
            <a:rPr lang="zh-CN" altLang="en-US" sz="2000" dirty="0"/>
            <a:t>地域范围</a:t>
          </a:r>
        </a:p>
      </dgm:t>
    </dgm:pt>
    <dgm:pt modelId="{4CF74C9A-5D8B-4F38-ADCE-142B046CB087}" cxnId="{3B9A5D7A-DC2B-491A-B62A-254C5A44417D}" type="parTrans">
      <dgm:prSet/>
      <dgm:spPr/>
      <dgm:t>
        <a:bodyPr/>
        <a:lstStyle/>
        <a:p>
          <a:endParaRPr lang="zh-CN" altLang="en-US"/>
        </a:p>
      </dgm:t>
    </dgm:pt>
    <dgm:pt modelId="{A16D5F43-8BE7-4431-920E-F4B30D9E8F5B}" cxnId="{3B9A5D7A-DC2B-491A-B62A-254C5A44417D}" type="sibTrans">
      <dgm:prSet/>
      <dgm:spPr/>
      <dgm:t>
        <a:bodyPr/>
        <a:lstStyle/>
        <a:p>
          <a:endParaRPr lang="zh-CN" altLang="en-US"/>
        </a:p>
      </dgm:t>
    </dgm:pt>
    <dgm:pt modelId="{8D29A996-3DD4-416F-A0EF-99DF5C5381EE}">
      <dgm:prSet phldrT="[文本]" custT="1"/>
      <dgm:spPr/>
      <dgm:t>
        <a:bodyPr/>
        <a:lstStyle/>
        <a:p>
          <a:r>
            <a:rPr lang="zh-CN" altLang="en-US" sz="1400" dirty="0"/>
            <a:t>我国公民在境内的旅游活动和外国旅游者的入境旅游活动</a:t>
          </a:r>
        </a:p>
      </dgm:t>
    </dgm:pt>
    <dgm:pt modelId="{D877EAC5-DCE5-4825-B603-A5F1EDCA3068}" cxnId="{A7231F31-99FD-4C81-BBA3-9616E4C11400}" type="parTrans">
      <dgm:prSet/>
      <dgm:spPr/>
      <dgm:t>
        <a:bodyPr/>
        <a:lstStyle/>
        <a:p>
          <a:endParaRPr lang="zh-CN" altLang="en-US"/>
        </a:p>
      </dgm:t>
    </dgm:pt>
    <dgm:pt modelId="{CB81C2BC-0763-4E77-8999-B8B7E3F506A6}" cxnId="{A7231F31-99FD-4C81-BBA3-9616E4C11400}" type="sibTrans">
      <dgm:prSet/>
      <dgm:spPr/>
      <dgm:t>
        <a:bodyPr/>
        <a:lstStyle/>
        <a:p>
          <a:endParaRPr lang="zh-CN" altLang="en-US"/>
        </a:p>
      </dgm:t>
    </dgm:pt>
    <dgm:pt modelId="{5B777EC1-3912-42FE-9896-BCD483CFA007}">
      <dgm:prSet phldrT="[文本]" custT="1"/>
      <dgm:spPr/>
      <dgm:t>
        <a:bodyPr/>
        <a:lstStyle/>
        <a:p>
          <a:r>
            <a:rPr lang="zh-CN" altLang="en-US" sz="1400" dirty="0"/>
            <a:t>在我国境内，通过旅行社等经营者组织的，由我国境内赴境外的团队旅游活动</a:t>
          </a:r>
        </a:p>
      </dgm:t>
    </dgm:pt>
    <dgm:pt modelId="{619464F1-34D0-45E9-8270-9BA2669D1326}" cxnId="{1266B7D7-B523-4631-8220-3ED6453921B8}" type="parTrans">
      <dgm:prSet/>
      <dgm:spPr/>
      <dgm:t>
        <a:bodyPr/>
        <a:lstStyle/>
        <a:p>
          <a:endParaRPr lang="zh-CN" altLang="en-US"/>
        </a:p>
      </dgm:t>
    </dgm:pt>
    <dgm:pt modelId="{445CD73A-3050-4D45-AFD3-12E3C6307E52}" cxnId="{1266B7D7-B523-4631-8220-3ED6453921B8}" type="sibTrans">
      <dgm:prSet/>
      <dgm:spPr/>
      <dgm:t>
        <a:bodyPr/>
        <a:lstStyle/>
        <a:p>
          <a:endParaRPr lang="zh-CN" altLang="en-US"/>
        </a:p>
      </dgm:t>
    </dgm:pt>
    <dgm:pt modelId="{25E47863-6A6A-4E4D-871E-C750610310BD}">
      <dgm:prSet phldrT="[文本]" custT="1"/>
      <dgm:spPr/>
      <dgm:t>
        <a:bodyPr/>
        <a:lstStyle/>
        <a:p>
          <a:r>
            <a:rPr lang="zh-CN" altLang="en-US" sz="2000" dirty="0"/>
            <a:t>主体行为范围</a:t>
          </a:r>
        </a:p>
      </dgm:t>
    </dgm:pt>
    <dgm:pt modelId="{699FFCF8-B911-48DE-B30B-2C8F97CDCF89}" cxnId="{8392EEA4-5C34-40D7-BCB1-76C4F1B8FA4E}" type="parTrans">
      <dgm:prSet/>
      <dgm:spPr/>
      <dgm:t>
        <a:bodyPr/>
        <a:lstStyle/>
        <a:p>
          <a:endParaRPr lang="zh-CN" altLang="en-US"/>
        </a:p>
      </dgm:t>
    </dgm:pt>
    <dgm:pt modelId="{AE1FA9D0-AD92-47F6-9D82-D22E3D7A437A}" cxnId="{8392EEA4-5C34-40D7-BCB1-76C4F1B8FA4E}" type="sibTrans">
      <dgm:prSet/>
      <dgm:spPr/>
      <dgm:t>
        <a:bodyPr/>
        <a:lstStyle/>
        <a:p>
          <a:endParaRPr lang="zh-CN" altLang="en-US"/>
        </a:p>
      </dgm:t>
    </dgm:pt>
    <dgm:pt modelId="{D9EF5CE9-7213-4620-BD1E-5E6C6E99BE17}">
      <dgm:prSet phldrT="[文本]"/>
      <dgm:spPr/>
      <dgm:t>
        <a:bodyPr/>
        <a:lstStyle/>
        <a:p>
          <a:r>
            <a:rPr lang="zh-CN" altLang="en-US" dirty="0"/>
            <a:t>主体范围：从事旅游活动或经营活动的单位和个人</a:t>
          </a:r>
        </a:p>
      </dgm:t>
    </dgm:pt>
    <dgm:pt modelId="{BA501D87-067D-4BDF-A6AB-6F0B9B191545}" cxnId="{8025C7D7-68D0-4683-B754-46124A4E72D4}" type="parTrans">
      <dgm:prSet/>
      <dgm:spPr/>
      <dgm:t>
        <a:bodyPr/>
        <a:lstStyle/>
        <a:p>
          <a:endParaRPr lang="zh-CN" altLang="en-US"/>
        </a:p>
      </dgm:t>
    </dgm:pt>
    <dgm:pt modelId="{9778D346-7AC3-4961-9876-6753FA4BC909}" cxnId="{8025C7D7-68D0-4683-B754-46124A4E72D4}" type="sibTrans">
      <dgm:prSet/>
      <dgm:spPr/>
      <dgm:t>
        <a:bodyPr/>
        <a:lstStyle/>
        <a:p>
          <a:endParaRPr lang="zh-CN" altLang="en-US"/>
        </a:p>
      </dgm:t>
    </dgm:pt>
    <dgm:pt modelId="{2FA2D71A-A464-44BD-8262-36831E0C5D6A}">
      <dgm:prSet phldrT="[文本]"/>
      <dgm:spPr/>
      <dgm:t>
        <a:bodyPr/>
        <a:lstStyle/>
        <a:p>
          <a:r>
            <a:rPr lang="zh-CN" altLang="en-US" dirty="0"/>
            <a:t>旅游活动和经营行为</a:t>
          </a:r>
        </a:p>
      </dgm:t>
    </dgm:pt>
    <dgm:pt modelId="{9C13D51F-05F4-42A8-938D-8F4A4A514E06}" cxnId="{C1B5A08A-6C14-48FA-8E7F-7261FB5A4352}" type="parTrans">
      <dgm:prSet/>
      <dgm:spPr/>
      <dgm:t>
        <a:bodyPr/>
        <a:lstStyle/>
        <a:p>
          <a:endParaRPr lang="zh-CN" altLang="en-US"/>
        </a:p>
      </dgm:t>
    </dgm:pt>
    <dgm:pt modelId="{5E990B96-832E-4545-952B-9EC7E16BE64E}" cxnId="{C1B5A08A-6C14-48FA-8E7F-7261FB5A4352}" type="sibTrans">
      <dgm:prSet/>
      <dgm:spPr/>
      <dgm:t>
        <a:bodyPr/>
        <a:lstStyle/>
        <a:p>
          <a:endParaRPr lang="zh-CN" altLang="en-US"/>
        </a:p>
      </dgm:t>
    </dgm:pt>
    <dgm:pt modelId="{9165F2C2-A051-4953-ABA4-BCC2BA815E00}" type="pres">
      <dgm:prSet presAssocID="{6F4C0CA8-CF4F-4AF1-9BA0-79350B192136}" presName="Name0" presStyleCnt="0">
        <dgm:presLayoutVars>
          <dgm:dir/>
          <dgm:animLvl val="lvl"/>
          <dgm:resizeHandles/>
        </dgm:presLayoutVars>
      </dgm:prSet>
      <dgm:spPr/>
    </dgm:pt>
    <dgm:pt modelId="{D181C2A4-406D-4D7A-9AAB-F25A64BF3E71}" type="pres">
      <dgm:prSet presAssocID="{6684714F-0D96-48CE-AA8F-BD74785B0FFA}" presName="linNode" presStyleCnt="0"/>
      <dgm:spPr/>
    </dgm:pt>
    <dgm:pt modelId="{964564BB-08F3-46AF-8CFF-22992655523E}" type="pres">
      <dgm:prSet presAssocID="{6684714F-0D96-48CE-AA8F-BD74785B0FFA}" presName="parentShp" presStyleLbl="node1" presStyleIdx="0" presStyleCnt="2" custScaleX="69179">
        <dgm:presLayoutVars>
          <dgm:bulletEnabled val="1"/>
        </dgm:presLayoutVars>
      </dgm:prSet>
      <dgm:spPr/>
    </dgm:pt>
    <dgm:pt modelId="{B1F34E37-DADA-463B-BADD-C476763193B0}" type="pres">
      <dgm:prSet presAssocID="{6684714F-0D96-48CE-AA8F-BD74785B0FFA}" presName="childShp" presStyleLbl="bgAccFollowNode1" presStyleIdx="0" presStyleCnt="2" custScaleY="155260">
        <dgm:presLayoutVars>
          <dgm:bulletEnabled val="1"/>
        </dgm:presLayoutVars>
      </dgm:prSet>
      <dgm:spPr/>
    </dgm:pt>
    <dgm:pt modelId="{63276ED0-5CAC-43EF-836F-2A249801CFEC}" type="pres">
      <dgm:prSet presAssocID="{A16D5F43-8BE7-4431-920E-F4B30D9E8F5B}" presName="spacing" presStyleCnt="0"/>
      <dgm:spPr/>
    </dgm:pt>
    <dgm:pt modelId="{B5C506FB-15F0-4C9B-83E4-0188845481FA}" type="pres">
      <dgm:prSet presAssocID="{25E47863-6A6A-4E4D-871E-C750610310BD}" presName="linNode" presStyleCnt="0"/>
      <dgm:spPr/>
    </dgm:pt>
    <dgm:pt modelId="{981243F9-8BC7-44E3-94D7-20607E3669AF}" type="pres">
      <dgm:prSet presAssocID="{25E47863-6A6A-4E4D-871E-C750610310BD}" presName="parentShp" presStyleLbl="node1" presStyleIdx="1" presStyleCnt="2" custScaleX="69179">
        <dgm:presLayoutVars>
          <dgm:bulletEnabled val="1"/>
        </dgm:presLayoutVars>
      </dgm:prSet>
      <dgm:spPr/>
    </dgm:pt>
    <dgm:pt modelId="{93F50B78-C0BA-4FE9-B6CA-7299B52B2E2C}" type="pres">
      <dgm:prSet presAssocID="{25E47863-6A6A-4E4D-871E-C750610310BD}" presName="childShp" presStyleLbl="bgAccFollowNode1" presStyleIdx="1" presStyleCnt="2">
        <dgm:presLayoutVars>
          <dgm:bulletEnabled val="1"/>
        </dgm:presLayoutVars>
      </dgm:prSet>
      <dgm:spPr/>
    </dgm:pt>
  </dgm:ptLst>
  <dgm:cxnLst>
    <dgm:cxn modelId="{5108EB2A-A8BE-48CD-83D9-09441F9A7691}" type="presOf" srcId="{2FA2D71A-A464-44BD-8262-36831E0C5D6A}" destId="{93F50B78-C0BA-4FE9-B6CA-7299B52B2E2C}" srcOrd="0" destOrd="1" presId="urn:microsoft.com/office/officeart/2005/8/layout/vList6"/>
    <dgm:cxn modelId="{A7231F31-99FD-4C81-BBA3-9616E4C11400}" srcId="{6684714F-0D96-48CE-AA8F-BD74785B0FFA}" destId="{8D29A996-3DD4-416F-A0EF-99DF5C5381EE}" srcOrd="0" destOrd="0" parTransId="{D877EAC5-DCE5-4825-B603-A5F1EDCA3068}" sibTransId="{CB81C2BC-0763-4E77-8999-B8B7E3F506A6}"/>
    <dgm:cxn modelId="{E19AF536-36D4-4782-952F-957F7E265005}" type="presOf" srcId="{D9EF5CE9-7213-4620-BD1E-5E6C6E99BE17}" destId="{93F50B78-C0BA-4FE9-B6CA-7299B52B2E2C}" srcOrd="0" destOrd="0" presId="urn:microsoft.com/office/officeart/2005/8/layout/vList6"/>
    <dgm:cxn modelId="{2E77E66B-1EEC-4A0F-9276-EE93DF7E218B}" type="presOf" srcId="{5B777EC1-3912-42FE-9896-BCD483CFA007}" destId="{B1F34E37-DADA-463B-BADD-C476763193B0}" srcOrd="0" destOrd="1" presId="urn:microsoft.com/office/officeart/2005/8/layout/vList6"/>
    <dgm:cxn modelId="{710E2458-C34F-47E4-97CF-4177AD6F5416}" type="presOf" srcId="{25E47863-6A6A-4E4D-871E-C750610310BD}" destId="{981243F9-8BC7-44E3-94D7-20607E3669AF}" srcOrd="0" destOrd="0" presId="urn:microsoft.com/office/officeart/2005/8/layout/vList6"/>
    <dgm:cxn modelId="{3B9A5D7A-DC2B-491A-B62A-254C5A44417D}" srcId="{6F4C0CA8-CF4F-4AF1-9BA0-79350B192136}" destId="{6684714F-0D96-48CE-AA8F-BD74785B0FFA}" srcOrd="0" destOrd="0" parTransId="{4CF74C9A-5D8B-4F38-ADCE-142B046CB087}" sibTransId="{A16D5F43-8BE7-4431-920E-F4B30D9E8F5B}"/>
    <dgm:cxn modelId="{C1B5A08A-6C14-48FA-8E7F-7261FB5A4352}" srcId="{25E47863-6A6A-4E4D-871E-C750610310BD}" destId="{2FA2D71A-A464-44BD-8262-36831E0C5D6A}" srcOrd="1" destOrd="0" parTransId="{9C13D51F-05F4-42A8-938D-8F4A4A514E06}" sibTransId="{5E990B96-832E-4545-952B-9EC7E16BE64E}"/>
    <dgm:cxn modelId="{50290F94-6C01-4B9D-B43F-289674C83BD6}" type="presOf" srcId="{6684714F-0D96-48CE-AA8F-BD74785B0FFA}" destId="{964564BB-08F3-46AF-8CFF-22992655523E}" srcOrd="0" destOrd="0" presId="urn:microsoft.com/office/officeart/2005/8/layout/vList6"/>
    <dgm:cxn modelId="{8392EEA4-5C34-40D7-BCB1-76C4F1B8FA4E}" srcId="{6F4C0CA8-CF4F-4AF1-9BA0-79350B192136}" destId="{25E47863-6A6A-4E4D-871E-C750610310BD}" srcOrd="1" destOrd="0" parTransId="{699FFCF8-B911-48DE-B30B-2C8F97CDCF89}" sibTransId="{AE1FA9D0-AD92-47F6-9D82-D22E3D7A437A}"/>
    <dgm:cxn modelId="{C84540B7-5865-4D1B-8396-32AE65FD5DD2}" type="presOf" srcId="{6F4C0CA8-CF4F-4AF1-9BA0-79350B192136}" destId="{9165F2C2-A051-4953-ABA4-BCC2BA815E00}" srcOrd="0" destOrd="0" presId="urn:microsoft.com/office/officeart/2005/8/layout/vList6"/>
    <dgm:cxn modelId="{1266B7D7-B523-4631-8220-3ED6453921B8}" srcId="{6684714F-0D96-48CE-AA8F-BD74785B0FFA}" destId="{5B777EC1-3912-42FE-9896-BCD483CFA007}" srcOrd="1" destOrd="0" parTransId="{619464F1-34D0-45E9-8270-9BA2669D1326}" sibTransId="{445CD73A-3050-4D45-AFD3-12E3C6307E52}"/>
    <dgm:cxn modelId="{8025C7D7-68D0-4683-B754-46124A4E72D4}" srcId="{25E47863-6A6A-4E4D-871E-C750610310BD}" destId="{D9EF5CE9-7213-4620-BD1E-5E6C6E99BE17}" srcOrd="0" destOrd="0" parTransId="{BA501D87-067D-4BDF-A6AB-6F0B9B191545}" sibTransId="{9778D346-7AC3-4961-9876-6753FA4BC909}"/>
    <dgm:cxn modelId="{3DE4A6E4-0B39-4497-B49C-839F90BD9895}" type="presOf" srcId="{8D29A996-3DD4-416F-A0EF-99DF5C5381EE}" destId="{B1F34E37-DADA-463B-BADD-C476763193B0}" srcOrd="0" destOrd="0" presId="urn:microsoft.com/office/officeart/2005/8/layout/vList6"/>
    <dgm:cxn modelId="{62374108-BAA2-4EE1-A420-6B4C9AE95F3A}" type="presParOf" srcId="{9165F2C2-A051-4953-ABA4-BCC2BA815E00}" destId="{D181C2A4-406D-4D7A-9AAB-F25A64BF3E71}" srcOrd="0" destOrd="0" presId="urn:microsoft.com/office/officeart/2005/8/layout/vList6"/>
    <dgm:cxn modelId="{34F2AF50-0B62-45E8-8B08-F81340724B3B}" type="presParOf" srcId="{D181C2A4-406D-4D7A-9AAB-F25A64BF3E71}" destId="{964564BB-08F3-46AF-8CFF-22992655523E}" srcOrd="0" destOrd="0" presId="urn:microsoft.com/office/officeart/2005/8/layout/vList6"/>
    <dgm:cxn modelId="{C3EFFDFE-5AD2-456C-84BB-8345904C8E12}" type="presParOf" srcId="{D181C2A4-406D-4D7A-9AAB-F25A64BF3E71}" destId="{B1F34E37-DADA-463B-BADD-C476763193B0}" srcOrd="1" destOrd="0" presId="urn:microsoft.com/office/officeart/2005/8/layout/vList6"/>
    <dgm:cxn modelId="{60D27F4F-438B-49E7-9E25-5ECE54EDDBE4}" type="presParOf" srcId="{9165F2C2-A051-4953-ABA4-BCC2BA815E00}" destId="{63276ED0-5CAC-43EF-836F-2A249801CFEC}" srcOrd="1" destOrd="0" presId="urn:microsoft.com/office/officeart/2005/8/layout/vList6"/>
    <dgm:cxn modelId="{9C620E15-AB3C-4FE4-B5BA-5F417B3E7BB0}" type="presParOf" srcId="{9165F2C2-A051-4953-ABA4-BCC2BA815E00}" destId="{B5C506FB-15F0-4C9B-83E4-0188845481FA}" srcOrd="2" destOrd="0" presId="urn:microsoft.com/office/officeart/2005/8/layout/vList6"/>
    <dgm:cxn modelId="{1DCA35C7-A273-47C3-A179-830162ABB5D4}" type="presParOf" srcId="{B5C506FB-15F0-4C9B-83E4-0188845481FA}" destId="{981243F9-8BC7-44E3-94D7-20607E3669AF}" srcOrd="0" destOrd="0" presId="urn:microsoft.com/office/officeart/2005/8/layout/vList6"/>
    <dgm:cxn modelId="{7D5D8D05-B8CD-4F3D-AC66-B01C53572FFA}" type="presParOf" srcId="{B5C506FB-15F0-4C9B-83E4-0188845481FA}" destId="{93F50B78-C0BA-4FE9-B6CA-7299B52B2E2C}" srcOrd="1" destOrd="0" presId="urn:microsoft.com/office/officeart/2005/8/layout/vList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13BB585-5B17-4ECD-ABF4-249C58BF180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CN" altLang="en-US"/>
        </a:p>
      </dgm:t>
    </dgm:pt>
    <dgm:pt modelId="{5D711B17-EE1D-4204-A431-B513ACBE164E}">
      <dgm:prSet custT="1"/>
      <dgm:spPr/>
      <dgm:t>
        <a:bodyPr/>
        <a:lstStyle/>
        <a:p>
          <a:r>
            <a:rPr lang="zh-CN" altLang="en-US" sz="1800" dirty="0"/>
            <a:t>旅游综合管理制度</a:t>
          </a:r>
        </a:p>
      </dgm:t>
    </dgm:pt>
    <dgm:pt modelId="{DF0DE96E-5698-4262-A43C-FDEF12A85437}" cxnId="{8BDCACAB-3275-46CE-A3F0-BFAB202D3D37}" type="parTrans">
      <dgm:prSet/>
      <dgm:spPr/>
      <dgm:t>
        <a:bodyPr/>
        <a:lstStyle/>
        <a:p>
          <a:endParaRPr lang="zh-CN" altLang="en-US" sz="1800"/>
        </a:p>
      </dgm:t>
    </dgm:pt>
    <dgm:pt modelId="{9DC48DC1-6323-4451-8D5E-309D4EA0907F}" cxnId="{8BDCACAB-3275-46CE-A3F0-BFAB202D3D37}" type="sibTrans">
      <dgm:prSet/>
      <dgm:spPr/>
      <dgm:t>
        <a:bodyPr/>
        <a:lstStyle/>
        <a:p>
          <a:endParaRPr lang="zh-CN" altLang="en-US" sz="1800"/>
        </a:p>
      </dgm:t>
    </dgm:pt>
    <dgm:pt modelId="{5A1C274D-075D-4741-B8E5-CE3A42176802}">
      <dgm:prSet custT="1"/>
      <dgm:spPr/>
      <dgm:t>
        <a:bodyPr/>
        <a:lstStyle/>
        <a:p>
          <a:r>
            <a:rPr lang="zh-CN" altLang="en-US" sz="1800" dirty="0"/>
            <a:t>旅游者权益保护制度</a:t>
          </a:r>
        </a:p>
      </dgm:t>
    </dgm:pt>
    <dgm:pt modelId="{555FBBFD-D5B2-491C-9965-E65A0CBE535A}" cxnId="{B0843109-DA5F-4DC1-B1B3-8F9C6C355D51}" type="parTrans">
      <dgm:prSet/>
      <dgm:spPr/>
      <dgm:t>
        <a:bodyPr/>
        <a:lstStyle/>
        <a:p>
          <a:endParaRPr lang="zh-CN" altLang="en-US" sz="1800"/>
        </a:p>
      </dgm:t>
    </dgm:pt>
    <dgm:pt modelId="{5C9FEB97-0AFE-467F-8232-D3439F9CF979}" cxnId="{B0843109-DA5F-4DC1-B1B3-8F9C6C355D51}" type="sibTrans">
      <dgm:prSet/>
      <dgm:spPr/>
      <dgm:t>
        <a:bodyPr/>
        <a:lstStyle/>
        <a:p>
          <a:endParaRPr lang="zh-CN" altLang="en-US" sz="1800"/>
        </a:p>
      </dgm:t>
    </dgm:pt>
    <dgm:pt modelId="{80DAC041-AF12-4248-976A-79E226455AD8}">
      <dgm:prSet custT="1"/>
      <dgm:spPr/>
      <dgm:t>
        <a:bodyPr/>
        <a:lstStyle/>
        <a:p>
          <a:r>
            <a:rPr lang="zh-CN" altLang="en-US" sz="1800" dirty="0"/>
            <a:t>旅游促进和公共服务制度</a:t>
          </a:r>
        </a:p>
      </dgm:t>
    </dgm:pt>
    <dgm:pt modelId="{CC01A60C-B434-42C4-BFC5-AEA7E33CDF59}" cxnId="{4A48FC11-2F55-4B0C-9860-02461EE9EA13}" type="parTrans">
      <dgm:prSet/>
      <dgm:spPr/>
      <dgm:t>
        <a:bodyPr/>
        <a:lstStyle/>
        <a:p>
          <a:endParaRPr lang="zh-CN" altLang="en-US" sz="1800"/>
        </a:p>
      </dgm:t>
    </dgm:pt>
    <dgm:pt modelId="{2E4AE0D6-1908-4E0D-9409-6FB03FBE27B1}" cxnId="{4A48FC11-2F55-4B0C-9860-02461EE9EA13}" type="sibTrans">
      <dgm:prSet/>
      <dgm:spPr/>
      <dgm:t>
        <a:bodyPr/>
        <a:lstStyle/>
        <a:p>
          <a:endParaRPr lang="zh-CN" altLang="en-US" sz="1800"/>
        </a:p>
      </dgm:t>
    </dgm:pt>
    <dgm:pt modelId="{ADE66F74-E2AB-4FFA-8C69-F0B1244A229F}">
      <dgm:prSet custT="1"/>
      <dgm:spPr/>
      <dgm:t>
        <a:bodyPr/>
        <a:lstStyle/>
        <a:p>
          <a:r>
            <a:rPr lang="zh-CN" altLang="en-US" sz="1800" dirty="0"/>
            <a:t>资源保护和旅游利用制度</a:t>
          </a:r>
        </a:p>
      </dgm:t>
    </dgm:pt>
    <dgm:pt modelId="{6C759445-7F29-4727-8357-FBC3AB3940A3}" cxnId="{7CCD3DB1-9D3C-4A78-8D44-0844A807DFD4}" type="parTrans">
      <dgm:prSet/>
      <dgm:spPr/>
      <dgm:t>
        <a:bodyPr/>
        <a:lstStyle/>
        <a:p>
          <a:endParaRPr lang="zh-CN" altLang="en-US" sz="1800"/>
        </a:p>
      </dgm:t>
    </dgm:pt>
    <dgm:pt modelId="{FA771402-DB9A-40D8-9FF0-332CBEAAB10D}" cxnId="{7CCD3DB1-9D3C-4A78-8D44-0844A807DFD4}" type="sibTrans">
      <dgm:prSet/>
      <dgm:spPr/>
      <dgm:t>
        <a:bodyPr/>
        <a:lstStyle/>
        <a:p>
          <a:endParaRPr lang="zh-CN" altLang="en-US" sz="1800"/>
        </a:p>
      </dgm:t>
    </dgm:pt>
    <dgm:pt modelId="{FA9E0550-8A3E-45BA-8F8E-7877655B492B}">
      <dgm:prSet custT="1"/>
      <dgm:spPr/>
      <dgm:t>
        <a:bodyPr/>
        <a:lstStyle/>
        <a:p>
          <a:r>
            <a:rPr lang="zh-CN" altLang="en-US" sz="1800" dirty="0"/>
            <a:t>旅游服务合同制度</a:t>
          </a:r>
        </a:p>
      </dgm:t>
    </dgm:pt>
    <dgm:pt modelId="{9282E0F9-18CA-46D1-8FC3-1A03D87F3CA9}" cxnId="{48873BDD-95B7-427B-92C3-2AC49EEC938B}" type="parTrans">
      <dgm:prSet/>
      <dgm:spPr/>
      <dgm:t>
        <a:bodyPr/>
        <a:lstStyle/>
        <a:p>
          <a:endParaRPr lang="zh-CN" altLang="en-US" sz="1800"/>
        </a:p>
      </dgm:t>
    </dgm:pt>
    <dgm:pt modelId="{BABDC13E-0382-447A-BAFB-E5BBDA5E7C2A}" cxnId="{48873BDD-95B7-427B-92C3-2AC49EEC938B}" type="sibTrans">
      <dgm:prSet/>
      <dgm:spPr/>
      <dgm:t>
        <a:bodyPr/>
        <a:lstStyle/>
        <a:p>
          <a:endParaRPr lang="zh-CN" altLang="en-US" sz="1800"/>
        </a:p>
      </dgm:t>
    </dgm:pt>
    <dgm:pt modelId="{676DEB2D-DE8E-4ABB-9885-CACFEA851FF3}">
      <dgm:prSet custT="1"/>
      <dgm:spPr/>
      <dgm:t>
        <a:bodyPr/>
        <a:lstStyle/>
        <a:p>
          <a:r>
            <a:rPr lang="zh-CN" altLang="en-US" sz="1800" dirty="0"/>
            <a:t>规范旅游市场、提高服务质量制度</a:t>
          </a:r>
        </a:p>
      </dgm:t>
    </dgm:pt>
    <dgm:pt modelId="{F076D0DA-D684-4F88-BEAE-A1151282D9F9}" cxnId="{E49A6D41-95BB-4770-91D3-A40F8659751B}" type="parTrans">
      <dgm:prSet/>
      <dgm:spPr/>
      <dgm:t>
        <a:bodyPr/>
        <a:lstStyle/>
        <a:p>
          <a:endParaRPr lang="zh-CN" altLang="en-US" sz="1800"/>
        </a:p>
      </dgm:t>
    </dgm:pt>
    <dgm:pt modelId="{7ECEDC73-B565-44EE-AF31-9F20CADD2B7D}" cxnId="{E49A6D41-95BB-4770-91D3-A40F8659751B}" type="sibTrans">
      <dgm:prSet/>
      <dgm:spPr/>
      <dgm:t>
        <a:bodyPr/>
        <a:lstStyle/>
        <a:p>
          <a:endParaRPr lang="zh-CN" altLang="en-US" sz="1800"/>
        </a:p>
      </dgm:t>
    </dgm:pt>
    <dgm:pt modelId="{75059AF2-A8A6-493C-9F03-627EC3693429}">
      <dgm:prSet custT="1"/>
      <dgm:spPr/>
      <dgm:t>
        <a:bodyPr/>
        <a:lstStyle/>
        <a:p>
          <a:r>
            <a:rPr lang="zh-CN" altLang="en-US" sz="1800" dirty="0"/>
            <a:t>旅游安全保障制度</a:t>
          </a:r>
        </a:p>
      </dgm:t>
    </dgm:pt>
    <dgm:pt modelId="{8112CB7B-9BD4-4C7B-883A-E3669F267774}" cxnId="{797D40DE-30EF-4450-A276-893F282E6AA8}" type="parTrans">
      <dgm:prSet/>
      <dgm:spPr/>
      <dgm:t>
        <a:bodyPr/>
        <a:lstStyle/>
        <a:p>
          <a:endParaRPr lang="zh-CN" altLang="en-US" sz="1800"/>
        </a:p>
      </dgm:t>
    </dgm:pt>
    <dgm:pt modelId="{DD88AEE2-9EB0-4E45-B560-FCEBFF85C5A3}" cxnId="{797D40DE-30EF-4450-A276-893F282E6AA8}" type="sibTrans">
      <dgm:prSet/>
      <dgm:spPr/>
      <dgm:t>
        <a:bodyPr/>
        <a:lstStyle/>
        <a:p>
          <a:endParaRPr lang="zh-CN" altLang="en-US" sz="1800"/>
        </a:p>
      </dgm:t>
    </dgm:pt>
    <dgm:pt modelId="{8DAB0CA4-A9BE-43A5-9CF2-B114B5E49D39}" type="pres">
      <dgm:prSet presAssocID="{913BB585-5B17-4ECD-ABF4-249C58BF1801}" presName="Name0" presStyleCnt="0">
        <dgm:presLayoutVars>
          <dgm:chMax val="7"/>
          <dgm:chPref val="7"/>
          <dgm:dir/>
        </dgm:presLayoutVars>
      </dgm:prSet>
      <dgm:spPr/>
    </dgm:pt>
    <dgm:pt modelId="{9824BF44-B603-4642-BAA6-7FFA25474BB0}" type="pres">
      <dgm:prSet presAssocID="{913BB585-5B17-4ECD-ABF4-249C58BF1801}" presName="Name1" presStyleCnt="0"/>
      <dgm:spPr/>
    </dgm:pt>
    <dgm:pt modelId="{0FA44DAE-B443-4A03-8366-C3EE3F1159DA}" type="pres">
      <dgm:prSet presAssocID="{913BB585-5B17-4ECD-ABF4-249C58BF1801}" presName="cycle" presStyleCnt="0"/>
      <dgm:spPr/>
    </dgm:pt>
    <dgm:pt modelId="{845F7B23-7D00-40C2-9D64-253F6E5C9B1A}" type="pres">
      <dgm:prSet presAssocID="{913BB585-5B17-4ECD-ABF4-249C58BF1801}" presName="srcNode" presStyleLbl="node1" presStyleIdx="0" presStyleCnt="7"/>
      <dgm:spPr/>
    </dgm:pt>
    <dgm:pt modelId="{5AF83B53-EE94-49B0-A108-70DE7CD1CA96}" type="pres">
      <dgm:prSet presAssocID="{913BB585-5B17-4ECD-ABF4-249C58BF1801}" presName="conn" presStyleLbl="parChTrans1D2" presStyleIdx="0" presStyleCnt="1"/>
      <dgm:spPr/>
    </dgm:pt>
    <dgm:pt modelId="{79FBAA79-692D-49DC-A6E0-2C30556C4812}" type="pres">
      <dgm:prSet presAssocID="{913BB585-5B17-4ECD-ABF4-249C58BF1801}" presName="extraNode" presStyleLbl="node1" presStyleIdx="0" presStyleCnt="7"/>
      <dgm:spPr/>
    </dgm:pt>
    <dgm:pt modelId="{F5C5C26C-42F9-44FD-BE41-3F2272774799}" type="pres">
      <dgm:prSet presAssocID="{913BB585-5B17-4ECD-ABF4-249C58BF1801}" presName="dstNode" presStyleLbl="node1" presStyleIdx="0" presStyleCnt="7"/>
      <dgm:spPr/>
    </dgm:pt>
    <dgm:pt modelId="{E6F2A394-EEC4-4BC9-8909-4DE496D54C81}" type="pres">
      <dgm:prSet presAssocID="{5D711B17-EE1D-4204-A431-B513ACBE164E}" presName="text_1" presStyleLbl="node1" presStyleIdx="0" presStyleCnt="7">
        <dgm:presLayoutVars>
          <dgm:bulletEnabled val="1"/>
        </dgm:presLayoutVars>
      </dgm:prSet>
      <dgm:spPr/>
    </dgm:pt>
    <dgm:pt modelId="{FB1BA407-F0C4-458D-9596-AF12524C6528}" type="pres">
      <dgm:prSet presAssocID="{5D711B17-EE1D-4204-A431-B513ACBE164E}" presName="accent_1" presStyleCnt="0"/>
      <dgm:spPr/>
    </dgm:pt>
    <dgm:pt modelId="{01E4A0E0-40BE-4746-87AC-F8690A070FAE}" type="pres">
      <dgm:prSet presAssocID="{5D711B17-EE1D-4204-A431-B513ACBE164E}" presName="accentRepeatNode" presStyleLbl="solidFgAcc1" presStyleIdx="0" presStyleCnt="7"/>
      <dgm:spPr/>
    </dgm:pt>
    <dgm:pt modelId="{D9AD25DE-73C9-469E-8478-96D932FC1DBE}" type="pres">
      <dgm:prSet presAssocID="{5A1C274D-075D-4741-B8E5-CE3A42176802}" presName="text_2" presStyleLbl="node1" presStyleIdx="1" presStyleCnt="7">
        <dgm:presLayoutVars>
          <dgm:bulletEnabled val="1"/>
        </dgm:presLayoutVars>
      </dgm:prSet>
      <dgm:spPr/>
    </dgm:pt>
    <dgm:pt modelId="{C78705C2-9C69-47F6-B028-A159D2267DCF}" type="pres">
      <dgm:prSet presAssocID="{5A1C274D-075D-4741-B8E5-CE3A42176802}" presName="accent_2" presStyleCnt="0"/>
      <dgm:spPr/>
    </dgm:pt>
    <dgm:pt modelId="{369CF228-6A08-4438-905C-E26A52243624}" type="pres">
      <dgm:prSet presAssocID="{5A1C274D-075D-4741-B8E5-CE3A42176802}" presName="accentRepeatNode" presStyleLbl="solidFgAcc1" presStyleIdx="1" presStyleCnt="7"/>
      <dgm:spPr/>
    </dgm:pt>
    <dgm:pt modelId="{6F960C4C-CA93-44BD-9A73-44D3D6A2B8C3}" type="pres">
      <dgm:prSet presAssocID="{80DAC041-AF12-4248-976A-79E226455AD8}" presName="text_3" presStyleLbl="node1" presStyleIdx="2" presStyleCnt="7">
        <dgm:presLayoutVars>
          <dgm:bulletEnabled val="1"/>
        </dgm:presLayoutVars>
      </dgm:prSet>
      <dgm:spPr/>
    </dgm:pt>
    <dgm:pt modelId="{D0CB00E1-55DE-4BA9-9F2B-EED5D73544D0}" type="pres">
      <dgm:prSet presAssocID="{80DAC041-AF12-4248-976A-79E226455AD8}" presName="accent_3" presStyleCnt="0"/>
      <dgm:spPr/>
    </dgm:pt>
    <dgm:pt modelId="{351EF1F2-FB78-4A34-B9BF-FBB207BF281B}" type="pres">
      <dgm:prSet presAssocID="{80DAC041-AF12-4248-976A-79E226455AD8}" presName="accentRepeatNode" presStyleLbl="solidFgAcc1" presStyleIdx="2" presStyleCnt="7"/>
      <dgm:spPr/>
    </dgm:pt>
    <dgm:pt modelId="{F75FE046-7B6B-4C66-8378-9662B675B375}" type="pres">
      <dgm:prSet presAssocID="{ADE66F74-E2AB-4FFA-8C69-F0B1244A229F}" presName="text_4" presStyleLbl="node1" presStyleIdx="3" presStyleCnt="7">
        <dgm:presLayoutVars>
          <dgm:bulletEnabled val="1"/>
        </dgm:presLayoutVars>
      </dgm:prSet>
      <dgm:spPr/>
    </dgm:pt>
    <dgm:pt modelId="{9DA111C8-C14F-4769-9BD2-0A63A35907D3}" type="pres">
      <dgm:prSet presAssocID="{ADE66F74-E2AB-4FFA-8C69-F0B1244A229F}" presName="accent_4" presStyleCnt="0"/>
      <dgm:spPr/>
    </dgm:pt>
    <dgm:pt modelId="{743DCDBA-71E1-486F-80C8-4810542FFD69}" type="pres">
      <dgm:prSet presAssocID="{ADE66F74-E2AB-4FFA-8C69-F0B1244A229F}" presName="accentRepeatNode" presStyleLbl="solidFgAcc1" presStyleIdx="3" presStyleCnt="7"/>
      <dgm:spPr/>
    </dgm:pt>
    <dgm:pt modelId="{33A53393-F6F5-4638-8B11-ABE7660F56AF}" type="pres">
      <dgm:prSet presAssocID="{FA9E0550-8A3E-45BA-8F8E-7877655B492B}" presName="text_5" presStyleLbl="node1" presStyleIdx="4" presStyleCnt="7">
        <dgm:presLayoutVars>
          <dgm:bulletEnabled val="1"/>
        </dgm:presLayoutVars>
      </dgm:prSet>
      <dgm:spPr/>
    </dgm:pt>
    <dgm:pt modelId="{EB4B3D96-7A0A-4FB8-BE65-27F438F1FF2E}" type="pres">
      <dgm:prSet presAssocID="{FA9E0550-8A3E-45BA-8F8E-7877655B492B}" presName="accent_5" presStyleCnt="0"/>
      <dgm:spPr/>
    </dgm:pt>
    <dgm:pt modelId="{4BBF174D-3B87-4731-B9F7-3D7E77E4B57A}" type="pres">
      <dgm:prSet presAssocID="{FA9E0550-8A3E-45BA-8F8E-7877655B492B}" presName="accentRepeatNode" presStyleLbl="solidFgAcc1" presStyleIdx="4" presStyleCnt="7"/>
      <dgm:spPr/>
    </dgm:pt>
    <dgm:pt modelId="{19C1C6A6-6FF5-4D38-B4B1-FF834A1481EE}" type="pres">
      <dgm:prSet presAssocID="{676DEB2D-DE8E-4ABB-9885-CACFEA851FF3}" presName="text_6" presStyleLbl="node1" presStyleIdx="5" presStyleCnt="7">
        <dgm:presLayoutVars>
          <dgm:bulletEnabled val="1"/>
        </dgm:presLayoutVars>
      </dgm:prSet>
      <dgm:spPr/>
    </dgm:pt>
    <dgm:pt modelId="{F1C91C5B-9501-4653-8F14-2A5E854450D8}" type="pres">
      <dgm:prSet presAssocID="{676DEB2D-DE8E-4ABB-9885-CACFEA851FF3}" presName="accent_6" presStyleCnt="0"/>
      <dgm:spPr/>
    </dgm:pt>
    <dgm:pt modelId="{E141957D-6177-4565-8279-D19AC39B85BB}" type="pres">
      <dgm:prSet presAssocID="{676DEB2D-DE8E-4ABB-9885-CACFEA851FF3}" presName="accentRepeatNode" presStyleLbl="solidFgAcc1" presStyleIdx="5" presStyleCnt="7"/>
      <dgm:spPr/>
    </dgm:pt>
    <dgm:pt modelId="{4594A2AC-A4CF-4AD1-A267-823A90A6DD9E}" type="pres">
      <dgm:prSet presAssocID="{75059AF2-A8A6-493C-9F03-627EC3693429}" presName="text_7" presStyleLbl="node1" presStyleIdx="6" presStyleCnt="7">
        <dgm:presLayoutVars>
          <dgm:bulletEnabled val="1"/>
        </dgm:presLayoutVars>
      </dgm:prSet>
      <dgm:spPr/>
    </dgm:pt>
    <dgm:pt modelId="{FFE086DB-4B12-43C7-AA57-0C845A99B840}" type="pres">
      <dgm:prSet presAssocID="{75059AF2-A8A6-493C-9F03-627EC3693429}" presName="accent_7" presStyleCnt="0"/>
      <dgm:spPr/>
    </dgm:pt>
    <dgm:pt modelId="{661C1FC3-3A65-43EB-9DAB-9BD46DE3D5A4}" type="pres">
      <dgm:prSet presAssocID="{75059AF2-A8A6-493C-9F03-627EC3693429}" presName="accentRepeatNode" presStyleLbl="solidFgAcc1" presStyleIdx="6" presStyleCnt="7"/>
      <dgm:spPr/>
    </dgm:pt>
  </dgm:ptLst>
  <dgm:cxnLst>
    <dgm:cxn modelId="{B0843109-DA5F-4DC1-B1B3-8F9C6C355D51}" srcId="{913BB585-5B17-4ECD-ABF4-249C58BF1801}" destId="{5A1C274D-075D-4741-B8E5-CE3A42176802}" srcOrd="1" destOrd="0" parTransId="{555FBBFD-D5B2-491C-9965-E65A0CBE535A}" sibTransId="{5C9FEB97-0AFE-467F-8232-D3439F9CF979}"/>
    <dgm:cxn modelId="{4A48FC11-2F55-4B0C-9860-02461EE9EA13}" srcId="{913BB585-5B17-4ECD-ABF4-249C58BF1801}" destId="{80DAC041-AF12-4248-976A-79E226455AD8}" srcOrd="2" destOrd="0" parTransId="{CC01A60C-B434-42C4-BFC5-AEA7E33CDF59}" sibTransId="{2E4AE0D6-1908-4E0D-9409-6FB03FBE27B1}"/>
    <dgm:cxn modelId="{9A39275D-8A0A-4CEA-A6FC-CE46410C545B}" type="presOf" srcId="{80DAC041-AF12-4248-976A-79E226455AD8}" destId="{6F960C4C-CA93-44BD-9A73-44D3D6A2B8C3}" srcOrd="0" destOrd="0" presId="urn:microsoft.com/office/officeart/2008/layout/VerticalCurvedList"/>
    <dgm:cxn modelId="{E49A6D41-95BB-4770-91D3-A40F8659751B}" srcId="{913BB585-5B17-4ECD-ABF4-249C58BF1801}" destId="{676DEB2D-DE8E-4ABB-9885-CACFEA851FF3}" srcOrd="5" destOrd="0" parTransId="{F076D0DA-D684-4F88-BEAE-A1151282D9F9}" sibTransId="{7ECEDC73-B565-44EE-AF31-9F20CADD2B7D}"/>
    <dgm:cxn modelId="{8510BD67-09F4-4807-BD11-C8E7DAB8D3E3}" type="presOf" srcId="{75059AF2-A8A6-493C-9F03-627EC3693429}" destId="{4594A2AC-A4CF-4AD1-A267-823A90A6DD9E}" srcOrd="0" destOrd="0" presId="urn:microsoft.com/office/officeart/2008/layout/VerticalCurvedList"/>
    <dgm:cxn modelId="{98D6E84F-D033-4D7F-970D-2A733BFF8A48}" type="presOf" srcId="{FA9E0550-8A3E-45BA-8F8E-7877655B492B}" destId="{33A53393-F6F5-4638-8B11-ABE7660F56AF}" srcOrd="0" destOrd="0" presId="urn:microsoft.com/office/officeart/2008/layout/VerticalCurvedList"/>
    <dgm:cxn modelId="{C492FF51-5274-48A0-95BF-42E5B27EFA62}" type="presOf" srcId="{676DEB2D-DE8E-4ABB-9885-CACFEA851FF3}" destId="{19C1C6A6-6FF5-4D38-B4B1-FF834A1481EE}" srcOrd="0" destOrd="0" presId="urn:microsoft.com/office/officeart/2008/layout/VerticalCurvedList"/>
    <dgm:cxn modelId="{8C292E72-8F48-4DF3-87C0-F695D1530F50}" type="presOf" srcId="{5D711B17-EE1D-4204-A431-B513ACBE164E}" destId="{E6F2A394-EEC4-4BC9-8909-4DE496D54C81}" srcOrd="0" destOrd="0" presId="urn:microsoft.com/office/officeart/2008/layout/VerticalCurvedList"/>
    <dgm:cxn modelId="{3DFF9081-E64A-43FD-88D6-04687F5BC1CC}" type="presOf" srcId="{9DC48DC1-6323-4451-8D5E-309D4EA0907F}" destId="{5AF83B53-EE94-49B0-A108-70DE7CD1CA96}" srcOrd="0" destOrd="0" presId="urn:microsoft.com/office/officeart/2008/layout/VerticalCurvedList"/>
    <dgm:cxn modelId="{6414568A-B0B2-4EE1-B8BB-813A773F5AFE}" type="presOf" srcId="{913BB585-5B17-4ECD-ABF4-249C58BF1801}" destId="{8DAB0CA4-A9BE-43A5-9CF2-B114B5E49D39}" srcOrd="0" destOrd="0" presId="urn:microsoft.com/office/officeart/2008/layout/VerticalCurvedList"/>
    <dgm:cxn modelId="{678732AB-F1E3-435E-8749-51DD7FDE9688}" type="presOf" srcId="{5A1C274D-075D-4741-B8E5-CE3A42176802}" destId="{D9AD25DE-73C9-469E-8478-96D932FC1DBE}" srcOrd="0" destOrd="0" presId="urn:microsoft.com/office/officeart/2008/layout/VerticalCurvedList"/>
    <dgm:cxn modelId="{8BDCACAB-3275-46CE-A3F0-BFAB202D3D37}" srcId="{913BB585-5B17-4ECD-ABF4-249C58BF1801}" destId="{5D711B17-EE1D-4204-A431-B513ACBE164E}" srcOrd="0" destOrd="0" parTransId="{DF0DE96E-5698-4262-A43C-FDEF12A85437}" sibTransId="{9DC48DC1-6323-4451-8D5E-309D4EA0907F}"/>
    <dgm:cxn modelId="{7CCD3DB1-9D3C-4A78-8D44-0844A807DFD4}" srcId="{913BB585-5B17-4ECD-ABF4-249C58BF1801}" destId="{ADE66F74-E2AB-4FFA-8C69-F0B1244A229F}" srcOrd="3" destOrd="0" parTransId="{6C759445-7F29-4727-8357-FBC3AB3940A3}" sibTransId="{FA771402-DB9A-40D8-9FF0-332CBEAAB10D}"/>
    <dgm:cxn modelId="{849A7FBD-BAF3-4A81-877D-A15279ABF65F}" type="presOf" srcId="{ADE66F74-E2AB-4FFA-8C69-F0B1244A229F}" destId="{F75FE046-7B6B-4C66-8378-9662B675B375}" srcOrd="0" destOrd="0" presId="urn:microsoft.com/office/officeart/2008/layout/VerticalCurvedList"/>
    <dgm:cxn modelId="{48873BDD-95B7-427B-92C3-2AC49EEC938B}" srcId="{913BB585-5B17-4ECD-ABF4-249C58BF1801}" destId="{FA9E0550-8A3E-45BA-8F8E-7877655B492B}" srcOrd="4" destOrd="0" parTransId="{9282E0F9-18CA-46D1-8FC3-1A03D87F3CA9}" sibTransId="{BABDC13E-0382-447A-BAFB-E5BBDA5E7C2A}"/>
    <dgm:cxn modelId="{797D40DE-30EF-4450-A276-893F282E6AA8}" srcId="{913BB585-5B17-4ECD-ABF4-249C58BF1801}" destId="{75059AF2-A8A6-493C-9F03-627EC3693429}" srcOrd="6" destOrd="0" parTransId="{8112CB7B-9BD4-4C7B-883A-E3669F267774}" sibTransId="{DD88AEE2-9EB0-4E45-B560-FCEBFF85C5A3}"/>
    <dgm:cxn modelId="{F95CC4BF-4C72-49C3-84BE-00F0FB063348}" type="presParOf" srcId="{8DAB0CA4-A9BE-43A5-9CF2-B114B5E49D39}" destId="{9824BF44-B603-4642-BAA6-7FFA25474BB0}" srcOrd="0" destOrd="0" presId="urn:microsoft.com/office/officeart/2008/layout/VerticalCurvedList"/>
    <dgm:cxn modelId="{9488261C-EFA5-403F-8C70-AFB069BE88A7}" type="presParOf" srcId="{9824BF44-B603-4642-BAA6-7FFA25474BB0}" destId="{0FA44DAE-B443-4A03-8366-C3EE3F1159DA}" srcOrd="0" destOrd="0" presId="urn:microsoft.com/office/officeart/2008/layout/VerticalCurvedList"/>
    <dgm:cxn modelId="{78EF3F22-986E-4784-B5E4-D71E4E2A20B9}" type="presParOf" srcId="{0FA44DAE-B443-4A03-8366-C3EE3F1159DA}" destId="{845F7B23-7D00-40C2-9D64-253F6E5C9B1A}" srcOrd="0" destOrd="0" presId="urn:microsoft.com/office/officeart/2008/layout/VerticalCurvedList"/>
    <dgm:cxn modelId="{9F357275-A9FB-4600-8B03-ED077344F648}" type="presParOf" srcId="{0FA44DAE-B443-4A03-8366-C3EE3F1159DA}" destId="{5AF83B53-EE94-49B0-A108-70DE7CD1CA96}" srcOrd="1" destOrd="0" presId="urn:microsoft.com/office/officeart/2008/layout/VerticalCurvedList"/>
    <dgm:cxn modelId="{513CC726-3784-4EF7-AB29-DDF718CAE279}" type="presParOf" srcId="{0FA44DAE-B443-4A03-8366-C3EE3F1159DA}" destId="{79FBAA79-692D-49DC-A6E0-2C30556C4812}" srcOrd="2" destOrd="0" presId="urn:microsoft.com/office/officeart/2008/layout/VerticalCurvedList"/>
    <dgm:cxn modelId="{FC302E44-A4FB-4F70-8A45-9FE354D5D44C}" type="presParOf" srcId="{0FA44DAE-B443-4A03-8366-C3EE3F1159DA}" destId="{F5C5C26C-42F9-44FD-BE41-3F2272774799}" srcOrd="3" destOrd="0" presId="urn:microsoft.com/office/officeart/2008/layout/VerticalCurvedList"/>
    <dgm:cxn modelId="{B5BD0647-86E6-48FD-97C6-DC0D55549614}" type="presParOf" srcId="{9824BF44-B603-4642-BAA6-7FFA25474BB0}" destId="{E6F2A394-EEC4-4BC9-8909-4DE496D54C81}" srcOrd="1" destOrd="0" presId="urn:microsoft.com/office/officeart/2008/layout/VerticalCurvedList"/>
    <dgm:cxn modelId="{272615EE-9BBC-470E-8D02-F9FDF899EBC1}" type="presParOf" srcId="{9824BF44-B603-4642-BAA6-7FFA25474BB0}" destId="{FB1BA407-F0C4-458D-9596-AF12524C6528}" srcOrd="2" destOrd="0" presId="urn:microsoft.com/office/officeart/2008/layout/VerticalCurvedList"/>
    <dgm:cxn modelId="{7E9244FB-336E-4155-A98B-FD25606EB38B}" type="presParOf" srcId="{FB1BA407-F0C4-458D-9596-AF12524C6528}" destId="{01E4A0E0-40BE-4746-87AC-F8690A070FAE}" srcOrd="0" destOrd="0" presId="urn:microsoft.com/office/officeart/2008/layout/VerticalCurvedList"/>
    <dgm:cxn modelId="{EAE3882A-D3F2-4830-A79E-9C290BB72C68}" type="presParOf" srcId="{9824BF44-B603-4642-BAA6-7FFA25474BB0}" destId="{D9AD25DE-73C9-469E-8478-96D932FC1DBE}" srcOrd="3" destOrd="0" presId="urn:microsoft.com/office/officeart/2008/layout/VerticalCurvedList"/>
    <dgm:cxn modelId="{D44ED724-40BF-418C-AC1B-6AD4EBF20C8D}" type="presParOf" srcId="{9824BF44-B603-4642-BAA6-7FFA25474BB0}" destId="{C78705C2-9C69-47F6-B028-A159D2267DCF}" srcOrd="4" destOrd="0" presId="urn:microsoft.com/office/officeart/2008/layout/VerticalCurvedList"/>
    <dgm:cxn modelId="{87C97388-A786-4365-A824-54B7D26A3B38}" type="presParOf" srcId="{C78705C2-9C69-47F6-B028-A159D2267DCF}" destId="{369CF228-6A08-4438-905C-E26A52243624}" srcOrd="0" destOrd="0" presId="urn:microsoft.com/office/officeart/2008/layout/VerticalCurvedList"/>
    <dgm:cxn modelId="{93B96FA2-340B-4602-B3BC-AB4FE711F6AE}" type="presParOf" srcId="{9824BF44-B603-4642-BAA6-7FFA25474BB0}" destId="{6F960C4C-CA93-44BD-9A73-44D3D6A2B8C3}" srcOrd="5" destOrd="0" presId="urn:microsoft.com/office/officeart/2008/layout/VerticalCurvedList"/>
    <dgm:cxn modelId="{FBBC677C-DD8A-48B5-AC48-FD3CFFCFA02F}" type="presParOf" srcId="{9824BF44-B603-4642-BAA6-7FFA25474BB0}" destId="{D0CB00E1-55DE-4BA9-9F2B-EED5D73544D0}" srcOrd="6" destOrd="0" presId="urn:microsoft.com/office/officeart/2008/layout/VerticalCurvedList"/>
    <dgm:cxn modelId="{EC68C80C-8ED8-4839-8483-D2D87039C92C}" type="presParOf" srcId="{D0CB00E1-55DE-4BA9-9F2B-EED5D73544D0}" destId="{351EF1F2-FB78-4A34-B9BF-FBB207BF281B}" srcOrd="0" destOrd="0" presId="urn:microsoft.com/office/officeart/2008/layout/VerticalCurvedList"/>
    <dgm:cxn modelId="{1D847D29-53DD-4720-903B-B1FD8E2BCDA7}" type="presParOf" srcId="{9824BF44-B603-4642-BAA6-7FFA25474BB0}" destId="{F75FE046-7B6B-4C66-8378-9662B675B375}" srcOrd="7" destOrd="0" presId="urn:microsoft.com/office/officeart/2008/layout/VerticalCurvedList"/>
    <dgm:cxn modelId="{D3A789FE-4DC7-450B-B991-3CC4CA872A16}" type="presParOf" srcId="{9824BF44-B603-4642-BAA6-7FFA25474BB0}" destId="{9DA111C8-C14F-4769-9BD2-0A63A35907D3}" srcOrd="8" destOrd="0" presId="urn:microsoft.com/office/officeart/2008/layout/VerticalCurvedList"/>
    <dgm:cxn modelId="{4AEE03C4-4325-47DB-858F-822A2E03A06E}" type="presParOf" srcId="{9DA111C8-C14F-4769-9BD2-0A63A35907D3}" destId="{743DCDBA-71E1-486F-80C8-4810542FFD69}" srcOrd="0" destOrd="0" presId="urn:microsoft.com/office/officeart/2008/layout/VerticalCurvedList"/>
    <dgm:cxn modelId="{2660A3DA-CF66-4331-8968-E0FEE26772AE}" type="presParOf" srcId="{9824BF44-B603-4642-BAA6-7FFA25474BB0}" destId="{33A53393-F6F5-4638-8B11-ABE7660F56AF}" srcOrd="9" destOrd="0" presId="urn:microsoft.com/office/officeart/2008/layout/VerticalCurvedList"/>
    <dgm:cxn modelId="{83B2C2E0-9683-492E-8890-2FD61E41F769}" type="presParOf" srcId="{9824BF44-B603-4642-BAA6-7FFA25474BB0}" destId="{EB4B3D96-7A0A-4FB8-BE65-27F438F1FF2E}" srcOrd="10" destOrd="0" presId="urn:microsoft.com/office/officeart/2008/layout/VerticalCurvedList"/>
    <dgm:cxn modelId="{E43EF496-5A7C-4424-9E8D-B13478F8A892}" type="presParOf" srcId="{EB4B3D96-7A0A-4FB8-BE65-27F438F1FF2E}" destId="{4BBF174D-3B87-4731-B9F7-3D7E77E4B57A}" srcOrd="0" destOrd="0" presId="urn:microsoft.com/office/officeart/2008/layout/VerticalCurvedList"/>
    <dgm:cxn modelId="{E8D10756-F4D4-41FC-888B-2BD13CA0E775}" type="presParOf" srcId="{9824BF44-B603-4642-BAA6-7FFA25474BB0}" destId="{19C1C6A6-6FF5-4D38-B4B1-FF834A1481EE}" srcOrd="11" destOrd="0" presId="urn:microsoft.com/office/officeart/2008/layout/VerticalCurvedList"/>
    <dgm:cxn modelId="{5C5A5CFE-2B69-43EC-9A10-11FE88D799C5}" type="presParOf" srcId="{9824BF44-B603-4642-BAA6-7FFA25474BB0}" destId="{F1C91C5B-9501-4653-8F14-2A5E854450D8}" srcOrd="12" destOrd="0" presId="urn:microsoft.com/office/officeart/2008/layout/VerticalCurvedList"/>
    <dgm:cxn modelId="{321CCBDA-8563-4CCD-A2EA-1322D0CB97A3}" type="presParOf" srcId="{F1C91C5B-9501-4653-8F14-2A5E854450D8}" destId="{E141957D-6177-4565-8279-D19AC39B85BB}" srcOrd="0" destOrd="0" presId="urn:microsoft.com/office/officeart/2008/layout/VerticalCurvedList"/>
    <dgm:cxn modelId="{8F1706A7-8078-4234-924B-C706E57ED23F}" type="presParOf" srcId="{9824BF44-B603-4642-BAA6-7FFA25474BB0}" destId="{4594A2AC-A4CF-4AD1-A267-823A90A6DD9E}" srcOrd="13" destOrd="0" presId="urn:microsoft.com/office/officeart/2008/layout/VerticalCurvedList"/>
    <dgm:cxn modelId="{C1A5C742-D573-474E-AC7C-C77B2C48D7F0}" type="presParOf" srcId="{9824BF44-B603-4642-BAA6-7FFA25474BB0}" destId="{FFE086DB-4B12-43C7-AA57-0C845A99B840}" srcOrd="14" destOrd="0" presId="urn:microsoft.com/office/officeart/2008/layout/VerticalCurvedList"/>
    <dgm:cxn modelId="{9CA6432F-C6A8-4F58-86AB-A621D3C61E41}" type="presParOf" srcId="{FFE086DB-4B12-43C7-AA57-0C845A99B840}" destId="{661C1FC3-3A65-43EB-9DAB-9BD46DE3D5A4}" srcOrd="0" destOrd="0" presId="urn:microsoft.com/office/officeart/2008/layout/VerticalCurv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18FA515-A014-4CB3-9DB0-244A646EBCE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551B54E9-6002-45C3-8659-E31CBF1ED94A}">
      <dgm:prSet custT="1"/>
      <dgm:spPr/>
      <dgm:t>
        <a:bodyPr/>
        <a:lstStyle/>
        <a:p>
          <a:r>
            <a:rPr lang="en-US" altLang="zh-CN" sz="1800"/>
            <a:t>1. </a:t>
          </a:r>
          <a:r>
            <a:rPr lang="zh-CN" altLang="en-US" sz="1800"/>
            <a:t>自主选择权</a:t>
          </a:r>
        </a:p>
      </dgm:t>
    </dgm:pt>
    <dgm:pt modelId="{39CE9582-AA66-4C8C-A488-E2223F5E75AC}" cxnId="{631214F0-0B5E-4B83-8A78-0B28925A5D1B}" type="parTrans">
      <dgm:prSet/>
      <dgm:spPr/>
      <dgm:t>
        <a:bodyPr/>
        <a:lstStyle/>
        <a:p>
          <a:endParaRPr lang="zh-CN" altLang="en-US" sz="1800"/>
        </a:p>
      </dgm:t>
    </dgm:pt>
    <dgm:pt modelId="{FE98ED64-BFF2-4AA8-A97D-D359733AA95F}" cxnId="{631214F0-0B5E-4B83-8A78-0B28925A5D1B}" type="sibTrans">
      <dgm:prSet/>
      <dgm:spPr/>
      <dgm:t>
        <a:bodyPr/>
        <a:lstStyle/>
        <a:p>
          <a:endParaRPr lang="zh-CN" altLang="en-US" sz="1800"/>
        </a:p>
      </dgm:t>
    </dgm:pt>
    <dgm:pt modelId="{3252C9AC-9AAF-4556-A800-AB20302F8BFA}">
      <dgm:prSet custT="1"/>
      <dgm:spPr/>
      <dgm:t>
        <a:bodyPr/>
        <a:lstStyle/>
        <a:p>
          <a:r>
            <a:rPr lang="en-US" sz="1800"/>
            <a:t>2. </a:t>
          </a:r>
          <a:r>
            <a:rPr lang="zh-CN" sz="1800"/>
            <a:t>知悉真情权 </a:t>
          </a:r>
        </a:p>
      </dgm:t>
    </dgm:pt>
    <dgm:pt modelId="{20B433EA-0B2A-4C0C-945D-3E37EF0C6127}" cxnId="{D1F0B4C5-7C8D-42DD-8FB8-54C2C2EF5F41}" type="parTrans">
      <dgm:prSet/>
      <dgm:spPr/>
      <dgm:t>
        <a:bodyPr/>
        <a:lstStyle/>
        <a:p>
          <a:endParaRPr lang="zh-CN" altLang="en-US" sz="1800"/>
        </a:p>
      </dgm:t>
    </dgm:pt>
    <dgm:pt modelId="{2D2F47DC-3205-401A-BBD0-719865C5F6BF}" cxnId="{D1F0B4C5-7C8D-42DD-8FB8-54C2C2EF5F41}" type="sibTrans">
      <dgm:prSet/>
      <dgm:spPr/>
      <dgm:t>
        <a:bodyPr/>
        <a:lstStyle/>
        <a:p>
          <a:endParaRPr lang="zh-CN" altLang="en-US" sz="1800"/>
        </a:p>
      </dgm:t>
    </dgm:pt>
    <dgm:pt modelId="{2EBCCEF9-6669-492A-A7ED-EA3A4947A8D2}">
      <dgm:prSet custT="1"/>
      <dgm:spPr/>
      <dgm:t>
        <a:bodyPr/>
        <a:lstStyle/>
        <a:p>
          <a:r>
            <a:rPr lang="en-US" sz="1800"/>
            <a:t>3. </a:t>
          </a:r>
          <a:r>
            <a:rPr lang="zh-CN" sz="1800"/>
            <a:t>要求履约权 </a:t>
          </a:r>
        </a:p>
      </dgm:t>
    </dgm:pt>
    <dgm:pt modelId="{67928765-5AD6-4DB3-887A-4BED2678CB79}" cxnId="{88149554-12B4-4BB2-8821-64D1D30C2557}" type="parTrans">
      <dgm:prSet/>
      <dgm:spPr/>
      <dgm:t>
        <a:bodyPr/>
        <a:lstStyle/>
        <a:p>
          <a:endParaRPr lang="zh-CN" altLang="en-US" sz="1800"/>
        </a:p>
      </dgm:t>
    </dgm:pt>
    <dgm:pt modelId="{FAB9FA1C-2D58-4C13-AAB6-4FCFD578AAB8}" cxnId="{88149554-12B4-4BB2-8821-64D1D30C2557}" type="sibTrans">
      <dgm:prSet/>
      <dgm:spPr/>
      <dgm:t>
        <a:bodyPr/>
        <a:lstStyle/>
        <a:p>
          <a:endParaRPr lang="zh-CN" altLang="en-US" sz="1800"/>
        </a:p>
      </dgm:t>
    </dgm:pt>
    <dgm:pt modelId="{A7EA171C-DF14-457C-A88E-3A721647F2F5}">
      <dgm:prSet custT="1"/>
      <dgm:spPr/>
      <dgm:t>
        <a:bodyPr/>
        <a:lstStyle/>
        <a:p>
          <a:r>
            <a:rPr lang="en-US" sz="1800"/>
            <a:t>4. </a:t>
          </a:r>
          <a:r>
            <a:rPr lang="zh-CN" sz="1800"/>
            <a:t>被尊重权 </a:t>
          </a:r>
        </a:p>
      </dgm:t>
    </dgm:pt>
    <dgm:pt modelId="{FC702173-0568-410E-89B3-9889ABB94388}" cxnId="{21FFAE8E-12F7-4B9F-8B92-A7E66798097F}" type="parTrans">
      <dgm:prSet/>
      <dgm:spPr/>
      <dgm:t>
        <a:bodyPr/>
        <a:lstStyle/>
        <a:p>
          <a:endParaRPr lang="zh-CN" altLang="en-US" sz="1800"/>
        </a:p>
      </dgm:t>
    </dgm:pt>
    <dgm:pt modelId="{AB208347-5B8A-415A-9843-EEA3473F7E28}" cxnId="{21FFAE8E-12F7-4B9F-8B92-A7E66798097F}" type="sibTrans">
      <dgm:prSet/>
      <dgm:spPr/>
      <dgm:t>
        <a:bodyPr/>
        <a:lstStyle/>
        <a:p>
          <a:endParaRPr lang="zh-CN" altLang="en-US" sz="1800"/>
        </a:p>
      </dgm:t>
    </dgm:pt>
    <dgm:pt modelId="{1875C508-632B-49F0-84D1-AC6BD0594994}">
      <dgm:prSet custT="1"/>
      <dgm:spPr/>
      <dgm:t>
        <a:bodyPr/>
        <a:lstStyle/>
        <a:p>
          <a:r>
            <a:rPr lang="en-US" sz="1800"/>
            <a:t>5. </a:t>
          </a:r>
          <a:r>
            <a:rPr lang="zh-CN" sz="1800"/>
            <a:t>特殊群体的便利和优惠权</a:t>
          </a:r>
        </a:p>
      </dgm:t>
    </dgm:pt>
    <dgm:pt modelId="{0C80C904-71FF-4FCA-AA33-5C8D6127B601}" cxnId="{7B2A05FE-816A-4EF5-A6AD-7F319B6F9299}" type="parTrans">
      <dgm:prSet/>
      <dgm:spPr/>
      <dgm:t>
        <a:bodyPr/>
        <a:lstStyle/>
        <a:p>
          <a:endParaRPr lang="zh-CN" altLang="en-US" sz="1800"/>
        </a:p>
      </dgm:t>
    </dgm:pt>
    <dgm:pt modelId="{6A65FABE-4213-4CC1-BF7D-7160B92C08FD}" cxnId="{7B2A05FE-816A-4EF5-A6AD-7F319B6F9299}" type="sibTrans">
      <dgm:prSet/>
      <dgm:spPr/>
      <dgm:t>
        <a:bodyPr/>
        <a:lstStyle/>
        <a:p>
          <a:endParaRPr lang="zh-CN" altLang="en-US" sz="1800"/>
        </a:p>
      </dgm:t>
    </dgm:pt>
    <dgm:pt modelId="{B51E6C6E-7733-448C-91B4-C301A835362A}">
      <dgm:prSet custT="1"/>
      <dgm:spPr/>
      <dgm:t>
        <a:bodyPr/>
        <a:lstStyle/>
        <a:p>
          <a:r>
            <a:rPr lang="en-US" sz="1800"/>
            <a:t>6. </a:t>
          </a:r>
          <a:r>
            <a:rPr lang="zh-CN" sz="1800"/>
            <a:t>救助请求权 </a:t>
          </a:r>
        </a:p>
      </dgm:t>
    </dgm:pt>
    <dgm:pt modelId="{BAE3E892-4975-4289-9E75-715E26687D4A}" cxnId="{CC6A0D65-AE29-46D4-BE0B-CB3AA222E414}" type="parTrans">
      <dgm:prSet/>
      <dgm:spPr/>
      <dgm:t>
        <a:bodyPr/>
        <a:lstStyle/>
        <a:p>
          <a:endParaRPr lang="zh-CN" altLang="en-US" sz="1800"/>
        </a:p>
      </dgm:t>
    </dgm:pt>
    <dgm:pt modelId="{D48B3F8F-5E20-4F8B-AEFF-4582DC3DB82C}" cxnId="{CC6A0D65-AE29-46D4-BE0B-CB3AA222E414}" type="sibTrans">
      <dgm:prSet/>
      <dgm:spPr/>
      <dgm:t>
        <a:bodyPr/>
        <a:lstStyle/>
        <a:p>
          <a:endParaRPr lang="zh-CN" altLang="en-US" sz="1800"/>
        </a:p>
      </dgm:t>
    </dgm:pt>
    <dgm:pt modelId="{2BCAB90A-7911-41F8-8288-2C338FA3F38D}">
      <dgm:prSet custT="1"/>
      <dgm:spPr/>
      <dgm:t>
        <a:bodyPr/>
        <a:lstStyle/>
        <a:p>
          <a:r>
            <a:rPr lang="en-US" sz="1800"/>
            <a:t>7. </a:t>
          </a:r>
          <a:r>
            <a:rPr lang="zh-CN" sz="1800"/>
            <a:t>其他权利 </a:t>
          </a:r>
        </a:p>
      </dgm:t>
    </dgm:pt>
    <dgm:pt modelId="{EA8A37D7-52DD-4BE0-8A2A-AF1A79778245}" cxnId="{7D689512-DD30-4210-948C-94AE0ACAE1D2}" type="parTrans">
      <dgm:prSet/>
      <dgm:spPr/>
      <dgm:t>
        <a:bodyPr/>
        <a:lstStyle/>
        <a:p>
          <a:endParaRPr lang="zh-CN" altLang="en-US" sz="1800"/>
        </a:p>
      </dgm:t>
    </dgm:pt>
    <dgm:pt modelId="{EEED1B23-293E-44CD-B64A-A2D3E8C678F2}" cxnId="{7D689512-DD30-4210-948C-94AE0ACAE1D2}" type="sibTrans">
      <dgm:prSet/>
      <dgm:spPr/>
      <dgm:t>
        <a:bodyPr/>
        <a:lstStyle/>
        <a:p>
          <a:endParaRPr lang="zh-CN" altLang="en-US" sz="1800"/>
        </a:p>
      </dgm:t>
    </dgm:pt>
    <dgm:pt modelId="{519D70DC-E586-47A3-B08E-1E3CB89ECB90}">
      <dgm:prSet custT="1"/>
      <dgm:spPr/>
      <dgm:t>
        <a:bodyPr/>
        <a:lstStyle/>
        <a:p>
          <a:r>
            <a:rPr lang="zh-CN" altLang="en-US" sz="1600" dirty="0"/>
            <a:t>安全保障权、合同的任意解除权、合同的替换权、协助返程权、投诉举报权等</a:t>
          </a:r>
        </a:p>
      </dgm:t>
    </dgm:pt>
    <dgm:pt modelId="{1AF6175B-10E7-413F-816F-11E971F9A07B}" cxnId="{095F69B6-65A1-438D-9051-40E46051FC10}" type="parTrans">
      <dgm:prSet/>
      <dgm:spPr/>
      <dgm:t>
        <a:bodyPr/>
        <a:lstStyle/>
        <a:p>
          <a:endParaRPr lang="zh-CN" altLang="en-US" sz="1800"/>
        </a:p>
      </dgm:t>
    </dgm:pt>
    <dgm:pt modelId="{3CA82E20-865F-4DA7-B741-08D29DF57BF5}" cxnId="{095F69B6-65A1-438D-9051-40E46051FC10}" type="sibTrans">
      <dgm:prSet/>
      <dgm:spPr/>
      <dgm:t>
        <a:bodyPr/>
        <a:lstStyle/>
        <a:p>
          <a:endParaRPr lang="zh-CN" altLang="en-US" sz="1800"/>
        </a:p>
      </dgm:t>
    </dgm:pt>
    <dgm:pt modelId="{E66C62D2-F229-4C60-9F0B-E7FB10A4E3D1}" type="pres">
      <dgm:prSet presAssocID="{F18FA515-A014-4CB3-9DB0-244A646EBCED}" presName="linear" presStyleCnt="0">
        <dgm:presLayoutVars>
          <dgm:animLvl val="lvl"/>
          <dgm:resizeHandles val="exact"/>
        </dgm:presLayoutVars>
      </dgm:prSet>
      <dgm:spPr/>
    </dgm:pt>
    <dgm:pt modelId="{51AFB199-854A-4E27-B17A-D44C91E1CF7C}" type="pres">
      <dgm:prSet presAssocID="{551B54E9-6002-45C3-8659-E31CBF1ED94A}" presName="parentText" presStyleLbl="node1" presStyleIdx="0" presStyleCnt="7">
        <dgm:presLayoutVars>
          <dgm:chMax val="0"/>
          <dgm:bulletEnabled val="1"/>
        </dgm:presLayoutVars>
      </dgm:prSet>
      <dgm:spPr/>
    </dgm:pt>
    <dgm:pt modelId="{9A8C5237-4188-4EF2-9B76-4392631F20FB}" type="pres">
      <dgm:prSet presAssocID="{FE98ED64-BFF2-4AA8-A97D-D359733AA95F}" presName="spacer" presStyleCnt="0"/>
      <dgm:spPr/>
    </dgm:pt>
    <dgm:pt modelId="{C6BBC4E4-AD3A-4B53-93A6-F95C687A1FB6}" type="pres">
      <dgm:prSet presAssocID="{3252C9AC-9AAF-4556-A800-AB20302F8BFA}" presName="parentText" presStyleLbl="node1" presStyleIdx="1" presStyleCnt="7">
        <dgm:presLayoutVars>
          <dgm:chMax val="0"/>
          <dgm:bulletEnabled val="1"/>
        </dgm:presLayoutVars>
      </dgm:prSet>
      <dgm:spPr/>
    </dgm:pt>
    <dgm:pt modelId="{9F25D5C0-1F3B-447D-B53B-530921EB3D8A}" type="pres">
      <dgm:prSet presAssocID="{2D2F47DC-3205-401A-BBD0-719865C5F6BF}" presName="spacer" presStyleCnt="0"/>
      <dgm:spPr/>
    </dgm:pt>
    <dgm:pt modelId="{786F209A-CAA6-4D94-B82D-BCB188D98C71}" type="pres">
      <dgm:prSet presAssocID="{2EBCCEF9-6669-492A-A7ED-EA3A4947A8D2}" presName="parentText" presStyleLbl="node1" presStyleIdx="2" presStyleCnt="7">
        <dgm:presLayoutVars>
          <dgm:chMax val="0"/>
          <dgm:bulletEnabled val="1"/>
        </dgm:presLayoutVars>
      </dgm:prSet>
      <dgm:spPr/>
    </dgm:pt>
    <dgm:pt modelId="{54A3A4D6-532C-4673-91F1-C6FB710E788B}" type="pres">
      <dgm:prSet presAssocID="{FAB9FA1C-2D58-4C13-AAB6-4FCFD578AAB8}" presName="spacer" presStyleCnt="0"/>
      <dgm:spPr/>
    </dgm:pt>
    <dgm:pt modelId="{DEB20FA3-D4CE-4553-8494-D14C0AD1DFA7}" type="pres">
      <dgm:prSet presAssocID="{A7EA171C-DF14-457C-A88E-3A721647F2F5}" presName="parentText" presStyleLbl="node1" presStyleIdx="3" presStyleCnt="7">
        <dgm:presLayoutVars>
          <dgm:chMax val="0"/>
          <dgm:bulletEnabled val="1"/>
        </dgm:presLayoutVars>
      </dgm:prSet>
      <dgm:spPr/>
    </dgm:pt>
    <dgm:pt modelId="{3DFBAC30-1444-4D9C-8174-4253BB4B004C}" type="pres">
      <dgm:prSet presAssocID="{AB208347-5B8A-415A-9843-EEA3473F7E28}" presName="spacer" presStyleCnt="0"/>
      <dgm:spPr/>
    </dgm:pt>
    <dgm:pt modelId="{CF9834EA-72DD-4DB3-8FDD-5A68E6568FF8}" type="pres">
      <dgm:prSet presAssocID="{1875C508-632B-49F0-84D1-AC6BD0594994}" presName="parentText" presStyleLbl="node1" presStyleIdx="4" presStyleCnt="7">
        <dgm:presLayoutVars>
          <dgm:chMax val="0"/>
          <dgm:bulletEnabled val="1"/>
        </dgm:presLayoutVars>
      </dgm:prSet>
      <dgm:spPr/>
    </dgm:pt>
    <dgm:pt modelId="{35B7ED38-4B73-433D-B195-05FBA0D4BFF9}" type="pres">
      <dgm:prSet presAssocID="{6A65FABE-4213-4CC1-BF7D-7160B92C08FD}" presName="spacer" presStyleCnt="0"/>
      <dgm:spPr/>
    </dgm:pt>
    <dgm:pt modelId="{32EDE9C2-A893-4353-87BF-4F72D55FBEC6}" type="pres">
      <dgm:prSet presAssocID="{B51E6C6E-7733-448C-91B4-C301A835362A}" presName="parentText" presStyleLbl="node1" presStyleIdx="5" presStyleCnt="7">
        <dgm:presLayoutVars>
          <dgm:chMax val="0"/>
          <dgm:bulletEnabled val="1"/>
        </dgm:presLayoutVars>
      </dgm:prSet>
      <dgm:spPr/>
    </dgm:pt>
    <dgm:pt modelId="{F2E1A08F-748B-42C6-9E26-FCEE27ED5B3A}" type="pres">
      <dgm:prSet presAssocID="{D48B3F8F-5E20-4F8B-AEFF-4582DC3DB82C}" presName="spacer" presStyleCnt="0"/>
      <dgm:spPr/>
    </dgm:pt>
    <dgm:pt modelId="{C979664B-8EA9-4504-9484-64BB6BB302F5}" type="pres">
      <dgm:prSet presAssocID="{2BCAB90A-7911-41F8-8288-2C338FA3F38D}" presName="parentText" presStyleLbl="node1" presStyleIdx="6" presStyleCnt="7">
        <dgm:presLayoutVars>
          <dgm:chMax val="0"/>
          <dgm:bulletEnabled val="1"/>
        </dgm:presLayoutVars>
      </dgm:prSet>
      <dgm:spPr/>
    </dgm:pt>
    <dgm:pt modelId="{542B19A0-3230-4A88-8C83-4F923AEC117D}" type="pres">
      <dgm:prSet presAssocID="{2BCAB90A-7911-41F8-8288-2C338FA3F38D}" presName="childText" presStyleLbl="revTx" presStyleIdx="0" presStyleCnt="1">
        <dgm:presLayoutVars>
          <dgm:bulletEnabled val="1"/>
        </dgm:presLayoutVars>
      </dgm:prSet>
      <dgm:spPr/>
    </dgm:pt>
  </dgm:ptLst>
  <dgm:cxnLst>
    <dgm:cxn modelId="{7D689512-DD30-4210-948C-94AE0ACAE1D2}" srcId="{F18FA515-A014-4CB3-9DB0-244A646EBCED}" destId="{2BCAB90A-7911-41F8-8288-2C338FA3F38D}" srcOrd="6" destOrd="0" parTransId="{EA8A37D7-52DD-4BE0-8A2A-AF1A79778245}" sibTransId="{EEED1B23-293E-44CD-B64A-A2D3E8C678F2}"/>
    <dgm:cxn modelId="{A20ACE23-1048-4A89-8A4A-2F7D1FE45A37}" type="presOf" srcId="{519D70DC-E586-47A3-B08E-1E3CB89ECB90}" destId="{542B19A0-3230-4A88-8C83-4F923AEC117D}" srcOrd="0" destOrd="0" presId="urn:microsoft.com/office/officeart/2005/8/layout/vList2"/>
    <dgm:cxn modelId="{CC6A0D65-AE29-46D4-BE0B-CB3AA222E414}" srcId="{F18FA515-A014-4CB3-9DB0-244A646EBCED}" destId="{B51E6C6E-7733-448C-91B4-C301A835362A}" srcOrd="5" destOrd="0" parTransId="{BAE3E892-4975-4289-9E75-715E26687D4A}" sibTransId="{D48B3F8F-5E20-4F8B-AEFF-4582DC3DB82C}"/>
    <dgm:cxn modelId="{7E051D6A-A80F-4A35-896B-414863C71F91}" type="presOf" srcId="{1875C508-632B-49F0-84D1-AC6BD0594994}" destId="{CF9834EA-72DD-4DB3-8FDD-5A68E6568FF8}" srcOrd="0" destOrd="0" presId="urn:microsoft.com/office/officeart/2005/8/layout/vList2"/>
    <dgm:cxn modelId="{1EDE066D-55A3-4D45-B100-30FEF0A4B289}" type="presOf" srcId="{551B54E9-6002-45C3-8659-E31CBF1ED94A}" destId="{51AFB199-854A-4E27-B17A-D44C91E1CF7C}" srcOrd="0" destOrd="0" presId="urn:microsoft.com/office/officeart/2005/8/layout/vList2"/>
    <dgm:cxn modelId="{BB594E74-5753-4609-BE5B-F2C7DFE84DBC}" type="presOf" srcId="{F18FA515-A014-4CB3-9DB0-244A646EBCED}" destId="{E66C62D2-F229-4C60-9F0B-E7FB10A4E3D1}" srcOrd="0" destOrd="0" presId="urn:microsoft.com/office/officeart/2005/8/layout/vList2"/>
    <dgm:cxn modelId="{88149554-12B4-4BB2-8821-64D1D30C2557}" srcId="{F18FA515-A014-4CB3-9DB0-244A646EBCED}" destId="{2EBCCEF9-6669-492A-A7ED-EA3A4947A8D2}" srcOrd="2" destOrd="0" parTransId="{67928765-5AD6-4DB3-887A-4BED2678CB79}" sibTransId="{FAB9FA1C-2D58-4C13-AAB6-4FCFD578AAB8}"/>
    <dgm:cxn modelId="{BEC0B585-30F7-4A85-B141-C3B235665DDC}" type="presOf" srcId="{A7EA171C-DF14-457C-A88E-3A721647F2F5}" destId="{DEB20FA3-D4CE-4553-8494-D14C0AD1DFA7}" srcOrd="0" destOrd="0" presId="urn:microsoft.com/office/officeart/2005/8/layout/vList2"/>
    <dgm:cxn modelId="{21FFAE8E-12F7-4B9F-8B92-A7E66798097F}" srcId="{F18FA515-A014-4CB3-9DB0-244A646EBCED}" destId="{A7EA171C-DF14-457C-A88E-3A721647F2F5}" srcOrd="3" destOrd="0" parTransId="{FC702173-0568-410E-89B3-9889ABB94388}" sibTransId="{AB208347-5B8A-415A-9843-EEA3473F7E28}"/>
    <dgm:cxn modelId="{095F69B6-65A1-438D-9051-40E46051FC10}" srcId="{2BCAB90A-7911-41F8-8288-2C338FA3F38D}" destId="{519D70DC-E586-47A3-B08E-1E3CB89ECB90}" srcOrd="0" destOrd="0" parTransId="{1AF6175B-10E7-413F-816F-11E971F9A07B}" sibTransId="{3CA82E20-865F-4DA7-B741-08D29DF57BF5}"/>
    <dgm:cxn modelId="{D1F0B4C5-7C8D-42DD-8FB8-54C2C2EF5F41}" srcId="{F18FA515-A014-4CB3-9DB0-244A646EBCED}" destId="{3252C9AC-9AAF-4556-A800-AB20302F8BFA}" srcOrd="1" destOrd="0" parTransId="{20B433EA-0B2A-4C0C-945D-3E37EF0C6127}" sibTransId="{2D2F47DC-3205-401A-BBD0-719865C5F6BF}"/>
    <dgm:cxn modelId="{5DF1C9D3-CC7A-4E5F-9218-932E52579649}" type="presOf" srcId="{3252C9AC-9AAF-4556-A800-AB20302F8BFA}" destId="{C6BBC4E4-AD3A-4B53-93A6-F95C687A1FB6}" srcOrd="0" destOrd="0" presId="urn:microsoft.com/office/officeart/2005/8/layout/vList2"/>
    <dgm:cxn modelId="{E1CA11DC-4A08-435A-B3B9-180068E99F8C}" type="presOf" srcId="{2EBCCEF9-6669-492A-A7ED-EA3A4947A8D2}" destId="{786F209A-CAA6-4D94-B82D-BCB188D98C71}" srcOrd="0" destOrd="0" presId="urn:microsoft.com/office/officeart/2005/8/layout/vList2"/>
    <dgm:cxn modelId="{D8FB31E4-9923-402C-80AE-B24C1FB27939}" type="presOf" srcId="{B51E6C6E-7733-448C-91B4-C301A835362A}" destId="{32EDE9C2-A893-4353-87BF-4F72D55FBEC6}" srcOrd="0" destOrd="0" presId="urn:microsoft.com/office/officeart/2005/8/layout/vList2"/>
    <dgm:cxn modelId="{631214F0-0B5E-4B83-8A78-0B28925A5D1B}" srcId="{F18FA515-A014-4CB3-9DB0-244A646EBCED}" destId="{551B54E9-6002-45C3-8659-E31CBF1ED94A}" srcOrd="0" destOrd="0" parTransId="{39CE9582-AA66-4C8C-A488-E2223F5E75AC}" sibTransId="{FE98ED64-BFF2-4AA8-A97D-D359733AA95F}"/>
    <dgm:cxn modelId="{3D12D6F1-0AB8-4A55-974A-2FDF82251662}" type="presOf" srcId="{2BCAB90A-7911-41F8-8288-2C338FA3F38D}" destId="{C979664B-8EA9-4504-9484-64BB6BB302F5}" srcOrd="0" destOrd="0" presId="urn:microsoft.com/office/officeart/2005/8/layout/vList2"/>
    <dgm:cxn modelId="{7B2A05FE-816A-4EF5-A6AD-7F319B6F9299}" srcId="{F18FA515-A014-4CB3-9DB0-244A646EBCED}" destId="{1875C508-632B-49F0-84D1-AC6BD0594994}" srcOrd="4" destOrd="0" parTransId="{0C80C904-71FF-4FCA-AA33-5C8D6127B601}" sibTransId="{6A65FABE-4213-4CC1-BF7D-7160B92C08FD}"/>
    <dgm:cxn modelId="{58CC0ECA-230B-437C-97E3-20CC009C53F5}" type="presParOf" srcId="{E66C62D2-F229-4C60-9F0B-E7FB10A4E3D1}" destId="{51AFB199-854A-4E27-B17A-D44C91E1CF7C}" srcOrd="0" destOrd="0" presId="urn:microsoft.com/office/officeart/2005/8/layout/vList2"/>
    <dgm:cxn modelId="{58E0185B-F1B0-4BDB-A2A3-B209B97BD543}" type="presParOf" srcId="{E66C62D2-F229-4C60-9F0B-E7FB10A4E3D1}" destId="{9A8C5237-4188-4EF2-9B76-4392631F20FB}" srcOrd="1" destOrd="0" presId="urn:microsoft.com/office/officeart/2005/8/layout/vList2"/>
    <dgm:cxn modelId="{BE15C1A9-D8A6-4BDC-A34D-4D0E80460ABA}" type="presParOf" srcId="{E66C62D2-F229-4C60-9F0B-E7FB10A4E3D1}" destId="{C6BBC4E4-AD3A-4B53-93A6-F95C687A1FB6}" srcOrd="2" destOrd="0" presId="urn:microsoft.com/office/officeart/2005/8/layout/vList2"/>
    <dgm:cxn modelId="{D979D918-F50F-459F-80D5-A9430B052173}" type="presParOf" srcId="{E66C62D2-F229-4C60-9F0B-E7FB10A4E3D1}" destId="{9F25D5C0-1F3B-447D-B53B-530921EB3D8A}" srcOrd="3" destOrd="0" presId="urn:microsoft.com/office/officeart/2005/8/layout/vList2"/>
    <dgm:cxn modelId="{D2B40C7F-7CE5-41E7-97BB-5601DF732A64}" type="presParOf" srcId="{E66C62D2-F229-4C60-9F0B-E7FB10A4E3D1}" destId="{786F209A-CAA6-4D94-B82D-BCB188D98C71}" srcOrd="4" destOrd="0" presId="urn:microsoft.com/office/officeart/2005/8/layout/vList2"/>
    <dgm:cxn modelId="{FF8F5B88-DEE0-4D76-86B4-D6165864B8A8}" type="presParOf" srcId="{E66C62D2-F229-4C60-9F0B-E7FB10A4E3D1}" destId="{54A3A4D6-532C-4673-91F1-C6FB710E788B}" srcOrd="5" destOrd="0" presId="urn:microsoft.com/office/officeart/2005/8/layout/vList2"/>
    <dgm:cxn modelId="{26DFC288-50F7-4B78-A7E1-2C574505ABC3}" type="presParOf" srcId="{E66C62D2-F229-4C60-9F0B-E7FB10A4E3D1}" destId="{DEB20FA3-D4CE-4553-8494-D14C0AD1DFA7}" srcOrd="6" destOrd="0" presId="urn:microsoft.com/office/officeart/2005/8/layout/vList2"/>
    <dgm:cxn modelId="{A1E914E2-055B-4D9C-9ABC-6AAB75CA530D}" type="presParOf" srcId="{E66C62D2-F229-4C60-9F0B-E7FB10A4E3D1}" destId="{3DFBAC30-1444-4D9C-8174-4253BB4B004C}" srcOrd="7" destOrd="0" presId="urn:microsoft.com/office/officeart/2005/8/layout/vList2"/>
    <dgm:cxn modelId="{435E5963-8935-4EC7-9CDB-3240A0C243D7}" type="presParOf" srcId="{E66C62D2-F229-4C60-9F0B-E7FB10A4E3D1}" destId="{CF9834EA-72DD-4DB3-8FDD-5A68E6568FF8}" srcOrd="8" destOrd="0" presId="urn:microsoft.com/office/officeart/2005/8/layout/vList2"/>
    <dgm:cxn modelId="{69B2263E-7F12-46A9-8DEB-19035F3F124C}" type="presParOf" srcId="{E66C62D2-F229-4C60-9F0B-E7FB10A4E3D1}" destId="{35B7ED38-4B73-433D-B195-05FBA0D4BFF9}" srcOrd="9" destOrd="0" presId="urn:microsoft.com/office/officeart/2005/8/layout/vList2"/>
    <dgm:cxn modelId="{306F4C2A-5A17-47DE-8D14-C6A49DFB0E48}" type="presParOf" srcId="{E66C62D2-F229-4C60-9F0B-E7FB10A4E3D1}" destId="{32EDE9C2-A893-4353-87BF-4F72D55FBEC6}" srcOrd="10" destOrd="0" presId="urn:microsoft.com/office/officeart/2005/8/layout/vList2"/>
    <dgm:cxn modelId="{426B7ED1-F0E6-46C2-B8A7-10637C12F354}" type="presParOf" srcId="{E66C62D2-F229-4C60-9F0B-E7FB10A4E3D1}" destId="{F2E1A08F-748B-42C6-9E26-FCEE27ED5B3A}" srcOrd="11" destOrd="0" presId="urn:microsoft.com/office/officeart/2005/8/layout/vList2"/>
    <dgm:cxn modelId="{1B6BF557-862E-462B-923D-0C65ABE11DC6}" type="presParOf" srcId="{E66C62D2-F229-4C60-9F0B-E7FB10A4E3D1}" destId="{C979664B-8EA9-4504-9484-64BB6BB302F5}" srcOrd="12" destOrd="0" presId="urn:microsoft.com/office/officeart/2005/8/layout/vList2"/>
    <dgm:cxn modelId="{181DB9F1-29E4-4EE9-A27A-4E02465DCA5D}" type="presParOf" srcId="{E66C62D2-F229-4C60-9F0B-E7FB10A4E3D1}" destId="{542B19A0-3230-4A88-8C83-4F923AEC117D}" srcOrd="13"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F83529C-DBB4-4AB9-88AE-C670410B3425}"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zh-CN" altLang="en-US"/>
        </a:p>
      </dgm:t>
    </dgm:pt>
    <dgm:pt modelId="{92763131-9D97-4884-B96C-8040382CD2BD}">
      <dgm:prSet custT="1"/>
      <dgm:spPr/>
      <dgm:t>
        <a:bodyPr/>
        <a:lstStyle/>
        <a:p>
          <a:r>
            <a:rPr lang="en-US" sz="1800"/>
            <a:t>1.</a:t>
          </a:r>
          <a:r>
            <a:rPr lang="zh-CN" sz="1800"/>
            <a:t>遵纪守法、文明旅游的义务</a:t>
          </a:r>
        </a:p>
      </dgm:t>
    </dgm:pt>
    <dgm:pt modelId="{9F3E2214-CADA-466A-BF48-1957CD44AEEF}" cxnId="{DB8989D6-761F-48EA-912A-DF07A99DC901}" type="parTrans">
      <dgm:prSet/>
      <dgm:spPr/>
      <dgm:t>
        <a:bodyPr/>
        <a:lstStyle/>
        <a:p>
          <a:endParaRPr lang="zh-CN" altLang="en-US" sz="1800"/>
        </a:p>
      </dgm:t>
    </dgm:pt>
    <dgm:pt modelId="{459B46C0-9523-4836-9E78-CB68D9420BD8}" cxnId="{DB8989D6-761F-48EA-912A-DF07A99DC901}" type="sibTrans">
      <dgm:prSet/>
      <dgm:spPr/>
      <dgm:t>
        <a:bodyPr/>
        <a:lstStyle/>
        <a:p>
          <a:endParaRPr lang="zh-CN" altLang="en-US" sz="1800"/>
        </a:p>
      </dgm:t>
    </dgm:pt>
    <dgm:pt modelId="{FE45467C-5D6E-4529-B648-87FD1D4D43BB}">
      <dgm:prSet custT="1"/>
      <dgm:spPr/>
      <dgm:t>
        <a:bodyPr/>
        <a:lstStyle/>
        <a:p>
          <a:r>
            <a:rPr lang="en-US" sz="1800"/>
            <a:t>2. </a:t>
          </a:r>
          <a:r>
            <a:rPr lang="zh-CN" sz="1800"/>
            <a:t>不得损害他人合法权益 </a:t>
          </a:r>
        </a:p>
      </dgm:t>
    </dgm:pt>
    <dgm:pt modelId="{1DCCA813-C052-48B5-96B8-C19245908F19}" cxnId="{D86261CD-6F39-42C3-BACE-7D87C4743566}" type="parTrans">
      <dgm:prSet/>
      <dgm:spPr/>
      <dgm:t>
        <a:bodyPr/>
        <a:lstStyle/>
        <a:p>
          <a:endParaRPr lang="zh-CN" altLang="en-US" sz="1800"/>
        </a:p>
      </dgm:t>
    </dgm:pt>
    <dgm:pt modelId="{DBBB7FF2-FB38-43F7-8A41-73FC0CE269B8}" cxnId="{D86261CD-6F39-42C3-BACE-7D87C4743566}" type="sibTrans">
      <dgm:prSet/>
      <dgm:spPr/>
      <dgm:t>
        <a:bodyPr/>
        <a:lstStyle/>
        <a:p>
          <a:endParaRPr lang="zh-CN" altLang="en-US" sz="1800"/>
        </a:p>
      </dgm:t>
    </dgm:pt>
    <dgm:pt modelId="{0234EC8B-1F9E-47DB-8357-566FE932D799}">
      <dgm:prSet custT="1"/>
      <dgm:spPr/>
      <dgm:t>
        <a:bodyPr/>
        <a:lstStyle/>
        <a:p>
          <a:r>
            <a:rPr lang="en-US" sz="1800"/>
            <a:t>3. </a:t>
          </a:r>
          <a:r>
            <a:rPr lang="zh-CN" sz="1800"/>
            <a:t>安全配合义务 </a:t>
          </a:r>
        </a:p>
      </dgm:t>
    </dgm:pt>
    <dgm:pt modelId="{E4E9CACA-9211-492C-BA44-DFB824B0E974}" cxnId="{0997E790-1C80-4197-83FE-68C9854A1350}" type="parTrans">
      <dgm:prSet/>
      <dgm:spPr/>
      <dgm:t>
        <a:bodyPr/>
        <a:lstStyle/>
        <a:p>
          <a:endParaRPr lang="zh-CN" altLang="en-US" sz="1800"/>
        </a:p>
      </dgm:t>
    </dgm:pt>
    <dgm:pt modelId="{71F9CC1D-B97D-4FA7-86AB-EF607AEA9EC4}" cxnId="{0997E790-1C80-4197-83FE-68C9854A1350}" type="sibTrans">
      <dgm:prSet/>
      <dgm:spPr/>
      <dgm:t>
        <a:bodyPr/>
        <a:lstStyle/>
        <a:p>
          <a:endParaRPr lang="zh-CN" altLang="en-US" sz="1800"/>
        </a:p>
      </dgm:t>
    </dgm:pt>
    <dgm:pt modelId="{575956DB-40A7-448F-BC7B-72666446B87A}">
      <dgm:prSet custT="1"/>
      <dgm:spPr/>
      <dgm:t>
        <a:bodyPr/>
        <a:lstStyle/>
        <a:p>
          <a:r>
            <a:rPr lang="en-US" sz="1800"/>
            <a:t>4. </a:t>
          </a:r>
          <a:r>
            <a:rPr lang="zh-CN" sz="1800"/>
            <a:t>不得非法滞留、擅自分团或脱团  </a:t>
          </a:r>
        </a:p>
      </dgm:t>
    </dgm:pt>
    <dgm:pt modelId="{6906175E-E757-47AF-843C-CE2B8B0462E1}" cxnId="{17639C34-FE04-4FD2-A773-5B2E2E1A734E}" type="parTrans">
      <dgm:prSet/>
      <dgm:spPr/>
      <dgm:t>
        <a:bodyPr/>
        <a:lstStyle/>
        <a:p>
          <a:endParaRPr lang="zh-CN" altLang="en-US" sz="1800"/>
        </a:p>
      </dgm:t>
    </dgm:pt>
    <dgm:pt modelId="{F4143FD9-44D9-498C-98AA-464E042FA88F}" cxnId="{17639C34-FE04-4FD2-A773-5B2E2E1A734E}" type="sibTrans">
      <dgm:prSet/>
      <dgm:spPr/>
      <dgm:t>
        <a:bodyPr/>
        <a:lstStyle/>
        <a:p>
          <a:endParaRPr lang="zh-CN" altLang="en-US" sz="1800"/>
        </a:p>
      </dgm:t>
    </dgm:pt>
    <dgm:pt modelId="{2953C530-DE30-4994-BA5F-9EC7E2546B6B}" type="pres">
      <dgm:prSet presAssocID="{CF83529C-DBB4-4AB9-88AE-C670410B3425}" presName="matrix" presStyleCnt="0">
        <dgm:presLayoutVars>
          <dgm:chMax val="1"/>
          <dgm:dir/>
          <dgm:resizeHandles val="exact"/>
        </dgm:presLayoutVars>
      </dgm:prSet>
      <dgm:spPr/>
    </dgm:pt>
    <dgm:pt modelId="{139717E6-3490-471D-8BFF-4808FAAC28F7}" type="pres">
      <dgm:prSet presAssocID="{CF83529C-DBB4-4AB9-88AE-C670410B3425}" presName="diamond" presStyleLbl="bgShp" presStyleIdx="0" presStyleCnt="1"/>
      <dgm:spPr/>
    </dgm:pt>
    <dgm:pt modelId="{12B4ED83-708D-400A-9FF4-0840FA9E4458}" type="pres">
      <dgm:prSet presAssocID="{CF83529C-DBB4-4AB9-88AE-C670410B3425}" presName="quad1" presStyleLbl="node1" presStyleIdx="0" presStyleCnt="4">
        <dgm:presLayoutVars>
          <dgm:chMax val="0"/>
          <dgm:chPref val="0"/>
          <dgm:bulletEnabled val="1"/>
        </dgm:presLayoutVars>
      </dgm:prSet>
      <dgm:spPr/>
    </dgm:pt>
    <dgm:pt modelId="{5E6DC376-4E18-4953-BBA4-DFF2BBBD9764}" type="pres">
      <dgm:prSet presAssocID="{CF83529C-DBB4-4AB9-88AE-C670410B3425}" presName="quad2" presStyleLbl="node1" presStyleIdx="1" presStyleCnt="4">
        <dgm:presLayoutVars>
          <dgm:chMax val="0"/>
          <dgm:chPref val="0"/>
          <dgm:bulletEnabled val="1"/>
        </dgm:presLayoutVars>
      </dgm:prSet>
      <dgm:spPr/>
    </dgm:pt>
    <dgm:pt modelId="{82283589-094D-4567-A935-F1EA351131FC}" type="pres">
      <dgm:prSet presAssocID="{CF83529C-DBB4-4AB9-88AE-C670410B3425}" presName="quad3" presStyleLbl="node1" presStyleIdx="2" presStyleCnt="4">
        <dgm:presLayoutVars>
          <dgm:chMax val="0"/>
          <dgm:chPref val="0"/>
          <dgm:bulletEnabled val="1"/>
        </dgm:presLayoutVars>
      </dgm:prSet>
      <dgm:spPr/>
    </dgm:pt>
    <dgm:pt modelId="{B74B7D7B-254D-4015-A371-B57027FCC401}" type="pres">
      <dgm:prSet presAssocID="{CF83529C-DBB4-4AB9-88AE-C670410B3425}" presName="quad4" presStyleLbl="node1" presStyleIdx="3" presStyleCnt="4">
        <dgm:presLayoutVars>
          <dgm:chMax val="0"/>
          <dgm:chPref val="0"/>
          <dgm:bulletEnabled val="1"/>
        </dgm:presLayoutVars>
      </dgm:prSet>
      <dgm:spPr/>
    </dgm:pt>
  </dgm:ptLst>
  <dgm:cxnLst>
    <dgm:cxn modelId="{17639C34-FE04-4FD2-A773-5B2E2E1A734E}" srcId="{CF83529C-DBB4-4AB9-88AE-C670410B3425}" destId="{575956DB-40A7-448F-BC7B-72666446B87A}" srcOrd="3" destOrd="0" parTransId="{6906175E-E757-47AF-843C-CE2B8B0462E1}" sibTransId="{F4143FD9-44D9-498C-98AA-464E042FA88F}"/>
    <dgm:cxn modelId="{7024085E-8BEE-4602-A431-5D9D2AC3F1DA}" type="presOf" srcId="{0234EC8B-1F9E-47DB-8357-566FE932D799}" destId="{82283589-094D-4567-A935-F1EA351131FC}" srcOrd="0" destOrd="0" presId="urn:microsoft.com/office/officeart/2005/8/layout/matrix3"/>
    <dgm:cxn modelId="{CF182B64-016D-43F6-AF92-955B8C47E7F6}" type="presOf" srcId="{CF83529C-DBB4-4AB9-88AE-C670410B3425}" destId="{2953C530-DE30-4994-BA5F-9EC7E2546B6B}" srcOrd="0" destOrd="0" presId="urn:microsoft.com/office/officeart/2005/8/layout/matrix3"/>
    <dgm:cxn modelId="{0997E790-1C80-4197-83FE-68C9854A1350}" srcId="{CF83529C-DBB4-4AB9-88AE-C670410B3425}" destId="{0234EC8B-1F9E-47DB-8357-566FE932D799}" srcOrd="2" destOrd="0" parTransId="{E4E9CACA-9211-492C-BA44-DFB824B0E974}" sibTransId="{71F9CC1D-B97D-4FA7-86AB-EF607AEA9EC4}"/>
    <dgm:cxn modelId="{0ADC1EBD-99F8-4485-AE23-11D5CE2AD454}" type="presOf" srcId="{92763131-9D97-4884-B96C-8040382CD2BD}" destId="{12B4ED83-708D-400A-9FF4-0840FA9E4458}" srcOrd="0" destOrd="0" presId="urn:microsoft.com/office/officeart/2005/8/layout/matrix3"/>
    <dgm:cxn modelId="{51FCBDCC-5A3E-4E4B-9DF0-0AD82FFAEA14}" type="presOf" srcId="{575956DB-40A7-448F-BC7B-72666446B87A}" destId="{B74B7D7B-254D-4015-A371-B57027FCC401}" srcOrd="0" destOrd="0" presId="urn:microsoft.com/office/officeart/2005/8/layout/matrix3"/>
    <dgm:cxn modelId="{D86261CD-6F39-42C3-BACE-7D87C4743566}" srcId="{CF83529C-DBB4-4AB9-88AE-C670410B3425}" destId="{FE45467C-5D6E-4529-B648-87FD1D4D43BB}" srcOrd="1" destOrd="0" parTransId="{1DCCA813-C052-48B5-96B8-C19245908F19}" sibTransId="{DBBB7FF2-FB38-43F7-8A41-73FC0CE269B8}"/>
    <dgm:cxn modelId="{DB8989D6-761F-48EA-912A-DF07A99DC901}" srcId="{CF83529C-DBB4-4AB9-88AE-C670410B3425}" destId="{92763131-9D97-4884-B96C-8040382CD2BD}" srcOrd="0" destOrd="0" parTransId="{9F3E2214-CADA-466A-BF48-1957CD44AEEF}" sibTransId="{459B46C0-9523-4836-9E78-CB68D9420BD8}"/>
    <dgm:cxn modelId="{3C1810F6-0BC9-4385-8B71-1D9A7E039579}" type="presOf" srcId="{FE45467C-5D6E-4529-B648-87FD1D4D43BB}" destId="{5E6DC376-4E18-4953-BBA4-DFF2BBBD9764}" srcOrd="0" destOrd="0" presId="urn:microsoft.com/office/officeart/2005/8/layout/matrix3"/>
    <dgm:cxn modelId="{E64A55FB-508B-4DEE-A99A-C6BAA24ABA6A}" type="presParOf" srcId="{2953C530-DE30-4994-BA5F-9EC7E2546B6B}" destId="{139717E6-3490-471D-8BFF-4808FAAC28F7}" srcOrd="0" destOrd="0" presId="urn:microsoft.com/office/officeart/2005/8/layout/matrix3"/>
    <dgm:cxn modelId="{58E15099-F358-448C-A347-1420EB03CBEE}" type="presParOf" srcId="{2953C530-DE30-4994-BA5F-9EC7E2546B6B}" destId="{12B4ED83-708D-400A-9FF4-0840FA9E4458}" srcOrd="1" destOrd="0" presId="urn:microsoft.com/office/officeart/2005/8/layout/matrix3"/>
    <dgm:cxn modelId="{1335007D-7D8A-422F-98D9-07F6331A0ECC}" type="presParOf" srcId="{2953C530-DE30-4994-BA5F-9EC7E2546B6B}" destId="{5E6DC376-4E18-4953-BBA4-DFF2BBBD9764}" srcOrd="2" destOrd="0" presId="urn:microsoft.com/office/officeart/2005/8/layout/matrix3"/>
    <dgm:cxn modelId="{4C5964E4-C116-48B4-A19A-04022AC99EF4}" type="presParOf" srcId="{2953C530-DE30-4994-BA5F-9EC7E2546B6B}" destId="{82283589-094D-4567-A935-F1EA351131FC}" srcOrd="3" destOrd="0" presId="urn:microsoft.com/office/officeart/2005/8/layout/matrix3"/>
    <dgm:cxn modelId="{E3D83C32-471B-4AD2-8EC8-F3280D1F477B}" type="presParOf" srcId="{2953C530-DE30-4994-BA5F-9EC7E2546B6B}" destId="{B74B7D7B-254D-4015-A371-B57027FCC401}" srcOrd="4" destOrd="0" presId="urn:microsoft.com/office/officeart/2005/8/layout/matrix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EB7A0D2-59D9-4331-89A6-898FE726A93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2CDBF61F-2D1C-4F25-93B3-844C4E3125DD}">
      <dgm:prSet custT="1"/>
      <dgm:spPr/>
      <dgm:t>
        <a:bodyPr/>
        <a:lstStyle/>
        <a:p>
          <a:r>
            <a:rPr lang="en-US" altLang="zh-CN" sz="1600" b="1"/>
            <a:t>1. </a:t>
          </a:r>
          <a:r>
            <a:rPr lang="zh-CN" altLang="en-US" sz="1600" b="1"/>
            <a:t>平等原则</a:t>
          </a:r>
          <a:endParaRPr lang="zh-CN" altLang="en-US" sz="1600"/>
        </a:p>
      </dgm:t>
    </dgm:pt>
    <dgm:pt modelId="{C9A8854B-8D42-4D9E-8BE9-A386AA036EDB}" cxnId="{C8A53CC1-3CEA-454E-A89C-64FF95530271}" type="parTrans">
      <dgm:prSet/>
      <dgm:spPr/>
      <dgm:t>
        <a:bodyPr/>
        <a:lstStyle/>
        <a:p>
          <a:endParaRPr lang="zh-CN" altLang="en-US" sz="1600"/>
        </a:p>
      </dgm:t>
    </dgm:pt>
    <dgm:pt modelId="{B2EA7BA2-E0D7-4D9D-BAD7-E70B74109DB4}" cxnId="{C8A53CC1-3CEA-454E-A89C-64FF95530271}" type="sibTrans">
      <dgm:prSet/>
      <dgm:spPr/>
      <dgm:t>
        <a:bodyPr/>
        <a:lstStyle/>
        <a:p>
          <a:endParaRPr lang="zh-CN" altLang="en-US" sz="1600"/>
        </a:p>
      </dgm:t>
    </dgm:pt>
    <dgm:pt modelId="{80BC9048-E20C-4726-9B1E-AF582B561196}">
      <dgm:prSet custT="1"/>
      <dgm:spPr/>
      <dgm:t>
        <a:bodyPr/>
        <a:lstStyle/>
        <a:p>
          <a:r>
            <a:rPr lang="en-US" altLang="zh-CN" sz="1600" dirty="0"/>
            <a:t>《</a:t>
          </a:r>
          <a:r>
            <a:rPr lang="zh-CN" altLang="en-US" sz="1600" dirty="0"/>
            <a:t>合同法</a:t>
          </a:r>
          <a:r>
            <a:rPr lang="en-US" altLang="zh-CN" sz="1600" dirty="0"/>
            <a:t>》</a:t>
          </a:r>
          <a:r>
            <a:rPr lang="zh-CN" altLang="en-US" sz="1600" dirty="0"/>
            <a:t>第</a:t>
          </a:r>
          <a:r>
            <a:rPr lang="en-US" altLang="zh-CN" sz="1600" dirty="0"/>
            <a:t>3 </a:t>
          </a:r>
          <a:r>
            <a:rPr lang="zh-CN" altLang="en-US" sz="1600" dirty="0"/>
            <a:t>条规定，合同当事人的法律地位平等，一方不得将自己的意志强加给另一方。</a:t>
          </a:r>
        </a:p>
      </dgm:t>
    </dgm:pt>
    <dgm:pt modelId="{EDA2C49D-AEB3-475A-851A-9EAA55C18263}" cxnId="{3E0C8429-A870-48DE-A009-22D845E55A81}" type="parTrans">
      <dgm:prSet/>
      <dgm:spPr/>
      <dgm:t>
        <a:bodyPr/>
        <a:lstStyle/>
        <a:p>
          <a:endParaRPr lang="zh-CN" altLang="en-US" sz="1600"/>
        </a:p>
      </dgm:t>
    </dgm:pt>
    <dgm:pt modelId="{133A7D9F-BABE-47B6-BD0A-E0DCF83ABD22}" cxnId="{3E0C8429-A870-48DE-A009-22D845E55A81}" type="sibTrans">
      <dgm:prSet/>
      <dgm:spPr/>
      <dgm:t>
        <a:bodyPr/>
        <a:lstStyle/>
        <a:p>
          <a:endParaRPr lang="zh-CN" altLang="en-US" sz="1600"/>
        </a:p>
      </dgm:t>
    </dgm:pt>
    <dgm:pt modelId="{C19483D5-7CCC-4788-B9ED-FB24BF12FB91}">
      <dgm:prSet custT="1"/>
      <dgm:spPr/>
      <dgm:t>
        <a:bodyPr/>
        <a:lstStyle/>
        <a:p>
          <a:r>
            <a:rPr lang="en-US" altLang="zh-CN" sz="1600" b="1" dirty="0"/>
            <a:t>2. </a:t>
          </a:r>
          <a:r>
            <a:rPr lang="zh-CN" altLang="en-US" sz="1600" b="1" dirty="0"/>
            <a:t>自愿原则</a:t>
          </a:r>
          <a:endParaRPr lang="zh-CN" altLang="en-US" sz="1600" dirty="0"/>
        </a:p>
      </dgm:t>
    </dgm:pt>
    <dgm:pt modelId="{88FBDB33-69C8-4B4F-8C3A-F256A71E696A}" cxnId="{EB2CF32E-0F2B-4C4B-A404-58D50A755DF5}" type="parTrans">
      <dgm:prSet/>
      <dgm:spPr/>
      <dgm:t>
        <a:bodyPr/>
        <a:lstStyle/>
        <a:p>
          <a:endParaRPr lang="zh-CN" altLang="en-US" sz="1600"/>
        </a:p>
      </dgm:t>
    </dgm:pt>
    <dgm:pt modelId="{9F802A9D-4088-48C1-B764-94DFFC687DD5}" cxnId="{EB2CF32E-0F2B-4C4B-A404-58D50A755DF5}" type="sibTrans">
      <dgm:prSet/>
      <dgm:spPr/>
      <dgm:t>
        <a:bodyPr/>
        <a:lstStyle/>
        <a:p>
          <a:endParaRPr lang="zh-CN" altLang="en-US" sz="1600"/>
        </a:p>
      </dgm:t>
    </dgm:pt>
    <dgm:pt modelId="{D80CC5DE-782A-45DE-A5F7-4D4A251E53F9}">
      <dgm:prSet custT="1"/>
      <dgm:spPr/>
      <dgm:t>
        <a:bodyPr/>
        <a:lstStyle/>
        <a:p>
          <a:r>
            <a:rPr lang="en-US" altLang="zh-CN" sz="1600" dirty="0"/>
            <a:t>《</a:t>
          </a:r>
          <a:r>
            <a:rPr lang="zh-CN" altLang="en-US" sz="1600" dirty="0"/>
            <a:t>合同法</a:t>
          </a:r>
          <a:r>
            <a:rPr lang="en-US" altLang="zh-CN" sz="1600" dirty="0"/>
            <a:t>》</a:t>
          </a:r>
          <a:r>
            <a:rPr lang="zh-CN" altLang="en-US" sz="1600" dirty="0"/>
            <a:t>第</a:t>
          </a:r>
          <a:r>
            <a:rPr lang="en-US" altLang="zh-CN" sz="1600" dirty="0"/>
            <a:t>4 </a:t>
          </a:r>
          <a:r>
            <a:rPr lang="zh-CN" altLang="en-US" sz="1600" dirty="0"/>
            <a:t>条规定，当事人依法享有自愿订立合同的权利，任何单位和个人不得非法干预。</a:t>
          </a:r>
        </a:p>
      </dgm:t>
    </dgm:pt>
    <dgm:pt modelId="{9026E530-F648-48D5-BF1E-AC31367F89DB}" cxnId="{D80DB89D-02E5-4A2C-8269-06A708C027B8}" type="parTrans">
      <dgm:prSet/>
      <dgm:spPr/>
      <dgm:t>
        <a:bodyPr/>
        <a:lstStyle/>
        <a:p>
          <a:endParaRPr lang="zh-CN" altLang="en-US" sz="1600"/>
        </a:p>
      </dgm:t>
    </dgm:pt>
    <dgm:pt modelId="{93D4C0EE-E9A2-473C-93C6-AE759928A246}" cxnId="{D80DB89D-02E5-4A2C-8269-06A708C027B8}" type="sibTrans">
      <dgm:prSet/>
      <dgm:spPr/>
      <dgm:t>
        <a:bodyPr/>
        <a:lstStyle/>
        <a:p>
          <a:endParaRPr lang="zh-CN" altLang="en-US" sz="1600"/>
        </a:p>
      </dgm:t>
    </dgm:pt>
    <dgm:pt modelId="{B278F9AA-725B-4607-922A-8F5B630666FE}">
      <dgm:prSet custT="1"/>
      <dgm:spPr/>
      <dgm:t>
        <a:bodyPr/>
        <a:lstStyle/>
        <a:p>
          <a:r>
            <a:rPr lang="en-US" altLang="zh-CN" sz="1600" b="1"/>
            <a:t>3. </a:t>
          </a:r>
          <a:r>
            <a:rPr lang="zh-CN" altLang="en-US" sz="1600" b="1"/>
            <a:t>公平原则</a:t>
          </a:r>
          <a:endParaRPr lang="zh-CN" altLang="en-US" sz="1600"/>
        </a:p>
      </dgm:t>
    </dgm:pt>
    <dgm:pt modelId="{D1568E7C-6D0B-4003-8BAB-BF08F2BBEC26}" cxnId="{DB80E474-CB9E-45D2-9F5D-BCBC7D63CA14}" type="parTrans">
      <dgm:prSet/>
      <dgm:spPr/>
      <dgm:t>
        <a:bodyPr/>
        <a:lstStyle/>
        <a:p>
          <a:endParaRPr lang="zh-CN" altLang="en-US" sz="1600"/>
        </a:p>
      </dgm:t>
    </dgm:pt>
    <dgm:pt modelId="{562F6205-AE6D-40DE-9D2E-6F31DAE1826D}" cxnId="{DB80E474-CB9E-45D2-9F5D-BCBC7D63CA14}" type="sibTrans">
      <dgm:prSet/>
      <dgm:spPr/>
      <dgm:t>
        <a:bodyPr/>
        <a:lstStyle/>
        <a:p>
          <a:endParaRPr lang="zh-CN" altLang="en-US" sz="1600"/>
        </a:p>
      </dgm:t>
    </dgm:pt>
    <dgm:pt modelId="{35ED8F83-C606-412C-BD6B-155664443AD8}">
      <dgm:prSet custT="1"/>
      <dgm:spPr/>
      <dgm:t>
        <a:bodyPr/>
        <a:lstStyle/>
        <a:p>
          <a:r>
            <a:rPr lang="en-US" altLang="zh-CN" sz="1600" dirty="0"/>
            <a:t>《</a:t>
          </a:r>
          <a:r>
            <a:rPr lang="zh-CN" altLang="en-US" sz="1600" dirty="0"/>
            <a:t>合同法</a:t>
          </a:r>
          <a:r>
            <a:rPr lang="en-US" altLang="zh-CN" sz="1600" dirty="0"/>
            <a:t>》</a:t>
          </a:r>
          <a:r>
            <a:rPr lang="zh-CN" altLang="en-US" sz="1600" dirty="0"/>
            <a:t>第</a:t>
          </a:r>
          <a:r>
            <a:rPr lang="en-US" altLang="zh-CN" sz="1600" dirty="0"/>
            <a:t>5 </a:t>
          </a:r>
          <a:r>
            <a:rPr lang="zh-CN" altLang="en-US" sz="1600" dirty="0"/>
            <a:t>条规定，当事人应当遵循公平原则确定各方的权利和义务。</a:t>
          </a:r>
        </a:p>
      </dgm:t>
    </dgm:pt>
    <dgm:pt modelId="{7E7431B0-D303-4021-A878-7D9E37669976}" cxnId="{6DEA9F94-32CE-43AE-B467-C003FE725E88}" type="parTrans">
      <dgm:prSet/>
      <dgm:spPr/>
      <dgm:t>
        <a:bodyPr/>
        <a:lstStyle/>
        <a:p>
          <a:endParaRPr lang="zh-CN" altLang="en-US" sz="1600"/>
        </a:p>
      </dgm:t>
    </dgm:pt>
    <dgm:pt modelId="{56640630-9796-49ED-A90C-5005951F5A23}" cxnId="{6DEA9F94-32CE-43AE-B467-C003FE725E88}" type="sibTrans">
      <dgm:prSet/>
      <dgm:spPr/>
      <dgm:t>
        <a:bodyPr/>
        <a:lstStyle/>
        <a:p>
          <a:endParaRPr lang="zh-CN" altLang="en-US" sz="1600"/>
        </a:p>
      </dgm:t>
    </dgm:pt>
    <dgm:pt modelId="{9157937A-8FD2-4C08-B8CC-5E66B1760308}">
      <dgm:prSet custT="1"/>
      <dgm:spPr/>
      <dgm:t>
        <a:bodyPr/>
        <a:lstStyle/>
        <a:p>
          <a:r>
            <a:rPr lang="en-US" altLang="zh-CN" sz="1600" b="1"/>
            <a:t>4. </a:t>
          </a:r>
          <a:r>
            <a:rPr lang="zh-CN" altLang="en-US" sz="1600" b="1"/>
            <a:t>诚实信用原则</a:t>
          </a:r>
          <a:endParaRPr lang="zh-CN" altLang="en-US" sz="1600"/>
        </a:p>
      </dgm:t>
    </dgm:pt>
    <dgm:pt modelId="{65DE7CF1-C206-42D0-B36B-A67FA3254E74}" cxnId="{80109134-D4DC-4324-91EA-930930870A16}" type="parTrans">
      <dgm:prSet/>
      <dgm:spPr/>
      <dgm:t>
        <a:bodyPr/>
        <a:lstStyle/>
        <a:p>
          <a:endParaRPr lang="zh-CN" altLang="en-US" sz="1600"/>
        </a:p>
      </dgm:t>
    </dgm:pt>
    <dgm:pt modelId="{0BDEFB6E-DC6F-49DB-BF4C-BE93264BEE69}" cxnId="{80109134-D4DC-4324-91EA-930930870A16}" type="sibTrans">
      <dgm:prSet/>
      <dgm:spPr/>
      <dgm:t>
        <a:bodyPr/>
        <a:lstStyle/>
        <a:p>
          <a:endParaRPr lang="zh-CN" altLang="en-US" sz="1600"/>
        </a:p>
      </dgm:t>
    </dgm:pt>
    <dgm:pt modelId="{3985BCC3-FA04-43E5-A76B-AB88F528FAB3}">
      <dgm:prSet custT="1"/>
      <dgm:spPr/>
      <dgm:t>
        <a:bodyPr/>
        <a:lstStyle/>
        <a:p>
          <a:r>
            <a:rPr lang="en-US" altLang="zh-CN" sz="1600" dirty="0"/>
            <a:t>《</a:t>
          </a:r>
          <a:r>
            <a:rPr lang="zh-CN" altLang="en-US" sz="1600" dirty="0"/>
            <a:t>合同法</a:t>
          </a:r>
          <a:r>
            <a:rPr lang="en-US" altLang="zh-CN" sz="1600" dirty="0"/>
            <a:t>》</a:t>
          </a:r>
          <a:r>
            <a:rPr lang="zh-CN" altLang="en-US" sz="1600" dirty="0"/>
            <a:t>第</a:t>
          </a:r>
          <a:r>
            <a:rPr lang="en-US" altLang="zh-CN" sz="1600" dirty="0"/>
            <a:t>6 </a:t>
          </a:r>
          <a:r>
            <a:rPr lang="zh-CN" altLang="en-US" sz="1600" dirty="0"/>
            <a:t>条规定，当事人行使权利、履行义务应当遵循诚实信用原则。</a:t>
          </a:r>
        </a:p>
      </dgm:t>
    </dgm:pt>
    <dgm:pt modelId="{EDCBF6AF-8D7F-4308-B91D-15EFB058E8D4}" cxnId="{8C69AFE0-50E6-4E56-BF46-EEF4D4B8B6DA}" type="parTrans">
      <dgm:prSet/>
      <dgm:spPr/>
      <dgm:t>
        <a:bodyPr/>
        <a:lstStyle/>
        <a:p>
          <a:endParaRPr lang="zh-CN" altLang="en-US" sz="1600"/>
        </a:p>
      </dgm:t>
    </dgm:pt>
    <dgm:pt modelId="{B379F972-8795-4098-BCED-E33179BBCEA3}" cxnId="{8C69AFE0-50E6-4E56-BF46-EEF4D4B8B6DA}" type="sibTrans">
      <dgm:prSet/>
      <dgm:spPr/>
      <dgm:t>
        <a:bodyPr/>
        <a:lstStyle/>
        <a:p>
          <a:endParaRPr lang="zh-CN" altLang="en-US" sz="1600"/>
        </a:p>
      </dgm:t>
    </dgm:pt>
    <dgm:pt modelId="{0A0097C8-173D-49AD-950A-8F687FCA5C98}">
      <dgm:prSet custT="1"/>
      <dgm:spPr/>
      <dgm:t>
        <a:bodyPr/>
        <a:lstStyle/>
        <a:p>
          <a:r>
            <a:rPr lang="en-US" altLang="zh-CN" sz="1600" b="1"/>
            <a:t>5. </a:t>
          </a:r>
          <a:r>
            <a:rPr lang="zh-CN" altLang="en-US" sz="1600" b="1"/>
            <a:t>合法原则</a:t>
          </a:r>
          <a:endParaRPr lang="zh-CN" altLang="en-US" sz="1600"/>
        </a:p>
      </dgm:t>
    </dgm:pt>
    <dgm:pt modelId="{98E81941-6815-41E5-96D3-2E133C275722}" cxnId="{25DCB4EE-9783-429D-A347-A733C18A4345}" type="parTrans">
      <dgm:prSet/>
      <dgm:spPr/>
      <dgm:t>
        <a:bodyPr/>
        <a:lstStyle/>
        <a:p>
          <a:endParaRPr lang="zh-CN" altLang="en-US" sz="1600"/>
        </a:p>
      </dgm:t>
    </dgm:pt>
    <dgm:pt modelId="{288F3070-0C80-488D-BD17-D42D9209F3C9}" cxnId="{25DCB4EE-9783-429D-A347-A733C18A4345}" type="sibTrans">
      <dgm:prSet/>
      <dgm:spPr/>
      <dgm:t>
        <a:bodyPr/>
        <a:lstStyle/>
        <a:p>
          <a:endParaRPr lang="zh-CN" altLang="en-US" sz="1600"/>
        </a:p>
      </dgm:t>
    </dgm:pt>
    <dgm:pt modelId="{F4B237F4-2398-41E4-9B7D-442F720D844C}">
      <dgm:prSet custT="1"/>
      <dgm:spPr/>
      <dgm:t>
        <a:bodyPr/>
        <a:lstStyle/>
        <a:p>
          <a:r>
            <a:rPr lang="en-US" altLang="zh-CN" sz="1600" dirty="0"/>
            <a:t>《</a:t>
          </a:r>
          <a:r>
            <a:rPr lang="zh-CN" altLang="en-US" sz="1600" dirty="0"/>
            <a:t>合同法</a:t>
          </a:r>
          <a:r>
            <a:rPr lang="en-US" altLang="zh-CN" sz="1600" dirty="0"/>
            <a:t>》</a:t>
          </a:r>
          <a:r>
            <a:rPr lang="zh-CN" altLang="en-US" sz="1600" dirty="0"/>
            <a:t>第</a:t>
          </a:r>
          <a:r>
            <a:rPr lang="en-US" altLang="zh-CN" sz="1600" dirty="0"/>
            <a:t>7 </a:t>
          </a:r>
          <a:r>
            <a:rPr lang="zh-CN" altLang="en-US" sz="1600" dirty="0"/>
            <a:t>条规定，当事人订立、履行合同，应当遵守法律、行政法规，尊重社会公德，不得扰乱社会经济秩序，损害社会公共利益。</a:t>
          </a:r>
        </a:p>
      </dgm:t>
    </dgm:pt>
    <dgm:pt modelId="{BAE6223A-6347-429F-9070-7CC9D5DBCED9}" cxnId="{C5FA2960-0E51-454C-813A-DE0AFAD241C6}" type="parTrans">
      <dgm:prSet/>
      <dgm:spPr/>
      <dgm:t>
        <a:bodyPr/>
        <a:lstStyle/>
        <a:p>
          <a:endParaRPr lang="zh-CN" altLang="en-US" sz="1600"/>
        </a:p>
      </dgm:t>
    </dgm:pt>
    <dgm:pt modelId="{AC510DC2-5876-4EC0-86DA-47369B99E574}" cxnId="{C5FA2960-0E51-454C-813A-DE0AFAD241C6}" type="sibTrans">
      <dgm:prSet/>
      <dgm:spPr/>
      <dgm:t>
        <a:bodyPr/>
        <a:lstStyle/>
        <a:p>
          <a:endParaRPr lang="zh-CN" altLang="en-US" sz="1600"/>
        </a:p>
      </dgm:t>
    </dgm:pt>
    <dgm:pt modelId="{DFFD67FD-7228-429F-AC74-225F18C041E3}" type="pres">
      <dgm:prSet presAssocID="{9EB7A0D2-59D9-4331-89A6-898FE726A936}" presName="Name0" presStyleCnt="0">
        <dgm:presLayoutVars>
          <dgm:dir/>
          <dgm:animLvl val="lvl"/>
          <dgm:resizeHandles val="exact"/>
        </dgm:presLayoutVars>
      </dgm:prSet>
      <dgm:spPr/>
    </dgm:pt>
    <dgm:pt modelId="{365A10D4-0628-45F4-998E-C3F88D8DEF3C}" type="pres">
      <dgm:prSet presAssocID="{2CDBF61F-2D1C-4F25-93B3-844C4E3125DD}" presName="composite" presStyleCnt="0"/>
      <dgm:spPr/>
    </dgm:pt>
    <dgm:pt modelId="{39F6D050-467E-4B3A-8DDF-977372EA6C6A}" type="pres">
      <dgm:prSet presAssocID="{2CDBF61F-2D1C-4F25-93B3-844C4E3125DD}" presName="parTx" presStyleLbl="alignNode1" presStyleIdx="0" presStyleCnt="5">
        <dgm:presLayoutVars>
          <dgm:chMax val="0"/>
          <dgm:chPref val="0"/>
          <dgm:bulletEnabled val="1"/>
        </dgm:presLayoutVars>
      </dgm:prSet>
      <dgm:spPr/>
    </dgm:pt>
    <dgm:pt modelId="{46DFBEFA-79CE-4406-BCBF-AF0E2A7F8087}" type="pres">
      <dgm:prSet presAssocID="{2CDBF61F-2D1C-4F25-93B3-844C4E3125DD}" presName="desTx" presStyleLbl="alignAccFollowNode1" presStyleIdx="0" presStyleCnt="5">
        <dgm:presLayoutVars>
          <dgm:bulletEnabled val="1"/>
        </dgm:presLayoutVars>
      </dgm:prSet>
      <dgm:spPr/>
    </dgm:pt>
    <dgm:pt modelId="{BA2D51E6-C66D-46CF-8826-B4802CD05731}" type="pres">
      <dgm:prSet presAssocID="{B2EA7BA2-E0D7-4D9D-BAD7-E70B74109DB4}" presName="space" presStyleCnt="0"/>
      <dgm:spPr/>
    </dgm:pt>
    <dgm:pt modelId="{AB796216-D77C-4449-AE6D-EC2764C66E22}" type="pres">
      <dgm:prSet presAssocID="{C19483D5-7CCC-4788-B9ED-FB24BF12FB91}" presName="composite" presStyleCnt="0"/>
      <dgm:spPr/>
    </dgm:pt>
    <dgm:pt modelId="{2A87A02B-E05F-4EA1-87A5-8FA21DE1C755}" type="pres">
      <dgm:prSet presAssocID="{C19483D5-7CCC-4788-B9ED-FB24BF12FB91}" presName="parTx" presStyleLbl="alignNode1" presStyleIdx="1" presStyleCnt="5">
        <dgm:presLayoutVars>
          <dgm:chMax val="0"/>
          <dgm:chPref val="0"/>
          <dgm:bulletEnabled val="1"/>
        </dgm:presLayoutVars>
      </dgm:prSet>
      <dgm:spPr/>
    </dgm:pt>
    <dgm:pt modelId="{F74ACC7D-129D-4947-9839-53688243070A}" type="pres">
      <dgm:prSet presAssocID="{C19483D5-7CCC-4788-B9ED-FB24BF12FB91}" presName="desTx" presStyleLbl="alignAccFollowNode1" presStyleIdx="1" presStyleCnt="5">
        <dgm:presLayoutVars>
          <dgm:bulletEnabled val="1"/>
        </dgm:presLayoutVars>
      </dgm:prSet>
      <dgm:spPr/>
    </dgm:pt>
    <dgm:pt modelId="{996FE24E-A2F4-4D43-86B9-C16F381485B6}" type="pres">
      <dgm:prSet presAssocID="{9F802A9D-4088-48C1-B764-94DFFC687DD5}" presName="space" presStyleCnt="0"/>
      <dgm:spPr/>
    </dgm:pt>
    <dgm:pt modelId="{5623BF6B-932A-4628-92A8-66D6DAAAE472}" type="pres">
      <dgm:prSet presAssocID="{B278F9AA-725B-4607-922A-8F5B630666FE}" presName="composite" presStyleCnt="0"/>
      <dgm:spPr/>
    </dgm:pt>
    <dgm:pt modelId="{F567E9C8-D3A3-42D9-BC07-4932FB9E7F36}" type="pres">
      <dgm:prSet presAssocID="{B278F9AA-725B-4607-922A-8F5B630666FE}" presName="parTx" presStyleLbl="alignNode1" presStyleIdx="2" presStyleCnt="5">
        <dgm:presLayoutVars>
          <dgm:chMax val="0"/>
          <dgm:chPref val="0"/>
          <dgm:bulletEnabled val="1"/>
        </dgm:presLayoutVars>
      </dgm:prSet>
      <dgm:spPr/>
    </dgm:pt>
    <dgm:pt modelId="{8B403255-E67C-4E51-A414-1F72C4CC860E}" type="pres">
      <dgm:prSet presAssocID="{B278F9AA-725B-4607-922A-8F5B630666FE}" presName="desTx" presStyleLbl="alignAccFollowNode1" presStyleIdx="2" presStyleCnt="5">
        <dgm:presLayoutVars>
          <dgm:bulletEnabled val="1"/>
        </dgm:presLayoutVars>
      </dgm:prSet>
      <dgm:spPr/>
    </dgm:pt>
    <dgm:pt modelId="{CA81B4FE-0AE0-4FE0-97C7-31B32EDCFFC8}" type="pres">
      <dgm:prSet presAssocID="{562F6205-AE6D-40DE-9D2E-6F31DAE1826D}" presName="space" presStyleCnt="0"/>
      <dgm:spPr/>
    </dgm:pt>
    <dgm:pt modelId="{460DC7E5-C9ED-43A2-ABA9-252F7ABB990B}" type="pres">
      <dgm:prSet presAssocID="{9157937A-8FD2-4C08-B8CC-5E66B1760308}" presName="composite" presStyleCnt="0"/>
      <dgm:spPr/>
    </dgm:pt>
    <dgm:pt modelId="{A5C24FEC-7506-41EA-8849-AA3FB1BC8CB4}" type="pres">
      <dgm:prSet presAssocID="{9157937A-8FD2-4C08-B8CC-5E66B1760308}" presName="parTx" presStyleLbl="alignNode1" presStyleIdx="3" presStyleCnt="5">
        <dgm:presLayoutVars>
          <dgm:chMax val="0"/>
          <dgm:chPref val="0"/>
          <dgm:bulletEnabled val="1"/>
        </dgm:presLayoutVars>
      </dgm:prSet>
      <dgm:spPr/>
    </dgm:pt>
    <dgm:pt modelId="{B94319A5-A902-4924-BF6B-61EDEDC9DFE2}" type="pres">
      <dgm:prSet presAssocID="{9157937A-8FD2-4C08-B8CC-5E66B1760308}" presName="desTx" presStyleLbl="alignAccFollowNode1" presStyleIdx="3" presStyleCnt="5">
        <dgm:presLayoutVars>
          <dgm:bulletEnabled val="1"/>
        </dgm:presLayoutVars>
      </dgm:prSet>
      <dgm:spPr/>
    </dgm:pt>
    <dgm:pt modelId="{364BE312-24F7-442A-8DB9-C51E7A0520DC}" type="pres">
      <dgm:prSet presAssocID="{0BDEFB6E-DC6F-49DB-BF4C-BE93264BEE69}" presName="space" presStyleCnt="0"/>
      <dgm:spPr/>
    </dgm:pt>
    <dgm:pt modelId="{E1A1EF00-C74F-433C-AD50-51475A2C9FBE}" type="pres">
      <dgm:prSet presAssocID="{0A0097C8-173D-49AD-950A-8F687FCA5C98}" presName="composite" presStyleCnt="0"/>
      <dgm:spPr/>
    </dgm:pt>
    <dgm:pt modelId="{C89A3543-2C83-44C7-9320-965BA47DFBA6}" type="pres">
      <dgm:prSet presAssocID="{0A0097C8-173D-49AD-950A-8F687FCA5C98}" presName="parTx" presStyleLbl="alignNode1" presStyleIdx="4" presStyleCnt="5">
        <dgm:presLayoutVars>
          <dgm:chMax val="0"/>
          <dgm:chPref val="0"/>
          <dgm:bulletEnabled val="1"/>
        </dgm:presLayoutVars>
      </dgm:prSet>
      <dgm:spPr/>
    </dgm:pt>
    <dgm:pt modelId="{1EB21050-50A9-42F0-9026-7BF9C9446D40}" type="pres">
      <dgm:prSet presAssocID="{0A0097C8-173D-49AD-950A-8F687FCA5C98}" presName="desTx" presStyleLbl="alignAccFollowNode1" presStyleIdx="4" presStyleCnt="5">
        <dgm:presLayoutVars>
          <dgm:bulletEnabled val="1"/>
        </dgm:presLayoutVars>
      </dgm:prSet>
      <dgm:spPr/>
    </dgm:pt>
  </dgm:ptLst>
  <dgm:cxnLst>
    <dgm:cxn modelId="{BC2EC811-F249-4791-BF68-94A0E85EAC2E}" type="presOf" srcId="{9157937A-8FD2-4C08-B8CC-5E66B1760308}" destId="{A5C24FEC-7506-41EA-8849-AA3FB1BC8CB4}" srcOrd="0" destOrd="0" presId="urn:microsoft.com/office/officeart/2005/8/layout/hList1"/>
    <dgm:cxn modelId="{3E0C8429-A870-48DE-A009-22D845E55A81}" srcId="{2CDBF61F-2D1C-4F25-93B3-844C4E3125DD}" destId="{80BC9048-E20C-4726-9B1E-AF582B561196}" srcOrd="0" destOrd="0" parTransId="{EDA2C49D-AEB3-475A-851A-9EAA55C18263}" sibTransId="{133A7D9F-BABE-47B6-BD0A-E0DCF83ABD22}"/>
    <dgm:cxn modelId="{EB2CF32E-0F2B-4C4B-A404-58D50A755DF5}" srcId="{9EB7A0D2-59D9-4331-89A6-898FE726A936}" destId="{C19483D5-7CCC-4788-B9ED-FB24BF12FB91}" srcOrd="1" destOrd="0" parTransId="{88FBDB33-69C8-4B4F-8C3A-F256A71E696A}" sibTransId="{9F802A9D-4088-48C1-B764-94DFFC687DD5}"/>
    <dgm:cxn modelId="{80109134-D4DC-4324-91EA-930930870A16}" srcId="{9EB7A0D2-59D9-4331-89A6-898FE726A936}" destId="{9157937A-8FD2-4C08-B8CC-5E66B1760308}" srcOrd="3" destOrd="0" parTransId="{65DE7CF1-C206-42D0-B36B-A67FA3254E74}" sibTransId="{0BDEFB6E-DC6F-49DB-BF4C-BE93264BEE69}"/>
    <dgm:cxn modelId="{A81E6B5F-1B86-4E47-84DB-671CC2CDE70F}" type="presOf" srcId="{F4B237F4-2398-41E4-9B7D-442F720D844C}" destId="{1EB21050-50A9-42F0-9026-7BF9C9446D40}" srcOrd="0" destOrd="0" presId="urn:microsoft.com/office/officeart/2005/8/layout/hList1"/>
    <dgm:cxn modelId="{C5FA2960-0E51-454C-813A-DE0AFAD241C6}" srcId="{0A0097C8-173D-49AD-950A-8F687FCA5C98}" destId="{F4B237F4-2398-41E4-9B7D-442F720D844C}" srcOrd="0" destOrd="0" parTransId="{BAE6223A-6347-429F-9070-7CC9D5DBCED9}" sibTransId="{AC510DC2-5876-4EC0-86DA-47369B99E574}"/>
    <dgm:cxn modelId="{A29D8B71-C5EA-40C5-8B7A-0DA5730ED1D9}" type="presOf" srcId="{3985BCC3-FA04-43E5-A76B-AB88F528FAB3}" destId="{B94319A5-A902-4924-BF6B-61EDEDC9DFE2}" srcOrd="0" destOrd="0" presId="urn:microsoft.com/office/officeart/2005/8/layout/hList1"/>
    <dgm:cxn modelId="{DB80E474-CB9E-45D2-9F5D-BCBC7D63CA14}" srcId="{9EB7A0D2-59D9-4331-89A6-898FE726A936}" destId="{B278F9AA-725B-4607-922A-8F5B630666FE}" srcOrd="2" destOrd="0" parTransId="{D1568E7C-6D0B-4003-8BAB-BF08F2BBEC26}" sibTransId="{562F6205-AE6D-40DE-9D2E-6F31DAE1826D}"/>
    <dgm:cxn modelId="{91D7F476-FFD0-4B6D-B70B-6FF6A7D19C62}" type="presOf" srcId="{2CDBF61F-2D1C-4F25-93B3-844C4E3125DD}" destId="{39F6D050-467E-4B3A-8DDF-977372EA6C6A}" srcOrd="0" destOrd="0" presId="urn:microsoft.com/office/officeart/2005/8/layout/hList1"/>
    <dgm:cxn modelId="{0D870C89-50DB-4108-BDC6-DBA2958F9890}" type="presOf" srcId="{D80CC5DE-782A-45DE-A5F7-4D4A251E53F9}" destId="{F74ACC7D-129D-4947-9839-53688243070A}" srcOrd="0" destOrd="0" presId="urn:microsoft.com/office/officeart/2005/8/layout/hList1"/>
    <dgm:cxn modelId="{8EA4F292-EB5C-448C-8658-9D9D33DABAD4}" type="presOf" srcId="{80BC9048-E20C-4726-9B1E-AF582B561196}" destId="{46DFBEFA-79CE-4406-BCBF-AF0E2A7F8087}" srcOrd="0" destOrd="0" presId="urn:microsoft.com/office/officeart/2005/8/layout/hList1"/>
    <dgm:cxn modelId="{6DEA9F94-32CE-43AE-B467-C003FE725E88}" srcId="{B278F9AA-725B-4607-922A-8F5B630666FE}" destId="{35ED8F83-C606-412C-BD6B-155664443AD8}" srcOrd="0" destOrd="0" parTransId="{7E7431B0-D303-4021-A878-7D9E37669976}" sibTransId="{56640630-9796-49ED-A90C-5005951F5A23}"/>
    <dgm:cxn modelId="{D80DB89D-02E5-4A2C-8269-06A708C027B8}" srcId="{C19483D5-7CCC-4788-B9ED-FB24BF12FB91}" destId="{D80CC5DE-782A-45DE-A5F7-4D4A251E53F9}" srcOrd="0" destOrd="0" parTransId="{9026E530-F648-48D5-BF1E-AC31367F89DB}" sibTransId="{93D4C0EE-E9A2-473C-93C6-AE759928A246}"/>
    <dgm:cxn modelId="{AB6867BF-E6E4-4CA8-A8E6-BABBEC23BBA8}" type="presOf" srcId="{9EB7A0D2-59D9-4331-89A6-898FE726A936}" destId="{DFFD67FD-7228-429F-AC74-225F18C041E3}" srcOrd="0" destOrd="0" presId="urn:microsoft.com/office/officeart/2005/8/layout/hList1"/>
    <dgm:cxn modelId="{C8A53CC1-3CEA-454E-A89C-64FF95530271}" srcId="{9EB7A0D2-59D9-4331-89A6-898FE726A936}" destId="{2CDBF61F-2D1C-4F25-93B3-844C4E3125DD}" srcOrd="0" destOrd="0" parTransId="{C9A8854B-8D42-4D9E-8BE9-A386AA036EDB}" sibTransId="{B2EA7BA2-E0D7-4D9D-BAD7-E70B74109DB4}"/>
    <dgm:cxn modelId="{69B036C5-2517-4A94-BDEA-E3C39401BF45}" type="presOf" srcId="{C19483D5-7CCC-4788-B9ED-FB24BF12FB91}" destId="{2A87A02B-E05F-4EA1-87A5-8FA21DE1C755}" srcOrd="0" destOrd="0" presId="urn:microsoft.com/office/officeart/2005/8/layout/hList1"/>
    <dgm:cxn modelId="{702E7DC5-FFFF-4797-AF26-D9FDA8D2314B}" type="presOf" srcId="{0A0097C8-173D-49AD-950A-8F687FCA5C98}" destId="{C89A3543-2C83-44C7-9320-965BA47DFBA6}" srcOrd="0" destOrd="0" presId="urn:microsoft.com/office/officeart/2005/8/layout/hList1"/>
    <dgm:cxn modelId="{B785F2CC-1DDE-4EE7-AC9B-9339C334B5D3}" type="presOf" srcId="{B278F9AA-725B-4607-922A-8F5B630666FE}" destId="{F567E9C8-D3A3-42D9-BC07-4932FB9E7F36}" srcOrd="0" destOrd="0" presId="urn:microsoft.com/office/officeart/2005/8/layout/hList1"/>
    <dgm:cxn modelId="{8C69AFE0-50E6-4E56-BF46-EEF4D4B8B6DA}" srcId="{9157937A-8FD2-4C08-B8CC-5E66B1760308}" destId="{3985BCC3-FA04-43E5-A76B-AB88F528FAB3}" srcOrd="0" destOrd="0" parTransId="{EDCBF6AF-8D7F-4308-B91D-15EFB058E8D4}" sibTransId="{B379F972-8795-4098-BCED-E33179BBCEA3}"/>
    <dgm:cxn modelId="{E62D45E2-D00B-42D6-82D1-1E76C6A5D63D}" type="presOf" srcId="{35ED8F83-C606-412C-BD6B-155664443AD8}" destId="{8B403255-E67C-4E51-A414-1F72C4CC860E}" srcOrd="0" destOrd="0" presId="urn:microsoft.com/office/officeart/2005/8/layout/hList1"/>
    <dgm:cxn modelId="{25DCB4EE-9783-429D-A347-A733C18A4345}" srcId="{9EB7A0D2-59D9-4331-89A6-898FE726A936}" destId="{0A0097C8-173D-49AD-950A-8F687FCA5C98}" srcOrd="4" destOrd="0" parTransId="{98E81941-6815-41E5-96D3-2E133C275722}" sibTransId="{288F3070-0C80-488D-BD17-D42D9209F3C9}"/>
    <dgm:cxn modelId="{B8D1DEBF-4D6A-4532-B158-81E391E74D87}" type="presParOf" srcId="{DFFD67FD-7228-429F-AC74-225F18C041E3}" destId="{365A10D4-0628-45F4-998E-C3F88D8DEF3C}" srcOrd="0" destOrd="0" presId="urn:microsoft.com/office/officeart/2005/8/layout/hList1"/>
    <dgm:cxn modelId="{4DBD4FFD-5015-4C3E-97A3-EA886A8108D1}" type="presParOf" srcId="{365A10D4-0628-45F4-998E-C3F88D8DEF3C}" destId="{39F6D050-467E-4B3A-8DDF-977372EA6C6A}" srcOrd="0" destOrd="0" presId="urn:microsoft.com/office/officeart/2005/8/layout/hList1"/>
    <dgm:cxn modelId="{59676AE4-7F8E-4EE7-8D45-59FAB0B2A187}" type="presParOf" srcId="{365A10D4-0628-45F4-998E-C3F88D8DEF3C}" destId="{46DFBEFA-79CE-4406-BCBF-AF0E2A7F8087}" srcOrd="1" destOrd="0" presId="urn:microsoft.com/office/officeart/2005/8/layout/hList1"/>
    <dgm:cxn modelId="{E3AD5AD9-6511-40F8-B63F-04E23A108CDA}" type="presParOf" srcId="{DFFD67FD-7228-429F-AC74-225F18C041E3}" destId="{BA2D51E6-C66D-46CF-8826-B4802CD05731}" srcOrd="1" destOrd="0" presId="urn:microsoft.com/office/officeart/2005/8/layout/hList1"/>
    <dgm:cxn modelId="{BBBEF621-60A8-4F17-A2ED-817D7F69151A}" type="presParOf" srcId="{DFFD67FD-7228-429F-AC74-225F18C041E3}" destId="{AB796216-D77C-4449-AE6D-EC2764C66E22}" srcOrd="2" destOrd="0" presId="urn:microsoft.com/office/officeart/2005/8/layout/hList1"/>
    <dgm:cxn modelId="{8979503B-F785-470C-BD00-8E2D04A4708B}" type="presParOf" srcId="{AB796216-D77C-4449-AE6D-EC2764C66E22}" destId="{2A87A02B-E05F-4EA1-87A5-8FA21DE1C755}" srcOrd="0" destOrd="0" presId="urn:microsoft.com/office/officeart/2005/8/layout/hList1"/>
    <dgm:cxn modelId="{FEF32FEE-23A0-4EFF-9554-5737D2BFB3CB}" type="presParOf" srcId="{AB796216-D77C-4449-AE6D-EC2764C66E22}" destId="{F74ACC7D-129D-4947-9839-53688243070A}" srcOrd="1" destOrd="0" presId="urn:microsoft.com/office/officeart/2005/8/layout/hList1"/>
    <dgm:cxn modelId="{FB4CCDB9-6BB2-4894-A6FE-0D65F511685D}" type="presParOf" srcId="{DFFD67FD-7228-429F-AC74-225F18C041E3}" destId="{996FE24E-A2F4-4D43-86B9-C16F381485B6}" srcOrd="3" destOrd="0" presId="urn:microsoft.com/office/officeart/2005/8/layout/hList1"/>
    <dgm:cxn modelId="{18CE65A1-CDF5-4F0E-95FB-F6740122EE84}" type="presParOf" srcId="{DFFD67FD-7228-429F-AC74-225F18C041E3}" destId="{5623BF6B-932A-4628-92A8-66D6DAAAE472}" srcOrd="4" destOrd="0" presId="urn:microsoft.com/office/officeart/2005/8/layout/hList1"/>
    <dgm:cxn modelId="{C335CF9E-3ED8-4086-A1BA-2DDA96F132BF}" type="presParOf" srcId="{5623BF6B-932A-4628-92A8-66D6DAAAE472}" destId="{F567E9C8-D3A3-42D9-BC07-4932FB9E7F36}" srcOrd="0" destOrd="0" presId="urn:microsoft.com/office/officeart/2005/8/layout/hList1"/>
    <dgm:cxn modelId="{3D997964-1EFC-4EC2-87D6-410870EFDB64}" type="presParOf" srcId="{5623BF6B-932A-4628-92A8-66D6DAAAE472}" destId="{8B403255-E67C-4E51-A414-1F72C4CC860E}" srcOrd="1" destOrd="0" presId="urn:microsoft.com/office/officeart/2005/8/layout/hList1"/>
    <dgm:cxn modelId="{E491421C-A877-4CEC-BDB9-01C4A1EC8900}" type="presParOf" srcId="{DFFD67FD-7228-429F-AC74-225F18C041E3}" destId="{CA81B4FE-0AE0-4FE0-97C7-31B32EDCFFC8}" srcOrd="5" destOrd="0" presId="urn:microsoft.com/office/officeart/2005/8/layout/hList1"/>
    <dgm:cxn modelId="{62A3E1F5-7791-4329-82B3-393A7EEDC325}" type="presParOf" srcId="{DFFD67FD-7228-429F-AC74-225F18C041E3}" destId="{460DC7E5-C9ED-43A2-ABA9-252F7ABB990B}" srcOrd="6" destOrd="0" presId="urn:microsoft.com/office/officeart/2005/8/layout/hList1"/>
    <dgm:cxn modelId="{DC9D56CA-5F6E-4084-931E-184E0B5AA5A1}" type="presParOf" srcId="{460DC7E5-C9ED-43A2-ABA9-252F7ABB990B}" destId="{A5C24FEC-7506-41EA-8849-AA3FB1BC8CB4}" srcOrd="0" destOrd="0" presId="urn:microsoft.com/office/officeart/2005/8/layout/hList1"/>
    <dgm:cxn modelId="{7AD8CE2C-A1E1-447F-BD44-C322D7771FC0}" type="presParOf" srcId="{460DC7E5-C9ED-43A2-ABA9-252F7ABB990B}" destId="{B94319A5-A902-4924-BF6B-61EDEDC9DFE2}" srcOrd="1" destOrd="0" presId="urn:microsoft.com/office/officeart/2005/8/layout/hList1"/>
    <dgm:cxn modelId="{7027610B-D419-44EE-BF2B-77231ED0E062}" type="presParOf" srcId="{DFFD67FD-7228-429F-AC74-225F18C041E3}" destId="{364BE312-24F7-442A-8DB9-C51E7A0520DC}" srcOrd="7" destOrd="0" presId="urn:microsoft.com/office/officeart/2005/8/layout/hList1"/>
    <dgm:cxn modelId="{1516FFE3-0E7A-4484-A9B0-84F4BE3F1615}" type="presParOf" srcId="{DFFD67FD-7228-429F-AC74-225F18C041E3}" destId="{E1A1EF00-C74F-433C-AD50-51475A2C9FBE}" srcOrd="8" destOrd="0" presId="urn:microsoft.com/office/officeart/2005/8/layout/hList1"/>
    <dgm:cxn modelId="{375FD66D-D8CF-4D42-AA27-96C6530394CE}" type="presParOf" srcId="{E1A1EF00-C74F-433C-AD50-51475A2C9FBE}" destId="{C89A3543-2C83-44C7-9320-965BA47DFBA6}" srcOrd="0" destOrd="0" presId="urn:microsoft.com/office/officeart/2005/8/layout/hList1"/>
    <dgm:cxn modelId="{AE170494-9259-47AD-9BEF-E1485FDE6BAF}" type="presParOf" srcId="{E1A1EF00-C74F-433C-AD50-51475A2C9FBE}" destId="{1EB21050-50A9-42F0-9026-7BF9C9446D40}" srcOrd="1" destOrd="0" presId="urn:microsoft.com/office/officeart/2005/8/layout/h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925DDB-8558-42DF-80DA-74212EE4DE35}"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zh-CN" altLang="en-US"/>
        </a:p>
      </dgm:t>
    </dgm:pt>
    <dgm:pt modelId="{2133913C-CF77-40F3-B022-1D6727022095}">
      <dgm:prSet custT="1"/>
      <dgm:spPr/>
      <dgm:t>
        <a:bodyPr/>
        <a:lstStyle/>
        <a:p>
          <a:pPr rtl="0"/>
          <a:r>
            <a:rPr lang="en-US" sz="1600" dirty="0">
              <a:latin typeface="+mn-ea"/>
              <a:ea typeface="+mn-ea"/>
            </a:rPr>
            <a:t>1. </a:t>
          </a:r>
          <a:r>
            <a:rPr lang="zh-CN" sz="1600" dirty="0">
              <a:latin typeface="+mn-ea"/>
              <a:ea typeface="+mn-ea"/>
            </a:rPr>
            <a:t>把中国特色社会主义理论体系作为长期坚持的行动指南 </a:t>
          </a:r>
        </a:p>
      </dgm:t>
    </dgm:pt>
    <dgm:pt modelId="{F49F8B68-2E52-404F-A31F-48CF25911264}" cxnId="{C5845B8A-EAA1-4278-8332-2C577BD6AF86}" type="parTrans">
      <dgm:prSet/>
      <dgm:spPr/>
      <dgm:t>
        <a:bodyPr/>
        <a:lstStyle/>
        <a:p>
          <a:endParaRPr lang="zh-CN" altLang="en-US" sz="1600">
            <a:latin typeface="+mn-ea"/>
            <a:ea typeface="+mn-ea"/>
          </a:endParaRPr>
        </a:p>
      </dgm:t>
    </dgm:pt>
    <dgm:pt modelId="{C28D28B1-957A-44CB-B3AF-2CFAAB966F85}" cxnId="{C5845B8A-EAA1-4278-8332-2C577BD6AF86}" type="sibTrans">
      <dgm:prSet/>
      <dgm:spPr/>
      <dgm:t>
        <a:bodyPr/>
        <a:lstStyle/>
        <a:p>
          <a:endParaRPr lang="zh-CN" altLang="en-US" sz="1600">
            <a:latin typeface="+mn-ea"/>
            <a:ea typeface="+mn-ea"/>
          </a:endParaRPr>
        </a:p>
      </dgm:t>
    </dgm:pt>
    <dgm:pt modelId="{95B39820-8B09-4ACD-A3E6-AE52295D8865}">
      <dgm:prSet custT="1"/>
      <dgm:spPr/>
      <dgm:t>
        <a:bodyPr/>
        <a:lstStyle/>
        <a:p>
          <a:pPr rtl="0"/>
          <a:r>
            <a:rPr lang="en-US" sz="1600" dirty="0">
              <a:latin typeface="+mn-ea"/>
              <a:ea typeface="+mn-ea"/>
            </a:rPr>
            <a:t>2. </a:t>
          </a:r>
          <a:r>
            <a:rPr lang="zh-CN" sz="1600" dirty="0">
              <a:latin typeface="+mn-ea"/>
              <a:ea typeface="+mn-ea"/>
            </a:rPr>
            <a:t>把坚持党的领导、人民当家做主、依法治国有机统一作为唯一的正确路径</a:t>
          </a:r>
        </a:p>
      </dgm:t>
    </dgm:pt>
    <dgm:pt modelId="{B4065659-60E3-478B-BBEB-872C1D584A99}" cxnId="{31583910-77AC-4C5E-8A21-40202FBB85DF}" type="parTrans">
      <dgm:prSet/>
      <dgm:spPr/>
      <dgm:t>
        <a:bodyPr/>
        <a:lstStyle/>
        <a:p>
          <a:endParaRPr lang="zh-CN" altLang="en-US" sz="1600">
            <a:latin typeface="+mn-ea"/>
            <a:ea typeface="+mn-ea"/>
          </a:endParaRPr>
        </a:p>
      </dgm:t>
    </dgm:pt>
    <dgm:pt modelId="{30E83C57-A94C-420D-834D-7D30097E4D76}" cxnId="{31583910-77AC-4C5E-8A21-40202FBB85DF}" type="sibTrans">
      <dgm:prSet/>
      <dgm:spPr/>
      <dgm:t>
        <a:bodyPr/>
        <a:lstStyle/>
        <a:p>
          <a:endParaRPr lang="zh-CN" altLang="en-US" sz="1600">
            <a:latin typeface="+mn-ea"/>
            <a:ea typeface="+mn-ea"/>
          </a:endParaRPr>
        </a:p>
      </dgm:t>
    </dgm:pt>
    <dgm:pt modelId="{DAB95B6D-C3DD-4215-8B29-1F4D59AA901E}">
      <dgm:prSet custT="1"/>
      <dgm:spPr/>
      <dgm:t>
        <a:bodyPr/>
        <a:lstStyle/>
        <a:p>
          <a:pPr rtl="0"/>
          <a:r>
            <a:rPr lang="en-US" sz="1600">
              <a:latin typeface="+mn-ea"/>
              <a:ea typeface="+mn-ea"/>
            </a:rPr>
            <a:t>3. </a:t>
          </a:r>
          <a:r>
            <a:rPr lang="zh-CN" sz="1600">
              <a:latin typeface="+mn-ea"/>
              <a:ea typeface="+mn-ea"/>
            </a:rPr>
            <a:t>把“四个维护”作为永远的价值追求 </a:t>
          </a:r>
        </a:p>
      </dgm:t>
    </dgm:pt>
    <dgm:pt modelId="{F6544512-E7BB-477F-9FD4-069BA4E4680E}" cxnId="{96BDA48B-8D04-4AFE-B443-FEA2006E4AC0}" type="parTrans">
      <dgm:prSet/>
      <dgm:spPr/>
      <dgm:t>
        <a:bodyPr/>
        <a:lstStyle/>
        <a:p>
          <a:endParaRPr lang="zh-CN" altLang="en-US" sz="1600">
            <a:latin typeface="+mn-ea"/>
            <a:ea typeface="+mn-ea"/>
          </a:endParaRPr>
        </a:p>
      </dgm:t>
    </dgm:pt>
    <dgm:pt modelId="{DA53BA00-8780-4171-99BC-902612A6D57B}" cxnId="{96BDA48B-8D04-4AFE-B443-FEA2006E4AC0}" type="sibTrans">
      <dgm:prSet/>
      <dgm:spPr/>
      <dgm:t>
        <a:bodyPr/>
        <a:lstStyle/>
        <a:p>
          <a:endParaRPr lang="zh-CN" altLang="en-US" sz="1600">
            <a:latin typeface="+mn-ea"/>
            <a:ea typeface="+mn-ea"/>
          </a:endParaRPr>
        </a:p>
      </dgm:t>
    </dgm:pt>
    <dgm:pt modelId="{54135281-3164-4B1F-8CD9-ED3D93753D04}">
      <dgm:prSet custT="1"/>
      <dgm:spPr/>
      <dgm:t>
        <a:bodyPr/>
        <a:lstStyle/>
        <a:p>
          <a:pPr rtl="0"/>
          <a:r>
            <a:rPr lang="en-US" sz="1600">
              <a:latin typeface="+mn-ea"/>
              <a:ea typeface="+mn-ea"/>
            </a:rPr>
            <a:t>4. </a:t>
          </a:r>
          <a:r>
            <a:rPr lang="zh-CN" sz="1600">
              <a:latin typeface="+mn-ea"/>
              <a:ea typeface="+mn-ea"/>
            </a:rPr>
            <a:t>把实现中华民族伟大复兴的中国梦作为崇高使命和奋斗目标</a:t>
          </a:r>
        </a:p>
      </dgm:t>
    </dgm:pt>
    <dgm:pt modelId="{B41EBD32-FE5B-45C0-B5EE-82D1728B774E}" cxnId="{7E811978-D614-4C3F-9FBE-3EBB9EC883B9}" type="parTrans">
      <dgm:prSet/>
      <dgm:spPr/>
      <dgm:t>
        <a:bodyPr/>
        <a:lstStyle/>
        <a:p>
          <a:endParaRPr lang="zh-CN" altLang="en-US" sz="1600">
            <a:latin typeface="+mn-ea"/>
            <a:ea typeface="+mn-ea"/>
          </a:endParaRPr>
        </a:p>
      </dgm:t>
    </dgm:pt>
    <dgm:pt modelId="{6C007D4E-B2A1-4D52-9BFB-41442CF59E4A}" cxnId="{7E811978-D614-4C3F-9FBE-3EBB9EC883B9}" type="sibTrans">
      <dgm:prSet/>
      <dgm:spPr/>
      <dgm:t>
        <a:bodyPr/>
        <a:lstStyle/>
        <a:p>
          <a:endParaRPr lang="zh-CN" altLang="en-US" sz="1600">
            <a:latin typeface="+mn-ea"/>
            <a:ea typeface="+mn-ea"/>
          </a:endParaRPr>
        </a:p>
      </dgm:t>
    </dgm:pt>
    <dgm:pt modelId="{64831AC2-295D-4B11-B4FE-2B1892ABF668}" type="pres">
      <dgm:prSet presAssocID="{C8925DDB-8558-42DF-80DA-74212EE4DE35}" presName="matrix" presStyleCnt="0">
        <dgm:presLayoutVars>
          <dgm:chMax val="1"/>
          <dgm:dir/>
          <dgm:resizeHandles val="exact"/>
        </dgm:presLayoutVars>
      </dgm:prSet>
      <dgm:spPr/>
    </dgm:pt>
    <dgm:pt modelId="{C1FF9B09-7ACC-4390-A169-8D0CB65D3E15}" type="pres">
      <dgm:prSet presAssocID="{C8925DDB-8558-42DF-80DA-74212EE4DE35}" presName="diamond" presStyleLbl="bgShp" presStyleIdx="0" presStyleCnt="1"/>
      <dgm:spPr/>
    </dgm:pt>
    <dgm:pt modelId="{1CE3BCA5-43CE-4D8A-AF88-75DA60566BC9}" type="pres">
      <dgm:prSet presAssocID="{C8925DDB-8558-42DF-80DA-74212EE4DE35}" presName="quad1" presStyleLbl="node1" presStyleIdx="0" presStyleCnt="4">
        <dgm:presLayoutVars>
          <dgm:chMax val="0"/>
          <dgm:chPref val="0"/>
          <dgm:bulletEnabled val="1"/>
        </dgm:presLayoutVars>
      </dgm:prSet>
      <dgm:spPr/>
    </dgm:pt>
    <dgm:pt modelId="{2ADCE760-D082-4570-A2D8-964F911B7A95}" type="pres">
      <dgm:prSet presAssocID="{C8925DDB-8558-42DF-80DA-74212EE4DE35}" presName="quad2" presStyleLbl="node1" presStyleIdx="1" presStyleCnt="4">
        <dgm:presLayoutVars>
          <dgm:chMax val="0"/>
          <dgm:chPref val="0"/>
          <dgm:bulletEnabled val="1"/>
        </dgm:presLayoutVars>
      </dgm:prSet>
      <dgm:spPr/>
    </dgm:pt>
    <dgm:pt modelId="{9AA1BBF0-4FD6-431B-B295-9F7B61C87D8D}" type="pres">
      <dgm:prSet presAssocID="{C8925DDB-8558-42DF-80DA-74212EE4DE35}" presName="quad3" presStyleLbl="node1" presStyleIdx="2" presStyleCnt="4">
        <dgm:presLayoutVars>
          <dgm:chMax val="0"/>
          <dgm:chPref val="0"/>
          <dgm:bulletEnabled val="1"/>
        </dgm:presLayoutVars>
      </dgm:prSet>
      <dgm:spPr/>
    </dgm:pt>
    <dgm:pt modelId="{4DB7E97E-7224-4F08-8FFD-D3FE93501411}" type="pres">
      <dgm:prSet presAssocID="{C8925DDB-8558-42DF-80DA-74212EE4DE35}" presName="quad4" presStyleLbl="node1" presStyleIdx="3" presStyleCnt="4">
        <dgm:presLayoutVars>
          <dgm:chMax val="0"/>
          <dgm:chPref val="0"/>
          <dgm:bulletEnabled val="1"/>
        </dgm:presLayoutVars>
      </dgm:prSet>
      <dgm:spPr/>
    </dgm:pt>
  </dgm:ptLst>
  <dgm:cxnLst>
    <dgm:cxn modelId="{31583910-77AC-4C5E-8A21-40202FBB85DF}" srcId="{C8925DDB-8558-42DF-80DA-74212EE4DE35}" destId="{95B39820-8B09-4ACD-A3E6-AE52295D8865}" srcOrd="1" destOrd="0" parTransId="{B4065659-60E3-478B-BBEB-872C1D584A99}" sibTransId="{30E83C57-A94C-420D-834D-7D30097E4D76}"/>
    <dgm:cxn modelId="{EFC55871-CBE5-4BA2-80F0-BE9B535084EB}" type="presOf" srcId="{54135281-3164-4B1F-8CD9-ED3D93753D04}" destId="{4DB7E97E-7224-4F08-8FFD-D3FE93501411}" srcOrd="0" destOrd="0" presId="urn:microsoft.com/office/officeart/2005/8/layout/matrix3"/>
    <dgm:cxn modelId="{7E811978-D614-4C3F-9FBE-3EBB9EC883B9}" srcId="{C8925DDB-8558-42DF-80DA-74212EE4DE35}" destId="{54135281-3164-4B1F-8CD9-ED3D93753D04}" srcOrd="3" destOrd="0" parTransId="{B41EBD32-FE5B-45C0-B5EE-82D1728B774E}" sibTransId="{6C007D4E-B2A1-4D52-9BFB-41442CF59E4A}"/>
    <dgm:cxn modelId="{8B3A6383-8B3F-4035-9383-C3AE9E3F7751}" type="presOf" srcId="{2133913C-CF77-40F3-B022-1D6727022095}" destId="{1CE3BCA5-43CE-4D8A-AF88-75DA60566BC9}" srcOrd="0" destOrd="0" presId="urn:microsoft.com/office/officeart/2005/8/layout/matrix3"/>
    <dgm:cxn modelId="{C5845B8A-EAA1-4278-8332-2C577BD6AF86}" srcId="{C8925DDB-8558-42DF-80DA-74212EE4DE35}" destId="{2133913C-CF77-40F3-B022-1D6727022095}" srcOrd="0" destOrd="0" parTransId="{F49F8B68-2E52-404F-A31F-48CF25911264}" sibTransId="{C28D28B1-957A-44CB-B3AF-2CFAAB966F85}"/>
    <dgm:cxn modelId="{96BDA48B-8D04-4AFE-B443-FEA2006E4AC0}" srcId="{C8925DDB-8558-42DF-80DA-74212EE4DE35}" destId="{DAB95B6D-C3DD-4215-8B29-1F4D59AA901E}" srcOrd="2" destOrd="0" parTransId="{F6544512-E7BB-477F-9FD4-069BA4E4680E}" sibTransId="{DA53BA00-8780-4171-99BC-902612A6D57B}"/>
    <dgm:cxn modelId="{992D61DF-312E-4BD4-878F-E643B2473C90}" type="presOf" srcId="{DAB95B6D-C3DD-4215-8B29-1F4D59AA901E}" destId="{9AA1BBF0-4FD6-431B-B295-9F7B61C87D8D}" srcOrd="0" destOrd="0" presId="urn:microsoft.com/office/officeart/2005/8/layout/matrix3"/>
    <dgm:cxn modelId="{2FBDCFEA-62E1-4ECB-9B20-53E1CC212B04}" type="presOf" srcId="{95B39820-8B09-4ACD-A3E6-AE52295D8865}" destId="{2ADCE760-D082-4570-A2D8-964F911B7A95}" srcOrd="0" destOrd="0" presId="urn:microsoft.com/office/officeart/2005/8/layout/matrix3"/>
    <dgm:cxn modelId="{12046FF0-5BE2-45B5-B595-BDCEA4E933B2}" type="presOf" srcId="{C8925DDB-8558-42DF-80DA-74212EE4DE35}" destId="{64831AC2-295D-4B11-B4FE-2B1892ABF668}" srcOrd="0" destOrd="0" presId="urn:microsoft.com/office/officeart/2005/8/layout/matrix3"/>
    <dgm:cxn modelId="{55431A54-9021-4F00-8705-F12BC921A00B}" type="presParOf" srcId="{64831AC2-295D-4B11-B4FE-2B1892ABF668}" destId="{C1FF9B09-7ACC-4390-A169-8D0CB65D3E15}" srcOrd="0" destOrd="0" presId="urn:microsoft.com/office/officeart/2005/8/layout/matrix3"/>
    <dgm:cxn modelId="{E3434AC8-BE15-457A-BD9B-D1D5B09BF616}" type="presParOf" srcId="{64831AC2-295D-4B11-B4FE-2B1892ABF668}" destId="{1CE3BCA5-43CE-4D8A-AF88-75DA60566BC9}" srcOrd="1" destOrd="0" presId="urn:microsoft.com/office/officeart/2005/8/layout/matrix3"/>
    <dgm:cxn modelId="{C9F197B7-371D-4913-9C42-B7530C6969B6}" type="presParOf" srcId="{64831AC2-295D-4B11-B4FE-2B1892ABF668}" destId="{2ADCE760-D082-4570-A2D8-964F911B7A95}" srcOrd="2" destOrd="0" presId="urn:microsoft.com/office/officeart/2005/8/layout/matrix3"/>
    <dgm:cxn modelId="{7ED40960-AC16-405E-8836-F24561AA36E6}" type="presParOf" srcId="{64831AC2-295D-4B11-B4FE-2B1892ABF668}" destId="{9AA1BBF0-4FD6-431B-B295-9F7B61C87D8D}" srcOrd="3" destOrd="0" presId="urn:microsoft.com/office/officeart/2005/8/layout/matrix3"/>
    <dgm:cxn modelId="{251DFD39-92AD-41A1-A71C-05F5371B3993}" type="presParOf" srcId="{64831AC2-295D-4B11-B4FE-2B1892ABF668}" destId="{4DB7E97E-7224-4F08-8FFD-D3FE93501411}" srcOrd="4" destOrd="0" presId="urn:microsoft.com/office/officeart/2005/8/layout/matrix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D273427-4BB3-47A3-9455-6320A3F96287}"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zh-CN" altLang="en-US"/>
        </a:p>
      </dgm:t>
    </dgm:pt>
    <dgm:pt modelId="{E01FACC5-E0E7-495E-A3B1-B61510741DDC}">
      <dgm:prSet custT="1"/>
      <dgm:spPr/>
      <dgm:t>
        <a:bodyPr/>
        <a:lstStyle/>
        <a:p>
          <a:pPr algn="ctr" rtl="0"/>
          <a:r>
            <a:rPr lang="en-US" sz="1600"/>
            <a:t>1. </a:t>
          </a:r>
          <a:r>
            <a:rPr lang="zh-CN" sz="1600"/>
            <a:t>食品安全风险监测和评估制度 </a:t>
          </a:r>
        </a:p>
      </dgm:t>
    </dgm:pt>
    <dgm:pt modelId="{FB76C8D1-2ED5-4706-BF0F-B73BBE6ADF82}" cxnId="{2F1F9BE1-2412-405F-952C-5E83DA3DE2B7}" type="parTrans">
      <dgm:prSet/>
      <dgm:spPr/>
      <dgm:t>
        <a:bodyPr/>
        <a:lstStyle/>
        <a:p>
          <a:pPr algn="ctr"/>
          <a:endParaRPr lang="zh-CN" altLang="en-US" sz="1600"/>
        </a:p>
      </dgm:t>
    </dgm:pt>
    <dgm:pt modelId="{C632F83E-A0BF-4B9E-9433-724F2B8F9C92}" cxnId="{2F1F9BE1-2412-405F-952C-5E83DA3DE2B7}" type="sibTrans">
      <dgm:prSet/>
      <dgm:spPr/>
      <dgm:t>
        <a:bodyPr/>
        <a:lstStyle/>
        <a:p>
          <a:pPr algn="ctr"/>
          <a:endParaRPr lang="zh-CN" altLang="en-US" sz="1600"/>
        </a:p>
      </dgm:t>
    </dgm:pt>
    <dgm:pt modelId="{7C426274-9677-46B7-8EE5-5111227823A7}">
      <dgm:prSet custT="1"/>
      <dgm:spPr/>
      <dgm:t>
        <a:bodyPr/>
        <a:lstStyle/>
        <a:p>
          <a:pPr algn="ctr" rtl="0"/>
          <a:r>
            <a:rPr lang="en-US" sz="1600"/>
            <a:t>2. </a:t>
          </a:r>
          <a:r>
            <a:rPr lang="zh-CN" sz="1600"/>
            <a:t>食品安全国家标准制度 </a:t>
          </a:r>
        </a:p>
      </dgm:t>
    </dgm:pt>
    <dgm:pt modelId="{386C9B88-201A-4A5E-BC18-358890D9D11B}" cxnId="{7C1A0130-758B-48F2-91B7-E7682E326D4F}" type="parTrans">
      <dgm:prSet/>
      <dgm:spPr/>
      <dgm:t>
        <a:bodyPr/>
        <a:lstStyle/>
        <a:p>
          <a:pPr algn="ctr"/>
          <a:endParaRPr lang="zh-CN" altLang="en-US" sz="1600"/>
        </a:p>
      </dgm:t>
    </dgm:pt>
    <dgm:pt modelId="{D2F28066-327E-40F9-8810-8E1F2FD0FBDF}" cxnId="{7C1A0130-758B-48F2-91B7-E7682E326D4F}" type="sibTrans">
      <dgm:prSet/>
      <dgm:spPr/>
      <dgm:t>
        <a:bodyPr/>
        <a:lstStyle/>
        <a:p>
          <a:pPr algn="ctr"/>
          <a:endParaRPr lang="zh-CN" altLang="en-US" sz="1600"/>
        </a:p>
      </dgm:t>
    </dgm:pt>
    <dgm:pt modelId="{347DC911-9475-40F1-A316-B0334E793B85}">
      <dgm:prSet custT="1"/>
      <dgm:spPr/>
      <dgm:t>
        <a:bodyPr/>
        <a:lstStyle/>
        <a:p>
          <a:pPr algn="ctr" rtl="0"/>
          <a:r>
            <a:rPr lang="en-US" sz="1600"/>
            <a:t>3. </a:t>
          </a:r>
          <a:r>
            <a:rPr lang="zh-CN" sz="1600"/>
            <a:t>食品生产经营许可制度 </a:t>
          </a:r>
        </a:p>
      </dgm:t>
    </dgm:pt>
    <dgm:pt modelId="{77C83E2D-D03B-4617-A646-5C181E15C74A}" cxnId="{1B318324-3F89-421B-B0B2-4891195BB0DC}" type="parTrans">
      <dgm:prSet/>
      <dgm:spPr/>
      <dgm:t>
        <a:bodyPr/>
        <a:lstStyle/>
        <a:p>
          <a:pPr algn="ctr"/>
          <a:endParaRPr lang="zh-CN" altLang="en-US" sz="1600"/>
        </a:p>
      </dgm:t>
    </dgm:pt>
    <dgm:pt modelId="{1662D2AC-411A-41E2-A1E9-8650ADDFB1C6}" cxnId="{1B318324-3F89-421B-B0B2-4891195BB0DC}" type="sibTrans">
      <dgm:prSet/>
      <dgm:spPr/>
      <dgm:t>
        <a:bodyPr/>
        <a:lstStyle/>
        <a:p>
          <a:pPr algn="ctr"/>
          <a:endParaRPr lang="zh-CN" altLang="en-US" sz="1600"/>
        </a:p>
      </dgm:t>
    </dgm:pt>
    <dgm:pt modelId="{CB1B2940-BF42-4AB7-B0C3-2A6A0A8151E2}">
      <dgm:prSet custT="1"/>
      <dgm:spPr/>
      <dgm:t>
        <a:bodyPr/>
        <a:lstStyle/>
        <a:p>
          <a:pPr algn="ctr" rtl="0"/>
          <a:r>
            <a:rPr lang="en-US" sz="1600"/>
            <a:t>4. </a:t>
          </a:r>
          <a:r>
            <a:rPr lang="zh-CN" sz="1600"/>
            <a:t>食品安全全程追溯制度 </a:t>
          </a:r>
        </a:p>
      </dgm:t>
    </dgm:pt>
    <dgm:pt modelId="{0114F47C-C571-4CE1-99E4-8FDF4FDC0318}" cxnId="{2D2A1428-FDD6-4757-9D50-C3CD84A56BE3}" type="parTrans">
      <dgm:prSet/>
      <dgm:spPr/>
      <dgm:t>
        <a:bodyPr/>
        <a:lstStyle/>
        <a:p>
          <a:pPr algn="ctr"/>
          <a:endParaRPr lang="zh-CN" altLang="en-US" sz="1600"/>
        </a:p>
      </dgm:t>
    </dgm:pt>
    <dgm:pt modelId="{D241E7C8-417C-4653-B793-677995BA09C8}" cxnId="{2D2A1428-FDD6-4757-9D50-C3CD84A56BE3}" type="sibTrans">
      <dgm:prSet/>
      <dgm:spPr/>
      <dgm:t>
        <a:bodyPr/>
        <a:lstStyle/>
        <a:p>
          <a:pPr algn="ctr"/>
          <a:endParaRPr lang="zh-CN" altLang="en-US" sz="1600"/>
        </a:p>
      </dgm:t>
    </dgm:pt>
    <dgm:pt modelId="{A01D2F91-0FB7-4827-8C81-3CF6763351F5}">
      <dgm:prSet custT="1"/>
      <dgm:spPr/>
      <dgm:t>
        <a:bodyPr/>
        <a:lstStyle/>
        <a:p>
          <a:pPr algn="ctr" rtl="0"/>
          <a:r>
            <a:rPr lang="en-US" sz="1600"/>
            <a:t>5. </a:t>
          </a:r>
          <a:r>
            <a:rPr lang="zh-CN" sz="1600"/>
            <a:t>食品从业人员健康管理制度 </a:t>
          </a:r>
        </a:p>
      </dgm:t>
    </dgm:pt>
    <dgm:pt modelId="{7A8BCC79-D3CB-4B88-AE90-0FD664544306}" cxnId="{36FB9A8E-1788-45B1-B9AF-1D253D05B2AE}" type="parTrans">
      <dgm:prSet/>
      <dgm:spPr/>
      <dgm:t>
        <a:bodyPr/>
        <a:lstStyle/>
        <a:p>
          <a:pPr algn="ctr"/>
          <a:endParaRPr lang="zh-CN" altLang="en-US" sz="1600"/>
        </a:p>
      </dgm:t>
    </dgm:pt>
    <dgm:pt modelId="{E1DFF5BC-9B0A-48CE-AE70-74DB28748406}" cxnId="{36FB9A8E-1788-45B1-B9AF-1D253D05B2AE}" type="sibTrans">
      <dgm:prSet/>
      <dgm:spPr/>
      <dgm:t>
        <a:bodyPr/>
        <a:lstStyle/>
        <a:p>
          <a:pPr algn="ctr"/>
          <a:endParaRPr lang="zh-CN" altLang="en-US" sz="1600"/>
        </a:p>
      </dgm:t>
    </dgm:pt>
    <dgm:pt modelId="{FF7D0811-99DC-48EE-B858-B310763363CB}">
      <dgm:prSet custT="1"/>
      <dgm:spPr/>
      <dgm:t>
        <a:bodyPr/>
        <a:lstStyle/>
        <a:p>
          <a:pPr algn="ctr" rtl="0"/>
          <a:r>
            <a:rPr lang="en-US" sz="1600"/>
            <a:t>6. </a:t>
          </a:r>
          <a:r>
            <a:rPr lang="zh-CN" sz="1600"/>
            <a:t>食品安全自查</a:t>
          </a:r>
        </a:p>
      </dgm:t>
    </dgm:pt>
    <dgm:pt modelId="{C8128EB0-2AF3-40F7-B598-91FF3D156785}" cxnId="{21DE7C19-C8A5-44BE-AD8C-24408DE66352}" type="parTrans">
      <dgm:prSet/>
      <dgm:spPr/>
      <dgm:t>
        <a:bodyPr/>
        <a:lstStyle/>
        <a:p>
          <a:pPr algn="ctr"/>
          <a:endParaRPr lang="zh-CN" altLang="en-US" sz="1600"/>
        </a:p>
      </dgm:t>
    </dgm:pt>
    <dgm:pt modelId="{E053F01F-2225-420C-9813-E75958EA36E6}" cxnId="{21DE7C19-C8A5-44BE-AD8C-24408DE66352}" type="sibTrans">
      <dgm:prSet/>
      <dgm:spPr/>
      <dgm:t>
        <a:bodyPr/>
        <a:lstStyle/>
        <a:p>
          <a:pPr algn="ctr"/>
          <a:endParaRPr lang="zh-CN" altLang="en-US" sz="1600"/>
        </a:p>
      </dgm:t>
    </dgm:pt>
    <dgm:pt modelId="{21B2429D-A9CF-41FB-9F1A-1A81FE482230}">
      <dgm:prSet custT="1"/>
      <dgm:spPr/>
      <dgm:t>
        <a:bodyPr/>
        <a:lstStyle/>
        <a:p>
          <a:pPr algn="ctr" rtl="0"/>
          <a:r>
            <a:rPr lang="en-US" sz="1600"/>
            <a:t>7. </a:t>
          </a:r>
          <a:r>
            <a:rPr lang="zh-CN" sz="1600"/>
            <a:t>食品出厂检验记录制度 </a:t>
          </a:r>
        </a:p>
      </dgm:t>
    </dgm:pt>
    <dgm:pt modelId="{3A37750F-8DB0-4EE7-BE38-BA99FEE6F66F}" cxnId="{3D448794-F974-4C16-A7DA-0A5D22684E5D}" type="parTrans">
      <dgm:prSet/>
      <dgm:spPr/>
      <dgm:t>
        <a:bodyPr/>
        <a:lstStyle/>
        <a:p>
          <a:pPr algn="ctr"/>
          <a:endParaRPr lang="zh-CN" altLang="en-US" sz="1600"/>
        </a:p>
      </dgm:t>
    </dgm:pt>
    <dgm:pt modelId="{FA84C536-B6E9-427B-94C4-19233FF53D42}" cxnId="{3D448794-F974-4C16-A7DA-0A5D22684E5D}" type="sibTrans">
      <dgm:prSet/>
      <dgm:spPr/>
      <dgm:t>
        <a:bodyPr/>
        <a:lstStyle/>
        <a:p>
          <a:pPr algn="ctr"/>
          <a:endParaRPr lang="zh-CN" altLang="en-US" sz="1600"/>
        </a:p>
      </dgm:t>
    </dgm:pt>
    <dgm:pt modelId="{BDADC367-F4AF-4502-BC2C-6E712E53E167}">
      <dgm:prSet custT="1"/>
      <dgm:spPr/>
      <dgm:t>
        <a:bodyPr/>
        <a:lstStyle/>
        <a:p>
          <a:pPr algn="ctr" rtl="0"/>
          <a:r>
            <a:rPr lang="en-US" sz="1600" dirty="0"/>
            <a:t>8. </a:t>
          </a:r>
          <a:r>
            <a:rPr lang="zh-CN" sz="1600" dirty="0"/>
            <a:t>食品召回制度 </a:t>
          </a:r>
        </a:p>
      </dgm:t>
    </dgm:pt>
    <dgm:pt modelId="{7739F822-0380-404E-B01C-D48CFE949B2B}" cxnId="{117190A8-03D4-4205-89B6-25172DD47CA9}" type="parTrans">
      <dgm:prSet/>
      <dgm:spPr/>
      <dgm:t>
        <a:bodyPr/>
        <a:lstStyle/>
        <a:p>
          <a:pPr algn="ctr"/>
          <a:endParaRPr lang="zh-CN" altLang="en-US" sz="1600"/>
        </a:p>
      </dgm:t>
    </dgm:pt>
    <dgm:pt modelId="{DCB30C92-EF29-4F16-9838-A91EE504E9AA}" cxnId="{117190A8-03D4-4205-89B6-25172DD47CA9}" type="sibTrans">
      <dgm:prSet/>
      <dgm:spPr/>
      <dgm:t>
        <a:bodyPr/>
        <a:lstStyle/>
        <a:p>
          <a:pPr algn="ctr"/>
          <a:endParaRPr lang="zh-CN" altLang="en-US" sz="1600"/>
        </a:p>
      </dgm:t>
    </dgm:pt>
    <dgm:pt modelId="{A35B0FCA-D1F7-4755-8C6D-A1B5F09C6E54}">
      <dgm:prSet custT="1"/>
      <dgm:spPr/>
      <dgm:t>
        <a:bodyPr/>
        <a:lstStyle/>
        <a:p>
          <a:pPr algn="ctr" rtl="0"/>
          <a:r>
            <a:rPr lang="en-US" sz="1600"/>
            <a:t>9. </a:t>
          </a:r>
          <a:r>
            <a:rPr lang="zh-CN" sz="1600"/>
            <a:t>特殊食品严格监管制度 </a:t>
          </a:r>
        </a:p>
      </dgm:t>
    </dgm:pt>
    <dgm:pt modelId="{1CEF5FB4-7B2B-4E89-BD30-255BC1310B90}" cxnId="{65B50337-FF9E-4F4E-89F0-8C51049F32F3}" type="parTrans">
      <dgm:prSet/>
      <dgm:spPr/>
      <dgm:t>
        <a:bodyPr/>
        <a:lstStyle/>
        <a:p>
          <a:pPr algn="ctr"/>
          <a:endParaRPr lang="zh-CN" altLang="en-US" sz="1600"/>
        </a:p>
      </dgm:t>
    </dgm:pt>
    <dgm:pt modelId="{5CD3049F-98B4-4AB4-BCD5-7F817519C961}" cxnId="{65B50337-FF9E-4F4E-89F0-8C51049F32F3}" type="sibTrans">
      <dgm:prSet/>
      <dgm:spPr/>
      <dgm:t>
        <a:bodyPr/>
        <a:lstStyle/>
        <a:p>
          <a:pPr algn="ctr"/>
          <a:endParaRPr lang="zh-CN" altLang="en-US" sz="1600"/>
        </a:p>
      </dgm:t>
    </dgm:pt>
    <dgm:pt modelId="{91821006-2D88-4B56-8C35-1248EDC16E49}">
      <dgm:prSet custT="1"/>
      <dgm:spPr/>
      <dgm:t>
        <a:bodyPr/>
        <a:lstStyle/>
        <a:p>
          <a:pPr algn="ctr" rtl="0"/>
          <a:r>
            <a:rPr lang="en-US" sz="1600"/>
            <a:t>10. </a:t>
          </a:r>
          <a:r>
            <a:rPr lang="zh-CN" sz="1600"/>
            <a:t>民事赔偿优先制度 </a:t>
          </a:r>
        </a:p>
      </dgm:t>
    </dgm:pt>
    <dgm:pt modelId="{3DC8D83B-0B18-464B-8030-047C907C1494}" cxnId="{BF52B989-2157-4FF6-A06F-A7B2691A46BF}" type="parTrans">
      <dgm:prSet/>
      <dgm:spPr/>
      <dgm:t>
        <a:bodyPr/>
        <a:lstStyle/>
        <a:p>
          <a:pPr algn="ctr"/>
          <a:endParaRPr lang="zh-CN" altLang="en-US" sz="1600"/>
        </a:p>
      </dgm:t>
    </dgm:pt>
    <dgm:pt modelId="{1EE62A3A-BDBF-4711-810A-E5846A3951ED}" cxnId="{BF52B989-2157-4FF6-A06F-A7B2691A46BF}" type="sibTrans">
      <dgm:prSet/>
      <dgm:spPr/>
      <dgm:t>
        <a:bodyPr/>
        <a:lstStyle/>
        <a:p>
          <a:pPr algn="ctr"/>
          <a:endParaRPr lang="zh-CN" altLang="en-US" sz="1600"/>
        </a:p>
      </dgm:t>
    </dgm:pt>
    <dgm:pt modelId="{FCD7AB75-3F3E-4E16-963E-E7FAA19BA34B}">
      <dgm:prSet custT="1"/>
      <dgm:spPr/>
      <dgm:t>
        <a:bodyPr/>
        <a:lstStyle/>
        <a:p>
          <a:pPr algn="ctr" rtl="0"/>
          <a:r>
            <a:rPr lang="en-US" sz="1600" dirty="0"/>
            <a:t>11. </a:t>
          </a:r>
          <a:r>
            <a:rPr lang="zh-CN" sz="1600" dirty="0"/>
            <a:t>首负责任制和惩罚性赔偿制度</a:t>
          </a:r>
        </a:p>
      </dgm:t>
    </dgm:pt>
    <dgm:pt modelId="{1156BD76-44B9-4620-A923-09C4F54DD088}" cxnId="{1AAE057D-58C2-45E0-A2A2-67CAB7DEA1B4}" type="parTrans">
      <dgm:prSet/>
      <dgm:spPr/>
      <dgm:t>
        <a:bodyPr/>
        <a:lstStyle/>
        <a:p>
          <a:pPr algn="ctr"/>
          <a:endParaRPr lang="zh-CN" altLang="en-US" sz="1600"/>
        </a:p>
      </dgm:t>
    </dgm:pt>
    <dgm:pt modelId="{8C69A8D3-1AA2-4034-A025-0CFD3BF0CDB6}" cxnId="{1AAE057D-58C2-45E0-A2A2-67CAB7DEA1B4}" type="sibTrans">
      <dgm:prSet/>
      <dgm:spPr/>
      <dgm:t>
        <a:bodyPr/>
        <a:lstStyle/>
        <a:p>
          <a:pPr algn="ctr"/>
          <a:endParaRPr lang="zh-CN" altLang="en-US" sz="1600"/>
        </a:p>
      </dgm:t>
    </dgm:pt>
    <dgm:pt modelId="{EFA28614-7BBE-428B-8CB6-200A37D8A749}" type="pres">
      <dgm:prSet presAssocID="{1D273427-4BB3-47A3-9455-6320A3F96287}" presName="Name0" presStyleCnt="0">
        <dgm:presLayoutVars>
          <dgm:dir/>
          <dgm:resizeHandles val="exact"/>
        </dgm:presLayoutVars>
      </dgm:prSet>
      <dgm:spPr/>
    </dgm:pt>
    <dgm:pt modelId="{7913E407-5D85-42D3-80D6-2E9ADF88E3E9}" type="pres">
      <dgm:prSet presAssocID="{E01FACC5-E0E7-495E-A3B1-B61510741DDC}" presName="node" presStyleLbl="node1" presStyleIdx="0" presStyleCnt="11">
        <dgm:presLayoutVars>
          <dgm:bulletEnabled val="1"/>
        </dgm:presLayoutVars>
      </dgm:prSet>
      <dgm:spPr/>
    </dgm:pt>
    <dgm:pt modelId="{7337D9BC-2603-4552-B87E-BD73C615E8F2}" type="pres">
      <dgm:prSet presAssocID="{C632F83E-A0BF-4B9E-9433-724F2B8F9C92}" presName="sibTrans" presStyleLbl="sibTrans2D1" presStyleIdx="0" presStyleCnt="10"/>
      <dgm:spPr/>
    </dgm:pt>
    <dgm:pt modelId="{C1462DB9-DBF0-4296-B6E4-FBEB81C3B732}" type="pres">
      <dgm:prSet presAssocID="{C632F83E-A0BF-4B9E-9433-724F2B8F9C92}" presName="connectorText" presStyleLbl="sibTrans2D1" presStyleIdx="0" presStyleCnt="10"/>
      <dgm:spPr/>
    </dgm:pt>
    <dgm:pt modelId="{231F0766-E35D-44FE-A1FE-045BDA022D9B}" type="pres">
      <dgm:prSet presAssocID="{7C426274-9677-46B7-8EE5-5111227823A7}" presName="node" presStyleLbl="node1" presStyleIdx="1" presStyleCnt="11">
        <dgm:presLayoutVars>
          <dgm:bulletEnabled val="1"/>
        </dgm:presLayoutVars>
      </dgm:prSet>
      <dgm:spPr/>
    </dgm:pt>
    <dgm:pt modelId="{A32BD742-ADC5-444B-A415-4BB7EB641FAE}" type="pres">
      <dgm:prSet presAssocID="{D2F28066-327E-40F9-8810-8E1F2FD0FBDF}" presName="sibTrans" presStyleLbl="sibTrans2D1" presStyleIdx="1" presStyleCnt="10"/>
      <dgm:spPr/>
    </dgm:pt>
    <dgm:pt modelId="{C4D0B0B4-FA7C-49AB-859A-0C1FE66BFEE0}" type="pres">
      <dgm:prSet presAssocID="{D2F28066-327E-40F9-8810-8E1F2FD0FBDF}" presName="connectorText" presStyleLbl="sibTrans2D1" presStyleIdx="1" presStyleCnt="10"/>
      <dgm:spPr/>
    </dgm:pt>
    <dgm:pt modelId="{52EDDDA2-6BC9-4EB3-AA3F-5C2D6369BF30}" type="pres">
      <dgm:prSet presAssocID="{347DC911-9475-40F1-A316-B0334E793B85}" presName="node" presStyleLbl="node1" presStyleIdx="2" presStyleCnt="11">
        <dgm:presLayoutVars>
          <dgm:bulletEnabled val="1"/>
        </dgm:presLayoutVars>
      </dgm:prSet>
      <dgm:spPr/>
    </dgm:pt>
    <dgm:pt modelId="{185223FC-5D6D-4548-85A4-C51893803364}" type="pres">
      <dgm:prSet presAssocID="{1662D2AC-411A-41E2-A1E9-8650ADDFB1C6}" presName="sibTrans" presStyleLbl="sibTrans2D1" presStyleIdx="2" presStyleCnt="10"/>
      <dgm:spPr/>
    </dgm:pt>
    <dgm:pt modelId="{F6F07FBD-C59F-4225-8374-A06AA5143B3B}" type="pres">
      <dgm:prSet presAssocID="{1662D2AC-411A-41E2-A1E9-8650ADDFB1C6}" presName="connectorText" presStyleLbl="sibTrans2D1" presStyleIdx="2" presStyleCnt="10"/>
      <dgm:spPr/>
    </dgm:pt>
    <dgm:pt modelId="{BC501201-5248-4D74-8B20-8A2CFE4E77BD}" type="pres">
      <dgm:prSet presAssocID="{CB1B2940-BF42-4AB7-B0C3-2A6A0A8151E2}" presName="node" presStyleLbl="node1" presStyleIdx="3" presStyleCnt="11">
        <dgm:presLayoutVars>
          <dgm:bulletEnabled val="1"/>
        </dgm:presLayoutVars>
      </dgm:prSet>
      <dgm:spPr/>
    </dgm:pt>
    <dgm:pt modelId="{7C024287-F2A9-4E74-82AE-80A82DA8F1F7}" type="pres">
      <dgm:prSet presAssocID="{D241E7C8-417C-4653-B793-677995BA09C8}" presName="sibTrans" presStyleLbl="sibTrans2D1" presStyleIdx="3" presStyleCnt="10"/>
      <dgm:spPr/>
    </dgm:pt>
    <dgm:pt modelId="{FBDA5400-097D-4393-885F-84A9FB33D167}" type="pres">
      <dgm:prSet presAssocID="{D241E7C8-417C-4653-B793-677995BA09C8}" presName="connectorText" presStyleLbl="sibTrans2D1" presStyleIdx="3" presStyleCnt="10"/>
      <dgm:spPr/>
    </dgm:pt>
    <dgm:pt modelId="{511307BE-D710-4D4E-9E47-F157E2207C03}" type="pres">
      <dgm:prSet presAssocID="{A01D2F91-0FB7-4827-8C81-3CF6763351F5}" presName="node" presStyleLbl="node1" presStyleIdx="4" presStyleCnt="11">
        <dgm:presLayoutVars>
          <dgm:bulletEnabled val="1"/>
        </dgm:presLayoutVars>
      </dgm:prSet>
      <dgm:spPr/>
    </dgm:pt>
    <dgm:pt modelId="{3FAE23A8-9905-4920-8C55-CEF4C8F33A96}" type="pres">
      <dgm:prSet presAssocID="{E1DFF5BC-9B0A-48CE-AE70-74DB28748406}" presName="sibTrans" presStyleLbl="sibTrans2D1" presStyleIdx="4" presStyleCnt="10"/>
      <dgm:spPr/>
    </dgm:pt>
    <dgm:pt modelId="{3D1F92D1-4210-43B0-A075-37F4A6ADB0D7}" type="pres">
      <dgm:prSet presAssocID="{E1DFF5BC-9B0A-48CE-AE70-74DB28748406}" presName="connectorText" presStyleLbl="sibTrans2D1" presStyleIdx="4" presStyleCnt="10"/>
      <dgm:spPr/>
    </dgm:pt>
    <dgm:pt modelId="{F3E89140-41BD-467E-858E-337D2233C5E9}" type="pres">
      <dgm:prSet presAssocID="{FF7D0811-99DC-48EE-B858-B310763363CB}" presName="node" presStyleLbl="node1" presStyleIdx="5" presStyleCnt="11">
        <dgm:presLayoutVars>
          <dgm:bulletEnabled val="1"/>
        </dgm:presLayoutVars>
      </dgm:prSet>
      <dgm:spPr/>
    </dgm:pt>
    <dgm:pt modelId="{B641F56A-16C6-4E71-A556-1BF4EC533F9F}" type="pres">
      <dgm:prSet presAssocID="{E053F01F-2225-420C-9813-E75958EA36E6}" presName="sibTrans" presStyleLbl="sibTrans2D1" presStyleIdx="5" presStyleCnt="10"/>
      <dgm:spPr/>
    </dgm:pt>
    <dgm:pt modelId="{A82498C6-4850-4F12-A485-414D9A54A502}" type="pres">
      <dgm:prSet presAssocID="{E053F01F-2225-420C-9813-E75958EA36E6}" presName="connectorText" presStyleLbl="sibTrans2D1" presStyleIdx="5" presStyleCnt="10"/>
      <dgm:spPr/>
    </dgm:pt>
    <dgm:pt modelId="{8611DF56-66BE-436C-9634-13BE8B70A011}" type="pres">
      <dgm:prSet presAssocID="{21B2429D-A9CF-41FB-9F1A-1A81FE482230}" presName="node" presStyleLbl="node1" presStyleIdx="6" presStyleCnt="11">
        <dgm:presLayoutVars>
          <dgm:bulletEnabled val="1"/>
        </dgm:presLayoutVars>
      </dgm:prSet>
      <dgm:spPr/>
    </dgm:pt>
    <dgm:pt modelId="{609BAB1A-5589-4490-AA72-61F3C95BAED9}" type="pres">
      <dgm:prSet presAssocID="{FA84C536-B6E9-427B-94C4-19233FF53D42}" presName="sibTrans" presStyleLbl="sibTrans2D1" presStyleIdx="6" presStyleCnt="10"/>
      <dgm:spPr/>
    </dgm:pt>
    <dgm:pt modelId="{78B5122F-D4CC-4B44-93FB-6E7692ADE11F}" type="pres">
      <dgm:prSet presAssocID="{FA84C536-B6E9-427B-94C4-19233FF53D42}" presName="connectorText" presStyleLbl="sibTrans2D1" presStyleIdx="6" presStyleCnt="10"/>
      <dgm:spPr/>
    </dgm:pt>
    <dgm:pt modelId="{4A526B9F-C1B1-4C43-B456-B5EB66873D02}" type="pres">
      <dgm:prSet presAssocID="{BDADC367-F4AF-4502-BC2C-6E712E53E167}" presName="node" presStyleLbl="node1" presStyleIdx="7" presStyleCnt="11">
        <dgm:presLayoutVars>
          <dgm:bulletEnabled val="1"/>
        </dgm:presLayoutVars>
      </dgm:prSet>
      <dgm:spPr/>
    </dgm:pt>
    <dgm:pt modelId="{FEA07380-E614-4B3A-9F62-0A424B14C04B}" type="pres">
      <dgm:prSet presAssocID="{DCB30C92-EF29-4F16-9838-A91EE504E9AA}" presName="sibTrans" presStyleLbl="sibTrans2D1" presStyleIdx="7" presStyleCnt="10"/>
      <dgm:spPr/>
    </dgm:pt>
    <dgm:pt modelId="{C4FDDBC0-6598-4130-8326-D6879C027053}" type="pres">
      <dgm:prSet presAssocID="{DCB30C92-EF29-4F16-9838-A91EE504E9AA}" presName="connectorText" presStyleLbl="sibTrans2D1" presStyleIdx="7" presStyleCnt="10"/>
      <dgm:spPr/>
    </dgm:pt>
    <dgm:pt modelId="{23499352-1372-4C1F-9EFC-9CCA54D1BC96}" type="pres">
      <dgm:prSet presAssocID="{A35B0FCA-D1F7-4755-8C6D-A1B5F09C6E54}" presName="node" presStyleLbl="node1" presStyleIdx="8" presStyleCnt="11">
        <dgm:presLayoutVars>
          <dgm:bulletEnabled val="1"/>
        </dgm:presLayoutVars>
      </dgm:prSet>
      <dgm:spPr/>
    </dgm:pt>
    <dgm:pt modelId="{303A4A66-6C9E-4E7A-9DE2-FBC714904C9A}" type="pres">
      <dgm:prSet presAssocID="{5CD3049F-98B4-4AB4-BCD5-7F817519C961}" presName="sibTrans" presStyleLbl="sibTrans2D1" presStyleIdx="8" presStyleCnt="10"/>
      <dgm:spPr/>
    </dgm:pt>
    <dgm:pt modelId="{4EC482E4-F7A7-43F9-8423-9043A61D27DE}" type="pres">
      <dgm:prSet presAssocID="{5CD3049F-98B4-4AB4-BCD5-7F817519C961}" presName="connectorText" presStyleLbl="sibTrans2D1" presStyleIdx="8" presStyleCnt="10"/>
      <dgm:spPr/>
    </dgm:pt>
    <dgm:pt modelId="{9EB8C8C0-0541-4690-90BC-437F4D512CAE}" type="pres">
      <dgm:prSet presAssocID="{91821006-2D88-4B56-8C35-1248EDC16E49}" presName="node" presStyleLbl="node1" presStyleIdx="9" presStyleCnt="11">
        <dgm:presLayoutVars>
          <dgm:bulletEnabled val="1"/>
        </dgm:presLayoutVars>
      </dgm:prSet>
      <dgm:spPr/>
    </dgm:pt>
    <dgm:pt modelId="{823B6B8F-2944-4A7B-A979-3949ACB8EB15}" type="pres">
      <dgm:prSet presAssocID="{1EE62A3A-BDBF-4711-810A-E5846A3951ED}" presName="sibTrans" presStyleLbl="sibTrans2D1" presStyleIdx="9" presStyleCnt="10"/>
      <dgm:spPr/>
    </dgm:pt>
    <dgm:pt modelId="{9E559D11-1BBA-4F24-BCE1-54B0DC488103}" type="pres">
      <dgm:prSet presAssocID="{1EE62A3A-BDBF-4711-810A-E5846A3951ED}" presName="connectorText" presStyleLbl="sibTrans2D1" presStyleIdx="9" presStyleCnt="10"/>
      <dgm:spPr/>
    </dgm:pt>
    <dgm:pt modelId="{20C88A59-EA06-4E50-A64B-11E2C631EFD0}" type="pres">
      <dgm:prSet presAssocID="{FCD7AB75-3F3E-4E16-963E-E7FAA19BA34B}" presName="node" presStyleLbl="node1" presStyleIdx="10" presStyleCnt="11">
        <dgm:presLayoutVars>
          <dgm:bulletEnabled val="1"/>
        </dgm:presLayoutVars>
      </dgm:prSet>
      <dgm:spPr/>
    </dgm:pt>
  </dgm:ptLst>
  <dgm:cxnLst>
    <dgm:cxn modelId="{EBBF3905-8C48-4187-84E0-1B6F954D5AA2}" type="presOf" srcId="{5CD3049F-98B4-4AB4-BCD5-7F817519C961}" destId="{4EC482E4-F7A7-43F9-8423-9043A61D27DE}" srcOrd="1" destOrd="0" presId="urn:microsoft.com/office/officeart/2005/8/layout/process1"/>
    <dgm:cxn modelId="{21DE7C19-C8A5-44BE-AD8C-24408DE66352}" srcId="{1D273427-4BB3-47A3-9455-6320A3F96287}" destId="{FF7D0811-99DC-48EE-B858-B310763363CB}" srcOrd="5" destOrd="0" parTransId="{C8128EB0-2AF3-40F7-B598-91FF3D156785}" sibTransId="{E053F01F-2225-420C-9813-E75958EA36E6}"/>
    <dgm:cxn modelId="{1B318324-3F89-421B-B0B2-4891195BB0DC}" srcId="{1D273427-4BB3-47A3-9455-6320A3F96287}" destId="{347DC911-9475-40F1-A316-B0334E793B85}" srcOrd="2" destOrd="0" parTransId="{77C83E2D-D03B-4617-A646-5C181E15C74A}" sibTransId="{1662D2AC-411A-41E2-A1E9-8650ADDFB1C6}"/>
    <dgm:cxn modelId="{2D2A1428-FDD6-4757-9D50-C3CD84A56BE3}" srcId="{1D273427-4BB3-47A3-9455-6320A3F96287}" destId="{CB1B2940-BF42-4AB7-B0C3-2A6A0A8151E2}" srcOrd="3" destOrd="0" parTransId="{0114F47C-C571-4CE1-99E4-8FDF4FDC0318}" sibTransId="{D241E7C8-417C-4653-B793-677995BA09C8}"/>
    <dgm:cxn modelId="{7C1A0130-758B-48F2-91B7-E7682E326D4F}" srcId="{1D273427-4BB3-47A3-9455-6320A3F96287}" destId="{7C426274-9677-46B7-8EE5-5111227823A7}" srcOrd="1" destOrd="0" parTransId="{386C9B88-201A-4A5E-BC18-358890D9D11B}" sibTransId="{D2F28066-327E-40F9-8810-8E1F2FD0FBDF}"/>
    <dgm:cxn modelId="{547DA830-5AB3-4605-AB3F-F835FE6B114B}" type="presOf" srcId="{21B2429D-A9CF-41FB-9F1A-1A81FE482230}" destId="{8611DF56-66BE-436C-9634-13BE8B70A011}" srcOrd="0" destOrd="0" presId="urn:microsoft.com/office/officeart/2005/8/layout/process1"/>
    <dgm:cxn modelId="{65B50337-FF9E-4F4E-89F0-8C51049F32F3}" srcId="{1D273427-4BB3-47A3-9455-6320A3F96287}" destId="{A35B0FCA-D1F7-4755-8C6D-A1B5F09C6E54}" srcOrd="8" destOrd="0" parTransId="{1CEF5FB4-7B2B-4E89-BD30-255BC1310B90}" sibTransId="{5CD3049F-98B4-4AB4-BCD5-7F817519C961}"/>
    <dgm:cxn modelId="{2D43E739-0FE6-45AD-9991-BF6828913139}" type="presOf" srcId="{CB1B2940-BF42-4AB7-B0C3-2A6A0A8151E2}" destId="{BC501201-5248-4D74-8B20-8A2CFE4E77BD}" srcOrd="0" destOrd="0" presId="urn:microsoft.com/office/officeart/2005/8/layout/process1"/>
    <dgm:cxn modelId="{0FB1823B-ACE6-4177-93FE-4AF330BB2E81}" type="presOf" srcId="{A01D2F91-0FB7-4827-8C81-3CF6763351F5}" destId="{511307BE-D710-4D4E-9E47-F157E2207C03}" srcOrd="0" destOrd="0" presId="urn:microsoft.com/office/officeart/2005/8/layout/process1"/>
    <dgm:cxn modelId="{EF2DDB5D-D73B-4684-8C8B-0B7F89817FC7}" type="presOf" srcId="{BDADC367-F4AF-4502-BC2C-6E712E53E167}" destId="{4A526B9F-C1B1-4C43-B456-B5EB66873D02}" srcOrd="0" destOrd="0" presId="urn:microsoft.com/office/officeart/2005/8/layout/process1"/>
    <dgm:cxn modelId="{00145D45-703F-4FB5-ADAA-6D784DF892DB}" type="presOf" srcId="{E1DFF5BC-9B0A-48CE-AE70-74DB28748406}" destId="{3D1F92D1-4210-43B0-A075-37F4A6ADB0D7}" srcOrd="1" destOrd="0" presId="urn:microsoft.com/office/officeart/2005/8/layout/process1"/>
    <dgm:cxn modelId="{2F559E46-0E29-4EAD-A896-E0772E26EBFA}" type="presOf" srcId="{C632F83E-A0BF-4B9E-9433-724F2B8F9C92}" destId="{7337D9BC-2603-4552-B87E-BD73C615E8F2}" srcOrd="0" destOrd="0" presId="urn:microsoft.com/office/officeart/2005/8/layout/process1"/>
    <dgm:cxn modelId="{E005A748-920C-424D-82F1-087B018BD619}" type="presOf" srcId="{D241E7C8-417C-4653-B793-677995BA09C8}" destId="{FBDA5400-097D-4393-885F-84A9FB33D167}" srcOrd="1" destOrd="0" presId="urn:microsoft.com/office/officeart/2005/8/layout/process1"/>
    <dgm:cxn modelId="{B0BC764B-D623-4814-BC95-80F8829320F7}" type="presOf" srcId="{DCB30C92-EF29-4F16-9838-A91EE504E9AA}" destId="{C4FDDBC0-6598-4130-8326-D6879C027053}" srcOrd="1" destOrd="0" presId="urn:microsoft.com/office/officeart/2005/8/layout/process1"/>
    <dgm:cxn modelId="{032CCA6C-C761-48DB-9806-78E9E0F889BD}" type="presOf" srcId="{7C426274-9677-46B7-8EE5-5111227823A7}" destId="{231F0766-E35D-44FE-A1FE-045BDA022D9B}" srcOrd="0" destOrd="0" presId="urn:microsoft.com/office/officeart/2005/8/layout/process1"/>
    <dgm:cxn modelId="{9BC1306E-A1D4-4A2C-BAEC-1E6B68CCA4EA}" type="presOf" srcId="{D241E7C8-417C-4653-B793-677995BA09C8}" destId="{7C024287-F2A9-4E74-82AE-80A82DA8F1F7}" srcOrd="0" destOrd="0" presId="urn:microsoft.com/office/officeart/2005/8/layout/process1"/>
    <dgm:cxn modelId="{CDB7704F-E2AC-42B0-ABCA-08639A17B0C0}" type="presOf" srcId="{1D273427-4BB3-47A3-9455-6320A3F96287}" destId="{EFA28614-7BBE-428B-8CB6-200A37D8A749}" srcOrd="0" destOrd="0" presId="urn:microsoft.com/office/officeart/2005/8/layout/process1"/>
    <dgm:cxn modelId="{E193A870-1A1B-409C-BC0E-BE45B54928D5}" type="presOf" srcId="{A35B0FCA-D1F7-4755-8C6D-A1B5F09C6E54}" destId="{23499352-1372-4C1F-9EFC-9CCA54D1BC96}" srcOrd="0" destOrd="0" presId="urn:microsoft.com/office/officeart/2005/8/layout/process1"/>
    <dgm:cxn modelId="{B0636772-1020-4AA5-8DF6-C73DC952EC76}" type="presOf" srcId="{FCD7AB75-3F3E-4E16-963E-E7FAA19BA34B}" destId="{20C88A59-EA06-4E50-A64B-11E2C631EFD0}" srcOrd="0" destOrd="0" presId="urn:microsoft.com/office/officeart/2005/8/layout/process1"/>
    <dgm:cxn modelId="{E5C5F87A-0189-42D1-AC23-8601C31B4289}" type="presOf" srcId="{C632F83E-A0BF-4B9E-9433-724F2B8F9C92}" destId="{C1462DB9-DBF0-4296-B6E4-FBEB81C3B732}" srcOrd="1" destOrd="0" presId="urn:microsoft.com/office/officeart/2005/8/layout/process1"/>
    <dgm:cxn modelId="{1AAE057D-58C2-45E0-A2A2-67CAB7DEA1B4}" srcId="{1D273427-4BB3-47A3-9455-6320A3F96287}" destId="{FCD7AB75-3F3E-4E16-963E-E7FAA19BA34B}" srcOrd="10" destOrd="0" parTransId="{1156BD76-44B9-4620-A923-09C4F54DD088}" sibTransId="{8C69A8D3-1AA2-4034-A025-0CFD3BF0CDB6}"/>
    <dgm:cxn modelId="{F98FB283-19A6-4CF5-8FBE-3C9B15AAB6FC}" type="presOf" srcId="{1662D2AC-411A-41E2-A1E9-8650ADDFB1C6}" destId="{185223FC-5D6D-4548-85A4-C51893803364}" srcOrd="0" destOrd="0" presId="urn:microsoft.com/office/officeart/2005/8/layout/process1"/>
    <dgm:cxn modelId="{A03D7F84-1151-4214-9CBD-A58170DAE43E}" type="presOf" srcId="{FA84C536-B6E9-427B-94C4-19233FF53D42}" destId="{78B5122F-D4CC-4B44-93FB-6E7692ADE11F}" srcOrd="1" destOrd="0" presId="urn:microsoft.com/office/officeart/2005/8/layout/process1"/>
    <dgm:cxn modelId="{BF52B989-2157-4FF6-A06F-A7B2691A46BF}" srcId="{1D273427-4BB3-47A3-9455-6320A3F96287}" destId="{91821006-2D88-4B56-8C35-1248EDC16E49}" srcOrd="9" destOrd="0" parTransId="{3DC8D83B-0B18-464B-8030-047C907C1494}" sibTransId="{1EE62A3A-BDBF-4711-810A-E5846A3951ED}"/>
    <dgm:cxn modelId="{1BD6768B-F2FE-45F6-BC75-E3CEF40B5C42}" type="presOf" srcId="{D2F28066-327E-40F9-8810-8E1F2FD0FBDF}" destId="{A32BD742-ADC5-444B-A415-4BB7EB641FAE}" srcOrd="0" destOrd="0" presId="urn:microsoft.com/office/officeart/2005/8/layout/process1"/>
    <dgm:cxn modelId="{E48F198E-222E-48BD-87F8-798572EA1C03}" type="presOf" srcId="{5CD3049F-98B4-4AB4-BCD5-7F817519C961}" destId="{303A4A66-6C9E-4E7A-9DE2-FBC714904C9A}" srcOrd="0" destOrd="0" presId="urn:microsoft.com/office/officeart/2005/8/layout/process1"/>
    <dgm:cxn modelId="{36FB9A8E-1788-45B1-B9AF-1D253D05B2AE}" srcId="{1D273427-4BB3-47A3-9455-6320A3F96287}" destId="{A01D2F91-0FB7-4827-8C81-3CF6763351F5}" srcOrd="4" destOrd="0" parTransId="{7A8BCC79-D3CB-4B88-AE90-0FD664544306}" sibTransId="{E1DFF5BC-9B0A-48CE-AE70-74DB28748406}"/>
    <dgm:cxn modelId="{215A4893-7B6C-498F-A70F-3AC79C531893}" type="presOf" srcId="{FA84C536-B6E9-427B-94C4-19233FF53D42}" destId="{609BAB1A-5589-4490-AA72-61F3C95BAED9}" srcOrd="0" destOrd="0" presId="urn:microsoft.com/office/officeart/2005/8/layout/process1"/>
    <dgm:cxn modelId="{3D448794-F974-4C16-A7DA-0A5D22684E5D}" srcId="{1D273427-4BB3-47A3-9455-6320A3F96287}" destId="{21B2429D-A9CF-41FB-9F1A-1A81FE482230}" srcOrd="6" destOrd="0" parTransId="{3A37750F-8DB0-4EE7-BE38-BA99FEE6F66F}" sibTransId="{FA84C536-B6E9-427B-94C4-19233FF53D42}"/>
    <dgm:cxn modelId="{117190A8-03D4-4205-89B6-25172DD47CA9}" srcId="{1D273427-4BB3-47A3-9455-6320A3F96287}" destId="{BDADC367-F4AF-4502-BC2C-6E712E53E167}" srcOrd="7" destOrd="0" parTransId="{7739F822-0380-404E-B01C-D48CFE949B2B}" sibTransId="{DCB30C92-EF29-4F16-9838-A91EE504E9AA}"/>
    <dgm:cxn modelId="{696A0CA9-A42E-433D-8282-47A1D1830FE9}" type="presOf" srcId="{E1DFF5BC-9B0A-48CE-AE70-74DB28748406}" destId="{3FAE23A8-9905-4920-8C55-CEF4C8F33A96}" srcOrd="0" destOrd="0" presId="urn:microsoft.com/office/officeart/2005/8/layout/process1"/>
    <dgm:cxn modelId="{0F556DA9-C140-4C8A-BFFA-B77FD32C265F}" type="presOf" srcId="{347DC911-9475-40F1-A316-B0334E793B85}" destId="{52EDDDA2-6BC9-4EB3-AA3F-5C2D6369BF30}" srcOrd="0" destOrd="0" presId="urn:microsoft.com/office/officeart/2005/8/layout/process1"/>
    <dgm:cxn modelId="{9A7DDCA9-2C4C-4864-9B72-136985212B4D}" type="presOf" srcId="{1662D2AC-411A-41E2-A1E9-8650ADDFB1C6}" destId="{F6F07FBD-C59F-4225-8374-A06AA5143B3B}" srcOrd="1" destOrd="0" presId="urn:microsoft.com/office/officeart/2005/8/layout/process1"/>
    <dgm:cxn modelId="{51AE36B5-99E9-443A-AC48-E2A50D52DF4A}" type="presOf" srcId="{1EE62A3A-BDBF-4711-810A-E5846A3951ED}" destId="{9E559D11-1BBA-4F24-BCE1-54B0DC488103}" srcOrd="1" destOrd="0" presId="urn:microsoft.com/office/officeart/2005/8/layout/process1"/>
    <dgm:cxn modelId="{C3909CBD-190A-457E-AB7E-89A9847E7C37}" type="presOf" srcId="{DCB30C92-EF29-4F16-9838-A91EE504E9AA}" destId="{FEA07380-E614-4B3A-9F62-0A424B14C04B}" srcOrd="0" destOrd="0" presId="urn:microsoft.com/office/officeart/2005/8/layout/process1"/>
    <dgm:cxn modelId="{3427F1C5-042F-43CC-B753-D20B5EC1B022}" type="presOf" srcId="{E053F01F-2225-420C-9813-E75958EA36E6}" destId="{A82498C6-4850-4F12-A485-414D9A54A502}" srcOrd="1" destOrd="0" presId="urn:microsoft.com/office/officeart/2005/8/layout/process1"/>
    <dgm:cxn modelId="{679F06CF-FD8F-4DB7-BE22-2DE00836F317}" type="presOf" srcId="{FF7D0811-99DC-48EE-B858-B310763363CB}" destId="{F3E89140-41BD-467E-858E-337D2233C5E9}" srcOrd="0" destOrd="0" presId="urn:microsoft.com/office/officeart/2005/8/layout/process1"/>
    <dgm:cxn modelId="{D2B5A6CF-3EA0-4337-95D3-A837E75E4BFB}" type="presOf" srcId="{91821006-2D88-4B56-8C35-1248EDC16E49}" destId="{9EB8C8C0-0541-4690-90BC-437F4D512CAE}" srcOrd="0" destOrd="0" presId="urn:microsoft.com/office/officeart/2005/8/layout/process1"/>
    <dgm:cxn modelId="{4DBA66D6-AE34-44A1-9D4B-02D519F95398}" type="presOf" srcId="{E01FACC5-E0E7-495E-A3B1-B61510741DDC}" destId="{7913E407-5D85-42D3-80D6-2E9ADF88E3E9}" srcOrd="0" destOrd="0" presId="urn:microsoft.com/office/officeart/2005/8/layout/process1"/>
    <dgm:cxn modelId="{2F1F9BE1-2412-405F-952C-5E83DA3DE2B7}" srcId="{1D273427-4BB3-47A3-9455-6320A3F96287}" destId="{E01FACC5-E0E7-495E-A3B1-B61510741DDC}" srcOrd="0" destOrd="0" parTransId="{FB76C8D1-2ED5-4706-BF0F-B73BBE6ADF82}" sibTransId="{C632F83E-A0BF-4B9E-9433-724F2B8F9C92}"/>
    <dgm:cxn modelId="{50AD0FF1-A660-49A3-B229-B271AF9C8FC2}" type="presOf" srcId="{D2F28066-327E-40F9-8810-8E1F2FD0FBDF}" destId="{C4D0B0B4-FA7C-49AB-859A-0C1FE66BFEE0}" srcOrd="1" destOrd="0" presId="urn:microsoft.com/office/officeart/2005/8/layout/process1"/>
    <dgm:cxn modelId="{AC5A52F7-FEE4-4D3B-B05F-CA9C48637822}" type="presOf" srcId="{1EE62A3A-BDBF-4711-810A-E5846A3951ED}" destId="{823B6B8F-2944-4A7B-A979-3949ACB8EB15}" srcOrd="0" destOrd="0" presId="urn:microsoft.com/office/officeart/2005/8/layout/process1"/>
    <dgm:cxn modelId="{27B223FF-1C6A-4E46-8056-1B5F46B2E649}" type="presOf" srcId="{E053F01F-2225-420C-9813-E75958EA36E6}" destId="{B641F56A-16C6-4E71-A556-1BF4EC533F9F}" srcOrd="0" destOrd="0" presId="urn:microsoft.com/office/officeart/2005/8/layout/process1"/>
    <dgm:cxn modelId="{C800B361-2265-4002-929B-26C66FEB1418}" type="presParOf" srcId="{EFA28614-7BBE-428B-8CB6-200A37D8A749}" destId="{7913E407-5D85-42D3-80D6-2E9ADF88E3E9}" srcOrd="0" destOrd="0" presId="urn:microsoft.com/office/officeart/2005/8/layout/process1"/>
    <dgm:cxn modelId="{6B48905C-E4FD-40DA-9277-90A16C031496}" type="presParOf" srcId="{EFA28614-7BBE-428B-8CB6-200A37D8A749}" destId="{7337D9BC-2603-4552-B87E-BD73C615E8F2}" srcOrd="1" destOrd="0" presId="urn:microsoft.com/office/officeart/2005/8/layout/process1"/>
    <dgm:cxn modelId="{34B2ADFF-D7ED-4EC7-9F13-EA5242952C39}" type="presParOf" srcId="{7337D9BC-2603-4552-B87E-BD73C615E8F2}" destId="{C1462DB9-DBF0-4296-B6E4-FBEB81C3B732}" srcOrd="0" destOrd="0" presId="urn:microsoft.com/office/officeart/2005/8/layout/process1"/>
    <dgm:cxn modelId="{98B6D632-E2C8-465A-9301-F5CF6D56F1BA}" type="presParOf" srcId="{EFA28614-7BBE-428B-8CB6-200A37D8A749}" destId="{231F0766-E35D-44FE-A1FE-045BDA022D9B}" srcOrd="2" destOrd="0" presId="urn:microsoft.com/office/officeart/2005/8/layout/process1"/>
    <dgm:cxn modelId="{2B11D755-7FBF-4954-8DC7-9F484C8D2892}" type="presParOf" srcId="{EFA28614-7BBE-428B-8CB6-200A37D8A749}" destId="{A32BD742-ADC5-444B-A415-4BB7EB641FAE}" srcOrd="3" destOrd="0" presId="urn:microsoft.com/office/officeart/2005/8/layout/process1"/>
    <dgm:cxn modelId="{9C2B9DBD-30A1-4526-A3B9-C2D732AD1366}" type="presParOf" srcId="{A32BD742-ADC5-444B-A415-4BB7EB641FAE}" destId="{C4D0B0B4-FA7C-49AB-859A-0C1FE66BFEE0}" srcOrd="0" destOrd="0" presId="urn:microsoft.com/office/officeart/2005/8/layout/process1"/>
    <dgm:cxn modelId="{01BD0003-9C4A-44A0-AD93-06AE74E41397}" type="presParOf" srcId="{EFA28614-7BBE-428B-8CB6-200A37D8A749}" destId="{52EDDDA2-6BC9-4EB3-AA3F-5C2D6369BF30}" srcOrd="4" destOrd="0" presId="urn:microsoft.com/office/officeart/2005/8/layout/process1"/>
    <dgm:cxn modelId="{B79C84A6-96A3-47A1-BCAD-6B74CC7BB4D6}" type="presParOf" srcId="{EFA28614-7BBE-428B-8CB6-200A37D8A749}" destId="{185223FC-5D6D-4548-85A4-C51893803364}" srcOrd="5" destOrd="0" presId="urn:microsoft.com/office/officeart/2005/8/layout/process1"/>
    <dgm:cxn modelId="{979D35A9-6602-4F93-AB70-3249AA3871A9}" type="presParOf" srcId="{185223FC-5D6D-4548-85A4-C51893803364}" destId="{F6F07FBD-C59F-4225-8374-A06AA5143B3B}" srcOrd="0" destOrd="0" presId="urn:microsoft.com/office/officeart/2005/8/layout/process1"/>
    <dgm:cxn modelId="{113036C2-FA7D-43A2-86D6-518C650B1EAE}" type="presParOf" srcId="{EFA28614-7BBE-428B-8CB6-200A37D8A749}" destId="{BC501201-5248-4D74-8B20-8A2CFE4E77BD}" srcOrd="6" destOrd="0" presId="urn:microsoft.com/office/officeart/2005/8/layout/process1"/>
    <dgm:cxn modelId="{0248D331-E79A-4BD9-BB4B-00C5FB28153B}" type="presParOf" srcId="{EFA28614-7BBE-428B-8CB6-200A37D8A749}" destId="{7C024287-F2A9-4E74-82AE-80A82DA8F1F7}" srcOrd="7" destOrd="0" presId="urn:microsoft.com/office/officeart/2005/8/layout/process1"/>
    <dgm:cxn modelId="{88A8FA0D-045F-42FB-941D-FBE612AC5FC2}" type="presParOf" srcId="{7C024287-F2A9-4E74-82AE-80A82DA8F1F7}" destId="{FBDA5400-097D-4393-885F-84A9FB33D167}" srcOrd="0" destOrd="0" presId="urn:microsoft.com/office/officeart/2005/8/layout/process1"/>
    <dgm:cxn modelId="{8CBBE53C-0DC0-48A9-ADB3-0DD18B48395E}" type="presParOf" srcId="{EFA28614-7BBE-428B-8CB6-200A37D8A749}" destId="{511307BE-D710-4D4E-9E47-F157E2207C03}" srcOrd="8" destOrd="0" presId="urn:microsoft.com/office/officeart/2005/8/layout/process1"/>
    <dgm:cxn modelId="{EB468CE2-9358-4514-BB67-E7BABACBE09F}" type="presParOf" srcId="{EFA28614-7BBE-428B-8CB6-200A37D8A749}" destId="{3FAE23A8-9905-4920-8C55-CEF4C8F33A96}" srcOrd="9" destOrd="0" presId="urn:microsoft.com/office/officeart/2005/8/layout/process1"/>
    <dgm:cxn modelId="{32C4DC68-3B19-4D71-B9DE-56884BB78B7C}" type="presParOf" srcId="{3FAE23A8-9905-4920-8C55-CEF4C8F33A96}" destId="{3D1F92D1-4210-43B0-A075-37F4A6ADB0D7}" srcOrd="0" destOrd="0" presId="urn:microsoft.com/office/officeart/2005/8/layout/process1"/>
    <dgm:cxn modelId="{51D5BDD0-164B-4CAF-8C91-94ABB8146269}" type="presParOf" srcId="{EFA28614-7BBE-428B-8CB6-200A37D8A749}" destId="{F3E89140-41BD-467E-858E-337D2233C5E9}" srcOrd="10" destOrd="0" presId="urn:microsoft.com/office/officeart/2005/8/layout/process1"/>
    <dgm:cxn modelId="{0686A8CD-3299-47E3-A25E-A73B51DCEA29}" type="presParOf" srcId="{EFA28614-7BBE-428B-8CB6-200A37D8A749}" destId="{B641F56A-16C6-4E71-A556-1BF4EC533F9F}" srcOrd="11" destOrd="0" presId="urn:microsoft.com/office/officeart/2005/8/layout/process1"/>
    <dgm:cxn modelId="{4AD9E05F-8837-44CB-818F-2BDA21BCF287}" type="presParOf" srcId="{B641F56A-16C6-4E71-A556-1BF4EC533F9F}" destId="{A82498C6-4850-4F12-A485-414D9A54A502}" srcOrd="0" destOrd="0" presId="urn:microsoft.com/office/officeart/2005/8/layout/process1"/>
    <dgm:cxn modelId="{4F75B91C-F923-4CC5-BEB2-880F10630117}" type="presParOf" srcId="{EFA28614-7BBE-428B-8CB6-200A37D8A749}" destId="{8611DF56-66BE-436C-9634-13BE8B70A011}" srcOrd="12" destOrd="0" presId="urn:microsoft.com/office/officeart/2005/8/layout/process1"/>
    <dgm:cxn modelId="{57BC37CF-DCD5-47DD-8ABE-825E6B723B96}" type="presParOf" srcId="{EFA28614-7BBE-428B-8CB6-200A37D8A749}" destId="{609BAB1A-5589-4490-AA72-61F3C95BAED9}" srcOrd="13" destOrd="0" presId="urn:microsoft.com/office/officeart/2005/8/layout/process1"/>
    <dgm:cxn modelId="{17AE9BD1-6057-4A80-BBBA-AAF2E26E4F7A}" type="presParOf" srcId="{609BAB1A-5589-4490-AA72-61F3C95BAED9}" destId="{78B5122F-D4CC-4B44-93FB-6E7692ADE11F}" srcOrd="0" destOrd="0" presId="urn:microsoft.com/office/officeart/2005/8/layout/process1"/>
    <dgm:cxn modelId="{91125E1A-AE2B-46FE-8808-3D4C24D0BA64}" type="presParOf" srcId="{EFA28614-7BBE-428B-8CB6-200A37D8A749}" destId="{4A526B9F-C1B1-4C43-B456-B5EB66873D02}" srcOrd="14" destOrd="0" presId="urn:microsoft.com/office/officeart/2005/8/layout/process1"/>
    <dgm:cxn modelId="{5414EE53-F4F5-4066-91D3-E4A9A6F3EFA0}" type="presParOf" srcId="{EFA28614-7BBE-428B-8CB6-200A37D8A749}" destId="{FEA07380-E614-4B3A-9F62-0A424B14C04B}" srcOrd="15" destOrd="0" presId="urn:microsoft.com/office/officeart/2005/8/layout/process1"/>
    <dgm:cxn modelId="{1E9524E8-F6DD-42BC-9133-3BD9F00CB6B2}" type="presParOf" srcId="{FEA07380-E614-4B3A-9F62-0A424B14C04B}" destId="{C4FDDBC0-6598-4130-8326-D6879C027053}" srcOrd="0" destOrd="0" presId="urn:microsoft.com/office/officeart/2005/8/layout/process1"/>
    <dgm:cxn modelId="{E06C92D6-3420-4074-B1FE-663A044E488B}" type="presParOf" srcId="{EFA28614-7BBE-428B-8CB6-200A37D8A749}" destId="{23499352-1372-4C1F-9EFC-9CCA54D1BC96}" srcOrd="16" destOrd="0" presId="urn:microsoft.com/office/officeart/2005/8/layout/process1"/>
    <dgm:cxn modelId="{B7B7C678-DA2A-457A-B26D-5C8DD5A854DF}" type="presParOf" srcId="{EFA28614-7BBE-428B-8CB6-200A37D8A749}" destId="{303A4A66-6C9E-4E7A-9DE2-FBC714904C9A}" srcOrd="17" destOrd="0" presId="urn:microsoft.com/office/officeart/2005/8/layout/process1"/>
    <dgm:cxn modelId="{5BEC8CD0-827E-4F86-B447-938D7D6A5CE7}" type="presParOf" srcId="{303A4A66-6C9E-4E7A-9DE2-FBC714904C9A}" destId="{4EC482E4-F7A7-43F9-8423-9043A61D27DE}" srcOrd="0" destOrd="0" presId="urn:microsoft.com/office/officeart/2005/8/layout/process1"/>
    <dgm:cxn modelId="{4A8D3F2B-0D0A-4430-B22D-ECA30793A294}" type="presParOf" srcId="{EFA28614-7BBE-428B-8CB6-200A37D8A749}" destId="{9EB8C8C0-0541-4690-90BC-437F4D512CAE}" srcOrd="18" destOrd="0" presId="urn:microsoft.com/office/officeart/2005/8/layout/process1"/>
    <dgm:cxn modelId="{138F6FE0-9CAA-4706-AFFA-7320AFDF9266}" type="presParOf" srcId="{EFA28614-7BBE-428B-8CB6-200A37D8A749}" destId="{823B6B8F-2944-4A7B-A979-3949ACB8EB15}" srcOrd="19" destOrd="0" presId="urn:microsoft.com/office/officeart/2005/8/layout/process1"/>
    <dgm:cxn modelId="{9080C9D6-2EB1-4D43-99A1-893E6EBB3E26}" type="presParOf" srcId="{823B6B8F-2944-4A7B-A979-3949ACB8EB15}" destId="{9E559D11-1BBA-4F24-BCE1-54B0DC488103}" srcOrd="0" destOrd="0" presId="urn:microsoft.com/office/officeart/2005/8/layout/process1"/>
    <dgm:cxn modelId="{6049432C-7399-45A7-9143-1951034582EC}" type="presParOf" srcId="{EFA28614-7BBE-428B-8CB6-200A37D8A749}" destId="{20C88A59-EA06-4E50-A64B-11E2C631EFD0}" srcOrd="20" destOrd="0" presId="urn:microsoft.com/office/officeart/2005/8/layout/process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CEA127D-3CF6-41B2-A179-C3122EF1AF3D}"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zh-CN" altLang="en-US"/>
        </a:p>
      </dgm:t>
    </dgm:pt>
    <dgm:pt modelId="{7E2E1A8B-216E-4CCD-BBA8-9B407E076AC6}">
      <dgm:prSet custT="1"/>
      <dgm:spPr/>
      <dgm:t>
        <a:bodyPr/>
        <a:lstStyle/>
        <a:p>
          <a:pPr rtl="0"/>
          <a:r>
            <a:rPr lang="zh-CN" altLang="en-US" sz="1800" b="1" dirty="0"/>
            <a:t>风景名胜区的保护制度</a:t>
          </a:r>
          <a:endParaRPr lang="zh-CN" altLang="en-US" sz="1800" dirty="0"/>
        </a:p>
      </dgm:t>
    </dgm:pt>
    <dgm:pt modelId="{3EE6A1D1-788B-47D1-8A25-36B7B7709E4E}" cxnId="{F6AFDCB9-90CD-4427-89F3-12F49F757EE4}" type="parTrans">
      <dgm:prSet/>
      <dgm:spPr/>
      <dgm:t>
        <a:bodyPr/>
        <a:lstStyle/>
        <a:p>
          <a:endParaRPr lang="zh-CN" altLang="en-US" sz="1800"/>
        </a:p>
      </dgm:t>
    </dgm:pt>
    <dgm:pt modelId="{3E4D8F0D-97C7-491A-9942-439467D8E030}" cxnId="{F6AFDCB9-90CD-4427-89F3-12F49F757EE4}" type="sibTrans">
      <dgm:prSet/>
      <dgm:spPr/>
      <dgm:t>
        <a:bodyPr/>
        <a:lstStyle/>
        <a:p>
          <a:endParaRPr lang="zh-CN" altLang="en-US" sz="1800"/>
        </a:p>
      </dgm:t>
    </dgm:pt>
    <dgm:pt modelId="{22AC0AAB-0E4B-45B0-982D-EAFFDF9546E5}">
      <dgm:prSet custT="1"/>
      <dgm:spPr/>
      <dgm:t>
        <a:bodyPr/>
        <a:lstStyle/>
        <a:p>
          <a:pPr rtl="0"/>
          <a:r>
            <a:rPr lang="en-US" sz="1800"/>
            <a:t>1. </a:t>
          </a:r>
          <a:r>
            <a:rPr lang="zh-CN" sz="1800"/>
            <a:t>严格保护原则（第 </a:t>
          </a:r>
          <a:r>
            <a:rPr lang="en-US" sz="1800"/>
            <a:t>24 </a:t>
          </a:r>
          <a:r>
            <a:rPr lang="zh-CN" sz="1800"/>
            <a:t>条）</a:t>
          </a:r>
        </a:p>
      </dgm:t>
    </dgm:pt>
    <dgm:pt modelId="{EA7CC5F8-2723-49BA-8202-2955C6CB4D7F}" cxnId="{EED371F4-DFDC-4042-8381-849384476BDE}" type="parTrans">
      <dgm:prSet/>
      <dgm:spPr/>
      <dgm:t>
        <a:bodyPr/>
        <a:lstStyle/>
        <a:p>
          <a:endParaRPr lang="zh-CN" altLang="en-US" sz="1800"/>
        </a:p>
      </dgm:t>
    </dgm:pt>
    <dgm:pt modelId="{43E701EA-34A4-4D89-9921-282571FD3017}" cxnId="{EED371F4-DFDC-4042-8381-849384476BDE}" type="sibTrans">
      <dgm:prSet/>
      <dgm:spPr/>
      <dgm:t>
        <a:bodyPr/>
        <a:lstStyle/>
        <a:p>
          <a:endParaRPr lang="zh-CN" altLang="en-US" sz="1800"/>
        </a:p>
      </dgm:t>
    </dgm:pt>
    <dgm:pt modelId="{E8F55041-2E32-4FB1-9B57-32E4C93E8EBD}">
      <dgm:prSet custT="1"/>
      <dgm:spPr/>
      <dgm:t>
        <a:bodyPr/>
        <a:lstStyle/>
        <a:p>
          <a:pPr rtl="0"/>
          <a:r>
            <a:rPr lang="en-US" sz="1800"/>
            <a:t>2. </a:t>
          </a:r>
          <a:r>
            <a:rPr lang="zh-CN" sz="1800"/>
            <a:t>保护机构及其职责（第 </a:t>
          </a:r>
          <a:r>
            <a:rPr lang="en-US" sz="1800"/>
            <a:t>24</a:t>
          </a:r>
          <a:r>
            <a:rPr lang="zh-CN" sz="1800"/>
            <a:t>、</a:t>
          </a:r>
          <a:r>
            <a:rPr lang="en-US" sz="1800"/>
            <a:t>25 </a:t>
          </a:r>
          <a:r>
            <a:rPr lang="zh-CN" sz="1800"/>
            <a:t>条）</a:t>
          </a:r>
        </a:p>
      </dgm:t>
    </dgm:pt>
    <dgm:pt modelId="{289183E9-1140-4CB4-A24A-CDB46D55D67A}" cxnId="{62989A8B-6737-4927-9404-518E7D093143}" type="parTrans">
      <dgm:prSet/>
      <dgm:spPr/>
      <dgm:t>
        <a:bodyPr/>
        <a:lstStyle/>
        <a:p>
          <a:endParaRPr lang="zh-CN" altLang="en-US" sz="1800"/>
        </a:p>
      </dgm:t>
    </dgm:pt>
    <dgm:pt modelId="{71A31F3A-7BB1-4F69-822B-0331318D6292}" cxnId="{62989A8B-6737-4927-9404-518E7D093143}" type="sibTrans">
      <dgm:prSet/>
      <dgm:spPr/>
      <dgm:t>
        <a:bodyPr/>
        <a:lstStyle/>
        <a:p>
          <a:endParaRPr lang="zh-CN" altLang="en-US" sz="1800"/>
        </a:p>
      </dgm:t>
    </dgm:pt>
    <dgm:pt modelId="{FBF05DF6-4CD2-401B-A425-E76420838A8B}">
      <dgm:prSet custT="1"/>
      <dgm:spPr/>
      <dgm:t>
        <a:bodyPr/>
        <a:lstStyle/>
        <a:p>
          <a:pPr rtl="0"/>
          <a:r>
            <a:rPr lang="en-US" sz="1800"/>
            <a:t>3. </a:t>
          </a:r>
          <a:r>
            <a:rPr lang="zh-CN" sz="1800"/>
            <a:t>居民及游览者的（第 </a:t>
          </a:r>
          <a:r>
            <a:rPr lang="en-US" sz="1800"/>
            <a:t>24 </a:t>
          </a:r>
          <a:r>
            <a:rPr lang="zh-CN" sz="1800"/>
            <a:t>条）</a:t>
          </a:r>
        </a:p>
      </dgm:t>
    </dgm:pt>
    <dgm:pt modelId="{163094D7-6ED2-4A6D-A915-8A8C3FF28E87}" cxnId="{09B88137-85BE-4A45-98CC-8F8D5A9C354E}" type="parTrans">
      <dgm:prSet/>
      <dgm:spPr/>
      <dgm:t>
        <a:bodyPr/>
        <a:lstStyle/>
        <a:p>
          <a:endParaRPr lang="zh-CN" altLang="en-US" sz="1800"/>
        </a:p>
      </dgm:t>
    </dgm:pt>
    <dgm:pt modelId="{A5AD134F-DD63-4012-819C-4D2B76CC6F71}" cxnId="{09B88137-85BE-4A45-98CC-8F8D5A9C354E}" type="sibTrans">
      <dgm:prSet/>
      <dgm:spPr/>
      <dgm:t>
        <a:bodyPr/>
        <a:lstStyle/>
        <a:p>
          <a:endParaRPr lang="zh-CN" altLang="en-US" sz="1800"/>
        </a:p>
      </dgm:t>
    </dgm:pt>
    <dgm:pt modelId="{D475B595-D522-48BC-9CBA-FC6F331B29A2}">
      <dgm:prSet custT="1"/>
      <dgm:spPr/>
      <dgm:t>
        <a:bodyPr/>
        <a:lstStyle/>
        <a:p>
          <a:pPr rtl="0"/>
          <a:r>
            <a:rPr lang="en-US" sz="1800"/>
            <a:t>4. </a:t>
          </a:r>
          <a:r>
            <a:rPr lang="zh-CN" sz="1800"/>
            <a:t>禁止性行为（第</a:t>
          </a:r>
          <a:r>
            <a:rPr lang="en-US" sz="1800"/>
            <a:t>26</a:t>
          </a:r>
          <a:r>
            <a:rPr lang="zh-CN" sz="1800"/>
            <a:t>、</a:t>
          </a:r>
          <a:r>
            <a:rPr lang="en-US" sz="1800"/>
            <a:t>27</a:t>
          </a:r>
          <a:r>
            <a:rPr lang="zh-CN" sz="1800"/>
            <a:t>条）</a:t>
          </a:r>
        </a:p>
      </dgm:t>
    </dgm:pt>
    <dgm:pt modelId="{8EF48E2B-327B-4888-860C-EE619331E06D}" cxnId="{D8AAA900-9FB8-40AB-90DE-043697DE2272}" type="parTrans">
      <dgm:prSet/>
      <dgm:spPr/>
      <dgm:t>
        <a:bodyPr/>
        <a:lstStyle/>
        <a:p>
          <a:endParaRPr lang="zh-CN" altLang="en-US" sz="1800"/>
        </a:p>
      </dgm:t>
    </dgm:pt>
    <dgm:pt modelId="{6802AACA-8169-4161-B2A3-87EE1A048531}" cxnId="{D8AAA900-9FB8-40AB-90DE-043697DE2272}" type="sibTrans">
      <dgm:prSet/>
      <dgm:spPr/>
      <dgm:t>
        <a:bodyPr/>
        <a:lstStyle/>
        <a:p>
          <a:endParaRPr lang="zh-CN" altLang="en-US" sz="1800"/>
        </a:p>
      </dgm:t>
    </dgm:pt>
    <dgm:pt modelId="{ADAF84B5-2B57-4935-B73F-9ADBB4FFC7CE}">
      <dgm:prSet custT="1"/>
      <dgm:spPr/>
      <dgm:t>
        <a:bodyPr/>
        <a:lstStyle/>
        <a:p>
          <a:pPr rtl="0"/>
          <a:r>
            <a:rPr lang="en-US" sz="1800"/>
            <a:t>5. </a:t>
          </a:r>
          <a:r>
            <a:rPr lang="zh-CN" sz="1800"/>
            <a:t>活动的审批（第 </a:t>
          </a:r>
          <a:r>
            <a:rPr lang="en-US" sz="1800"/>
            <a:t>28</a:t>
          </a:r>
          <a:r>
            <a:rPr lang="zh-CN" sz="1800"/>
            <a:t>、</a:t>
          </a:r>
          <a:r>
            <a:rPr lang="en-US" sz="1800"/>
            <a:t>29 </a:t>
          </a:r>
          <a:r>
            <a:rPr lang="zh-CN" sz="1800"/>
            <a:t>条）</a:t>
          </a:r>
        </a:p>
      </dgm:t>
    </dgm:pt>
    <dgm:pt modelId="{6E8BF6F3-1FFE-41BA-83B3-98DD23826379}" cxnId="{7EA3B426-18E9-410B-B22A-59322DBB23A4}" type="parTrans">
      <dgm:prSet/>
      <dgm:spPr/>
      <dgm:t>
        <a:bodyPr/>
        <a:lstStyle/>
        <a:p>
          <a:endParaRPr lang="zh-CN" altLang="en-US" sz="1800"/>
        </a:p>
      </dgm:t>
    </dgm:pt>
    <dgm:pt modelId="{411363C7-BBBA-4BBF-AAE7-107513088FA0}" cxnId="{7EA3B426-18E9-410B-B22A-59322DBB23A4}" type="sibTrans">
      <dgm:prSet/>
      <dgm:spPr/>
      <dgm:t>
        <a:bodyPr/>
        <a:lstStyle/>
        <a:p>
          <a:endParaRPr lang="zh-CN" altLang="en-US" sz="1800"/>
        </a:p>
      </dgm:t>
    </dgm:pt>
    <dgm:pt modelId="{F4605800-BA1E-4F7C-B401-3BA550FBD133}">
      <dgm:prSet custT="1"/>
      <dgm:spPr/>
      <dgm:t>
        <a:bodyPr/>
        <a:lstStyle/>
        <a:p>
          <a:pPr rtl="0"/>
          <a:r>
            <a:rPr lang="en-US" sz="1800"/>
            <a:t>6. </a:t>
          </a:r>
          <a:r>
            <a:rPr lang="zh-CN" sz="1800"/>
            <a:t>管理信息系统（第</a:t>
          </a:r>
          <a:r>
            <a:rPr lang="en-US" sz="1800"/>
            <a:t>31</a:t>
          </a:r>
          <a:r>
            <a:rPr lang="zh-CN" sz="1800"/>
            <a:t>条）</a:t>
          </a:r>
        </a:p>
      </dgm:t>
    </dgm:pt>
    <dgm:pt modelId="{97EB1008-7A48-4146-BD85-DB5DAE23B739}" cxnId="{60B800A4-39B7-4C47-8D74-CE04DF6C21FC}" type="parTrans">
      <dgm:prSet/>
      <dgm:spPr/>
      <dgm:t>
        <a:bodyPr/>
        <a:lstStyle/>
        <a:p>
          <a:endParaRPr lang="zh-CN" altLang="en-US" sz="1800"/>
        </a:p>
      </dgm:t>
    </dgm:pt>
    <dgm:pt modelId="{9EE045CE-ABA2-4BEB-A6FE-7C7AA75F47F8}" cxnId="{60B800A4-39B7-4C47-8D74-CE04DF6C21FC}" type="sibTrans">
      <dgm:prSet/>
      <dgm:spPr/>
      <dgm:t>
        <a:bodyPr/>
        <a:lstStyle/>
        <a:p>
          <a:endParaRPr lang="zh-CN" altLang="en-US" sz="1800"/>
        </a:p>
      </dgm:t>
    </dgm:pt>
    <dgm:pt modelId="{B2373414-89FD-41FE-A7C3-0E7F96A348F7}">
      <dgm:prSet/>
      <dgm:spPr/>
      <dgm:t>
        <a:bodyPr/>
        <a:lstStyle/>
        <a:p>
          <a:endParaRPr lang="zh-CN" altLang="en-US"/>
        </a:p>
      </dgm:t>
    </dgm:pt>
    <dgm:pt modelId="{068638E5-52C6-488B-BB95-EB1DFF4220B9}" cxnId="{B7E4C23E-7312-473E-AE15-DDD70B606B1E}" type="parTrans">
      <dgm:prSet/>
      <dgm:spPr/>
      <dgm:t>
        <a:bodyPr/>
        <a:lstStyle/>
        <a:p>
          <a:endParaRPr lang="zh-CN" altLang="en-US" sz="1800"/>
        </a:p>
      </dgm:t>
    </dgm:pt>
    <dgm:pt modelId="{FFEE7880-D5C7-43C3-8FDC-8DF315283807}" cxnId="{B7E4C23E-7312-473E-AE15-DDD70B606B1E}" type="sibTrans">
      <dgm:prSet/>
      <dgm:spPr/>
      <dgm:t>
        <a:bodyPr/>
        <a:lstStyle/>
        <a:p>
          <a:endParaRPr lang="zh-CN" altLang="en-US" sz="1800"/>
        </a:p>
      </dgm:t>
    </dgm:pt>
    <dgm:pt modelId="{83B7BDA5-83A7-43A5-AB10-EE3A09505A90}" type="pres">
      <dgm:prSet presAssocID="{BCEA127D-3CF6-41B2-A179-C3122EF1AF3D}" presName="Name0" presStyleCnt="0">
        <dgm:presLayoutVars>
          <dgm:chMax val="1"/>
          <dgm:chPref val="1"/>
          <dgm:dir/>
          <dgm:animOne val="branch"/>
          <dgm:animLvl val="lvl"/>
        </dgm:presLayoutVars>
      </dgm:prSet>
      <dgm:spPr/>
    </dgm:pt>
    <dgm:pt modelId="{950D11B5-810E-4B04-8817-7B1AE99539CC}" type="pres">
      <dgm:prSet presAssocID="{7E2E1A8B-216E-4CCD-BBA8-9B407E076AC6}" presName="Parent" presStyleLbl="node0" presStyleIdx="0" presStyleCnt="1">
        <dgm:presLayoutVars>
          <dgm:chMax val="6"/>
          <dgm:chPref val="6"/>
        </dgm:presLayoutVars>
      </dgm:prSet>
      <dgm:spPr/>
    </dgm:pt>
    <dgm:pt modelId="{E8F5FBF0-EB23-4ADC-8092-375EFA3CB6F8}" type="pres">
      <dgm:prSet presAssocID="{22AC0AAB-0E4B-45B0-982D-EAFFDF9546E5}" presName="Accent1" presStyleCnt="0"/>
      <dgm:spPr/>
    </dgm:pt>
    <dgm:pt modelId="{5E3DCE9C-30E0-4F71-BC9B-D4CC4D0C7AD7}" type="pres">
      <dgm:prSet presAssocID="{22AC0AAB-0E4B-45B0-982D-EAFFDF9546E5}" presName="Accent" presStyleLbl="bgShp" presStyleIdx="0" presStyleCnt="6"/>
      <dgm:spPr/>
    </dgm:pt>
    <dgm:pt modelId="{5E693DDE-F816-4D13-94DC-A9506ABD6A88}" type="pres">
      <dgm:prSet presAssocID="{22AC0AAB-0E4B-45B0-982D-EAFFDF9546E5}" presName="Child1" presStyleLbl="node1" presStyleIdx="0" presStyleCnt="6">
        <dgm:presLayoutVars>
          <dgm:chMax val="0"/>
          <dgm:chPref val="0"/>
          <dgm:bulletEnabled val="1"/>
        </dgm:presLayoutVars>
      </dgm:prSet>
      <dgm:spPr/>
    </dgm:pt>
    <dgm:pt modelId="{56CD0356-2B29-4548-8DA8-81E189A0CACD}" type="pres">
      <dgm:prSet presAssocID="{E8F55041-2E32-4FB1-9B57-32E4C93E8EBD}" presName="Accent2" presStyleCnt="0"/>
      <dgm:spPr/>
    </dgm:pt>
    <dgm:pt modelId="{C8337196-3ED9-4996-8E51-5D349F15FFAE}" type="pres">
      <dgm:prSet presAssocID="{E8F55041-2E32-4FB1-9B57-32E4C93E8EBD}" presName="Accent" presStyleLbl="bgShp" presStyleIdx="1" presStyleCnt="6"/>
      <dgm:spPr/>
    </dgm:pt>
    <dgm:pt modelId="{45A1847B-254D-48E1-BF54-FFE5BDD1592A}" type="pres">
      <dgm:prSet presAssocID="{E8F55041-2E32-4FB1-9B57-32E4C93E8EBD}" presName="Child2" presStyleLbl="node1" presStyleIdx="1" presStyleCnt="6">
        <dgm:presLayoutVars>
          <dgm:chMax val="0"/>
          <dgm:chPref val="0"/>
          <dgm:bulletEnabled val="1"/>
        </dgm:presLayoutVars>
      </dgm:prSet>
      <dgm:spPr/>
    </dgm:pt>
    <dgm:pt modelId="{705ADB76-7696-46D6-9272-0DD1EE162B43}" type="pres">
      <dgm:prSet presAssocID="{FBF05DF6-4CD2-401B-A425-E76420838A8B}" presName="Accent3" presStyleCnt="0"/>
      <dgm:spPr/>
    </dgm:pt>
    <dgm:pt modelId="{CF8C3222-535F-473A-8940-D586BBB821E7}" type="pres">
      <dgm:prSet presAssocID="{FBF05DF6-4CD2-401B-A425-E76420838A8B}" presName="Accent" presStyleLbl="bgShp" presStyleIdx="2" presStyleCnt="6"/>
      <dgm:spPr/>
    </dgm:pt>
    <dgm:pt modelId="{CCA740B0-966C-4B76-89CE-66956A09167D}" type="pres">
      <dgm:prSet presAssocID="{FBF05DF6-4CD2-401B-A425-E76420838A8B}" presName="Child3" presStyleLbl="node1" presStyleIdx="2" presStyleCnt="6">
        <dgm:presLayoutVars>
          <dgm:chMax val="0"/>
          <dgm:chPref val="0"/>
          <dgm:bulletEnabled val="1"/>
        </dgm:presLayoutVars>
      </dgm:prSet>
      <dgm:spPr/>
    </dgm:pt>
    <dgm:pt modelId="{AD8273B5-64E6-4081-A81E-B5F1E536007D}" type="pres">
      <dgm:prSet presAssocID="{D475B595-D522-48BC-9CBA-FC6F331B29A2}" presName="Accent4" presStyleCnt="0"/>
      <dgm:spPr/>
    </dgm:pt>
    <dgm:pt modelId="{838D9676-6161-4A51-8883-DC196978FC8B}" type="pres">
      <dgm:prSet presAssocID="{D475B595-D522-48BC-9CBA-FC6F331B29A2}" presName="Accent" presStyleLbl="bgShp" presStyleIdx="3" presStyleCnt="6"/>
      <dgm:spPr/>
    </dgm:pt>
    <dgm:pt modelId="{88A394E2-F6EB-4D63-8C90-8C12533CFDF9}" type="pres">
      <dgm:prSet presAssocID="{D475B595-D522-48BC-9CBA-FC6F331B29A2}" presName="Child4" presStyleLbl="node1" presStyleIdx="3" presStyleCnt="6">
        <dgm:presLayoutVars>
          <dgm:chMax val="0"/>
          <dgm:chPref val="0"/>
          <dgm:bulletEnabled val="1"/>
        </dgm:presLayoutVars>
      </dgm:prSet>
      <dgm:spPr/>
    </dgm:pt>
    <dgm:pt modelId="{4B38EF48-5C4C-4CE1-8489-BECC7B9B6836}" type="pres">
      <dgm:prSet presAssocID="{ADAF84B5-2B57-4935-B73F-9ADBB4FFC7CE}" presName="Accent5" presStyleCnt="0"/>
      <dgm:spPr/>
    </dgm:pt>
    <dgm:pt modelId="{2FABB84B-3CCF-4826-9B16-FEE107D8CDF4}" type="pres">
      <dgm:prSet presAssocID="{ADAF84B5-2B57-4935-B73F-9ADBB4FFC7CE}" presName="Accent" presStyleLbl="bgShp" presStyleIdx="4" presStyleCnt="6"/>
      <dgm:spPr/>
    </dgm:pt>
    <dgm:pt modelId="{CB2D531C-70A2-4113-B9C0-C2F13358DA84}" type="pres">
      <dgm:prSet presAssocID="{ADAF84B5-2B57-4935-B73F-9ADBB4FFC7CE}" presName="Child5" presStyleLbl="node1" presStyleIdx="4" presStyleCnt="6">
        <dgm:presLayoutVars>
          <dgm:chMax val="0"/>
          <dgm:chPref val="0"/>
          <dgm:bulletEnabled val="1"/>
        </dgm:presLayoutVars>
      </dgm:prSet>
      <dgm:spPr/>
    </dgm:pt>
    <dgm:pt modelId="{ABD928BB-150F-4FB3-A9F0-745E44257B6C}" type="pres">
      <dgm:prSet presAssocID="{F4605800-BA1E-4F7C-B401-3BA550FBD133}" presName="Accent6" presStyleCnt="0"/>
      <dgm:spPr/>
    </dgm:pt>
    <dgm:pt modelId="{2DFDD426-FA1A-4938-83E0-DE956A5CBCE2}" type="pres">
      <dgm:prSet presAssocID="{F4605800-BA1E-4F7C-B401-3BA550FBD133}" presName="Accent" presStyleLbl="bgShp" presStyleIdx="5" presStyleCnt="6"/>
      <dgm:spPr/>
    </dgm:pt>
    <dgm:pt modelId="{676600C1-4C24-4147-B4BB-65F16300EA3A}" type="pres">
      <dgm:prSet presAssocID="{F4605800-BA1E-4F7C-B401-3BA550FBD133}" presName="Child6" presStyleLbl="node1" presStyleIdx="5" presStyleCnt="6">
        <dgm:presLayoutVars>
          <dgm:chMax val="0"/>
          <dgm:chPref val="0"/>
          <dgm:bulletEnabled val="1"/>
        </dgm:presLayoutVars>
      </dgm:prSet>
      <dgm:spPr/>
    </dgm:pt>
  </dgm:ptLst>
  <dgm:cxnLst>
    <dgm:cxn modelId="{D8AAA900-9FB8-40AB-90DE-043697DE2272}" srcId="{7E2E1A8B-216E-4CCD-BBA8-9B407E076AC6}" destId="{D475B595-D522-48BC-9CBA-FC6F331B29A2}" srcOrd="3" destOrd="0" parTransId="{8EF48E2B-327B-4888-860C-EE619331E06D}" sibTransId="{6802AACA-8169-4161-B2A3-87EE1A048531}"/>
    <dgm:cxn modelId="{14181521-504D-4E99-8B63-ECA6E5DF1459}" type="presOf" srcId="{7E2E1A8B-216E-4CCD-BBA8-9B407E076AC6}" destId="{950D11B5-810E-4B04-8817-7B1AE99539CC}" srcOrd="0" destOrd="0" presId="urn:microsoft.com/office/officeart/2011/layout/HexagonRadial"/>
    <dgm:cxn modelId="{7EA3B426-18E9-410B-B22A-59322DBB23A4}" srcId="{7E2E1A8B-216E-4CCD-BBA8-9B407E076AC6}" destId="{ADAF84B5-2B57-4935-B73F-9ADBB4FFC7CE}" srcOrd="4" destOrd="0" parTransId="{6E8BF6F3-1FFE-41BA-83B3-98DD23826379}" sibTransId="{411363C7-BBBA-4BBF-AAE7-107513088FA0}"/>
    <dgm:cxn modelId="{09B88137-85BE-4A45-98CC-8F8D5A9C354E}" srcId="{7E2E1A8B-216E-4CCD-BBA8-9B407E076AC6}" destId="{FBF05DF6-4CD2-401B-A425-E76420838A8B}" srcOrd="2" destOrd="0" parTransId="{163094D7-6ED2-4A6D-A915-8A8C3FF28E87}" sibTransId="{A5AD134F-DD63-4012-819C-4D2B76CC6F71}"/>
    <dgm:cxn modelId="{B7E4C23E-7312-473E-AE15-DDD70B606B1E}" srcId="{7E2E1A8B-216E-4CCD-BBA8-9B407E076AC6}" destId="{B2373414-89FD-41FE-A7C3-0E7F96A348F7}" srcOrd="6" destOrd="0" parTransId="{068638E5-52C6-488B-BB95-EB1DFF4220B9}" sibTransId="{FFEE7880-D5C7-43C3-8FDC-8DF315283807}"/>
    <dgm:cxn modelId="{A10F2462-3281-45B0-9116-4C382D373932}" type="presOf" srcId="{22AC0AAB-0E4B-45B0-982D-EAFFDF9546E5}" destId="{5E693DDE-F816-4D13-94DC-A9506ABD6A88}" srcOrd="0" destOrd="0" presId="urn:microsoft.com/office/officeart/2011/layout/HexagonRadial"/>
    <dgm:cxn modelId="{03123157-DCE1-40A9-A9C4-333D8886D3E9}" type="presOf" srcId="{FBF05DF6-4CD2-401B-A425-E76420838A8B}" destId="{CCA740B0-966C-4B76-89CE-66956A09167D}" srcOrd="0" destOrd="0" presId="urn:microsoft.com/office/officeart/2011/layout/HexagonRadial"/>
    <dgm:cxn modelId="{62989A8B-6737-4927-9404-518E7D093143}" srcId="{7E2E1A8B-216E-4CCD-BBA8-9B407E076AC6}" destId="{E8F55041-2E32-4FB1-9B57-32E4C93E8EBD}" srcOrd="1" destOrd="0" parTransId="{289183E9-1140-4CB4-A24A-CDB46D55D67A}" sibTransId="{71A31F3A-7BB1-4F69-822B-0331318D6292}"/>
    <dgm:cxn modelId="{8A83AD8F-D2F9-4E1C-9F3E-E837F6FD173E}" type="presOf" srcId="{BCEA127D-3CF6-41B2-A179-C3122EF1AF3D}" destId="{83B7BDA5-83A7-43A5-AB10-EE3A09505A90}" srcOrd="0" destOrd="0" presId="urn:microsoft.com/office/officeart/2011/layout/HexagonRadial"/>
    <dgm:cxn modelId="{60B800A4-39B7-4C47-8D74-CE04DF6C21FC}" srcId="{7E2E1A8B-216E-4CCD-BBA8-9B407E076AC6}" destId="{F4605800-BA1E-4F7C-B401-3BA550FBD133}" srcOrd="5" destOrd="0" parTransId="{97EB1008-7A48-4146-BD85-DB5DAE23B739}" sibTransId="{9EE045CE-ABA2-4BEB-A6FE-7C7AA75F47F8}"/>
    <dgm:cxn modelId="{42709DB7-0B77-4D0B-8B03-836593715D20}" type="presOf" srcId="{ADAF84B5-2B57-4935-B73F-9ADBB4FFC7CE}" destId="{CB2D531C-70A2-4113-B9C0-C2F13358DA84}" srcOrd="0" destOrd="0" presId="urn:microsoft.com/office/officeart/2011/layout/HexagonRadial"/>
    <dgm:cxn modelId="{F6AFDCB9-90CD-4427-89F3-12F49F757EE4}" srcId="{BCEA127D-3CF6-41B2-A179-C3122EF1AF3D}" destId="{7E2E1A8B-216E-4CCD-BBA8-9B407E076AC6}" srcOrd="0" destOrd="0" parTransId="{3EE6A1D1-788B-47D1-8A25-36B7B7709E4E}" sibTransId="{3E4D8F0D-97C7-491A-9942-439467D8E030}"/>
    <dgm:cxn modelId="{0EE411C5-8D3D-47E7-8B72-2FFB28AE709C}" type="presOf" srcId="{D475B595-D522-48BC-9CBA-FC6F331B29A2}" destId="{88A394E2-F6EB-4D63-8C90-8C12533CFDF9}" srcOrd="0" destOrd="0" presId="urn:microsoft.com/office/officeart/2011/layout/HexagonRadial"/>
    <dgm:cxn modelId="{EED371F4-DFDC-4042-8381-849384476BDE}" srcId="{7E2E1A8B-216E-4CCD-BBA8-9B407E076AC6}" destId="{22AC0AAB-0E4B-45B0-982D-EAFFDF9546E5}" srcOrd="0" destOrd="0" parTransId="{EA7CC5F8-2723-49BA-8202-2955C6CB4D7F}" sibTransId="{43E701EA-34A4-4D89-9921-282571FD3017}"/>
    <dgm:cxn modelId="{C847BCF7-2CC6-4076-8BDD-B2A34B175EF8}" type="presOf" srcId="{F4605800-BA1E-4F7C-B401-3BA550FBD133}" destId="{676600C1-4C24-4147-B4BB-65F16300EA3A}" srcOrd="0" destOrd="0" presId="urn:microsoft.com/office/officeart/2011/layout/HexagonRadial"/>
    <dgm:cxn modelId="{8D348CF9-7D25-4134-BC23-57D0A1DC42A0}" type="presOf" srcId="{E8F55041-2E32-4FB1-9B57-32E4C93E8EBD}" destId="{45A1847B-254D-48E1-BF54-FFE5BDD1592A}" srcOrd="0" destOrd="0" presId="urn:microsoft.com/office/officeart/2011/layout/HexagonRadial"/>
    <dgm:cxn modelId="{5B021600-616C-47DB-A179-E9BAF4C77C50}" type="presParOf" srcId="{83B7BDA5-83A7-43A5-AB10-EE3A09505A90}" destId="{950D11B5-810E-4B04-8817-7B1AE99539CC}" srcOrd="0" destOrd="0" presId="urn:microsoft.com/office/officeart/2011/layout/HexagonRadial"/>
    <dgm:cxn modelId="{D4C322C2-283B-4BA4-9A06-38C3BBE29451}" type="presParOf" srcId="{83B7BDA5-83A7-43A5-AB10-EE3A09505A90}" destId="{E8F5FBF0-EB23-4ADC-8092-375EFA3CB6F8}" srcOrd="1" destOrd="0" presId="urn:microsoft.com/office/officeart/2011/layout/HexagonRadial"/>
    <dgm:cxn modelId="{DF2BAE66-3E75-4C64-9C02-85BAC4931FC8}" type="presParOf" srcId="{E8F5FBF0-EB23-4ADC-8092-375EFA3CB6F8}" destId="{5E3DCE9C-30E0-4F71-BC9B-D4CC4D0C7AD7}" srcOrd="0" destOrd="0" presId="urn:microsoft.com/office/officeart/2011/layout/HexagonRadial"/>
    <dgm:cxn modelId="{2C1B0704-713E-45A5-8B88-F5BE1D055819}" type="presParOf" srcId="{83B7BDA5-83A7-43A5-AB10-EE3A09505A90}" destId="{5E693DDE-F816-4D13-94DC-A9506ABD6A88}" srcOrd="2" destOrd="0" presId="urn:microsoft.com/office/officeart/2011/layout/HexagonRadial"/>
    <dgm:cxn modelId="{0CB4255D-CD40-45C3-AD8A-2EBAD471C07A}" type="presParOf" srcId="{83B7BDA5-83A7-43A5-AB10-EE3A09505A90}" destId="{56CD0356-2B29-4548-8DA8-81E189A0CACD}" srcOrd="3" destOrd="0" presId="urn:microsoft.com/office/officeart/2011/layout/HexagonRadial"/>
    <dgm:cxn modelId="{8ED8DA94-DE14-40E4-B962-D835E17AA192}" type="presParOf" srcId="{56CD0356-2B29-4548-8DA8-81E189A0CACD}" destId="{C8337196-3ED9-4996-8E51-5D349F15FFAE}" srcOrd="0" destOrd="0" presId="urn:microsoft.com/office/officeart/2011/layout/HexagonRadial"/>
    <dgm:cxn modelId="{4964CFB0-FDC2-45B7-A283-2766A37227EB}" type="presParOf" srcId="{83B7BDA5-83A7-43A5-AB10-EE3A09505A90}" destId="{45A1847B-254D-48E1-BF54-FFE5BDD1592A}" srcOrd="4" destOrd="0" presId="urn:microsoft.com/office/officeart/2011/layout/HexagonRadial"/>
    <dgm:cxn modelId="{A0EFB736-6280-426A-BFC0-64191E4A58C5}" type="presParOf" srcId="{83B7BDA5-83A7-43A5-AB10-EE3A09505A90}" destId="{705ADB76-7696-46D6-9272-0DD1EE162B43}" srcOrd="5" destOrd="0" presId="urn:microsoft.com/office/officeart/2011/layout/HexagonRadial"/>
    <dgm:cxn modelId="{F2453BF4-A5D0-4745-991F-CFCC7D2DA3D9}" type="presParOf" srcId="{705ADB76-7696-46D6-9272-0DD1EE162B43}" destId="{CF8C3222-535F-473A-8940-D586BBB821E7}" srcOrd="0" destOrd="0" presId="urn:microsoft.com/office/officeart/2011/layout/HexagonRadial"/>
    <dgm:cxn modelId="{C4BE48CD-20C3-4B5B-9BB0-28ECE63C8B92}" type="presParOf" srcId="{83B7BDA5-83A7-43A5-AB10-EE3A09505A90}" destId="{CCA740B0-966C-4B76-89CE-66956A09167D}" srcOrd="6" destOrd="0" presId="urn:microsoft.com/office/officeart/2011/layout/HexagonRadial"/>
    <dgm:cxn modelId="{B9784FB1-3B03-44F3-B69F-8D332B45E0F4}" type="presParOf" srcId="{83B7BDA5-83A7-43A5-AB10-EE3A09505A90}" destId="{AD8273B5-64E6-4081-A81E-B5F1E536007D}" srcOrd="7" destOrd="0" presId="urn:microsoft.com/office/officeart/2011/layout/HexagonRadial"/>
    <dgm:cxn modelId="{6CA7E484-C71B-4BB3-8FD8-9E792AA4C96D}" type="presParOf" srcId="{AD8273B5-64E6-4081-A81E-B5F1E536007D}" destId="{838D9676-6161-4A51-8883-DC196978FC8B}" srcOrd="0" destOrd="0" presId="urn:microsoft.com/office/officeart/2011/layout/HexagonRadial"/>
    <dgm:cxn modelId="{6D3D4B9F-A9D6-460A-B5BA-B08C0CE5FCB9}" type="presParOf" srcId="{83B7BDA5-83A7-43A5-AB10-EE3A09505A90}" destId="{88A394E2-F6EB-4D63-8C90-8C12533CFDF9}" srcOrd="8" destOrd="0" presId="urn:microsoft.com/office/officeart/2011/layout/HexagonRadial"/>
    <dgm:cxn modelId="{60D5D744-D614-43B2-B31B-F04755A34247}" type="presParOf" srcId="{83B7BDA5-83A7-43A5-AB10-EE3A09505A90}" destId="{4B38EF48-5C4C-4CE1-8489-BECC7B9B6836}" srcOrd="9" destOrd="0" presId="urn:microsoft.com/office/officeart/2011/layout/HexagonRadial"/>
    <dgm:cxn modelId="{F80FCDA0-D65B-41A4-9CFC-7AC1E4D92FAF}" type="presParOf" srcId="{4B38EF48-5C4C-4CE1-8489-BECC7B9B6836}" destId="{2FABB84B-3CCF-4826-9B16-FEE107D8CDF4}" srcOrd="0" destOrd="0" presId="urn:microsoft.com/office/officeart/2011/layout/HexagonRadial"/>
    <dgm:cxn modelId="{54BE5C4F-F0EB-4636-B4E1-99B824C49A2A}" type="presParOf" srcId="{83B7BDA5-83A7-43A5-AB10-EE3A09505A90}" destId="{CB2D531C-70A2-4113-B9C0-C2F13358DA84}" srcOrd="10" destOrd="0" presId="urn:microsoft.com/office/officeart/2011/layout/HexagonRadial"/>
    <dgm:cxn modelId="{2FF7DC60-4F8C-498C-9F6B-1642AEF02C6C}" type="presParOf" srcId="{83B7BDA5-83A7-43A5-AB10-EE3A09505A90}" destId="{ABD928BB-150F-4FB3-A9F0-745E44257B6C}" srcOrd="11" destOrd="0" presId="urn:microsoft.com/office/officeart/2011/layout/HexagonRadial"/>
    <dgm:cxn modelId="{FAA81B68-9E8E-4300-A117-662E4A2CDD9A}" type="presParOf" srcId="{ABD928BB-150F-4FB3-A9F0-745E44257B6C}" destId="{2DFDD426-FA1A-4938-83E0-DE956A5CBCE2}" srcOrd="0" destOrd="0" presId="urn:microsoft.com/office/officeart/2011/layout/HexagonRadial"/>
    <dgm:cxn modelId="{FDF3CA46-1058-48FE-B88C-60AAA56BDF10}" type="presParOf" srcId="{83B7BDA5-83A7-43A5-AB10-EE3A09505A90}" destId="{676600C1-4C24-4147-B4BB-65F16300EA3A}" srcOrd="12" destOrd="0" presId="urn:microsoft.com/office/officeart/2011/layout/HexagonRadial"/>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F43B30E-7A6E-470C-9181-787F2CE5E312}"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zh-CN" altLang="en-US"/>
        </a:p>
      </dgm:t>
    </dgm:pt>
    <dgm:pt modelId="{6317F6F6-A6E3-4A2D-AEF8-2A27FBC14F31}">
      <dgm:prSet custT="1"/>
      <dgm:spPr/>
      <dgm:t>
        <a:bodyPr/>
        <a:lstStyle/>
        <a:p>
          <a:pPr rtl="0"/>
          <a:r>
            <a:rPr lang="zh-CN" altLang="en-US" sz="1800" b="1" dirty="0"/>
            <a:t>风景名胜资源的利用和管理制度</a:t>
          </a:r>
          <a:endParaRPr lang="zh-CN" altLang="en-US" sz="1800" dirty="0"/>
        </a:p>
      </dgm:t>
    </dgm:pt>
    <dgm:pt modelId="{9BFFAA09-D790-4EAC-BFB3-0CFDC3B406F1}" cxnId="{62A3F504-B5C1-482E-A645-64997E150916}" type="parTrans">
      <dgm:prSet/>
      <dgm:spPr/>
      <dgm:t>
        <a:bodyPr/>
        <a:lstStyle/>
        <a:p>
          <a:endParaRPr lang="zh-CN" altLang="en-US" sz="1800"/>
        </a:p>
      </dgm:t>
    </dgm:pt>
    <dgm:pt modelId="{33E51520-6D55-487F-B53D-E3B1927C36B1}" cxnId="{62A3F504-B5C1-482E-A645-64997E150916}" type="sibTrans">
      <dgm:prSet/>
      <dgm:spPr/>
      <dgm:t>
        <a:bodyPr/>
        <a:lstStyle/>
        <a:p>
          <a:endParaRPr lang="zh-CN" altLang="en-US" sz="1800"/>
        </a:p>
      </dgm:t>
    </dgm:pt>
    <dgm:pt modelId="{6B62DDA4-AA87-4ED7-8A18-1B962A535BEF}">
      <dgm:prSet custT="1"/>
      <dgm:spPr/>
      <dgm:t>
        <a:bodyPr/>
        <a:lstStyle/>
        <a:p>
          <a:pPr rtl="0"/>
          <a:r>
            <a:rPr lang="en-US" sz="1400" dirty="0"/>
            <a:t>1. </a:t>
          </a:r>
          <a:r>
            <a:rPr lang="zh-CN" sz="1400" dirty="0"/>
            <a:t>开发利用原则 （第</a:t>
          </a:r>
          <a:r>
            <a:rPr lang="en-US" sz="1400" dirty="0"/>
            <a:t>32</a:t>
          </a:r>
          <a:r>
            <a:rPr lang="zh-CN" sz="1400" dirty="0"/>
            <a:t>条）</a:t>
          </a:r>
        </a:p>
      </dgm:t>
    </dgm:pt>
    <dgm:pt modelId="{F787EE15-0E9C-4B45-8BC9-C931FDBCB6C6}" cxnId="{4A3389BD-7D37-4E84-96A7-E7C08F8E9676}" type="parTrans">
      <dgm:prSet/>
      <dgm:spPr/>
      <dgm:t>
        <a:bodyPr/>
        <a:lstStyle/>
        <a:p>
          <a:endParaRPr lang="zh-CN" altLang="en-US" sz="1800"/>
        </a:p>
      </dgm:t>
    </dgm:pt>
    <dgm:pt modelId="{08A052EA-B078-49C2-9E34-9C3317D99F54}" cxnId="{4A3389BD-7D37-4E84-96A7-E7C08F8E9676}" type="sibTrans">
      <dgm:prSet/>
      <dgm:spPr/>
      <dgm:t>
        <a:bodyPr/>
        <a:lstStyle/>
        <a:p>
          <a:endParaRPr lang="zh-CN" altLang="en-US" sz="1800"/>
        </a:p>
      </dgm:t>
    </dgm:pt>
    <dgm:pt modelId="{BE9FB93B-2BFF-4110-B3E8-35F6D0C72734}">
      <dgm:prSet custT="1"/>
      <dgm:spPr/>
      <dgm:t>
        <a:bodyPr/>
        <a:lstStyle/>
        <a:p>
          <a:pPr rtl="0"/>
          <a:r>
            <a:rPr lang="en-US" sz="1400" dirty="0"/>
            <a:t>2. </a:t>
          </a:r>
          <a:r>
            <a:rPr lang="zh-CN" sz="1400" dirty="0"/>
            <a:t>监督检查和评估 （第 </a:t>
          </a:r>
          <a:r>
            <a:rPr lang="en-US" sz="1400" dirty="0"/>
            <a:t>35 </a:t>
          </a:r>
          <a:r>
            <a:rPr lang="zh-CN" sz="1400" dirty="0"/>
            <a:t>条）</a:t>
          </a:r>
        </a:p>
      </dgm:t>
    </dgm:pt>
    <dgm:pt modelId="{91EDF243-FE99-4040-964F-A16B35868832}" cxnId="{2963E126-C4A7-47A2-AD7E-A790248A5633}" type="parTrans">
      <dgm:prSet/>
      <dgm:spPr/>
      <dgm:t>
        <a:bodyPr/>
        <a:lstStyle/>
        <a:p>
          <a:endParaRPr lang="zh-CN" altLang="en-US" sz="1800"/>
        </a:p>
      </dgm:t>
    </dgm:pt>
    <dgm:pt modelId="{E5F23A58-821E-4F8C-A7FC-63C15D571031}" cxnId="{2963E126-C4A7-47A2-AD7E-A790248A5633}" type="sibTrans">
      <dgm:prSet/>
      <dgm:spPr/>
      <dgm:t>
        <a:bodyPr/>
        <a:lstStyle/>
        <a:p>
          <a:endParaRPr lang="zh-CN" altLang="en-US" sz="1800"/>
        </a:p>
      </dgm:t>
    </dgm:pt>
    <dgm:pt modelId="{66E7D471-02EA-4C55-A9DF-114146451B20}">
      <dgm:prSet custT="1"/>
      <dgm:spPr/>
      <dgm:t>
        <a:bodyPr/>
        <a:lstStyle/>
        <a:p>
          <a:pPr rtl="0"/>
          <a:r>
            <a:rPr lang="en-US" sz="1400"/>
            <a:t>3. </a:t>
          </a:r>
          <a:r>
            <a:rPr lang="zh-CN" sz="1400"/>
            <a:t>安全保障 （第</a:t>
          </a:r>
          <a:r>
            <a:rPr lang="en-US" sz="1400"/>
            <a:t>36</a:t>
          </a:r>
          <a:r>
            <a:rPr lang="zh-CN" sz="1400"/>
            <a:t>条）</a:t>
          </a:r>
        </a:p>
      </dgm:t>
    </dgm:pt>
    <dgm:pt modelId="{A09AACA6-2271-4804-8352-410F1A215F93}" cxnId="{09B21C70-3E58-4567-9258-A2ED5C2F76C5}" type="parTrans">
      <dgm:prSet/>
      <dgm:spPr/>
      <dgm:t>
        <a:bodyPr/>
        <a:lstStyle/>
        <a:p>
          <a:endParaRPr lang="zh-CN" altLang="en-US" sz="1800"/>
        </a:p>
      </dgm:t>
    </dgm:pt>
    <dgm:pt modelId="{4E0485F0-4252-48C8-84CF-7DFD6C88961F}" cxnId="{09B21C70-3E58-4567-9258-A2ED5C2F76C5}" type="sibTrans">
      <dgm:prSet/>
      <dgm:spPr/>
      <dgm:t>
        <a:bodyPr/>
        <a:lstStyle/>
        <a:p>
          <a:endParaRPr lang="zh-CN" altLang="en-US" sz="1800"/>
        </a:p>
      </dgm:t>
    </dgm:pt>
    <dgm:pt modelId="{3C26DAAF-EE84-4C1B-999B-70735D598162}">
      <dgm:prSet custT="1"/>
      <dgm:spPr/>
      <dgm:t>
        <a:bodyPr/>
        <a:lstStyle/>
        <a:p>
          <a:pPr rtl="0"/>
          <a:r>
            <a:rPr lang="en-US" sz="1200" dirty="0"/>
            <a:t>4. </a:t>
          </a:r>
          <a:r>
            <a:rPr lang="zh-CN" sz="1200" dirty="0"/>
            <a:t>门票和资源有偿使用 （第 </a:t>
          </a:r>
          <a:r>
            <a:rPr lang="en-US" sz="1200" dirty="0"/>
            <a:t>37 </a:t>
          </a:r>
          <a:r>
            <a:rPr lang="zh-CN" sz="1200" dirty="0"/>
            <a:t>条）</a:t>
          </a:r>
        </a:p>
      </dgm:t>
    </dgm:pt>
    <dgm:pt modelId="{90438AC4-3745-41C9-A16E-0612BB13E14E}" cxnId="{B56438D2-BFED-411B-8730-867DD09991B7}" type="parTrans">
      <dgm:prSet/>
      <dgm:spPr/>
      <dgm:t>
        <a:bodyPr/>
        <a:lstStyle/>
        <a:p>
          <a:endParaRPr lang="zh-CN" altLang="en-US" sz="1800"/>
        </a:p>
      </dgm:t>
    </dgm:pt>
    <dgm:pt modelId="{E6CFF03C-191E-414E-B9D6-2AFE5A9FB648}" cxnId="{B56438D2-BFED-411B-8730-867DD09991B7}" type="sibTrans">
      <dgm:prSet/>
      <dgm:spPr/>
      <dgm:t>
        <a:bodyPr/>
        <a:lstStyle/>
        <a:p>
          <a:endParaRPr lang="zh-CN" altLang="en-US" sz="1800"/>
        </a:p>
      </dgm:t>
    </dgm:pt>
    <dgm:pt modelId="{8957BE3F-93F2-4EC3-AB63-7877ED81DD70}">
      <dgm:prSet custT="1"/>
      <dgm:spPr/>
      <dgm:t>
        <a:bodyPr/>
        <a:lstStyle/>
        <a:p>
          <a:pPr rtl="0"/>
          <a:r>
            <a:rPr lang="en-US" sz="1400" dirty="0"/>
            <a:t>5. </a:t>
          </a:r>
          <a:r>
            <a:rPr lang="zh-CN" sz="1400" dirty="0"/>
            <a:t>经营项目的管理 （第 </a:t>
          </a:r>
          <a:r>
            <a:rPr lang="en-US" sz="1400" dirty="0"/>
            <a:t>37 </a:t>
          </a:r>
          <a:r>
            <a:rPr lang="zh-CN" sz="1400" dirty="0"/>
            <a:t>条）</a:t>
          </a:r>
        </a:p>
      </dgm:t>
    </dgm:pt>
    <dgm:pt modelId="{9E8244DD-6BA8-4CEA-9DF6-111111F75800}" cxnId="{E07C2D56-FCF7-4D43-B315-FA47863737C3}" type="parTrans">
      <dgm:prSet/>
      <dgm:spPr/>
      <dgm:t>
        <a:bodyPr/>
        <a:lstStyle/>
        <a:p>
          <a:endParaRPr lang="zh-CN" altLang="en-US" sz="1800"/>
        </a:p>
      </dgm:t>
    </dgm:pt>
    <dgm:pt modelId="{F740D1BF-BE17-476F-8218-D14CB8979FE9}" cxnId="{E07C2D56-FCF7-4D43-B315-FA47863737C3}" type="sibTrans">
      <dgm:prSet/>
      <dgm:spPr/>
      <dgm:t>
        <a:bodyPr/>
        <a:lstStyle/>
        <a:p>
          <a:endParaRPr lang="zh-CN" altLang="en-US" sz="1800"/>
        </a:p>
      </dgm:t>
    </dgm:pt>
    <dgm:pt modelId="{1FDB734C-ADF9-4535-964B-760701F8E8C7}">
      <dgm:prSet custT="1"/>
      <dgm:spPr/>
      <dgm:t>
        <a:bodyPr/>
        <a:lstStyle/>
        <a:p>
          <a:pPr rtl="0"/>
          <a:r>
            <a:rPr lang="en-US" sz="1400" dirty="0"/>
            <a:t>6. </a:t>
          </a:r>
          <a:r>
            <a:rPr lang="zh-CN" sz="1400" dirty="0"/>
            <a:t>法律责任 （第</a:t>
          </a:r>
          <a:r>
            <a:rPr lang="en-US" sz="1400" dirty="0"/>
            <a:t>46</a:t>
          </a:r>
          <a:r>
            <a:rPr lang="zh-CN" sz="1400" dirty="0"/>
            <a:t>、</a:t>
          </a:r>
          <a:r>
            <a:rPr lang="en-US" sz="1400" dirty="0"/>
            <a:t>48</a:t>
          </a:r>
          <a:r>
            <a:rPr lang="zh-CN" sz="1400" dirty="0"/>
            <a:t>条）</a:t>
          </a:r>
        </a:p>
      </dgm:t>
    </dgm:pt>
    <dgm:pt modelId="{4E697B9D-1BF5-4499-9A2B-876FEEE9A49E}" cxnId="{C8F59ED8-7A59-4978-A779-31876F840BD3}" type="parTrans">
      <dgm:prSet/>
      <dgm:spPr/>
      <dgm:t>
        <a:bodyPr/>
        <a:lstStyle/>
        <a:p>
          <a:endParaRPr lang="zh-CN" altLang="en-US" sz="1800"/>
        </a:p>
      </dgm:t>
    </dgm:pt>
    <dgm:pt modelId="{04D2055B-460C-4AC0-A280-6AD208922B80}" cxnId="{C8F59ED8-7A59-4978-A779-31876F840BD3}" type="sibTrans">
      <dgm:prSet/>
      <dgm:spPr/>
      <dgm:t>
        <a:bodyPr/>
        <a:lstStyle/>
        <a:p>
          <a:endParaRPr lang="zh-CN" altLang="en-US" sz="1800"/>
        </a:p>
      </dgm:t>
    </dgm:pt>
    <dgm:pt modelId="{4662C5C9-AC7E-4B22-94B5-1D9BAFA3E6A0}" type="pres">
      <dgm:prSet presAssocID="{AF43B30E-7A6E-470C-9181-787F2CE5E312}" presName="Name0" presStyleCnt="0">
        <dgm:presLayoutVars>
          <dgm:chMax val="1"/>
          <dgm:dir/>
          <dgm:animLvl val="ctr"/>
          <dgm:resizeHandles val="exact"/>
        </dgm:presLayoutVars>
      </dgm:prSet>
      <dgm:spPr/>
    </dgm:pt>
    <dgm:pt modelId="{D603018C-2C61-42FC-8660-EB21B18FBD54}" type="pres">
      <dgm:prSet presAssocID="{6317F6F6-A6E3-4A2D-AEF8-2A27FBC14F31}" presName="centerShape" presStyleLbl="node0" presStyleIdx="0" presStyleCnt="1"/>
      <dgm:spPr/>
    </dgm:pt>
    <dgm:pt modelId="{414E42AA-D7D1-4B79-B109-284B69A57D6B}" type="pres">
      <dgm:prSet presAssocID="{6B62DDA4-AA87-4ED7-8A18-1B962A535BEF}" presName="node" presStyleLbl="node1" presStyleIdx="0" presStyleCnt="6">
        <dgm:presLayoutVars>
          <dgm:bulletEnabled val="1"/>
        </dgm:presLayoutVars>
      </dgm:prSet>
      <dgm:spPr/>
    </dgm:pt>
    <dgm:pt modelId="{BD39B805-818F-4C76-9B56-F34E1B062EC0}" type="pres">
      <dgm:prSet presAssocID="{6B62DDA4-AA87-4ED7-8A18-1B962A535BEF}" presName="dummy" presStyleCnt="0"/>
      <dgm:spPr/>
    </dgm:pt>
    <dgm:pt modelId="{65579ED9-B3BC-4F6F-BF33-F54B5A887D94}" type="pres">
      <dgm:prSet presAssocID="{08A052EA-B078-49C2-9E34-9C3317D99F54}" presName="sibTrans" presStyleLbl="sibTrans2D1" presStyleIdx="0" presStyleCnt="6"/>
      <dgm:spPr/>
    </dgm:pt>
    <dgm:pt modelId="{CCA24230-E1B3-4E22-8099-E4C278C6725C}" type="pres">
      <dgm:prSet presAssocID="{BE9FB93B-2BFF-4110-B3E8-35F6D0C72734}" presName="node" presStyleLbl="node1" presStyleIdx="1" presStyleCnt="6">
        <dgm:presLayoutVars>
          <dgm:bulletEnabled val="1"/>
        </dgm:presLayoutVars>
      </dgm:prSet>
      <dgm:spPr/>
    </dgm:pt>
    <dgm:pt modelId="{DEDFDB30-7F80-43B9-A71A-950F1A73E140}" type="pres">
      <dgm:prSet presAssocID="{BE9FB93B-2BFF-4110-B3E8-35F6D0C72734}" presName="dummy" presStyleCnt="0"/>
      <dgm:spPr/>
    </dgm:pt>
    <dgm:pt modelId="{A0AD59CA-3262-4CCD-8220-7C2DF3B230FB}" type="pres">
      <dgm:prSet presAssocID="{E5F23A58-821E-4F8C-A7FC-63C15D571031}" presName="sibTrans" presStyleLbl="sibTrans2D1" presStyleIdx="1" presStyleCnt="6"/>
      <dgm:spPr/>
    </dgm:pt>
    <dgm:pt modelId="{A15CBBD7-0028-4FEE-BFA1-E39A4C3C9E0E}" type="pres">
      <dgm:prSet presAssocID="{66E7D471-02EA-4C55-A9DF-114146451B20}" presName="node" presStyleLbl="node1" presStyleIdx="2" presStyleCnt="6">
        <dgm:presLayoutVars>
          <dgm:bulletEnabled val="1"/>
        </dgm:presLayoutVars>
      </dgm:prSet>
      <dgm:spPr/>
    </dgm:pt>
    <dgm:pt modelId="{C924E124-5CB0-49D4-B858-5955A697990B}" type="pres">
      <dgm:prSet presAssocID="{66E7D471-02EA-4C55-A9DF-114146451B20}" presName="dummy" presStyleCnt="0"/>
      <dgm:spPr/>
    </dgm:pt>
    <dgm:pt modelId="{348805C6-1184-4F0F-B5A4-53889A7B42E1}" type="pres">
      <dgm:prSet presAssocID="{4E0485F0-4252-48C8-84CF-7DFD6C88961F}" presName="sibTrans" presStyleLbl="sibTrans2D1" presStyleIdx="2" presStyleCnt="6"/>
      <dgm:spPr/>
    </dgm:pt>
    <dgm:pt modelId="{C2D616C1-82BA-49D5-ADF2-4092DFA5D4A9}" type="pres">
      <dgm:prSet presAssocID="{3C26DAAF-EE84-4C1B-999B-70735D598162}" presName="node" presStyleLbl="node1" presStyleIdx="3" presStyleCnt="6" custRadScaleRad="98800">
        <dgm:presLayoutVars>
          <dgm:bulletEnabled val="1"/>
        </dgm:presLayoutVars>
      </dgm:prSet>
      <dgm:spPr/>
    </dgm:pt>
    <dgm:pt modelId="{BBBFEC97-CEA2-473D-9934-5F4D5112DC90}" type="pres">
      <dgm:prSet presAssocID="{3C26DAAF-EE84-4C1B-999B-70735D598162}" presName="dummy" presStyleCnt="0"/>
      <dgm:spPr/>
    </dgm:pt>
    <dgm:pt modelId="{A4255CC0-9B97-4765-A5D0-D1F8698768A9}" type="pres">
      <dgm:prSet presAssocID="{E6CFF03C-191E-414E-B9D6-2AFE5A9FB648}" presName="sibTrans" presStyleLbl="sibTrans2D1" presStyleIdx="3" presStyleCnt="6"/>
      <dgm:spPr/>
    </dgm:pt>
    <dgm:pt modelId="{6E0C5D8A-A544-4E6C-B3D0-BB89B51A41CD}" type="pres">
      <dgm:prSet presAssocID="{8957BE3F-93F2-4EC3-AB63-7877ED81DD70}" presName="node" presStyleLbl="node1" presStyleIdx="4" presStyleCnt="6">
        <dgm:presLayoutVars>
          <dgm:bulletEnabled val="1"/>
        </dgm:presLayoutVars>
      </dgm:prSet>
      <dgm:spPr/>
    </dgm:pt>
    <dgm:pt modelId="{C3EC92A3-C08E-4656-B010-38A8127344D4}" type="pres">
      <dgm:prSet presAssocID="{8957BE3F-93F2-4EC3-AB63-7877ED81DD70}" presName="dummy" presStyleCnt="0"/>
      <dgm:spPr/>
    </dgm:pt>
    <dgm:pt modelId="{0C3E9639-A483-4C9E-98CF-D6933D8499FC}" type="pres">
      <dgm:prSet presAssocID="{F740D1BF-BE17-476F-8218-D14CB8979FE9}" presName="sibTrans" presStyleLbl="sibTrans2D1" presStyleIdx="4" presStyleCnt="6"/>
      <dgm:spPr/>
    </dgm:pt>
    <dgm:pt modelId="{1C0897DA-487A-4F11-8E47-5F2E52C12F8B}" type="pres">
      <dgm:prSet presAssocID="{1FDB734C-ADF9-4535-964B-760701F8E8C7}" presName="node" presStyleLbl="node1" presStyleIdx="5" presStyleCnt="6">
        <dgm:presLayoutVars>
          <dgm:bulletEnabled val="1"/>
        </dgm:presLayoutVars>
      </dgm:prSet>
      <dgm:spPr/>
    </dgm:pt>
    <dgm:pt modelId="{DB4EA9FD-FDF1-4783-A4C5-59B3B4D53C33}" type="pres">
      <dgm:prSet presAssocID="{1FDB734C-ADF9-4535-964B-760701F8E8C7}" presName="dummy" presStyleCnt="0"/>
      <dgm:spPr/>
    </dgm:pt>
    <dgm:pt modelId="{816C8B1C-9172-45CC-8697-6CCB843B9B72}" type="pres">
      <dgm:prSet presAssocID="{04D2055B-460C-4AC0-A280-6AD208922B80}" presName="sibTrans" presStyleLbl="sibTrans2D1" presStyleIdx="5" presStyleCnt="6"/>
      <dgm:spPr/>
    </dgm:pt>
  </dgm:ptLst>
  <dgm:cxnLst>
    <dgm:cxn modelId="{62A3F504-B5C1-482E-A645-64997E150916}" srcId="{AF43B30E-7A6E-470C-9181-787F2CE5E312}" destId="{6317F6F6-A6E3-4A2D-AEF8-2A27FBC14F31}" srcOrd="0" destOrd="0" parTransId="{9BFFAA09-D790-4EAC-BFB3-0CFDC3B406F1}" sibTransId="{33E51520-6D55-487F-B53D-E3B1927C36B1}"/>
    <dgm:cxn modelId="{51A6331F-7BEB-4BCE-8806-E7A0E3FDDBF3}" type="presOf" srcId="{8957BE3F-93F2-4EC3-AB63-7877ED81DD70}" destId="{6E0C5D8A-A544-4E6C-B3D0-BB89B51A41CD}" srcOrd="0" destOrd="0" presId="urn:microsoft.com/office/officeart/2005/8/layout/radial6"/>
    <dgm:cxn modelId="{2963E126-C4A7-47A2-AD7E-A790248A5633}" srcId="{6317F6F6-A6E3-4A2D-AEF8-2A27FBC14F31}" destId="{BE9FB93B-2BFF-4110-B3E8-35F6D0C72734}" srcOrd="1" destOrd="0" parTransId="{91EDF243-FE99-4040-964F-A16B35868832}" sibTransId="{E5F23A58-821E-4F8C-A7FC-63C15D571031}"/>
    <dgm:cxn modelId="{C2D8CE3D-28D0-4007-96D7-414A70225A06}" type="presOf" srcId="{4E0485F0-4252-48C8-84CF-7DFD6C88961F}" destId="{348805C6-1184-4F0F-B5A4-53889A7B42E1}" srcOrd="0" destOrd="0" presId="urn:microsoft.com/office/officeart/2005/8/layout/radial6"/>
    <dgm:cxn modelId="{238EA442-5C8A-420E-ACB6-4B20D9AD89C4}" type="presOf" srcId="{1FDB734C-ADF9-4535-964B-760701F8E8C7}" destId="{1C0897DA-487A-4F11-8E47-5F2E52C12F8B}" srcOrd="0" destOrd="0" presId="urn:microsoft.com/office/officeart/2005/8/layout/radial6"/>
    <dgm:cxn modelId="{3A8D826A-805D-4CE5-BD50-35DCA4CA0786}" type="presOf" srcId="{04D2055B-460C-4AC0-A280-6AD208922B80}" destId="{816C8B1C-9172-45CC-8697-6CCB843B9B72}" srcOrd="0" destOrd="0" presId="urn:microsoft.com/office/officeart/2005/8/layout/radial6"/>
    <dgm:cxn modelId="{09B21C70-3E58-4567-9258-A2ED5C2F76C5}" srcId="{6317F6F6-A6E3-4A2D-AEF8-2A27FBC14F31}" destId="{66E7D471-02EA-4C55-A9DF-114146451B20}" srcOrd="2" destOrd="0" parTransId="{A09AACA6-2271-4804-8352-410F1A215F93}" sibTransId="{4E0485F0-4252-48C8-84CF-7DFD6C88961F}"/>
    <dgm:cxn modelId="{D099B074-46C3-4871-984D-264A3033791A}" type="presOf" srcId="{E5F23A58-821E-4F8C-A7FC-63C15D571031}" destId="{A0AD59CA-3262-4CCD-8220-7C2DF3B230FB}" srcOrd="0" destOrd="0" presId="urn:microsoft.com/office/officeart/2005/8/layout/radial6"/>
    <dgm:cxn modelId="{954A1856-BF1F-42C3-947C-293E298155BD}" type="presOf" srcId="{F740D1BF-BE17-476F-8218-D14CB8979FE9}" destId="{0C3E9639-A483-4C9E-98CF-D6933D8499FC}" srcOrd="0" destOrd="0" presId="urn:microsoft.com/office/officeart/2005/8/layout/radial6"/>
    <dgm:cxn modelId="{E07C2D56-FCF7-4D43-B315-FA47863737C3}" srcId="{6317F6F6-A6E3-4A2D-AEF8-2A27FBC14F31}" destId="{8957BE3F-93F2-4EC3-AB63-7877ED81DD70}" srcOrd="4" destOrd="0" parTransId="{9E8244DD-6BA8-4CEA-9DF6-111111F75800}" sibTransId="{F740D1BF-BE17-476F-8218-D14CB8979FE9}"/>
    <dgm:cxn modelId="{92286586-07A0-4AC3-BE7F-B658F76CCC65}" type="presOf" srcId="{6317F6F6-A6E3-4A2D-AEF8-2A27FBC14F31}" destId="{D603018C-2C61-42FC-8660-EB21B18FBD54}" srcOrd="0" destOrd="0" presId="urn:microsoft.com/office/officeart/2005/8/layout/radial6"/>
    <dgm:cxn modelId="{D9193A90-129E-471E-841C-CF896AFA350E}" type="presOf" srcId="{66E7D471-02EA-4C55-A9DF-114146451B20}" destId="{A15CBBD7-0028-4FEE-BFA1-E39A4C3C9E0E}" srcOrd="0" destOrd="0" presId="urn:microsoft.com/office/officeart/2005/8/layout/radial6"/>
    <dgm:cxn modelId="{9F1857AE-30DB-4D48-BECC-727F6CAA0B83}" type="presOf" srcId="{6B62DDA4-AA87-4ED7-8A18-1B962A535BEF}" destId="{414E42AA-D7D1-4B79-B109-284B69A57D6B}" srcOrd="0" destOrd="0" presId="urn:microsoft.com/office/officeart/2005/8/layout/radial6"/>
    <dgm:cxn modelId="{4A3389BD-7D37-4E84-96A7-E7C08F8E9676}" srcId="{6317F6F6-A6E3-4A2D-AEF8-2A27FBC14F31}" destId="{6B62DDA4-AA87-4ED7-8A18-1B962A535BEF}" srcOrd="0" destOrd="0" parTransId="{F787EE15-0E9C-4B45-8BC9-C931FDBCB6C6}" sibTransId="{08A052EA-B078-49C2-9E34-9C3317D99F54}"/>
    <dgm:cxn modelId="{E9BD6EBE-FECC-4642-81F6-159970FD657E}" type="presOf" srcId="{E6CFF03C-191E-414E-B9D6-2AFE5A9FB648}" destId="{A4255CC0-9B97-4765-A5D0-D1F8698768A9}" srcOrd="0" destOrd="0" presId="urn:microsoft.com/office/officeart/2005/8/layout/radial6"/>
    <dgm:cxn modelId="{929B79C1-A75F-4E65-A7D4-09199A31D0BC}" type="presOf" srcId="{3C26DAAF-EE84-4C1B-999B-70735D598162}" destId="{C2D616C1-82BA-49D5-ADF2-4092DFA5D4A9}" srcOrd="0" destOrd="0" presId="urn:microsoft.com/office/officeart/2005/8/layout/radial6"/>
    <dgm:cxn modelId="{91EF65D1-C4CC-4CAE-ADC6-ACEE142263CF}" type="presOf" srcId="{BE9FB93B-2BFF-4110-B3E8-35F6D0C72734}" destId="{CCA24230-E1B3-4E22-8099-E4C278C6725C}" srcOrd="0" destOrd="0" presId="urn:microsoft.com/office/officeart/2005/8/layout/radial6"/>
    <dgm:cxn modelId="{B56438D2-BFED-411B-8730-867DD09991B7}" srcId="{6317F6F6-A6E3-4A2D-AEF8-2A27FBC14F31}" destId="{3C26DAAF-EE84-4C1B-999B-70735D598162}" srcOrd="3" destOrd="0" parTransId="{90438AC4-3745-41C9-A16E-0612BB13E14E}" sibTransId="{E6CFF03C-191E-414E-B9D6-2AFE5A9FB648}"/>
    <dgm:cxn modelId="{5C507FD7-DCB9-4E78-95E4-58BC8A302220}" type="presOf" srcId="{08A052EA-B078-49C2-9E34-9C3317D99F54}" destId="{65579ED9-B3BC-4F6F-BF33-F54B5A887D94}" srcOrd="0" destOrd="0" presId="urn:microsoft.com/office/officeart/2005/8/layout/radial6"/>
    <dgm:cxn modelId="{C8F59ED8-7A59-4978-A779-31876F840BD3}" srcId="{6317F6F6-A6E3-4A2D-AEF8-2A27FBC14F31}" destId="{1FDB734C-ADF9-4535-964B-760701F8E8C7}" srcOrd="5" destOrd="0" parTransId="{4E697B9D-1BF5-4499-9A2B-876FEEE9A49E}" sibTransId="{04D2055B-460C-4AC0-A280-6AD208922B80}"/>
    <dgm:cxn modelId="{962326E8-43C4-4FDB-A94E-576E1EA3AFEF}" type="presOf" srcId="{AF43B30E-7A6E-470C-9181-787F2CE5E312}" destId="{4662C5C9-AC7E-4B22-94B5-1D9BAFA3E6A0}" srcOrd="0" destOrd="0" presId="urn:microsoft.com/office/officeart/2005/8/layout/radial6"/>
    <dgm:cxn modelId="{431D32AC-F77F-441B-846C-57930B761834}" type="presParOf" srcId="{4662C5C9-AC7E-4B22-94B5-1D9BAFA3E6A0}" destId="{D603018C-2C61-42FC-8660-EB21B18FBD54}" srcOrd="0" destOrd="0" presId="urn:microsoft.com/office/officeart/2005/8/layout/radial6"/>
    <dgm:cxn modelId="{22E8EA7C-9681-46D3-85CE-578B7F9DB872}" type="presParOf" srcId="{4662C5C9-AC7E-4B22-94B5-1D9BAFA3E6A0}" destId="{414E42AA-D7D1-4B79-B109-284B69A57D6B}" srcOrd="1" destOrd="0" presId="urn:microsoft.com/office/officeart/2005/8/layout/radial6"/>
    <dgm:cxn modelId="{FFBAFBC4-3FD4-4DEA-A954-F4BFBBEB3C8B}" type="presParOf" srcId="{4662C5C9-AC7E-4B22-94B5-1D9BAFA3E6A0}" destId="{BD39B805-818F-4C76-9B56-F34E1B062EC0}" srcOrd="2" destOrd="0" presId="urn:microsoft.com/office/officeart/2005/8/layout/radial6"/>
    <dgm:cxn modelId="{973C5C3B-F434-4263-A05C-CA6CB2DFF81F}" type="presParOf" srcId="{4662C5C9-AC7E-4B22-94B5-1D9BAFA3E6A0}" destId="{65579ED9-B3BC-4F6F-BF33-F54B5A887D94}" srcOrd="3" destOrd="0" presId="urn:microsoft.com/office/officeart/2005/8/layout/radial6"/>
    <dgm:cxn modelId="{0C528E7A-DA20-4BBA-95E9-7164B4764064}" type="presParOf" srcId="{4662C5C9-AC7E-4B22-94B5-1D9BAFA3E6A0}" destId="{CCA24230-E1B3-4E22-8099-E4C278C6725C}" srcOrd="4" destOrd="0" presId="urn:microsoft.com/office/officeart/2005/8/layout/radial6"/>
    <dgm:cxn modelId="{02BF399F-3A94-4221-AA22-687C35F6A4BB}" type="presParOf" srcId="{4662C5C9-AC7E-4B22-94B5-1D9BAFA3E6A0}" destId="{DEDFDB30-7F80-43B9-A71A-950F1A73E140}" srcOrd="5" destOrd="0" presId="urn:microsoft.com/office/officeart/2005/8/layout/radial6"/>
    <dgm:cxn modelId="{CE35185A-A47C-41D7-AD98-7C5A3B51645D}" type="presParOf" srcId="{4662C5C9-AC7E-4B22-94B5-1D9BAFA3E6A0}" destId="{A0AD59CA-3262-4CCD-8220-7C2DF3B230FB}" srcOrd="6" destOrd="0" presId="urn:microsoft.com/office/officeart/2005/8/layout/radial6"/>
    <dgm:cxn modelId="{373505B5-0773-40E6-93F9-76A72FFA7E89}" type="presParOf" srcId="{4662C5C9-AC7E-4B22-94B5-1D9BAFA3E6A0}" destId="{A15CBBD7-0028-4FEE-BFA1-E39A4C3C9E0E}" srcOrd="7" destOrd="0" presId="urn:microsoft.com/office/officeart/2005/8/layout/radial6"/>
    <dgm:cxn modelId="{9F62027E-63E5-4473-906F-975AA4A055EF}" type="presParOf" srcId="{4662C5C9-AC7E-4B22-94B5-1D9BAFA3E6A0}" destId="{C924E124-5CB0-49D4-B858-5955A697990B}" srcOrd="8" destOrd="0" presId="urn:microsoft.com/office/officeart/2005/8/layout/radial6"/>
    <dgm:cxn modelId="{B4DD7F96-DD69-4262-BCCF-62C2AEFC9BC0}" type="presParOf" srcId="{4662C5C9-AC7E-4B22-94B5-1D9BAFA3E6A0}" destId="{348805C6-1184-4F0F-B5A4-53889A7B42E1}" srcOrd="9" destOrd="0" presId="urn:microsoft.com/office/officeart/2005/8/layout/radial6"/>
    <dgm:cxn modelId="{8A48BAD7-4B87-4457-A551-CCF016E577BD}" type="presParOf" srcId="{4662C5C9-AC7E-4B22-94B5-1D9BAFA3E6A0}" destId="{C2D616C1-82BA-49D5-ADF2-4092DFA5D4A9}" srcOrd="10" destOrd="0" presId="urn:microsoft.com/office/officeart/2005/8/layout/radial6"/>
    <dgm:cxn modelId="{48A4E2A2-8B7E-4DE9-A362-39B0927AE0AF}" type="presParOf" srcId="{4662C5C9-AC7E-4B22-94B5-1D9BAFA3E6A0}" destId="{BBBFEC97-CEA2-473D-9934-5F4D5112DC90}" srcOrd="11" destOrd="0" presId="urn:microsoft.com/office/officeart/2005/8/layout/radial6"/>
    <dgm:cxn modelId="{CDB069CF-0E07-4C24-A13C-1FB1731D8407}" type="presParOf" srcId="{4662C5C9-AC7E-4B22-94B5-1D9BAFA3E6A0}" destId="{A4255CC0-9B97-4765-A5D0-D1F8698768A9}" srcOrd="12" destOrd="0" presId="urn:microsoft.com/office/officeart/2005/8/layout/radial6"/>
    <dgm:cxn modelId="{14E3E304-FBF8-4EBA-88E8-A0BD33364C8E}" type="presParOf" srcId="{4662C5C9-AC7E-4B22-94B5-1D9BAFA3E6A0}" destId="{6E0C5D8A-A544-4E6C-B3D0-BB89B51A41CD}" srcOrd="13" destOrd="0" presId="urn:microsoft.com/office/officeart/2005/8/layout/radial6"/>
    <dgm:cxn modelId="{CF800399-126E-43C8-B221-AC4FAC2D7DC5}" type="presParOf" srcId="{4662C5C9-AC7E-4B22-94B5-1D9BAFA3E6A0}" destId="{C3EC92A3-C08E-4656-B010-38A8127344D4}" srcOrd="14" destOrd="0" presId="urn:microsoft.com/office/officeart/2005/8/layout/radial6"/>
    <dgm:cxn modelId="{E2713042-4184-4B5F-92BE-897E24E0C899}" type="presParOf" srcId="{4662C5C9-AC7E-4B22-94B5-1D9BAFA3E6A0}" destId="{0C3E9639-A483-4C9E-98CF-D6933D8499FC}" srcOrd="15" destOrd="0" presId="urn:microsoft.com/office/officeart/2005/8/layout/radial6"/>
    <dgm:cxn modelId="{536CE504-A43C-4794-99DF-9CBF25F81623}" type="presParOf" srcId="{4662C5C9-AC7E-4B22-94B5-1D9BAFA3E6A0}" destId="{1C0897DA-487A-4F11-8E47-5F2E52C12F8B}" srcOrd="16" destOrd="0" presId="urn:microsoft.com/office/officeart/2005/8/layout/radial6"/>
    <dgm:cxn modelId="{C07E508C-777D-4AC4-816F-6B06AA0FFF7E}" type="presParOf" srcId="{4662C5C9-AC7E-4B22-94B5-1D9BAFA3E6A0}" destId="{DB4EA9FD-FDF1-4783-A4C5-59B3B4D53C33}" srcOrd="17" destOrd="0" presId="urn:microsoft.com/office/officeart/2005/8/layout/radial6"/>
    <dgm:cxn modelId="{ECE50AB1-D564-4765-89FC-0F067E1F5542}" type="presParOf" srcId="{4662C5C9-AC7E-4B22-94B5-1D9BAFA3E6A0}" destId="{816C8B1C-9172-45CC-8697-6CCB843B9B72}" srcOrd="18" destOrd="0" presId="urn:microsoft.com/office/officeart/2005/8/layout/radial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10914C0-9D92-4841-80D0-AEC984319AB1}" type="doc">
      <dgm:prSet loTypeId="urn:microsoft.com/office/officeart/2005/8/layout/target1" loCatId="relationship" qsTypeId="urn:microsoft.com/office/officeart/2005/8/quickstyle/simple1" qsCatId="simple" csTypeId="urn:microsoft.com/office/officeart/2005/8/colors/colorful4" csCatId="colorful"/>
      <dgm:spPr/>
      <dgm:t>
        <a:bodyPr/>
        <a:lstStyle/>
        <a:p>
          <a:endParaRPr lang="zh-CN" altLang="en-US"/>
        </a:p>
      </dgm:t>
    </dgm:pt>
    <dgm:pt modelId="{EBA141DA-1D23-4613-B97F-3369605FFD8F}">
      <dgm:prSet/>
      <dgm:spPr/>
      <dgm:t>
        <a:bodyPr/>
        <a:lstStyle/>
        <a:p>
          <a:pPr rtl="0"/>
          <a:r>
            <a:rPr lang="zh-CN" b="1" dirty="0">
              <a:solidFill>
                <a:srgbClr val="FF0000"/>
              </a:solidFill>
            </a:rPr>
            <a:t>核心区</a:t>
          </a:r>
        </a:p>
      </dgm:t>
    </dgm:pt>
    <dgm:pt modelId="{5192FE80-109E-49D1-ABB3-F6B97EF37F0A}" cxnId="{4C6156C0-E110-42C1-BC9E-06BAC23C5485}" type="parTrans">
      <dgm:prSet/>
      <dgm:spPr/>
      <dgm:t>
        <a:bodyPr/>
        <a:lstStyle/>
        <a:p>
          <a:endParaRPr lang="zh-CN" altLang="en-US" b="1">
            <a:solidFill>
              <a:srgbClr val="FF0000"/>
            </a:solidFill>
          </a:endParaRPr>
        </a:p>
      </dgm:t>
    </dgm:pt>
    <dgm:pt modelId="{5D4C48B3-BDCB-49D0-8CDB-E235ABBC1BDA}" cxnId="{4C6156C0-E110-42C1-BC9E-06BAC23C5485}" type="sibTrans">
      <dgm:prSet/>
      <dgm:spPr/>
      <dgm:t>
        <a:bodyPr/>
        <a:lstStyle/>
        <a:p>
          <a:endParaRPr lang="zh-CN" altLang="en-US" b="1">
            <a:solidFill>
              <a:srgbClr val="FF0000"/>
            </a:solidFill>
          </a:endParaRPr>
        </a:p>
      </dgm:t>
    </dgm:pt>
    <dgm:pt modelId="{F40817D7-49E2-490D-9DC9-6A3A82685897}">
      <dgm:prSet/>
      <dgm:spPr/>
      <dgm:t>
        <a:bodyPr/>
        <a:lstStyle/>
        <a:p>
          <a:pPr rtl="0"/>
          <a:r>
            <a:rPr lang="zh-CN" b="1">
              <a:solidFill>
                <a:srgbClr val="FF0000"/>
              </a:solidFill>
            </a:rPr>
            <a:t>缓冲区</a:t>
          </a:r>
        </a:p>
      </dgm:t>
    </dgm:pt>
    <dgm:pt modelId="{093561FD-A012-4DA8-B3D1-9F2C01E15F3D}" cxnId="{F1410DDC-6685-45B7-8143-A96A178B47EB}" type="parTrans">
      <dgm:prSet/>
      <dgm:spPr/>
      <dgm:t>
        <a:bodyPr/>
        <a:lstStyle/>
        <a:p>
          <a:endParaRPr lang="zh-CN" altLang="en-US" b="1">
            <a:solidFill>
              <a:srgbClr val="FF0000"/>
            </a:solidFill>
          </a:endParaRPr>
        </a:p>
      </dgm:t>
    </dgm:pt>
    <dgm:pt modelId="{48987C3B-3CAF-4810-8D8C-A5A8CBA2BBBF}" cxnId="{F1410DDC-6685-45B7-8143-A96A178B47EB}" type="sibTrans">
      <dgm:prSet/>
      <dgm:spPr/>
      <dgm:t>
        <a:bodyPr/>
        <a:lstStyle/>
        <a:p>
          <a:endParaRPr lang="zh-CN" altLang="en-US" b="1">
            <a:solidFill>
              <a:srgbClr val="FF0000"/>
            </a:solidFill>
          </a:endParaRPr>
        </a:p>
      </dgm:t>
    </dgm:pt>
    <dgm:pt modelId="{F476873A-EE23-4E49-8744-963B41FA2E25}">
      <dgm:prSet/>
      <dgm:spPr/>
      <dgm:t>
        <a:bodyPr/>
        <a:lstStyle/>
        <a:p>
          <a:pPr rtl="0"/>
          <a:r>
            <a:rPr lang="zh-CN" b="1">
              <a:solidFill>
                <a:srgbClr val="FF0000"/>
              </a:solidFill>
            </a:rPr>
            <a:t>实验区</a:t>
          </a:r>
        </a:p>
      </dgm:t>
    </dgm:pt>
    <dgm:pt modelId="{28EDA82C-112A-45D3-A8C0-058C132640F6}" cxnId="{727FAF95-A50E-44F3-8DA8-6B0C18B4890D}" type="parTrans">
      <dgm:prSet/>
      <dgm:spPr/>
      <dgm:t>
        <a:bodyPr/>
        <a:lstStyle/>
        <a:p>
          <a:endParaRPr lang="zh-CN" altLang="en-US" b="1">
            <a:solidFill>
              <a:srgbClr val="FF0000"/>
            </a:solidFill>
          </a:endParaRPr>
        </a:p>
      </dgm:t>
    </dgm:pt>
    <dgm:pt modelId="{53B22A8C-6E05-4C15-99F1-BFC02F8D00EF}" cxnId="{727FAF95-A50E-44F3-8DA8-6B0C18B4890D}" type="sibTrans">
      <dgm:prSet/>
      <dgm:spPr/>
      <dgm:t>
        <a:bodyPr/>
        <a:lstStyle/>
        <a:p>
          <a:endParaRPr lang="zh-CN" altLang="en-US" b="1">
            <a:solidFill>
              <a:srgbClr val="FF0000"/>
            </a:solidFill>
          </a:endParaRPr>
        </a:p>
      </dgm:t>
    </dgm:pt>
    <dgm:pt modelId="{81D7F0F1-40EF-489B-A4BD-5C86A8C210A9}" type="pres">
      <dgm:prSet presAssocID="{710914C0-9D92-4841-80D0-AEC984319AB1}" presName="composite" presStyleCnt="0">
        <dgm:presLayoutVars>
          <dgm:chMax val="5"/>
          <dgm:dir/>
          <dgm:resizeHandles val="exact"/>
        </dgm:presLayoutVars>
      </dgm:prSet>
      <dgm:spPr/>
    </dgm:pt>
    <dgm:pt modelId="{B4CA27F7-6164-4122-B89A-AF4535DB06CB}" type="pres">
      <dgm:prSet presAssocID="{EBA141DA-1D23-4613-B97F-3369605FFD8F}" presName="circle1" presStyleLbl="lnNode1" presStyleIdx="0" presStyleCnt="3"/>
      <dgm:spPr/>
    </dgm:pt>
    <dgm:pt modelId="{33FEB2C2-4B62-44AA-8D33-78B177F3E57F}" type="pres">
      <dgm:prSet presAssocID="{EBA141DA-1D23-4613-B97F-3369605FFD8F}" presName="text1" presStyleLbl="revTx" presStyleIdx="0" presStyleCnt="3">
        <dgm:presLayoutVars>
          <dgm:bulletEnabled val="1"/>
        </dgm:presLayoutVars>
      </dgm:prSet>
      <dgm:spPr/>
    </dgm:pt>
    <dgm:pt modelId="{B3BE81A6-DCD9-46D3-9ECA-0A554AB5BE60}" type="pres">
      <dgm:prSet presAssocID="{EBA141DA-1D23-4613-B97F-3369605FFD8F}" presName="line1" presStyleLbl="callout" presStyleIdx="0" presStyleCnt="6"/>
      <dgm:spPr/>
    </dgm:pt>
    <dgm:pt modelId="{0A67BFD5-09CE-4F80-96EF-5349A73AE766}" type="pres">
      <dgm:prSet presAssocID="{EBA141DA-1D23-4613-B97F-3369605FFD8F}" presName="d1" presStyleLbl="callout" presStyleIdx="1" presStyleCnt="6"/>
      <dgm:spPr/>
    </dgm:pt>
    <dgm:pt modelId="{8B7F35E0-B077-43DD-9F3E-988DDDE1C6E4}" type="pres">
      <dgm:prSet presAssocID="{F40817D7-49E2-490D-9DC9-6A3A82685897}" presName="circle2" presStyleLbl="lnNode1" presStyleIdx="1" presStyleCnt="3"/>
      <dgm:spPr/>
    </dgm:pt>
    <dgm:pt modelId="{3F170484-88B1-43C4-B8D4-A56308387518}" type="pres">
      <dgm:prSet presAssocID="{F40817D7-49E2-490D-9DC9-6A3A82685897}" presName="text2" presStyleLbl="revTx" presStyleIdx="1" presStyleCnt="3">
        <dgm:presLayoutVars>
          <dgm:bulletEnabled val="1"/>
        </dgm:presLayoutVars>
      </dgm:prSet>
      <dgm:spPr/>
    </dgm:pt>
    <dgm:pt modelId="{854A2F43-40B0-4211-8E26-0C57D34E9B62}" type="pres">
      <dgm:prSet presAssocID="{F40817D7-49E2-490D-9DC9-6A3A82685897}" presName="line2" presStyleLbl="callout" presStyleIdx="2" presStyleCnt="6"/>
      <dgm:spPr/>
    </dgm:pt>
    <dgm:pt modelId="{985FE535-12CF-4F66-8684-C474F56DF21E}" type="pres">
      <dgm:prSet presAssocID="{F40817D7-49E2-490D-9DC9-6A3A82685897}" presName="d2" presStyleLbl="callout" presStyleIdx="3" presStyleCnt="6"/>
      <dgm:spPr/>
    </dgm:pt>
    <dgm:pt modelId="{E3602047-953B-4393-93FE-EA6CAC10E574}" type="pres">
      <dgm:prSet presAssocID="{F476873A-EE23-4E49-8744-963B41FA2E25}" presName="circle3" presStyleLbl="lnNode1" presStyleIdx="2" presStyleCnt="3"/>
      <dgm:spPr/>
    </dgm:pt>
    <dgm:pt modelId="{F09A4A13-F6A5-4052-BCCE-25260B2F58A8}" type="pres">
      <dgm:prSet presAssocID="{F476873A-EE23-4E49-8744-963B41FA2E25}" presName="text3" presStyleLbl="revTx" presStyleIdx="2" presStyleCnt="3">
        <dgm:presLayoutVars>
          <dgm:bulletEnabled val="1"/>
        </dgm:presLayoutVars>
      </dgm:prSet>
      <dgm:spPr/>
    </dgm:pt>
    <dgm:pt modelId="{E3BB40F9-B8C3-4950-8CA4-F6C8A97E2235}" type="pres">
      <dgm:prSet presAssocID="{F476873A-EE23-4E49-8744-963B41FA2E25}" presName="line3" presStyleLbl="callout" presStyleIdx="4" presStyleCnt="6"/>
      <dgm:spPr/>
    </dgm:pt>
    <dgm:pt modelId="{520959B7-32D0-4D21-928B-43E07ED42CDC}" type="pres">
      <dgm:prSet presAssocID="{F476873A-EE23-4E49-8744-963B41FA2E25}" presName="d3" presStyleLbl="callout" presStyleIdx="5" presStyleCnt="6"/>
      <dgm:spPr/>
    </dgm:pt>
  </dgm:ptLst>
  <dgm:cxnLst>
    <dgm:cxn modelId="{9E05110F-50CE-4D0E-B89A-FF636D48EE07}" type="presOf" srcId="{EBA141DA-1D23-4613-B97F-3369605FFD8F}" destId="{33FEB2C2-4B62-44AA-8D33-78B177F3E57F}" srcOrd="0" destOrd="0" presId="urn:microsoft.com/office/officeart/2005/8/layout/target1"/>
    <dgm:cxn modelId="{30113A10-7ED6-4FC9-94D9-FCA67054F34E}" type="presOf" srcId="{F476873A-EE23-4E49-8744-963B41FA2E25}" destId="{F09A4A13-F6A5-4052-BCCE-25260B2F58A8}" srcOrd="0" destOrd="0" presId="urn:microsoft.com/office/officeart/2005/8/layout/target1"/>
    <dgm:cxn modelId="{8AB3D634-64F4-4143-8B8A-9A586DF08018}" type="presOf" srcId="{710914C0-9D92-4841-80D0-AEC984319AB1}" destId="{81D7F0F1-40EF-489B-A4BD-5C86A8C210A9}" srcOrd="0" destOrd="0" presId="urn:microsoft.com/office/officeart/2005/8/layout/target1"/>
    <dgm:cxn modelId="{727FAF95-A50E-44F3-8DA8-6B0C18B4890D}" srcId="{710914C0-9D92-4841-80D0-AEC984319AB1}" destId="{F476873A-EE23-4E49-8744-963B41FA2E25}" srcOrd="2" destOrd="0" parTransId="{28EDA82C-112A-45D3-A8C0-058C132640F6}" sibTransId="{53B22A8C-6E05-4C15-99F1-BFC02F8D00EF}"/>
    <dgm:cxn modelId="{4C6156C0-E110-42C1-BC9E-06BAC23C5485}" srcId="{710914C0-9D92-4841-80D0-AEC984319AB1}" destId="{EBA141DA-1D23-4613-B97F-3369605FFD8F}" srcOrd="0" destOrd="0" parTransId="{5192FE80-109E-49D1-ABB3-F6B97EF37F0A}" sibTransId="{5D4C48B3-BDCB-49D0-8CDB-E235ABBC1BDA}"/>
    <dgm:cxn modelId="{F1410DDC-6685-45B7-8143-A96A178B47EB}" srcId="{710914C0-9D92-4841-80D0-AEC984319AB1}" destId="{F40817D7-49E2-490D-9DC9-6A3A82685897}" srcOrd="1" destOrd="0" parTransId="{093561FD-A012-4DA8-B3D1-9F2C01E15F3D}" sibTransId="{48987C3B-3CAF-4810-8D8C-A5A8CBA2BBBF}"/>
    <dgm:cxn modelId="{2EB497F8-752D-4108-8ED2-2130F1223CCC}" type="presOf" srcId="{F40817D7-49E2-490D-9DC9-6A3A82685897}" destId="{3F170484-88B1-43C4-B8D4-A56308387518}" srcOrd="0" destOrd="0" presId="urn:microsoft.com/office/officeart/2005/8/layout/target1"/>
    <dgm:cxn modelId="{156125AA-A767-4681-9835-614608444127}" type="presParOf" srcId="{81D7F0F1-40EF-489B-A4BD-5C86A8C210A9}" destId="{B4CA27F7-6164-4122-B89A-AF4535DB06CB}" srcOrd="0" destOrd="0" presId="urn:microsoft.com/office/officeart/2005/8/layout/target1"/>
    <dgm:cxn modelId="{C9489A40-A7D0-48E5-94C0-52AD1B23B089}" type="presParOf" srcId="{81D7F0F1-40EF-489B-A4BD-5C86A8C210A9}" destId="{33FEB2C2-4B62-44AA-8D33-78B177F3E57F}" srcOrd="1" destOrd="0" presId="urn:microsoft.com/office/officeart/2005/8/layout/target1"/>
    <dgm:cxn modelId="{2157D3FA-6CCD-426E-BF09-976167C472AF}" type="presParOf" srcId="{81D7F0F1-40EF-489B-A4BD-5C86A8C210A9}" destId="{B3BE81A6-DCD9-46D3-9ECA-0A554AB5BE60}" srcOrd="2" destOrd="0" presId="urn:microsoft.com/office/officeart/2005/8/layout/target1"/>
    <dgm:cxn modelId="{C2675435-0507-4578-A584-52766AA1A149}" type="presParOf" srcId="{81D7F0F1-40EF-489B-A4BD-5C86A8C210A9}" destId="{0A67BFD5-09CE-4F80-96EF-5349A73AE766}" srcOrd="3" destOrd="0" presId="urn:microsoft.com/office/officeart/2005/8/layout/target1"/>
    <dgm:cxn modelId="{C4D2A5BA-CFB1-4FAC-8FC0-92670FF86CEA}" type="presParOf" srcId="{81D7F0F1-40EF-489B-A4BD-5C86A8C210A9}" destId="{8B7F35E0-B077-43DD-9F3E-988DDDE1C6E4}" srcOrd="4" destOrd="0" presId="urn:microsoft.com/office/officeart/2005/8/layout/target1"/>
    <dgm:cxn modelId="{203F9FF3-A51B-4D5A-97AF-A96C600553B7}" type="presParOf" srcId="{81D7F0F1-40EF-489B-A4BD-5C86A8C210A9}" destId="{3F170484-88B1-43C4-B8D4-A56308387518}" srcOrd="5" destOrd="0" presId="urn:microsoft.com/office/officeart/2005/8/layout/target1"/>
    <dgm:cxn modelId="{87390959-23B6-4905-8C24-0550F906A336}" type="presParOf" srcId="{81D7F0F1-40EF-489B-A4BD-5C86A8C210A9}" destId="{854A2F43-40B0-4211-8E26-0C57D34E9B62}" srcOrd="6" destOrd="0" presId="urn:microsoft.com/office/officeart/2005/8/layout/target1"/>
    <dgm:cxn modelId="{B0EA7504-20B8-49FA-B469-E7BC99D9E24C}" type="presParOf" srcId="{81D7F0F1-40EF-489B-A4BD-5C86A8C210A9}" destId="{985FE535-12CF-4F66-8684-C474F56DF21E}" srcOrd="7" destOrd="0" presId="urn:microsoft.com/office/officeart/2005/8/layout/target1"/>
    <dgm:cxn modelId="{1F2CC7D6-5919-46AD-96F6-E6B0F4E2F674}" type="presParOf" srcId="{81D7F0F1-40EF-489B-A4BD-5C86A8C210A9}" destId="{E3602047-953B-4393-93FE-EA6CAC10E574}" srcOrd="8" destOrd="0" presId="urn:microsoft.com/office/officeart/2005/8/layout/target1"/>
    <dgm:cxn modelId="{653D5F55-2814-4EFD-BA36-1E73C0111EA7}" type="presParOf" srcId="{81D7F0F1-40EF-489B-A4BD-5C86A8C210A9}" destId="{F09A4A13-F6A5-4052-BCCE-25260B2F58A8}" srcOrd="9" destOrd="0" presId="urn:microsoft.com/office/officeart/2005/8/layout/target1"/>
    <dgm:cxn modelId="{4DE5F277-D300-4304-889A-0CE86D361649}" type="presParOf" srcId="{81D7F0F1-40EF-489B-A4BD-5C86A8C210A9}" destId="{E3BB40F9-B8C3-4950-8CA4-F6C8A97E2235}" srcOrd="10" destOrd="0" presId="urn:microsoft.com/office/officeart/2005/8/layout/target1"/>
    <dgm:cxn modelId="{A79BEDF8-6348-4F08-AF3E-A0E7E0F47640}" type="presParOf" srcId="{81D7F0F1-40EF-489B-A4BD-5C86A8C210A9}" destId="{520959B7-32D0-4D21-928B-43E07ED42CDC}" srcOrd="11" destOrd="0" presId="urn:microsoft.com/office/officeart/2005/8/layout/targe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6A7CB69-E784-4B4B-A304-F757C933244C}"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zh-CN" altLang="en-US"/>
        </a:p>
      </dgm:t>
    </dgm:pt>
    <dgm:pt modelId="{A2E3052A-422E-45CC-81EB-F7D106FF4920}">
      <dgm:prSet custT="1"/>
      <dgm:spPr/>
      <dgm:t>
        <a:bodyPr/>
        <a:lstStyle/>
        <a:p>
          <a:pPr rtl="0"/>
          <a:r>
            <a:rPr lang="zh-CN" sz="1600" dirty="0"/>
            <a:t>（</a:t>
          </a:r>
          <a:r>
            <a:rPr lang="en-US" sz="1600" dirty="0"/>
            <a:t>1</a:t>
          </a:r>
          <a:r>
            <a:rPr lang="zh-CN" sz="1600" dirty="0"/>
            <a:t>）自愿、平等、公平、诚实信用原则</a:t>
          </a:r>
        </a:p>
      </dgm:t>
    </dgm:pt>
    <dgm:pt modelId="{56270720-F485-45D8-9DD9-C6C7793D9730}" cxnId="{215286AF-0D14-4F6D-A228-BBFA5AC09F38}" type="parTrans">
      <dgm:prSet/>
      <dgm:spPr/>
      <dgm:t>
        <a:bodyPr/>
        <a:lstStyle/>
        <a:p>
          <a:endParaRPr lang="zh-CN" altLang="en-US" sz="1600"/>
        </a:p>
      </dgm:t>
    </dgm:pt>
    <dgm:pt modelId="{F995326E-DEE0-4AF3-8A11-B59E6A262902}" cxnId="{215286AF-0D14-4F6D-A228-BBFA5AC09F38}" type="sibTrans">
      <dgm:prSet custT="1"/>
      <dgm:spPr/>
      <dgm:t>
        <a:bodyPr/>
        <a:lstStyle/>
        <a:p>
          <a:endParaRPr lang="zh-CN" altLang="en-US" sz="1600"/>
        </a:p>
      </dgm:t>
    </dgm:pt>
    <dgm:pt modelId="{FC1E7CDA-0FC9-42A8-986C-9F54A93EFC5B}">
      <dgm:prSet custT="1"/>
      <dgm:spPr/>
      <dgm:t>
        <a:bodyPr/>
        <a:lstStyle/>
        <a:p>
          <a:pPr rtl="0"/>
          <a:r>
            <a:rPr lang="zh-CN" sz="1600" dirty="0"/>
            <a:t>（</a:t>
          </a:r>
          <a:r>
            <a:rPr lang="en-US" sz="1600" dirty="0"/>
            <a:t>2</a:t>
          </a:r>
          <a:r>
            <a:rPr lang="zh-CN" sz="1600" dirty="0"/>
            <a:t>）对消费者特别保护的原则</a:t>
          </a:r>
        </a:p>
      </dgm:t>
    </dgm:pt>
    <dgm:pt modelId="{8A5C84AF-34C0-4B14-97A1-2262C05862EB}" cxnId="{E7617B5E-239A-429F-8D77-6A6CAF6B06CD}" type="parTrans">
      <dgm:prSet/>
      <dgm:spPr/>
      <dgm:t>
        <a:bodyPr/>
        <a:lstStyle/>
        <a:p>
          <a:endParaRPr lang="zh-CN" altLang="en-US" sz="1600"/>
        </a:p>
      </dgm:t>
    </dgm:pt>
    <dgm:pt modelId="{F02AE644-9A46-4255-B136-C9DB0646EEAD}" cxnId="{E7617B5E-239A-429F-8D77-6A6CAF6B06CD}" type="sibTrans">
      <dgm:prSet custT="1"/>
      <dgm:spPr/>
      <dgm:t>
        <a:bodyPr/>
        <a:lstStyle/>
        <a:p>
          <a:endParaRPr lang="zh-CN" altLang="en-US" sz="1600"/>
        </a:p>
      </dgm:t>
    </dgm:pt>
    <dgm:pt modelId="{475E6A8B-F9C7-4DBB-B76B-AA3B50E17FE3}">
      <dgm:prSet custT="1"/>
      <dgm:spPr/>
      <dgm:t>
        <a:bodyPr/>
        <a:lstStyle/>
        <a:p>
          <a:pPr rtl="0"/>
          <a:r>
            <a:rPr lang="zh-CN" sz="1600" dirty="0"/>
            <a:t>（</a:t>
          </a:r>
          <a:r>
            <a:rPr lang="en-US" sz="1600" dirty="0"/>
            <a:t>4</a:t>
          </a:r>
          <a:r>
            <a:rPr lang="zh-CN" sz="1600" dirty="0"/>
            <a:t>）全社会共同保护消费者合法权益的原则</a:t>
          </a:r>
        </a:p>
      </dgm:t>
    </dgm:pt>
    <dgm:pt modelId="{B9544355-BFE2-4CBF-80BE-D6BB0F0F1F15}" cxnId="{F0F599E4-F555-4B03-A1A6-517EA5768F46}" type="parTrans">
      <dgm:prSet/>
      <dgm:spPr/>
      <dgm:t>
        <a:bodyPr/>
        <a:lstStyle/>
        <a:p>
          <a:endParaRPr lang="zh-CN" altLang="en-US" sz="1600"/>
        </a:p>
      </dgm:t>
    </dgm:pt>
    <dgm:pt modelId="{08B245C4-DE72-4AAB-90A6-CC849C9F510B}" cxnId="{F0F599E4-F555-4B03-A1A6-517EA5768F46}" type="sibTrans">
      <dgm:prSet/>
      <dgm:spPr/>
      <dgm:t>
        <a:bodyPr/>
        <a:lstStyle/>
        <a:p>
          <a:endParaRPr lang="zh-CN" altLang="en-US" sz="1600"/>
        </a:p>
      </dgm:t>
    </dgm:pt>
    <dgm:pt modelId="{07B33983-40DF-4EF9-A00D-DE0CEF4C091C}">
      <dgm:prSet custT="1"/>
      <dgm:spPr/>
      <dgm:t>
        <a:bodyPr/>
        <a:lstStyle/>
        <a:p>
          <a:pPr rtl="0"/>
          <a:r>
            <a:rPr lang="zh-CN" sz="1600" dirty="0"/>
            <a:t>（</a:t>
          </a:r>
          <a:r>
            <a:rPr lang="en-US" sz="1600" dirty="0"/>
            <a:t>3</a:t>
          </a:r>
          <a:r>
            <a:rPr lang="zh-CN" sz="1600" dirty="0"/>
            <a:t>）国家保护消费者合法权益不受侵犯原则</a:t>
          </a:r>
        </a:p>
      </dgm:t>
    </dgm:pt>
    <dgm:pt modelId="{9C28B4DF-FAD6-4D19-BC5C-CA51C41AE625}" cxnId="{C1F7AD5A-312C-41A0-9781-4DE4466FB556}" type="parTrans">
      <dgm:prSet/>
      <dgm:spPr/>
      <dgm:t>
        <a:bodyPr/>
        <a:lstStyle/>
        <a:p>
          <a:endParaRPr lang="zh-CN" altLang="en-US" sz="1600"/>
        </a:p>
      </dgm:t>
    </dgm:pt>
    <dgm:pt modelId="{DA250C58-43E2-4319-A360-F9E8142CB134}" cxnId="{C1F7AD5A-312C-41A0-9781-4DE4466FB556}" type="sibTrans">
      <dgm:prSet custT="1"/>
      <dgm:spPr/>
      <dgm:t>
        <a:bodyPr/>
        <a:lstStyle/>
        <a:p>
          <a:endParaRPr lang="zh-CN" altLang="en-US" sz="1600"/>
        </a:p>
      </dgm:t>
    </dgm:pt>
    <dgm:pt modelId="{0A5376F3-A116-4DB0-9AAE-CB23C59B7941}" type="pres">
      <dgm:prSet presAssocID="{B6A7CB69-E784-4B4B-A304-F757C933244C}" presName="Name0" presStyleCnt="0">
        <dgm:presLayoutVars>
          <dgm:dir/>
          <dgm:resizeHandles val="exact"/>
        </dgm:presLayoutVars>
      </dgm:prSet>
      <dgm:spPr/>
    </dgm:pt>
    <dgm:pt modelId="{1587E70D-1B2C-4CDD-ABF7-372C324EFD78}" type="pres">
      <dgm:prSet presAssocID="{A2E3052A-422E-45CC-81EB-F7D106FF4920}" presName="node" presStyleLbl="node1" presStyleIdx="0" presStyleCnt="4">
        <dgm:presLayoutVars>
          <dgm:bulletEnabled val="1"/>
        </dgm:presLayoutVars>
      </dgm:prSet>
      <dgm:spPr/>
    </dgm:pt>
    <dgm:pt modelId="{7B5E09A0-5DD3-45FF-B4AA-365012CD6630}" type="pres">
      <dgm:prSet presAssocID="{F995326E-DEE0-4AF3-8A11-B59E6A262902}" presName="sibTrans" presStyleLbl="sibTrans2D1" presStyleIdx="0" presStyleCnt="3"/>
      <dgm:spPr/>
    </dgm:pt>
    <dgm:pt modelId="{58115E0D-0572-4EC6-937F-A6E5A0CE73BE}" type="pres">
      <dgm:prSet presAssocID="{F995326E-DEE0-4AF3-8A11-B59E6A262902}" presName="connectorText" presStyleLbl="sibTrans2D1" presStyleIdx="0" presStyleCnt="3"/>
      <dgm:spPr/>
    </dgm:pt>
    <dgm:pt modelId="{F7B035DC-7821-4992-8CFB-E1F98569FD83}" type="pres">
      <dgm:prSet presAssocID="{FC1E7CDA-0FC9-42A8-986C-9F54A93EFC5B}" presName="node" presStyleLbl="node1" presStyleIdx="1" presStyleCnt="4">
        <dgm:presLayoutVars>
          <dgm:bulletEnabled val="1"/>
        </dgm:presLayoutVars>
      </dgm:prSet>
      <dgm:spPr/>
    </dgm:pt>
    <dgm:pt modelId="{E7E369CB-3F30-42EB-81D6-DA6CB013D2BB}" type="pres">
      <dgm:prSet presAssocID="{F02AE644-9A46-4255-B136-C9DB0646EEAD}" presName="sibTrans" presStyleLbl="sibTrans2D1" presStyleIdx="1" presStyleCnt="3"/>
      <dgm:spPr/>
    </dgm:pt>
    <dgm:pt modelId="{5BB8D3B3-5889-4B1B-A33D-4DF2D6C20D8E}" type="pres">
      <dgm:prSet presAssocID="{F02AE644-9A46-4255-B136-C9DB0646EEAD}" presName="connectorText" presStyleLbl="sibTrans2D1" presStyleIdx="1" presStyleCnt="3"/>
      <dgm:spPr/>
    </dgm:pt>
    <dgm:pt modelId="{CB414E56-870E-4E8C-806A-36B9F3CC3F19}" type="pres">
      <dgm:prSet presAssocID="{07B33983-40DF-4EF9-A00D-DE0CEF4C091C}" presName="node" presStyleLbl="node1" presStyleIdx="2" presStyleCnt="4">
        <dgm:presLayoutVars>
          <dgm:bulletEnabled val="1"/>
        </dgm:presLayoutVars>
      </dgm:prSet>
      <dgm:spPr/>
    </dgm:pt>
    <dgm:pt modelId="{2C36A071-8190-428B-9E85-95857C3DCE55}" type="pres">
      <dgm:prSet presAssocID="{DA250C58-43E2-4319-A360-F9E8142CB134}" presName="sibTrans" presStyleLbl="sibTrans2D1" presStyleIdx="2" presStyleCnt="3"/>
      <dgm:spPr/>
    </dgm:pt>
    <dgm:pt modelId="{02FC8BEF-C323-44CB-9A88-C3B3529240B9}" type="pres">
      <dgm:prSet presAssocID="{DA250C58-43E2-4319-A360-F9E8142CB134}" presName="connectorText" presStyleLbl="sibTrans2D1" presStyleIdx="2" presStyleCnt="3"/>
      <dgm:spPr/>
    </dgm:pt>
    <dgm:pt modelId="{8EC9E1C3-D973-4A69-8300-53F50172275B}" type="pres">
      <dgm:prSet presAssocID="{475E6A8B-F9C7-4DBB-B76B-AA3B50E17FE3}" presName="node" presStyleLbl="node1" presStyleIdx="3" presStyleCnt="4">
        <dgm:presLayoutVars>
          <dgm:bulletEnabled val="1"/>
        </dgm:presLayoutVars>
      </dgm:prSet>
      <dgm:spPr/>
    </dgm:pt>
  </dgm:ptLst>
  <dgm:cxnLst>
    <dgm:cxn modelId="{209DDA07-186A-412F-8F1A-6E588BD30FDE}" type="presOf" srcId="{B6A7CB69-E784-4B4B-A304-F757C933244C}" destId="{0A5376F3-A116-4DB0-9AAE-CB23C59B7941}" srcOrd="0" destOrd="0" presId="urn:microsoft.com/office/officeart/2005/8/layout/process1"/>
    <dgm:cxn modelId="{9BEF2A1F-7B21-499F-BBDA-622ADF3E0F3C}" type="presOf" srcId="{F995326E-DEE0-4AF3-8A11-B59E6A262902}" destId="{58115E0D-0572-4EC6-937F-A6E5A0CE73BE}" srcOrd="1" destOrd="0" presId="urn:microsoft.com/office/officeart/2005/8/layout/process1"/>
    <dgm:cxn modelId="{D1275730-17D7-43AF-BBCD-7E8FF1EA42C4}" type="presOf" srcId="{DA250C58-43E2-4319-A360-F9E8142CB134}" destId="{2C36A071-8190-428B-9E85-95857C3DCE55}" srcOrd="0" destOrd="0" presId="urn:microsoft.com/office/officeart/2005/8/layout/process1"/>
    <dgm:cxn modelId="{7336263E-FCC3-4089-A351-CD0FA9D117EF}" type="presOf" srcId="{F995326E-DEE0-4AF3-8A11-B59E6A262902}" destId="{7B5E09A0-5DD3-45FF-B4AA-365012CD6630}" srcOrd="0" destOrd="0" presId="urn:microsoft.com/office/officeart/2005/8/layout/process1"/>
    <dgm:cxn modelId="{E7617B5E-239A-429F-8D77-6A6CAF6B06CD}" srcId="{B6A7CB69-E784-4B4B-A304-F757C933244C}" destId="{FC1E7CDA-0FC9-42A8-986C-9F54A93EFC5B}" srcOrd="1" destOrd="0" parTransId="{8A5C84AF-34C0-4B14-97A1-2262C05862EB}" sibTransId="{F02AE644-9A46-4255-B136-C9DB0646EEAD}"/>
    <dgm:cxn modelId="{BA860052-E47B-45FE-B15B-1CF8A0221025}" type="presOf" srcId="{475E6A8B-F9C7-4DBB-B76B-AA3B50E17FE3}" destId="{8EC9E1C3-D973-4A69-8300-53F50172275B}" srcOrd="0" destOrd="0" presId="urn:microsoft.com/office/officeart/2005/8/layout/process1"/>
    <dgm:cxn modelId="{C1F7AD5A-312C-41A0-9781-4DE4466FB556}" srcId="{B6A7CB69-E784-4B4B-A304-F757C933244C}" destId="{07B33983-40DF-4EF9-A00D-DE0CEF4C091C}" srcOrd="2" destOrd="0" parTransId="{9C28B4DF-FAD6-4D19-BC5C-CA51C41AE625}" sibTransId="{DA250C58-43E2-4319-A360-F9E8142CB134}"/>
    <dgm:cxn modelId="{49BAB27F-8883-4B58-816F-36C0CDC2CFDC}" type="presOf" srcId="{07B33983-40DF-4EF9-A00D-DE0CEF4C091C}" destId="{CB414E56-870E-4E8C-806A-36B9F3CC3F19}" srcOrd="0" destOrd="0" presId="urn:microsoft.com/office/officeart/2005/8/layout/process1"/>
    <dgm:cxn modelId="{215286AF-0D14-4F6D-A228-BBFA5AC09F38}" srcId="{B6A7CB69-E784-4B4B-A304-F757C933244C}" destId="{A2E3052A-422E-45CC-81EB-F7D106FF4920}" srcOrd="0" destOrd="0" parTransId="{56270720-F485-45D8-9DD9-C6C7793D9730}" sibTransId="{F995326E-DEE0-4AF3-8A11-B59E6A262902}"/>
    <dgm:cxn modelId="{61E61BB5-5C27-4D99-B665-C2C2CCA9AC8B}" type="presOf" srcId="{F02AE644-9A46-4255-B136-C9DB0646EEAD}" destId="{5BB8D3B3-5889-4B1B-A33D-4DF2D6C20D8E}" srcOrd="1" destOrd="0" presId="urn:microsoft.com/office/officeart/2005/8/layout/process1"/>
    <dgm:cxn modelId="{083C23B6-1BC7-4E6E-8DB7-EA8B8C9A9155}" type="presOf" srcId="{DA250C58-43E2-4319-A360-F9E8142CB134}" destId="{02FC8BEF-C323-44CB-9A88-C3B3529240B9}" srcOrd="1" destOrd="0" presId="urn:microsoft.com/office/officeart/2005/8/layout/process1"/>
    <dgm:cxn modelId="{75E36CC6-302A-48E0-A577-D49B703A9D48}" type="presOf" srcId="{FC1E7CDA-0FC9-42A8-986C-9F54A93EFC5B}" destId="{F7B035DC-7821-4992-8CFB-E1F98569FD83}" srcOrd="0" destOrd="0" presId="urn:microsoft.com/office/officeart/2005/8/layout/process1"/>
    <dgm:cxn modelId="{F0F599E4-F555-4B03-A1A6-517EA5768F46}" srcId="{B6A7CB69-E784-4B4B-A304-F757C933244C}" destId="{475E6A8B-F9C7-4DBB-B76B-AA3B50E17FE3}" srcOrd="3" destOrd="0" parTransId="{B9544355-BFE2-4CBF-80BE-D6BB0F0F1F15}" sibTransId="{08B245C4-DE72-4AAB-90A6-CC849C9F510B}"/>
    <dgm:cxn modelId="{DE3254F4-A90E-41E4-AFE0-75C554ADA6AE}" type="presOf" srcId="{A2E3052A-422E-45CC-81EB-F7D106FF4920}" destId="{1587E70D-1B2C-4CDD-ABF7-372C324EFD78}" srcOrd="0" destOrd="0" presId="urn:microsoft.com/office/officeart/2005/8/layout/process1"/>
    <dgm:cxn modelId="{9A65FCF4-92E2-4B15-AB92-E7A36FFC4146}" type="presOf" srcId="{F02AE644-9A46-4255-B136-C9DB0646EEAD}" destId="{E7E369CB-3F30-42EB-81D6-DA6CB013D2BB}" srcOrd="0" destOrd="0" presId="urn:microsoft.com/office/officeart/2005/8/layout/process1"/>
    <dgm:cxn modelId="{A5D081AA-48AC-4932-8801-BF17A87B5B46}" type="presParOf" srcId="{0A5376F3-A116-4DB0-9AAE-CB23C59B7941}" destId="{1587E70D-1B2C-4CDD-ABF7-372C324EFD78}" srcOrd="0" destOrd="0" presId="urn:microsoft.com/office/officeart/2005/8/layout/process1"/>
    <dgm:cxn modelId="{8C4C9DBC-73ED-488A-9CB8-515FFBAEF281}" type="presParOf" srcId="{0A5376F3-A116-4DB0-9AAE-CB23C59B7941}" destId="{7B5E09A0-5DD3-45FF-B4AA-365012CD6630}" srcOrd="1" destOrd="0" presId="urn:microsoft.com/office/officeart/2005/8/layout/process1"/>
    <dgm:cxn modelId="{7D007E53-1DCE-4660-9E08-BE19F781DDC7}" type="presParOf" srcId="{7B5E09A0-5DD3-45FF-B4AA-365012CD6630}" destId="{58115E0D-0572-4EC6-937F-A6E5A0CE73BE}" srcOrd="0" destOrd="0" presId="urn:microsoft.com/office/officeart/2005/8/layout/process1"/>
    <dgm:cxn modelId="{27BDFBC2-D4A0-4652-A246-8D32D484CA84}" type="presParOf" srcId="{0A5376F3-A116-4DB0-9AAE-CB23C59B7941}" destId="{F7B035DC-7821-4992-8CFB-E1F98569FD83}" srcOrd="2" destOrd="0" presId="urn:microsoft.com/office/officeart/2005/8/layout/process1"/>
    <dgm:cxn modelId="{7A588B90-538F-4F4A-AEC0-F832FF9CE34D}" type="presParOf" srcId="{0A5376F3-A116-4DB0-9AAE-CB23C59B7941}" destId="{E7E369CB-3F30-42EB-81D6-DA6CB013D2BB}" srcOrd="3" destOrd="0" presId="urn:microsoft.com/office/officeart/2005/8/layout/process1"/>
    <dgm:cxn modelId="{5C09BA88-BB5B-4BFF-9785-A54C84CEA4DC}" type="presParOf" srcId="{E7E369CB-3F30-42EB-81D6-DA6CB013D2BB}" destId="{5BB8D3B3-5889-4B1B-A33D-4DF2D6C20D8E}" srcOrd="0" destOrd="0" presId="urn:microsoft.com/office/officeart/2005/8/layout/process1"/>
    <dgm:cxn modelId="{1298C537-88D6-4E42-9BCC-0E9A42CC9E71}" type="presParOf" srcId="{0A5376F3-A116-4DB0-9AAE-CB23C59B7941}" destId="{CB414E56-870E-4E8C-806A-36B9F3CC3F19}" srcOrd="4" destOrd="0" presId="urn:microsoft.com/office/officeart/2005/8/layout/process1"/>
    <dgm:cxn modelId="{9DF9CB68-5D61-4E82-8AFC-133CE9065327}" type="presParOf" srcId="{0A5376F3-A116-4DB0-9AAE-CB23C59B7941}" destId="{2C36A071-8190-428B-9E85-95857C3DCE55}" srcOrd="5" destOrd="0" presId="urn:microsoft.com/office/officeart/2005/8/layout/process1"/>
    <dgm:cxn modelId="{6478D71A-A963-4E59-AB38-85CB8D611148}" type="presParOf" srcId="{2C36A071-8190-428B-9E85-95857C3DCE55}" destId="{02FC8BEF-C323-44CB-9A88-C3B3529240B9}" srcOrd="0" destOrd="0" presId="urn:microsoft.com/office/officeart/2005/8/layout/process1"/>
    <dgm:cxn modelId="{C33BC1B2-C4F8-42E2-94BB-2EDFA6536E3A}" type="presParOf" srcId="{0A5376F3-A116-4DB0-9AAE-CB23C59B7941}" destId="{8EC9E1C3-D973-4A69-8300-53F50172275B}" srcOrd="6" destOrd="0" presId="urn:microsoft.com/office/officeart/2005/8/layout/process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F99116-2DFF-4D18-B8F7-156533B71490}" type="doc">
      <dgm:prSet loTypeId="urn:microsoft.com/office/officeart/2008/layout/VerticalCurvedList" loCatId="list" qsTypeId="urn:microsoft.com/office/officeart/2005/8/quickstyle/simple1" qsCatId="simple" csTypeId="urn:microsoft.com/office/officeart/2005/8/colors/accent1_2" csCatId="accent1"/>
      <dgm:spPr/>
      <dgm:t>
        <a:bodyPr/>
        <a:lstStyle/>
        <a:p>
          <a:endParaRPr lang="zh-CN" altLang="en-US"/>
        </a:p>
      </dgm:t>
    </dgm:pt>
    <dgm:pt modelId="{10741433-FE9E-44F5-BF25-55AD69B20B4A}">
      <dgm:prSet custT="1"/>
      <dgm:spPr/>
      <dgm:t>
        <a:bodyPr/>
        <a:lstStyle/>
        <a:p>
          <a:r>
            <a:rPr lang="zh-CN" altLang="en-US" sz="1800"/>
            <a:t>坚持中国共产党的领导</a:t>
          </a:r>
        </a:p>
      </dgm:t>
    </dgm:pt>
    <dgm:pt modelId="{B7A143DB-E36B-46BF-8E79-C9BC6151D167}" cxnId="{4E425E4E-6328-4DDA-9846-284CDFABF363}" type="parTrans">
      <dgm:prSet/>
      <dgm:spPr/>
      <dgm:t>
        <a:bodyPr/>
        <a:lstStyle/>
        <a:p>
          <a:endParaRPr lang="zh-CN" altLang="en-US" sz="1800"/>
        </a:p>
      </dgm:t>
    </dgm:pt>
    <dgm:pt modelId="{3D66813E-2BD7-4C69-8E70-300677778065}" cxnId="{4E425E4E-6328-4DDA-9846-284CDFABF363}" type="sibTrans">
      <dgm:prSet/>
      <dgm:spPr/>
      <dgm:t>
        <a:bodyPr/>
        <a:lstStyle/>
        <a:p>
          <a:endParaRPr lang="zh-CN" altLang="en-US" sz="1800"/>
        </a:p>
      </dgm:t>
    </dgm:pt>
    <dgm:pt modelId="{DA4651BB-8FAF-4EBF-A7BD-345FC0097920}">
      <dgm:prSet custT="1"/>
      <dgm:spPr/>
      <dgm:t>
        <a:bodyPr/>
        <a:lstStyle/>
        <a:p>
          <a:r>
            <a:rPr lang="zh-CN" altLang="en-US" sz="1800"/>
            <a:t>坚持人民主体地位</a:t>
          </a:r>
        </a:p>
      </dgm:t>
    </dgm:pt>
    <dgm:pt modelId="{6CDD36AE-6646-4293-B47E-82198BC7DB7E}" cxnId="{9D579452-3B54-4D8F-8CD1-C5BBE8014727}" type="parTrans">
      <dgm:prSet/>
      <dgm:spPr/>
      <dgm:t>
        <a:bodyPr/>
        <a:lstStyle/>
        <a:p>
          <a:endParaRPr lang="zh-CN" altLang="en-US" sz="1800"/>
        </a:p>
      </dgm:t>
    </dgm:pt>
    <dgm:pt modelId="{8A2D56EA-E849-43DE-9E84-81DBD62A573F}" cxnId="{9D579452-3B54-4D8F-8CD1-C5BBE8014727}" type="sibTrans">
      <dgm:prSet/>
      <dgm:spPr/>
      <dgm:t>
        <a:bodyPr/>
        <a:lstStyle/>
        <a:p>
          <a:endParaRPr lang="zh-CN" altLang="en-US" sz="1800"/>
        </a:p>
      </dgm:t>
    </dgm:pt>
    <dgm:pt modelId="{3689075C-AC02-4C93-82ED-ADA99A3C4F0F}">
      <dgm:prSet custT="1"/>
      <dgm:spPr/>
      <dgm:t>
        <a:bodyPr/>
        <a:lstStyle/>
        <a:p>
          <a:r>
            <a:rPr lang="zh-CN" altLang="en-US" sz="1800"/>
            <a:t>坚持法律面前人人平等</a:t>
          </a:r>
        </a:p>
      </dgm:t>
    </dgm:pt>
    <dgm:pt modelId="{7B97DF62-C1F7-4237-8B2F-224B6DF12AD3}" cxnId="{9740DB36-B7D6-427A-86D4-678F7DCA7467}" type="parTrans">
      <dgm:prSet/>
      <dgm:spPr/>
      <dgm:t>
        <a:bodyPr/>
        <a:lstStyle/>
        <a:p>
          <a:endParaRPr lang="zh-CN" altLang="en-US" sz="1800"/>
        </a:p>
      </dgm:t>
    </dgm:pt>
    <dgm:pt modelId="{4ED3F4A0-3002-48BA-9994-D0AF99440158}" cxnId="{9740DB36-B7D6-427A-86D4-678F7DCA7467}" type="sibTrans">
      <dgm:prSet/>
      <dgm:spPr/>
      <dgm:t>
        <a:bodyPr/>
        <a:lstStyle/>
        <a:p>
          <a:endParaRPr lang="zh-CN" altLang="en-US" sz="1800"/>
        </a:p>
      </dgm:t>
    </dgm:pt>
    <dgm:pt modelId="{FF7E5571-D173-43C9-9AE9-CE09B28F7773}">
      <dgm:prSet custT="1"/>
      <dgm:spPr/>
      <dgm:t>
        <a:bodyPr/>
        <a:lstStyle/>
        <a:p>
          <a:r>
            <a:rPr lang="zh-CN" altLang="en-US" sz="1800"/>
            <a:t>坚持依法治国和以德治国相结合</a:t>
          </a:r>
        </a:p>
      </dgm:t>
    </dgm:pt>
    <dgm:pt modelId="{120BAD37-A571-4137-8DAA-4D56320E0A90}" cxnId="{4093DFB6-9933-43A3-A97B-D52A54F1C69D}" type="parTrans">
      <dgm:prSet/>
      <dgm:spPr/>
      <dgm:t>
        <a:bodyPr/>
        <a:lstStyle/>
        <a:p>
          <a:endParaRPr lang="zh-CN" altLang="en-US" sz="1800"/>
        </a:p>
      </dgm:t>
    </dgm:pt>
    <dgm:pt modelId="{399542B3-7CC1-4420-886A-EFC66E07C190}" cxnId="{4093DFB6-9933-43A3-A97B-D52A54F1C69D}" type="sibTrans">
      <dgm:prSet/>
      <dgm:spPr/>
      <dgm:t>
        <a:bodyPr/>
        <a:lstStyle/>
        <a:p>
          <a:endParaRPr lang="zh-CN" altLang="en-US" sz="1800"/>
        </a:p>
      </dgm:t>
    </dgm:pt>
    <dgm:pt modelId="{E621703F-A527-47C0-B405-1B984432EA35}">
      <dgm:prSet custT="1"/>
      <dgm:spPr/>
      <dgm:t>
        <a:bodyPr/>
        <a:lstStyle/>
        <a:p>
          <a:r>
            <a:rPr lang="zh-CN" altLang="en-US" sz="1800"/>
            <a:t>坚持从中国实际出发</a:t>
          </a:r>
        </a:p>
      </dgm:t>
    </dgm:pt>
    <dgm:pt modelId="{49B9D453-BDB3-4439-A324-1951A4DD0DCF}" cxnId="{311B14FD-26A7-498B-9769-AB2EDDB8D843}" type="parTrans">
      <dgm:prSet/>
      <dgm:spPr/>
      <dgm:t>
        <a:bodyPr/>
        <a:lstStyle/>
        <a:p>
          <a:endParaRPr lang="zh-CN" altLang="en-US" sz="1800"/>
        </a:p>
      </dgm:t>
    </dgm:pt>
    <dgm:pt modelId="{DC45626A-98E7-42FF-8FB9-EFE3AF90A6B5}" cxnId="{311B14FD-26A7-498B-9769-AB2EDDB8D843}" type="sibTrans">
      <dgm:prSet/>
      <dgm:spPr/>
      <dgm:t>
        <a:bodyPr/>
        <a:lstStyle/>
        <a:p>
          <a:endParaRPr lang="zh-CN" altLang="en-US" sz="1800"/>
        </a:p>
      </dgm:t>
    </dgm:pt>
    <dgm:pt modelId="{44AB74CE-CD21-4ECB-8892-892108B7BB07}" type="pres">
      <dgm:prSet presAssocID="{76F99116-2DFF-4D18-B8F7-156533B71490}" presName="Name0" presStyleCnt="0">
        <dgm:presLayoutVars>
          <dgm:chMax val="7"/>
          <dgm:chPref val="7"/>
          <dgm:dir/>
        </dgm:presLayoutVars>
      </dgm:prSet>
      <dgm:spPr/>
    </dgm:pt>
    <dgm:pt modelId="{1AA11209-542F-4CBB-9AD2-520A34804EAD}" type="pres">
      <dgm:prSet presAssocID="{76F99116-2DFF-4D18-B8F7-156533B71490}" presName="Name1" presStyleCnt="0"/>
      <dgm:spPr/>
    </dgm:pt>
    <dgm:pt modelId="{A8B80B5E-0AEF-4CFC-9B68-1EFCB96EFFB4}" type="pres">
      <dgm:prSet presAssocID="{76F99116-2DFF-4D18-B8F7-156533B71490}" presName="cycle" presStyleCnt="0"/>
      <dgm:spPr/>
    </dgm:pt>
    <dgm:pt modelId="{AE12DE83-A586-4B8A-A917-F9245D2FCED5}" type="pres">
      <dgm:prSet presAssocID="{76F99116-2DFF-4D18-B8F7-156533B71490}" presName="srcNode" presStyleLbl="node1" presStyleIdx="0" presStyleCnt="5"/>
      <dgm:spPr/>
    </dgm:pt>
    <dgm:pt modelId="{DFD04A6A-BD64-422F-AA17-C8129394B388}" type="pres">
      <dgm:prSet presAssocID="{76F99116-2DFF-4D18-B8F7-156533B71490}" presName="conn" presStyleLbl="parChTrans1D2" presStyleIdx="0" presStyleCnt="1"/>
      <dgm:spPr/>
    </dgm:pt>
    <dgm:pt modelId="{A5D2E529-CEFE-4072-AABA-DFCB14BD2CA5}" type="pres">
      <dgm:prSet presAssocID="{76F99116-2DFF-4D18-B8F7-156533B71490}" presName="extraNode" presStyleLbl="node1" presStyleIdx="0" presStyleCnt="5"/>
      <dgm:spPr/>
    </dgm:pt>
    <dgm:pt modelId="{6399F421-7545-4BA6-BEDE-B5C1BA667C75}" type="pres">
      <dgm:prSet presAssocID="{76F99116-2DFF-4D18-B8F7-156533B71490}" presName="dstNode" presStyleLbl="node1" presStyleIdx="0" presStyleCnt="5"/>
      <dgm:spPr/>
    </dgm:pt>
    <dgm:pt modelId="{1551DFF6-86C5-4865-9E3F-002C3AEDED19}" type="pres">
      <dgm:prSet presAssocID="{10741433-FE9E-44F5-BF25-55AD69B20B4A}" presName="text_1" presStyleLbl="node1" presStyleIdx="0" presStyleCnt="5">
        <dgm:presLayoutVars>
          <dgm:bulletEnabled val="1"/>
        </dgm:presLayoutVars>
      </dgm:prSet>
      <dgm:spPr/>
    </dgm:pt>
    <dgm:pt modelId="{6403A551-EEC7-45F6-A5E9-902C36B16CCC}" type="pres">
      <dgm:prSet presAssocID="{10741433-FE9E-44F5-BF25-55AD69B20B4A}" presName="accent_1" presStyleCnt="0"/>
      <dgm:spPr/>
    </dgm:pt>
    <dgm:pt modelId="{9F1ADEE7-5136-4BA4-9EC6-F40D92EDCED1}" type="pres">
      <dgm:prSet presAssocID="{10741433-FE9E-44F5-BF25-55AD69B20B4A}" presName="accentRepeatNode" presStyleLbl="solidFgAcc1" presStyleIdx="0" presStyleCnt="5"/>
      <dgm:spPr/>
    </dgm:pt>
    <dgm:pt modelId="{7F55513E-6A7A-4D0E-BC54-EEE50CE3E3C6}" type="pres">
      <dgm:prSet presAssocID="{DA4651BB-8FAF-4EBF-A7BD-345FC0097920}" presName="text_2" presStyleLbl="node1" presStyleIdx="1" presStyleCnt="5">
        <dgm:presLayoutVars>
          <dgm:bulletEnabled val="1"/>
        </dgm:presLayoutVars>
      </dgm:prSet>
      <dgm:spPr/>
    </dgm:pt>
    <dgm:pt modelId="{ED6D95F3-5548-4E0D-9EEB-72F611E21AE2}" type="pres">
      <dgm:prSet presAssocID="{DA4651BB-8FAF-4EBF-A7BD-345FC0097920}" presName="accent_2" presStyleCnt="0"/>
      <dgm:spPr/>
    </dgm:pt>
    <dgm:pt modelId="{81F4AE8C-CE3C-4131-8F80-47246B70F1D3}" type="pres">
      <dgm:prSet presAssocID="{DA4651BB-8FAF-4EBF-A7BD-345FC0097920}" presName="accentRepeatNode" presStyleLbl="solidFgAcc1" presStyleIdx="1" presStyleCnt="5"/>
      <dgm:spPr/>
    </dgm:pt>
    <dgm:pt modelId="{0045BF70-BE22-4FAC-AB4D-A25F9AB4BDC7}" type="pres">
      <dgm:prSet presAssocID="{3689075C-AC02-4C93-82ED-ADA99A3C4F0F}" presName="text_3" presStyleLbl="node1" presStyleIdx="2" presStyleCnt="5">
        <dgm:presLayoutVars>
          <dgm:bulletEnabled val="1"/>
        </dgm:presLayoutVars>
      </dgm:prSet>
      <dgm:spPr/>
    </dgm:pt>
    <dgm:pt modelId="{83EAB154-CFDA-4AEB-96DC-B7EB9C298F87}" type="pres">
      <dgm:prSet presAssocID="{3689075C-AC02-4C93-82ED-ADA99A3C4F0F}" presName="accent_3" presStyleCnt="0"/>
      <dgm:spPr/>
    </dgm:pt>
    <dgm:pt modelId="{F83EE818-4796-4CDF-A025-496A5B4CA8C5}" type="pres">
      <dgm:prSet presAssocID="{3689075C-AC02-4C93-82ED-ADA99A3C4F0F}" presName="accentRepeatNode" presStyleLbl="solidFgAcc1" presStyleIdx="2" presStyleCnt="5"/>
      <dgm:spPr/>
    </dgm:pt>
    <dgm:pt modelId="{E9AF03BF-29A1-45D0-915F-F7618D56F86B}" type="pres">
      <dgm:prSet presAssocID="{FF7E5571-D173-43C9-9AE9-CE09B28F7773}" presName="text_4" presStyleLbl="node1" presStyleIdx="3" presStyleCnt="5">
        <dgm:presLayoutVars>
          <dgm:bulletEnabled val="1"/>
        </dgm:presLayoutVars>
      </dgm:prSet>
      <dgm:spPr/>
    </dgm:pt>
    <dgm:pt modelId="{1549E95C-C105-48B7-9C56-110E9B03EE89}" type="pres">
      <dgm:prSet presAssocID="{FF7E5571-D173-43C9-9AE9-CE09B28F7773}" presName="accent_4" presStyleCnt="0"/>
      <dgm:spPr/>
    </dgm:pt>
    <dgm:pt modelId="{49FFA99E-27C7-4212-A05E-C23637CE830B}" type="pres">
      <dgm:prSet presAssocID="{FF7E5571-D173-43C9-9AE9-CE09B28F7773}" presName="accentRepeatNode" presStyleLbl="solidFgAcc1" presStyleIdx="3" presStyleCnt="5"/>
      <dgm:spPr/>
    </dgm:pt>
    <dgm:pt modelId="{BD9AB7C4-DD44-40D5-84B3-D87D6C66D601}" type="pres">
      <dgm:prSet presAssocID="{E621703F-A527-47C0-B405-1B984432EA35}" presName="text_5" presStyleLbl="node1" presStyleIdx="4" presStyleCnt="5">
        <dgm:presLayoutVars>
          <dgm:bulletEnabled val="1"/>
        </dgm:presLayoutVars>
      </dgm:prSet>
      <dgm:spPr/>
    </dgm:pt>
    <dgm:pt modelId="{095FF578-9448-413D-B0E1-0AADEDAD69C0}" type="pres">
      <dgm:prSet presAssocID="{E621703F-A527-47C0-B405-1B984432EA35}" presName="accent_5" presStyleCnt="0"/>
      <dgm:spPr/>
    </dgm:pt>
    <dgm:pt modelId="{84788562-16F8-4FF0-8B78-9E5E046640E1}" type="pres">
      <dgm:prSet presAssocID="{E621703F-A527-47C0-B405-1B984432EA35}" presName="accentRepeatNode" presStyleLbl="solidFgAcc1" presStyleIdx="4" presStyleCnt="5"/>
      <dgm:spPr/>
    </dgm:pt>
  </dgm:ptLst>
  <dgm:cxnLst>
    <dgm:cxn modelId="{9740DB36-B7D6-427A-86D4-678F7DCA7467}" srcId="{76F99116-2DFF-4D18-B8F7-156533B71490}" destId="{3689075C-AC02-4C93-82ED-ADA99A3C4F0F}" srcOrd="2" destOrd="0" parTransId="{7B97DF62-C1F7-4237-8B2F-224B6DF12AD3}" sibTransId="{4ED3F4A0-3002-48BA-9994-D0AF99440158}"/>
    <dgm:cxn modelId="{2FC22839-2928-4A83-8490-1F71D30120C3}" type="presOf" srcId="{FF7E5571-D173-43C9-9AE9-CE09B28F7773}" destId="{E9AF03BF-29A1-45D0-915F-F7618D56F86B}" srcOrd="0" destOrd="0" presId="urn:microsoft.com/office/officeart/2008/layout/VerticalCurvedList"/>
    <dgm:cxn modelId="{6EE57E3C-DDA9-469B-AEAE-ECCD97BD6AEA}" type="presOf" srcId="{3D66813E-2BD7-4C69-8E70-300677778065}" destId="{DFD04A6A-BD64-422F-AA17-C8129394B388}" srcOrd="0" destOrd="0" presId="urn:microsoft.com/office/officeart/2008/layout/VerticalCurvedList"/>
    <dgm:cxn modelId="{7EC5605F-645C-42EE-BCBE-60D900DF412B}" type="presOf" srcId="{DA4651BB-8FAF-4EBF-A7BD-345FC0097920}" destId="{7F55513E-6A7A-4D0E-BC54-EEE50CE3E3C6}" srcOrd="0" destOrd="0" presId="urn:microsoft.com/office/officeart/2008/layout/VerticalCurvedList"/>
    <dgm:cxn modelId="{B4F0AC4A-42FD-4265-9D97-A8631B17BD0C}" type="presOf" srcId="{10741433-FE9E-44F5-BF25-55AD69B20B4A}" destId="{1551DFF6-86C5-4865-9E3F-002C3AEDED19}" srcOrd="0" destOrd="0" presId="urn:microsoft.com/office/officeart/2008/layout/VerticalCurvedList"/>
    <dgm:cxn modelId="{4E425E4E-6328-4DDA-9846-284CDFABF363}" srcId="{76F99116-2DFF-4D18-B8F7-156533B71490}" destId="{10741433-FE9E-44F5-BF25-55AD69B20B4A}" srcOrd="0" destOrd="0" parTransId="{B7A143DB-E36B-46BF-8E79-C9BC6151D167}" sibTransId="{3D66813E-2BD7-4C69-8E70-300677778065}"/>
    <dgm:cxn modelId="{9D579452-3B54-4D8F-8CD1-C5BBE8014727}" srcId="{76F99116-2DFF-4D18-B8F7-156533B71490}" destId="{DA4651BB-8FAF-4EBF-A7BD-345FC0097920}" srcOrd="1" destOrd="0" parTransId="{6CDD36AE-6646-4293-B47E-82198BC7DB7E}" sibTransId="{8A2D56EA-E849-43DE-9E84-81DBD62A573F}"/>
    <dgm:cxn modelId="{D6C8BD54-7938-41A7-9061-2FA79993F38F}" type="presOf" srcId="{E621703F-A527-47C0-B405-1B984432EA35}" destId="{BD9AB7C4-DD44-40D5-84B3-D87D6C66D601}" srcOrd="0" destOrd="0" presId="urn:microsoft.com/office/officeart/2008/layout/VerticalCurvedList"/>
    <dgm:cxn modelId="{8EEC8185-74CE-44AF-A883-38D69F5F65B8}" type="presOf" srcId="{3689075C-AC02-4C93-82ED-ADA99A3C4F0F}" destId="{0045BF70-BE22-4FAC-AB4D-A25F9AB4BDC7}" srcOrd="0" destOrd="0" presId="urn:microsoft.com/office/officeart/2008/layout/VerticalCurvedList"/>
    <dgm:cxn modelId="{4093DFB6-9933-43A3-A97B-D52A54F1C69D}" srcId="{76F99116-2DFF-4D18-B8F7-156533B71490}" destId="{FF7E5571-D173-43C9-9AE9-CE09B28F7773}" srcOrd="3" destOrd="0" parTransId="{120BAD37-A571-4137-8DAA-4D56320E0A90}" sibTransId="{399542B3-7CC1-4420-886A-EFC66E07C190}"/>
    <dgm:cxn modelId="{61D74FC4-CDE3-427F-B608-CEB9A77722D1}" type="presOf" srcId="{76F99116-2DFF-4D18-B8F7-156533B71490}" destId="{44AB74CE-CD21-4ECB-8892-892108B7BB07}" srcOrd="0" destOrd="0" presId="urn:microsoft.com/office/officeart/2008/layout/VerticalCurvedList"/>
    <dgm:cxn modelId="{311B14FD-26A7-498B-9769-AB2EDDB8D843}" srcId="{76F99116-2DFF-4D18-B8F7-156533B71490}" destId="{E621703F-A527-47C0-B405-1B984432EA35}" srcOrd="4" destOrd="0" parTransId="{49B9D453-BDB3-4439-A324-1951A4DD0DCF}" sibTransId="{DC45626A-98E7-42FF-8FB9-EFE3AF90A6B5}"/>
    <dgm:cxn modelId="{C791395E-AE8D-41D2-A6BC-2CF634764AA6}" type="presParOf" srcId="{44AB74CE-CD21-4ECB-8892-892108B7BB07}" destId="{1AA11209-542F-4CBB-9AD2-520A34804EAD}" srcOrd="0" destOrd="0" presId="urn:microsoft.com/office/officeart/2008/layout/VerticalCurvedList"/>
    <dgm:cxn modelId="{EE156199-9748-420A-8B14-14BDF7218BC1}" type="presParOf" srcId="{1AA11209-542F-4CBB-9AD2-520A34804EAD}" destId="{A8B80B5E-0AEF-4CFC-9B68-1EFCB96EFFB4}" srcOrd="0" destOrd="0" presId="urn:microsoft.com/office/officeart/2008/layout/VerticalCurvedList"/>
    <dgm:cxn modelId="{6681D7A0-4B66-4311-94AE-84888FD5BEAC}" type="presParOf" srcId="{A8B80B5E-0AEF-4CFC-9B68-1EFCB96EFFB4}" destId="{AE12DE83-A586-4B8A-A917-F9245D2FCED5}" srcOrd="0" destOrd="0" presId="urn:microsoft.com/office/officeart/2008/layout/VerticalCurvedList"/>
    <dgm:cxn modelId="{F6560325-F56A-4ACC-A69E-3745FB960D03}" type="presParOf" srcId="{A8B80B5E-0AEF-4CFC-9B68-1EFCB96EFFB4}" destId="{DFD04A6A-BD64-422F-AA17-C8129394B388}" srcOrd="1" destOrd="0" presId="urn:microsoft.com/office/officeart/2008/layout/VerticalCurvedList"/>
    <dgm:cxn modelId="{813335D7-926C-4D81-A5B5-12FCC891BE78}" type="presParOf" srcId="{A8B80B5E-0AEF-4CFC-9B68-1EFCB96EFFB4}" destId="{A5D2E529-CEFE-4072-AABA-DFCB14BD2CA5}" srcOrd="2" destOrd="0" presId="urn:microsoft.com/office/officeart/2008/layout/VerticalCurvedList"/>
    <dgm:cxn modelId="{ACCA9CC2-853C-4976-8989-1653CA0954F3}" type="presParOf" srcId="{A8B80B5E-0AEF-4CFC-9B68-1EFCB96EFFB4}" destId="{6399F421-7545-4BA6-BEDE-B5C1BA667C75}" srcOrd="3" destOrd="0" presId="urn:microsoft.com/office/officeart/2008/layout/VerticalCurvedList"/>
    <dgm:cxn modelId="{1C44C008-ED31-4045-BF8B-A41A64DED6DC}" type="presParOf" srcId="{1AA11209-542F-4CBB-9AD2-520A34804EAD}" destId="{1551DFF6-86C5-4865-9E3F-002C3AEDED19}" srcOrd="1" destOrd="0" presId="urn:microsoft.com/office/officeart/2008/layout/VerticalCurvedList"/>
    <dgm:cxn modelId="{49C121F6-FB0E-4330-AA1F-62F935694607}" type="presParOf" srcId="{1AA11209-542F-4CBB-9AD2-520A34804EAD}" destId="{6403A551-EEC7-45F6-A5E9-902C36B16CCC}" srcOrd="2" destOrd="0" presId="urn:microsoft.com/office/officeart/2008/layout/VerticalCurvedList"/>
    <dgm:cxn modelId="{B97BED97-EA5C-41BA-9CA3-0A41D6D03827}" type="presParOf" srcId="{6403A551-EEC7-45F6-A5E9-902C36B16CCC}" destId="{9F1ADEE7-5136-4BA4-9EC6-F40D92EDCED1}" srcOrd="0" destOrd="0" presId="urn:microsoft.com/office/officeart/2008/layout/VerticalCurvedList"/>
    <dgm:cxn modelId="{1D1B33C1-7E1A-42DF-8E89-D73213C53C2C}" type="presParOf" srcId="{1AA11209-542F-4CBB-9AD2-520A34804EAD}" destId="{7F55513E-6A7A-4D0E-BC54-EEE50CE3E3C6}" srcOrd="3" destOrd="0" presId="urn:microsoft.com/office/officeart/2008/layout/VerticalCurvedList"/>
    <dgm:cxn modelId="{288D71F3-28FC-4C6F-A23A-8A1444D4EC4A}" type="presParOf" srcId="{1AA11209-542F-4CBB-9AD2-520A34804EAD}" destId="{ED6D95F3-5548-4E0D-9EEB-72F611E21AE2}" srcOrd="4" destOrd="0" presId="urn:microsoft.com/office/officeart/2008/layout/VerticalCurvedList"/>
    <dgm:cxn modelId="{D3902179-20A8-4FCC-A8CF-AD6E0F831D7A}" type="presParOf" srcId="{ED6D95F3-5548-4E0D-9EEB-72F611E21AE2}" destId="{81F4AE8C-CE3C-4131-8F80-47246B70F1D3}" srcOrd="0" destOrd="0" presId="urn:microsoft.com/office/officeart/2008/layout/VerticalCurvedList"/>
    <dgm:cxn modelId="{39A86C0F-46E4-4821-9632-35CB3A6B61B1}" type="presParOf" srcId="{1AA11209-542F-4CBB-9AD2-520A34804EAD}" destId="{0045BF70-BE22-4FAC-AB4D-A25F9AB4BDC7}" srcOrd="5" destOrd="0" presId="urn:microsoft.com/office/officeart/2008/layout/VerticalCurvedList"/>
    <dgm:cxn modelId="{323C28F2-700E-420E-8617-77ED626A2B61}" type="presParOf" srcId="{1AA11209-542F-4CBB-9AD2-520A34804EAD}" destId="{83EAB154-CFDA-4AEB-96DC-B7EB9C298F87}" srcOrd="6" destOrd="0" presId="urn:microsoft.com/office/officeart/2008/layout/VerticalCurvedList"/>
    <dgm:cxn modelId="{EF51EC79-248C-4022-A283-689416DBC221}" type="presParOf" srcId="{83EAB154-CFDA-4AEB-96DC-B7EB9C298F87}" destId="{F83EE818-4796-4CDF-A025-496A5B4CA8C5}" srcOrd="0" destOrd="0" presId="urn:microsoft.com/office/officeart/2008/layout/VerticalCurvedList"/>
    <dgm:cxn modelId="{9630C3BE-090B-4E0D-8FEA-036EBD1E50E2}" type="presParOf" srcId="{1AA11209-542F-4CBB-9AD2-520A34804EAD}" destId="{E9AF03BF-29A1-45D0-915F-F7618D56F86B}" srcOrd="7" destOrd="0" presId="urn:microsoft.com/office/officeart/2008/layout/VerticalCurvedList"/>
    <dgm:cxn modelId="{2BC6C27A-DEB3-496A-AA8C-3B4073E066BE}" type="presParOf" srcId="{1AA11209-542F-4CBB-9AD2-520A34804EAD}" destId="{1549E95C-C105-48B7-9C56-110E9B03EE89}" srcOrd="8" destOrd="0" presId="urn:microsoft.com/office/officeart/2008/layout/VerticalCurvedList"/>
    <dgm:cxn modelId="{22A34B9F-A049-4E6D-8465-24B866DB6E09}" type="presParOf" srcId="{1549E95C-C105-48B7-9C56-110E9B03EE89}" destId="{49FFA99E-27C7-4212-A05E-C23637CE830B}" srcOrd="0" destOrd="0" presId="urn:microsoft.com/office/officeart/2008/layout/VerticalCurvedList"/>
    <dgm:cxn modelId="{F0BB9301-967A-48A7-B275-A0D7BB61ED55}" type="presParOf" srcId="{1AA11209-542F-4CBB-9AD2-520A34804EAD}" destId="{BD9AB7C4-DD44-40D5-84B3-D87D6C66D601}" srcOrd="9" destOrd="0" presId="urn:microsoft.com/office/officeart/2008/layout/VerticalCurvedList"/>
    <dgm:cxn modelId="{221FD1BB-50B2-4473-9E59-833E6479E7DB}" type="presParOf" srcId="{1AA11209-542F-4CBB-9AD2-520A34804EAD}" destId="{095FF578-9448-413D-B0E1-0AADEDAD69C0}" srcOrd="10" destOrd="0" presId="urn:microsoft.com/office/officeart/2008/layout/VerticalCurvedList"/>
    <dgm:cxn modelId="{B82BDCA6-17EA-4504-8053-946F2CE018B0}" type="presParOf" srcId="{095FF578-9448-413D-B0E1-0AADEDAD69C0}" destId="{84788562-16F8-4FF0-8B78-9E5E046640E1}" srcOrd="0" destOrd="0" presId="urn:microsoft.com/office/officeart/2008/layout/VerticalCurv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7ACD26-EE68-47A9-8EC5-72D3784CF11C}"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zh-CN" altLang="en-US"/>
        </a:p>
      </dgm:t>
    </dgm:pt>
    <dgm:pt modelId="{BE001F59-72D8-4212-9F95-8ED160C804E1}">
      <dgm:prSet custT="1"/>
      <dgm:spPr/>
      <dgm:t>
        <a:bodyPr/>
        <a:lstStyle/>
        <a:p>
          <a:pPr rtl="0"/>
          <a:r>
            <a:rPr lang="en-US" sz="1800" dirty="0"/>
            <a:t>1. </a:t>
          </a:r>
          <a:r>
            <a:rPr lang="zh-CN" sz="1800" dirty="0"/>
            <a:t>人民主权原则 </a:t>
          </a:r>
        </a:p>
      </dgm:t>
    </dgm:pt>
    <dgm:pt modelId="{A5C4C7E7-4215-4E3F-97CB-9025807E419F}" cxnId="{1AAB4346-21AD-4591-ACB8-681F3B75932C}" type="parTrans">
      <dgm:prSet/>
      <dgm:spPr/>
      <dgm:t>
        <a:bodyPr/>
        <a:lstStyle/>
        <a:p>
          <a:endParaRPr lang="zh-CN" altLang="en-US" sz="1800"/>
        </a:p>
      </dgm:t>
    </dgm:pt>
    <dgm:pt modelId="{21DB4EA7-D099-475D-B826-2F2FCBF5E2FC}" cxnId="{1AAB4346-21AD-4591-ACB8-681F3B75932C}" type="sibTrans">
      <dgm:prSet custT="1"/>
      <dgm:spPr/>
      <dgm:t>
        <a:bodyPr/>
        <a:lstStyle/>
        <a:p>
          <a:endParaRPr lang="zh-CN" altLang="en-US" sz="1800"/>
        </a:p>
      </dgm:t>
    </dgm:pt>
    <dgm:pt modelId="{72450F5A-DBF4-41BA-B79C-A2656894E27F}">
      <dgm:prSet custT="1"/>
      <dgm:spPr/>
      <dgm:t>
        <a:bodyPr/>
        <a:lstStyle/>
        <a:p>
          <a:pPr rtl="0"/>
          <a:r>
            <a:rPr lang="en-US" sz="1800"/>
            <a:t>2. </a:t>
          </a:r>
          <a:r>
            <a:rPr lang="zh-CN" sz="1800"/>
            <a:t>基本人权原则 </a:t>
          </a:r>
        </a:p>
      </dgm:t>
    </dgm:pt>
    <dgm:pt modelId="{705CAE47-BB02-4FF1-AC08-B4B4D8047DE5}" cxnId="{C99C20C2-DD25-4773-9066-F885027A1285}" type="parTrans">
      <dgm:prSet/>
      <dgm:spPr/>
      <dgm:t>
        <a:bodyPr/>
        <a:lstStyle/>
        <a:p>
          <a:endParaRPr lang="zh-CN" altLang="en-US" sz="1800"/>
        </a:p>
      </dgm:t>
    </dgm:pt>
    <dgm:pt modelId="{21BAAFBA-1246-4C4F-BD3A-588197BD24A2}" cxnId="{C99C20C2-DD25-4773-9066-F885027A1285}" type="sibTrans">
      <dgm:prSet custT="1"/>
      <dgm:spPr/>
      <dgm:t>
        <a:bodyPr/>
        <a:lstStyle/>
        <a:p>
          <a:endParaRPr lang="zh-CN" altLang="en-US" sz="1800"/>
        </a:p>
      </dgm:t>
    </dgm:pt>
    <dgm:pt modelId="{2D6E04B5-4267-4AB7-A829-C5BE04F6B23D}">
      <dgm:prSet custT="1"/>
      <dgm:spPr/>
      <dgm:t>
        <a:bodyPr/>
        <a:lstStyle/>
        <a:p>
          <a:pPr rtl="0"/>
          <a:r>
            <a:rPr lang="en-US" sz="1800"/>
            <a:t>3. </a:t>
          </a:r>
          <a:r>
            <a:rPr lang="zh-CN" sz="1800"/>
            <a:t>法治原则 </a:t>
          </a:r>
        </a:p>
      </dgm:t>
    </dgm:pt>
    <dgm:pt modelId="{91B37126-F4EA-4C78-BC22-1AD01C60F2B0}" cxnId="{E4BDEA54-2436-43BB-9084-A5FF68625D94}" type="parTrans">
      <dgm:prSet/>
      <dgm:spPr/>
      <dgm:t>
        <a:bodyPr/>
        <a:lstStyle/>
        <a:p>
          <a:endParaRPr lang="zh-CN" altLang="en-US" sz="1800"/>
        </a:p>
      </dgm:t>
    </dgm:pt>
    <dgm:pt modelId="{8E424F83-54AA-406E-9EBA-2ADC2A9212AA}" cxnId="{E4BDEA54-2436-43BB-9084-A5FF68625D94}" type="sibTrans">
      <dgm:prSet custT="1"/>
      <dgm:spPr/>
      <dgm:t>
        <a:bodyPr/>
        <a:lstStyle/>
        <a:p>
          <a:endParaRPr lang="zh-CN" altLang="en-US" sz="1800"/>
        </a:p>
      </dgm:t>
    </dgm:pt>
    <dgm:pt modelId="{E567B76B-C1DC-4EA3-9075-55B703499231}">
      <dgm:prSet custT="1"/>
      <dgm:spPr/>
      <dgm:t>
        <a:bodyPr/>
        <a:lstStyle/>
        <a:p>
          <a:pPr rtl="0"/>
          <a:r>
            <a:rPr lang="en-US" sz="1800"/>
            <a:t>4. </a:t>
          </a:r>
          <a:r>
            <a:rPr lang="zh-CN" sz="1800"/>
            <a:t>权力制约原则 </a:t>
          </a:r>
        </a:p>
      </dgm:t>
    </dgm:pt>
    <dgm:pt modelId="{C79041B2-2A58-4B61-B6DE-8CC79E762E9E}" cxnId="{E998C4CC-9F71-4C5E-8DD0-8EF2BBC7DEEC}" type="parTrans">
      <dgm:prSet/>
      <dgm:spPr/>
      <dgm:t>
        <a:bodyPr/>
        <a:lstStyle/>
        <a:p>
          <a:endParaRPr lang="zh-CN" altLang="en-US" sz="1800"/>
        </a:p>
      </dgm:t>
    </dgm:pt>
    <dgm:pt modelId="{D7CEA2C7-002A-4A33-9C5A-997074880EDC}" cxnId="{E998C4CC-9F71-4C5E-8DD0-8EF2BBC7DEEC}" type="sibTrans">
      <dgm:prSet/>
      <dgm:spPr/>
      <dgm:t>
        <a:bodyPr/>
        <a:lstStyle/>
        <a:p>
          <a:endParaRPr lang="zh-CN" altLang="en-US" sz="1800"/>
        </a:p>
      </dgm:t>
    </dgm:pt>
    <dgm:pt modelId="{FD4EFE7A-D037-4B10-9AFB-92C1D15B127B}" type="pres">
      <dgm:prSet presAssocID="{8B7ACD26-EE68-47A9-8EC5-72D3784CF11C}" presName="Name0" presStyleCnt="0">
        <dgm:presLayoutVars>
          <dgm:dir/>
          <dgm:resizeHandles val="exact"/>
        </dgm:presLayoutVars>
      </dgm:prSet>
      <dgm:spPr/>
    </dgm:pt>
    <dgm:pt modelId="{39FFC70D-5CEF-4EB6-A4EC-486494006749}" type="pres">
      <dgm:prSet presAssocID="{BE001F59-72D8-4212-9F95-8ED160C804E1}" presName="node" presStyleLbl="node1" presStyleIdx="0" presStyleCnt="4">
        <dgm:presLayoutVars>
          <dgm:bulletEnabled val="1"/>
        </dgm:presLayoutVars>
      </dgm:prSet>
      <dgm:spPr/>
    </dgm:pt>
    <dgm:pt modelId="{3194BA4F-D0F8-4875-B2E9-18F70942433D}" type="pres">
      <dgm:prSet presAssocID="{21DB4EA7-D099-475D-B826-2F2FCBF5E2FC}" presName="sibTrans" presStyleLbl="sibTrans2D1" presStyleIdx="0" presStyleCnt="3"/>
      <dgm:spPr/>
    </dgm:pt>
    <dgm:pt modelId="{7B4333EE-9AF0-49B3-99AD-3415105FB847}" type="pres">
      <dgm:prSet presAssocID="{21DB4EA7-D099-475D-B826-2F2FCBF5E2FC}" presName="connectorText" presStyleLbl="sibTrans2D1" presStyleIdx="0" presStyleCnt="3"/>
      <dgm:spPr/>
    </dgm:pt>
    <dgm:pt modelId="{675F12A0-CE96-4BC3-A131-AF941BB72398}" type="pres">
      <dgm:prSet presAssocID="{72450F5A-DBF4-41BA-B79C-A2656894E27F}" presName="node" presStyleLbl="node1" presStyleIdx="1" presStyleCnt="4">
        <dgm:presLayoutVars>
          <dgm:bulletEnabled val="1"/>
        </dgm:presLayoutVars>
      </dgm:prSet>
      <dgm:spPr/>
    </dgm:pt>
    <dgm:pt modelId="{26E2EE32-33C5-40F8-B2CE-106E8B251430}" type="pres">
      <dgm:prSet presAssocID="{21BAAFBA-1246-4C4F-BD3A-588197BD24A2}" presName="sibTrans" presStyleLbl="sibTrans2D1" presStyleIdx="1" presStyleCnt="3"/>
      <dgm:spPr/>
    </dgm:pt>
    <dgm:pt modelId="{85EB030C-3382-48BD-BBCB-076AE9B0D359}" type="pres">
      <dgm:prSet presAssocID="{21BAAFBA-1246-4C4F-BD3A-588197BD24A2}" presName="connectorText" presStyleLbl="sibTrans2D1" presStyleIdx="1" presStyleCnt="3"/>
      <dgm:spPr/>
    </dgm:pt>
    <dgm:pt modelId="{E4C92A7C-6EC4-455F-8752-2CCD17A414B7}" type="pres">
      <dgm:prSet presAssocID="{2D6E04B5-4267-4AB7-A829-C5BE04F6B23D}" presName="node" presStyleLbl="node1" presStyleIdx="2" presStyleCnt="4">
        <dgm:presLayoutVars>
          <dgm:bulletEnabled val="1"/>
        </dgm:presLayoutVars>
      </dgm:prSet>
      <dgm:spPr/>
    </dgm:pt>
    <dgm:pt modelId="{D039E68D-61AD-41EC-B5CC-7C75CE3EEB23}" type="pres">
      <dgm:prSet presAssocID="{8E424F83-54AA-406E-9EBA-2ADC2A9212AA}" presName="sibTrans" presStyleLbl="sibTrans2D1" presStyleIdx="2" presStyleCnt="3"/>
      <dgm:spPr/>
    </dgm:pt>
    <dgm:pt modelId="{F80D9F20-399A-4913-AD8F-15E8814933F8}" type="pres">
      <dgm:prSet presAssocID="{8E424F83-54AA-406E-9EBA-2ADC2A9212AA}" presName="connectorText" presStyleLbl="sibTrans2D1" presStyleIdx="2" presStyleCnt="3"/>
      <dgm:spPr/>
    </dgm:pt>
    <dgm:pt modelId="{4436E7EE-104E-4854-ADEE-541AC186D22B}" type="pres">
      <dgm:prSet presAssocID="{E567B76B-C1DC-4EA3-9075-55B703499231}" presName="node" presStyleLbl="node1" presStyleIdx="3" presStyleCnt="4">
        <dgm:presLayoutVars>
          <dgm:bulletEnabled val="1"/>
        </dgm:presLayoutVars>
      </dgm:prSet>
      <dgm:spPr/>
    </dgm:pt>
  </dgm:ptLst>
  <dgm:cxnLst>
    <dgm:cxn modelId="{3CA63E3C-72F5-490D-B072-F4377B0C9B07}" type="presOf" srcId="{8E424F83-54AA-406E-9EBA-2ADC2A9212AA}" destId="{D039E68D-61AD-41EC-B5CC-7C75CE3EEB23}" srcOrd="0" destOrd="0" presId="urn:microsoft.com/office/officeart/2005/8/layout/process1"/>
    <dgm:cxn modelId="{46ED3C5F-49E7-4FDF-9DB4-684964717BEC}" type="presOf" srcId="{21BAAFBA-1246-4C4F-BD3A-588197BD24A2}" destId="{26E2EE32-33C5-40F8-B2CE-106E8B251430}" srcOrd="0" destOrd="0" presId="urn:microsoft.com/office/officeart/2005/8/layout/process1"/>
    <dgm:cxn modelId="{CC1AD641-E503-408B-B476-AE1C9E8C707C}" type="presOf" srcId="{21DB4EA7-D099-475D-B826-2F2FCBF5E2FC}" destId="{7B4333EE-9AF0-49B3-99AD-3415105FB847}" srcOrd="1" destOrd="0" presId="urn:microsoft.com/office/officeart/2005/8/layout/process1"/>
    <dgm:cxn modelId="{1AAB4346-21AD-4591-ACB8-681F3B75932C}" srcId="{8B7ACD26-EE68-47A9-8EC5-72D3784CF11C}" destId="{BE001F59-72D8-4212-9F95-8ED160C804E1}" srcOrd="0" destOrd="0" parTransId="{A5C4C7E7-4215-4E3F-97CB-9025807E419F}" sibTransId="{21DB4EA7-D099-475D-B826-2F2FCBF5E2FC}"/>
    <dgm:cxn modelId="{E4BDEA54-2436-43BB-9084-A5FF68625D94}" srcId="{8B7ACD26-EE68-47A9-8EC5-72D3784CF11C}" destId="{2D6E04B5-4267-4AB7-A829-C5BE04F6B23D}" srcOrd="2" destOrd="0" parTransId="{91B37126-F4EA-4C78-BC22-1AD01C60F2B0}" sibTransId="{8E424F83-54AA-406E-9EBA-2ADC2A9212AA}"/>
    <dgm:cxn modelId="{899B9757-49CF-4F04-9F73-B8101F74CAE5}" type="presOf" srcId="{72450F5A-DBF4-41BA-B79C-A2656894E27F}" destId="{675F12A0-CE96-4BC3-A131-AF941BB72398}" srcOrd="0" destOrd="0" presId="urn:microsoft.com/office/officeart/2005/8/layout/process1"/>
    <dgm:cxn modelId="{B24ACC7D-4CC3-4F80-B0D5-C008F949C65B}" type="presOf" srcId="{8E424F83-54AA-406E-9EBA-2ADC2A9212AA}" destId="{F80D9F20-399A-4913-AD8F-15E8814933F8}" srcOrd="1" destOrd="0" presId="urn:microsoft.com/office/officeart/2005/8/layout/process1"/>
    <dgm:cxn modelId="{9A619A8E-0020-4E38-8DD5-C7122ACFD742}" type="presOf" srcId="{2D6E04B5-4267-4AB7-A829-C5BE04F6B23D}" destId="{E4C92A7C-6EC4-455F-8752-2CCD17A414B7}" srcOrd="0" destOrd="0" presId="urn:microsoft.com/office/officeart/2005/8/layout/process1"/>
    <dgm:cxn modelId="{C90DC2A2-A9AE-4958-81DD-1D76461D54EC}" type="presOf" srcId="{BE001F59-72D8-4212-9F95-8ED160C804E1}" destId="{39FFC70D-5CEF-4EB6-A4EC-486494006749}" srcOrd="0" destOrd="0" presId="urn:microsoft.com/office/officeart/2005/8/layout/process1"/>
    <dgm:cxn modelId="{EF81CCBB-CDE5-4F60-AB1D-05DBBA95CED8}" type="presOf" srcId="{E567B76B-C1DC-4EA3-9075-55B703499231}" destId="{4436E7EE-104E-4854-ADEE-541AC186D22B}" srcOrd="0" destOrd="0" presId="urn:microsoft.com/office/officeart/2005/8/layout/process1"/>
    <dgm:cxn modelId="{C99C20C2-DD25-4773-9066-F885027A1285}" srcId="{8B7ACD26-EE68-47A9-8EC5-72D3784CF11C}" destId="{72450F5A-DBF4-41BA-B79C-A2656894E27F}" srcOrd="1" destOrd="0" parTransId="{705CAE47-BB02-4FF1-AC08-B4B4D8047DE5}" sibTransId="{21BAAFBA-1246-4C4F-BD3A-588197BD24A2}"/>
    <dgm:cxn modelId="{E998C4CC-9F71-4C5E-8DD0-8EF2BBC7DEEC}" srcId="{8B7ACD26-EE68-47A9-8EC5-72D3784CF11C}" destId="{E567B76B-C1DC-4EA3-9075-55B703499231}" srcOrd="3" destOrd="0" parTransId="{C79041B2-2A58-4B61-B6DE-8CC79E762E9E}" sibTransId="{D7CEA2C7-002A-4A33-9C5A-997074880EDC}"/>
    <dgm:cxn modelId="{8D155CCE-87D2-4E4B-A5ED-FED414AD513B}" type="presOf" srcId="{21BAAFBA-1246-4C4F-BD3A-588197BD24A2}" destId="{85EB030C-3382-48BD-BBCB-076AE9B0D359}" srcOrd="1" destOrd="0" presId="urn:microsoft.com/office/officeart/2005/8/layout/process1"/>
    <dgm:cxn modelId="{213003EB-1D56-4A85-9819-C9BEC2EF08D1}" type="presOf" srcId="{21DB4EA7-D099-475D-B826-2F2FCBF5E2FC}" destId="{3194BA4F-D0F8-4875-B2E9-18F70942433D}" srcOrd="0" destOrd="0" presId="urn:microsoft.com/office/officeart/2005/8/layout/process1"/>
    <dgm:cxn modelId="{6A25B1FE-C8A7-49D0-A3B3-FB068834B200}" type="presOf" srcId="{8B7ACD26-EE68-47A9-8EC5-72D3784CF11C}" destId="{FD4EFE7A-D037-4B10-9AFB-92C1D15B127B}" srcOrd="0" destOrd="0" presId="urn:microsoft.com/office/officeart/2005/8/layout/process1"/>
    <dgm:cxn modelId="{1CC26147-E02E-4F37-9762-091AD6495DCE}" type="presParOf" srcId="{FD4EFE7A-D037-4B10-9AFB-92C1D15B127B}" destId="{39FFC70D-5CEF-4EB6-A4EC-486494006749}" srcOrd="0" destOrd="0" presId="urn:microsoft.com/office/officeart/2005/8/layout/process1"/>
    <dgm:cxn modelId="{6A6235AB-09DB-42EF-BB55-1EEE017C5F03}" type="presParOf" srcId="{FD4EFE7A-D037-4B10-9AFB-92C1D15B127B}" destId="{3194BA4F-D0F8-4875-B2E9-18F70942433D}" srcOrd="1" destOrd="0" presId="urn:microsoft.com/office/officeart/2005/8/layout/process1"/>
    <dgm:cxn modelId="{6904F452-3593-4D1A-9A36-A8E162702F35}" type="presParOf" srcId="{3194BA4F-D0F8-4875-B2E9-18F70942433D}" destId="{7B4333EE-9AF0-49B3-99AD-3415105FB847}" srcOrd="0" destOrd="0" presId="urn:microsoft.com/office/officeart/2005/8/layout/process1"/>
    <dgm:cxn modelId="{FD3B67D8-4541-433D-8112-584BE2FE5822}" type="presParOf" srcId="{FD4EFE7A-D037-4B10-9AFB-92C1D15B127B}" destId="{675F12A0-CE96-4BC3-A131-AF941BB72398}" srcOrd="2" destOrd="0" presId="urn:microsoft.com/office/officeart/2005/8/layout/process1"/>
    <dgm:cxn modelId="{34EE1877-ECA1-4032-B1E5-2865D44A0CF7}" type="presParOf" srcId="{FD4EFE7A-D037-4B10-9AFB-92C1D15B127B}" destId="{26E2EE32-33C5-40F8-B2CE-106E8B251430}" srcOrd="3" destOrd="0" presId="urn:microsoft.com/office/officeart/2005/8/layout/process1"/>
    <dgm:cxn modelId="{6D632BD7-1ADE-4359-8408-9BEDAEF1CDD9}" type="presParOf" srcId="{26E2EE32-33C5-40F8-B2CE-106E8B251430}" destId="{85EB030C-3382-48BD-BBCB-076AE9B0D359}" srcOrd="0" destOrd="0" presId="urn:microsoft.com/office/officeart/2005/8/layout/process1"/>
    <dgm:cxn modelId="{6E2076BC-9585-4428-AD00-5B6C75CCCAD1}" type="presParOf" srcId="{FD4EFE7A-D037-4B10-9AFB-92C1D15B127B}" destId="{E4C92A7C-6EC4-455F-8752-2CCD17A414B7}" srcOrd="4" destOrd="0" presId="urn:microsoft.com/office/officeart/2005/8/layout/process1"/>
    <dgm:cxn modelId="{92AE4501-80E1-471C-88B3-D4D8A6EDC845}" type="presParOf" srcId="{FD4EFE7A-D037-4B10-9AFB-92C1D15B127B}" destId="{D039E68D-61AD-41EC-B5CC-7C75CE3EEB23}" srcOrd="5" destOrd="0" presId="urn:microsoft.com/office/officeart/2005/8/layout/process1"/>
    <dgm:cxn modelId="{DE0086A7-9BBA-4C03-B881-AA9A5458AAE5}" type="presParOf" srcId="{D039E68D-61AD-41EC-B5CC-7C75CE3EEB23}" destId="{F80D9F20-399A-4913-AD8F-15E8814933F8}" srcOrd="0" destOrd="0" presId="urn:microsoft.com/office/officeart/2005/8/layout/process1"/>
    <dgm:cxn modelId="{2D197149-CC8F-4458-9EF9-42F224B571F2}" type="presParOf" srcId="{FD4EFE7A-D037-4B10-9AFB-92C1D15B127B}" destId="{4436E7EE-104E-4854-ADEE-541AC186D22B}" srcOrd="6" destOrd="0" presId="urn:microsoft.com/office/officeart/2005/8/layout/process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AC7134-0660-40F1-9B6E-67A57BB051C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FBBCBD43-B073-4C5E-8AED-5039DC2D3B3A}">
      <dgm:prSet custT="1"/>
      <dgm:spPr/>
      <dgm:t>
        <a:bodyPr/>
        <a:lstStyle/>
        <a:p>
          <a:pPr rtl="0"/>
          <a:r>
            <a:rPr lang="zh-CN" altLang="en-US" sz="1800" dirty="0"/>
            <a:t>基本政治制度</a:t>
          </a:r>
        </a:p>
      </dgm:t>
    </dgm:pt>
    <dgm:pt modelId="{8789DA6C-B20C-4273-80F0-90C0372C8E5D}" cxnId="{C2DC4826-E7C5-416D-843A-78B721E08ED6}" type="parTrans">
      <dgm:prSet/>
      <dgm:spPr/>
      <dgm:t>
        <a:bodyPr/>
        <a:lstStyle/>
        <a:p>
          <a:endParaRPr lang="zh-CN" altLang="en-US" sz="1600"/>
        </a:p>
      </dgm:t>
    </dgm:pt>
    <dgm:pt modelId="{FFB990C8-1AD1-4198-8C1B-DA02B3E9C8D7}" cxnId="{C2DC4826-E7C5-416D-843A-78B721E08ED6}" type="sibTrans">
      <dgm:prSet/>
      <dgm:spPr/>
      <dgm:t>
        <a:bodyPr/>
        <a:lstStyle/>
        <a:p>
          <a:endParaRPr lang="zh-CN" altLang="en-US" sz="1600"/>
        </a:p>
      </dgm:t>
    </dgm:pt>
    <dgm:pt modelId="{2D9F01FE-1D25-4C9E-BAE7-3EC4C68B6CAC}">
      <dgm:prSet custT="1"/>
      <dgm:spPr/>
      <dgm:t>
        <a:bodyPr/>
        <a:lstStyle/>
        <a:p>
          <a:pPr rtl="0"/>
          <a:r>
            <a:rPr lang="en-US" sz="1600" kern="1200" dirty="0">
              <a:solidFill>
                <a:schemeClr val="tx1">
                  <a:lumMod val="65000"/>
                  <a:lumOff val="35000"/>
                </a:schemeClr>
              </a:solidFill>
              <a:latin typeface="+mn-lt"/>
              <a:ea typeface="+mn-ea"/>
              <a:cs typeface="+mn-cs"/>
            </a:rPr>
            <a:t>1. </a:t>
          </a:r>
          <a:r>
            <a:rPr lang="zh-CN" sz="1600" kern="1200" dirty="0">
              <a:solidFill>
                <a:schemeClr val="tx1">
                  <a:lumMod val="65000"/>
                  <a:lumOff val="35000"/>
                </a:schemeClr>
              </a:solidFill>
              <a:latin typeface="+mn-lt"/>
              <a:ea typeface="+mn-ea"/>
              <a:cs typeface="+mn-cs"/>
            </a:rPr>
            <a:t>人民民主专政制度 </a:t>
          </a:r>
        </a:p>
      </dgm:t>
    </dgm:pt>
    <dgm:pt modelId="{5CAC02C2-2137-4380-ABD9-BF9CA45D2D4C}" cxnId="{90A050D4-9529-49F8-B797-CE92779C286E}" type="parTrans">
      <dgm:prSet/>
      <dgm:spPr/>
      <dgm:t>
        <a:bodyPr/>
        <a:lstStyle/>
        <a:p>
          <a:endParaRPr lang="zh-CN" altLang="en-US" sz="1600"/>
        </a:p>
      </dgm:t>
    </dgm:pt>
    <dgm:pt modelId="{5026D349-7931-4986-BBA7-DAED371697FE}" cxnId="{90A050D4-9529-49F8-B797-CE92779C286E}" type="sibTrans">
      <dgm:prSet/>
      <dgm:spPr/>
      <dgm:t>
        <a:bodyPr/>
        <a:lstStyle/>
        <a:p>
          <a:endParaRPr lang="zh-CN" altLang="en-US" sz="1600"/>
        </a:p>
      </dgm:t>
    </dgm:pt>
    <dgm:pt modelId="{54DBA63B-4561-4070-AEBB-C65FF5A3B794}">
      <dgm:prSet custT="1"/>
      <dgm:spPr/>
      <dgm:t>
        <a:bodyPr/>
        <a:lstStyle/>
        <a:p>
          <a:pPr rtl="0"/>
          <a:r>
            <a:rPr lang="en-US" sz="1600" kern="1200" dirty="0">
              <a:solidFill>
                <a:schemeClr val="tx1">
                  <a:lumMod val="65000"/>
                  <a:lumOff val="35000"/>
                </a:schemeClr>
              </a:solidFill>
              <a:latin typeface="+mn-lt"/>
              <a:ea typeface="+mn-ea"/>
              <a:cs typeface="+mn-cs"/>
            </a:rPr>
            <a:t>2. </a:t>
          </a:r>
          <a:r>
            <a:rPr lang="zh-CN" sz="1600" kern="1200" dirty="0">
              <a:solidFill>
                <a:schemeClr val="tx1">
                  <a:lumMod val="65000"/>
                  <a:lumOff val="35000"/>
                </a:schemeClr>
              </a:solidFill>
              <a:latin typeface="+mn-lt"/>
              <a:ea typeface="+mn-ea"/>
              <a:cs typeface="+mn-cs"/>
            </a:rPr>
            <a:t>人民代表大会制度 </a:t>
          </a:r>
        </a:p>
      </dgm:t>
    </dgm:pt>
    <dgm:pt modelId="{43B9E80E-B8A1-40AD-A0E4-B64E66426913}" cxnId="{CBA132D9-4D17-4F3C-AA27-DBE7D7BAA6FB}" type="parTrans">
      <dgm:prSet/>
      <dgm:spPr/>
      <dgm:t>
        <a:bodyPr/>
        <a:lstStyle/>
        <a:p>
          <a:endParaRPr lang="zh-CN" altLang="en-US" sz="1600"/>
        </a:p>
      </dgm:t>
    </dgm:pt>
    <dgm:pt modelId="{4134B7EE-B027-4579-BFF1-E035620C5B62}" cxnId="{CBA132D9-4D17-4F3C-AA27-DBE7D7BAA6FB}" type="sibTrans">
      <dgm:prSet/>
      <dgm:spPr/>
      <dgm:t>
        <a:bodyPr/>
        <a:lstStyle/>
        <a:p>
          <a:endParaRPr lang="zh-CN" altLang="en-US" sz="1600"/>
        </a:p>
      </dgm:t>
    </dgm:pt>
    <dgm:pt modelId="{9148EF70-7C23-48C1-AAEB-532D40CD4807}">
      <dgm:prSet custT="1"/>
      <dgm:spPr/>
      <dgm:t>
        <a:bodyPr/>
        <a:lstStyle/>
        <a:p>
          <a:pPr rtl="0"/>
          <a:r>
            <a:rPr lang="en-US" sz="1600" kern="1200" dirty="0">
              <a:solidFill>
                <a:schemeClr val="tx1">
                  <a:lumMod val="65000"/>
                  <a:lumOff val="35000"/>
                </a:schemeClr>
              </a:solidFill>
              <a:latin typeface="+mn-lt"/>
              <a:ea typeface="+mn-ea"/>
              <a:cs typeface="+mn-cs"/>
            </a:rPr>
            <a:t>3. </a:t>
          </a:r>
          <a:r>
            <a:rPr lang="zh-CN" sz="1600" kern="1200" dirty="0">
              <a:solidFill>
                <a:schemeClr val="tx1">
                  <a:lumMod val="65000"/>
                  <a:lumOff val="35000"/>
                </a:schemeClr>
              </a:solidFill>
              <a:latin typeface="+mn-lt"/>
              <a:ea typeface="+mn-ea"/>
              <a:cs typeface="+mn-cs"/>
            </a:rPr>
            <a:t>选举制度 </a:t>
          </a:r>
        </a:p>
      </dgm:t>
    </dgm:pt>
    <dgm:pt modelId="{AEFBF73E-9E6F-4597-84A8-FDF717A32AE7}" cxnId="{F852EC68-8536-446F-B043-38F8D3AE4ADF}" type="parTrans">
      <dgm:prSet/>
      <dgm:spPr/>
      <dgm:t>
        <a:bodyPr/>
        <a:lstStyle/>
        <a:p>
          <a:endParaRPr lang="zh-CN" altLang="en-US" sz="1600"/>
        </a:p>
      </dgm:t>
    </dgm:pt>
    <dgm:pt modelId="{2750CF2E-5DD1-4E3B-BB0D-22474053CD58}" cxnId="{F852EC68-8536-446F-B043-38F8D3AE4ADF}" type="sibTrans">
      <dgm:prSet/>
      <dgm:spPr/>
      <dgm:t>
        <a:bodyPr/>
        <a:lstStyle/>
        <a:p>
          <a:endParaRPr lang="zh-CN" altLang="en-US" sz="1600"/>
        </a:p>
      </dgm:t>
    </dgm:pt>
    <dgm:pt modelId="{8925DB63-83AF-4E85-96B9-FE6E01BC8A70}">
      <dgm:prSet custT="1"/>
      <dgm:spPr/>
      <dgm:t>
        <a:bodyPr/>
        <a:lstStyle/>
        <a:p>
          <a:pPr rtl="0"/>
          <a:r>
            <a:rPr lang="en-US" sz="1600" kern="1200" dirty="0">
              <a:solidFill>
                <a:schemeClr val="tx1">
                  <a:lumMod val="65000"/>
                  <a:lumOff val="35000"/>
                </a:schemeClr>
              </a:solidFill>
              <a:latin typeface="+mn-lt"/>
              <a:ea typeface="+mn-ea"/>
              <a:cs typeface="+mn-cs"/>
            </a:rPr>
            <a:t>4. </a:t>
          </a:r>
          <a:r>
            <a:rPr lang="zh-CN" sz="1600" kern="1200" dirty="0">
              <a:solidFill>
                <a:schemeClr val="tx1">
                  <a:lumMod val="65000"/>
                  <a:lumOff val="35000"/>
                </a:schemeClr>
              </a:solidFill>
              <a:latin typeface="+mn-lt"/>
              <a:ea typeface="+mn-ea"/>
              <a:cs typeface="+mn-cs"/>
            </a:rPr>
            <a:t>地方自治制度 </a:t>
          </a:r>
        </a:p>
      </dgm:t>
    </dgm:pt>
    <dgm:pt modelId="{8C260626-EF13-4D96-B943-C04E906C1CB3}" cxnId="{36C01C2E-BC24-4E6E-8561-13BE1285BC4C}" type="parTrans">
      <dgm:prSet/>
      <dgm:spPr/>
      <dgm:t>
        <a:bodyPr/>
        <a:lstStyle/>
        <a:p>
          <a:endParaRPr lang="zh-CN" altLang="en-US" sz="1600"/>
        </a:p>
      </dgm:t>
    </dgm:pt>
    <dgm:pt modelId="{F423790D-9846-48BC-A5F0-C9CA67808884}" cxnId="{36C01C2E-BC24-4E6E-8561-13BE1285BC4C}" type="sibTrans">
      <dgm:prSet/>
      <dgm:spPr/>
      <dgm:t>
        <a:bodyPr/>
        <a:lstStyle/>
        <a:p>
          <a:endParaRPr lang="zh-CN" altLang="en-US" sz="1600"/>
        </a:p>
      </dgm:t>
    </dgm:pt>
    <dgm:pt modelId="{813BE55D-0F1B-4170-BF8F-36E9F1A55FC8}">
      <dgm:prSet custT="1"/>
      <dgm:spPr/>
      <dgm:t>
        <a:bodyPr/>
        <a:lstStyle/>
        <a:p>
          <a:pPr rtl="0"/>
          <a:r>
            <a:rPr lang="zh-CN" altLang="en-US" sz="1800" dirty="0"/>
            <a:t>基本经济制度</a:t>
          </a:r>
        </a:p>
      </dgm:t>
    </dgm:pt>
    <dgm:pt modelId="{29E4B0CB-6D51-4444-B582-CA5CE629D656}" cxnId="{0A57FC12-47D9-4108-AA34-932A3811C509}" type="parTrans">
      <dgm:prSet/>
      <dgm:spPr/>
      <dgm:t>
        <a:bodyPr/>
        <a:lstStyle/>
        <a:p>
          <a:endParaRPr lang="zh-CN" altLang="en-US" sz="1600"/>
        </a:p>
      </dgm:t>
    </dgm:pt>
    <dgm:pt modelId="{113E94AA-0806-4A2F-B41A-8018F61B6FE1}" cxnId="{0A57FC12-47D9-4108-AA34-932A3811C509}" type="sibTrans">
      <dgm:prSet/>
      <dgm:spPr/>
      <dgm:t>
        <a:bodyPr/>
        <a:lstStyle/>
        <a:p>
          <a:endParaRPr lang="zh-CN" altLang="en-US" sz="1600"/>
        </a:p>
      </dgm:t>
    </dgm:pt>
    <dgm:pt modelId="{C92101F1-4BDD-42D9-846A-852B6AFF2897}">
      <dgm:prSet custT="1"/>
      <dgm:spPr/>
      <dgm:t>
        <a:bodyPr/>
        <a:lstStyle/>
        <a:p>
          <a:pPr rtl="0"/>
          <a:r>
            <a:rPr lang="en-US" sz="1600" kern="1200" dirty="0">
              <a:solidFill>
                <a:schemeClr val="tx1">
                  <a:lumMod val="65000"/>
                  <a:lumOff val="35000"/>
                </a:schemeClr>
              </a:solidFill>
              <a:latin typeface="+mn-lt"/>
              <a:ea typeface="+mn-ea"/>
              <a:cs typeface="+mn-cs"/>
            </a:rPr>
            <a:t>1. </a:t>
          </a:r>
          <a:r>
            <a:rPr lang="zh-CN" sz="1600" kern="1200" dirty="0">
              <a:solidFill>
                <a:schemeClr val="tx1">
                  <a:lumMod val="65000"/>
                  <a:lumOff val="35000"/>
                </a:schemeClr>
              </a:solidFill>
              <a:latin typeface="+mn-lt"/>
              <a:ea typeface="+mn-ea"/>
              <a:cs typeface="+mn-cs"/>
            </a:rPr>
            <a:t>社会主义初级阶段的基本经济制度 </a:t>
          </a:r>
        </a:p>
      </dgm:t>
    </dgm:pt>
    <dgm:pt modelId="{10C95AF1-AD2B-4E01-84BA-CED4ADFE6B57}" cxnId="{1735872C-EBAC-42D7-825C-E57D9F7246FD}" type="parTrans">
      <dgm:prSet/>
      <dgm:spPr/>
      <dgm:t>
        <a:bodyPr/>
        <a:lstStyle/>
        <a:p>
          <a:endParaRPr lang="zh-CN" altLang="en-US" sz="1600"/>
        </a:p>
      </dgm:t>
    </dgm:pt>
    <dgm:pt modelId="{529C0C4F-A60C-4695-8F94-A48081DBF79D}" cxnId="{1735872C-EBAC-42D7-825C-E57D9F7246FD}" type="sibTrans">
      <dgm:prSet/>
      <dgm:spPr/>
      <dgm:t>
        <a:bodyPr/>
        <a:lstStyle/>
        <a:p>
          <a:endParaRPr lang="zh-CN" altLang="en-US" sz="1600"/>
        </a:p>
      </dgm:t>
    </dgm:pt>
    <dgm:pt modelId="{BB6161E7-D09F-4C54-8183-11094F8C36AF}">
      <dgm:prSet custT="1"/>
      <dgm:spPr/>
      <dgm:t>
        <a:bodyPr/>
        <a:lstStyle/>
        <a:p>
          <a:pPr rtl="0"/>
          <a:r>
            <a:rPr lang="en-US" sz="1600" kern="1200" dirty="0">
              <a:solidFill>
                <a:schemeClr val="tx1">
                  <a:lumMod val="65000"/>
                  <a:lumOff val="35000"/>
                </a:schemeClr>
              </a:solidFill>
              <a:latin typeface="+mn-lt"/>
              <a:ea typeface="+mn-ea"/>
              <a:cs typeface="+mn-cs"/>
            </a:rPr>
            <a:t>2. </a:t>
          </a:r>
          <a:r>
            <a:rPr lang="zh-CN" sz="1600" kern="1200" dirty="0">
              <a:solidFill>
                <a:schemeClr val="tx1">
                  <a:lumMod val="65000"/>
                  <a:lumOff val="35000"/>
                </a:schemeClr>
              </a:solidFill>
              <a:latin typeface="+mn-lt"/>
              <a:ea typeface="+mn-ea"/>
              <a:cs typeface="+mn-cs"/>
            </a:rPr>
            <a:t>社会主义经济制度的组成部分</a:t>
          </a:r>
        </a:p>
      </dgm:t>
    </dgm:pt>
    <dgm:pt modelId="{67AF1542-8FA2-4F19-A286-A13C79A27DE8}" cxnId="{2E8E4B42-1FCE-4E30-AAA9-7EF7CE1720D4}" type="parTrans">
      <dgm:prSet/>
      <dgm:spPr/>
      <dgm:t>
        <a:bodyPr/>
        <a:lstStyle/>
        <a:p>
          <a:endParaRPr lang="zh-CN" altLang="en-US" sz="1600"/>
        </a:p>
      </dgm:t>
    </dgm:pt>
    <dgm:pt modelId="{F0B2BF62-827B-40FB-B30F-06B3BF450BD1}" cxnId="{2E8E4B42-1FCE-4E30-AAA9-7EF7CE1720D4}" type="sibTrans">
      <dgm:prSet/>
      <dgm:spPr/>
      <dgm:t>
        <a:bodyPr/>
        <a:lstStyle/>
        <a:p>
          <a:endParaRPr lang="zh-CN" altLang="en-US" sz="1600"/>
        </a:p>
      </dgm:t>
    </dgm:pt>
    <dgm:pt modelId="{924F5CF7-EE61-44CF-969B-8BCB692D46D1}">
      <dgm:prSet custT="1"/>
      <dgm:spPr/>
      <dgm:t>
        <a:bodyPr/>
        <a:lstStyle/>
        <a:p>
          <a:pPr rtl="0"/>
          <a:r>
            <a:rPr lang="zh-CN" altLang="en-US" sz="1800" dirty="0"/>
            <a:t>基本文化制度</a:t>
          </a:r>
        </a:p>
      </dgm:t>
    </dgm:pt>
    <dgm:pt modelId="{25F50F20-0046-40EA-85A8-6FD49B3951B8}" cxnId="{A812E4C7-A19B-40E3-B6E6-DFE822AFB8D4}" type="parTrans">
      <dgm:prSet/>
      <dgm:spPr/>
      <dgm:t>
        <a:bodyPr/>
        <a:lstStyle/>
        <a:p>
          <a:endParaRPr lang="zh-CN" altLang="en-US" sz="1600"/>
        </a:p>
      </dgm:t>
    </dgm:pt>
    <dgm:pt modelId="{FE27FE22-88E5-46C8-A769-5193C7265076}" cxnId="{A812E4C7-A19B-40E3-B6E6-DFE822AFB8D4}" type="sibTrans">
      <dgm:prSet/>
      <dgm:spPr/>
      <dgm:t>
        <a:bodyPr/>
        <a:lstStyle/>
        <a:p>
          <a:endParaRPr lang="zh-CN" altLang="en-US" sz="1600"/>
        </a:p>
      </dgm:t>
    </dgm:pt>
    <dgm:pt modelId="{6E3D8B86-876F-49CA-A851-607127E7264A}">
      <dgm:prSet custT="1"/>
      <dgm:spPr/>
      <dgm:t>
        <a:bodyPr/>
        <a:lstStyle/>
        <a:p>
          <a:pPr rtl="0"/>
          <a:r>
            <a:rPr lang="en-US" sz="1600" kern="1200" dirty="0">
              <a:solidFill>
                <a:schemeClr val="tx1">
                  <a:lumMod val="65000"/>
                  <a:lumOff val="35000"/>
                </a:schemeClr>
              </a:solidFill>
              <a:latin typeface="+mn-lt"/>
              <a:ea typeface="+mn-ea"/>
              <a:cs typeface="+mn-cs"/>
            </a:rPr>
            <a:t>1. </a:t>
          </a:r>
          <a:r>
            <a:rPr lang="zh-CN" sz="1600" kern="1200" dirty="0">
              <a:solidFill>
                <a:schemeClr val="tx1">
                  <a:lumMod val="65000"/>
                  <a:lumOff val="35000"/>
                </a:schemeClr>
              </a:solidFill>
              <a:latin typeface="+mn-lt"/>
              <a:ea typeface="+mn-ea"/>
              <a:cs typeface="+mn-cs"/>
            </a:rPr>
            <a:t>国家发展教育事业 </a:t>
          </a:r>
        </a:p>
      </dgm:t>
    </dgm:pt>
    <dgm:pt modelId="{FB67CC8C-7C47-469D-A02C-FD8D7FC56263}" cxnId="{AF1F536F-26F6-497D-80E5-EAC29D0F4E72}" type="parTrans">
      <dgm:prSet/>
      <dgm:spPr/>
      <dgm:t>
        <a:bodyPr/>
        <a:lstStyle/>
        <a:p>
          <a:endParaRPr lang="zh-CN" altLang="en-US" sz="1600"/>
        </a:p>
      </dgm:t>
    </dgm:pt>
    <dgm:pt modelId="{A44CC507-A01E-4C69-B490-253803898CE9}" cxnId="{AF1F536F-26F6-497D-80E5-EAC29D0F4E72}" type="sibTrans">
      <dgm:prSet/>
      <dgm:spPr/>
      <dgm:t>
        <a:bodyPr/>
        <a:lstStyle/>
        <a:p>
          <a:endParaRPr lang="zh-CN" altLang="en-US" sz="1600"/>
        </a:p>
      </dgm:t>
    </dgm:pt>
    <dgm:pt modelId="{1324B532-6014-402A-9419-100D8A3D8F91}">
      <dgm:prSet custT="1"/>
      <dgm:spPr/>
      <dgm:t>
        <a:bodyPr/>
        <a:lstStyle/>
        <a:p>
          <a:pPr rtl="0"/>
          <a:r>
            <a:rPr lang="en-US" sz="1600" kern="1200" dirty="0">
              <a:solidFill>
                <a:schemeClr val="tx1">
                  <a:lumMod val="65000"/>
                  <a:lumOff val="35000"/>
                </a:schemeClr>
              </a:solidFill>
              <a:latin typeface="+mn-lt"/>
              <a:ea typeface="+mn-ea"/>
              <a:cs typeface="+mn-cs"/>
            </a:rPr>
            <a:t>2. </a:t>
          </a:r>
          <a:r>
            <a:rPr lang="zh-CN" sz="1600" kern="1200" dirty="0">
              <a:solidFill>
                <a:schemeClr val="tx1">
                  <a:lumMod val="65000"/>
                  <a:lumOff val="35000"/>
                </a:schemeClr>
              </a:solidFill>
              <a:latin typeface="+mn-lt"/>
              <a:ea typeface="+mn-ea"/>
              <a:cs typeface="+mn-cs"/>
            </a:rPr>
            <a:t>国家发展科学事业 </a:t>
          </a:r>
        </a:p>
      </dgm:t>
    </dgm:pt>
    <dgm:pt modelId="{A7533B5D-90D2-426A-AF57-3B594FF5F0DA}" cxnId="{0DD55DF6-8961-403D-A386-3E2BC055A0FE}" type="parTrans">
      <dgm:prSet/>
      <dgm:spPr/>
      <dgm:t>
        <a:bodyPr/>
        <a:lstStyle/>
        <a:p>
          <a:endParaRPr lang="zh-CN" altLang="en-US" sz="1600"/>
        </a:p>
      </dgm:t>
    </dgm:pt>
    <dgm:pt modelId="{13B8EFB7-412A-477A-ADCB-03F65DDDF58A}" cxnId="{0DD55DF6-8961-403D-A386-3E2BC055A0FE}" type="sibTrans">
      <dgm:prSet/>
      <dgm:spPr/>
      <dgm:t>
        <a:bodyPr/>
        <a:lstStyle/>
        <a:p>
          <a:endParaRPr lang="zh-CN" altLang="en-US" sz="1600"/>
        </a:p>
      </dgm:t>
    </dgm:pt>
    <dgm:pt modelId="{9D1D15E3-5C92-4E51-BF0D-BC8EDEC124AA}">
      <dgm:prSet custT="1"/>
      <dgm:spPr/>
      <dgm:t>
        <a:bodyPr/>
        <a:lstStyle/>
        <a:p>
          <a:pPr rtl="0"/>
          <a:r>
            <a:rPr lang="en-US" sz="1600" kern="1200" dirty="0">
              <a:solidFill>
                <a:schemeClr val="tx1">
                  <a:lumMod val="65000"/>
                  <a:lumOff val="35000"/>
                </a:schemeClr>
              </a:solidFill>
              <a:latin typeface="+mn-lt"/>
              <a:ea typeface="+mn-ea"/>
              <a:cs typeface="+mn-cs"/>
            </a:rPr>
            <a:t>3. </a:t>
          </a:r>
          <a:r>
            <a:rPr lang="zh-CN" sz="1600" kern="1200" dirty="0">
              <a:solidFill>
                <a:schemeClr val="tx1">
                  <a:lumMod val="65000"/>
                  <a:lumOff val="35000"/>
                </a:schemeClr>
              </a:solidFill>
              <a:latin typeface="+mn-lt"/>
              <a:ea typeface="+mn-ea"/>
              <a:cs typeface="+mn-cs"/>
            </a:rPr>
            <a:t>国家发展文学艺术及其他文化事业 </a:t>
          </a:r>
        </a:p>
      </dgm:t>
    </dgm:pt>
    <dgm:pt modelId="{BA5A7A93-CA8E-4ACC-ABA2-DD4F1DE35380}" cxnId="{79676327-5F28-457B-91D0-3756FF01034D}" type="parTrans">
      <dgm:prSet/>
      <dgm:spPr/>
      <dgm:t>
        <a:bodyPr/>
        <a:lstStyle/>
        <a:p>
          <a:endParaRPr lang="zh-CN" altLang="en-US" sz="1600"/>
        </a:p>
      </dgm:t>
    </dgm:pt>
    <dgm:pt modelId="{F0B4DA50-84ED-48E5-812F-F6F664030CBE}" cxnId="{79676327-5F28-457B-91D0-3756FF01034D}" type="sibTrans">
      <dgm:prSet/>
      <dgm:spPr/>
      <dgm:t>
        <a:bodyPr/>
        <a:lstStyle/>
        <a:p>
          <a:endParaRPr lang="zh-CN" altLang="en-US" sz="1600"/>
        </a:p>
      </dgm:t>
    </dgm:pt>
    <dgm:pt modelId="{1AF1B456-4E87-4D88-957D-0EC8069E6EE8}">
      <dgm:prSet custT="1"/>
      <dgm:spPr/>
      <dgm:t>
        <a:bodyPr/>
        <a:lstStyle/>
        <a:p>
          <a:pPr rtl="0"/>
          <a:r>
            <a:rPr lang="en-US" sz="1600" kern="1200" dirty="0">
              <a:solidFill>
                <a:schemeClr val="tx1">
                  <a:lumMod val="65000"/>
                  <a:lumOff val="35000"/>
                </a:schemeClr>
              </a:solidFill>
              <a:latin typeface="+mn-lt"/>
              <a:ea typeface="+mn-ea"/>
              <a:cs typeface="+mn-cs"/>
            </a:rPr>
            <a:t>4. </a:t>
          </a:r>
          <a:r>
            <a:rPr lang="zh-CN" sz="1600" kern="1200" dirty="0">
              <a:solidFill>
                <a:schemeClr val="tx1">
                  <a:lumMod val="65000"/>
                  <a:lumOff val="35000"/>
                </a:schemeClr>
              </a:solidFill>
              <a:latin typeface="+mn-lt"/>
              <a:ea typeface="+mn-ea"/>
              <a:cs typeface="+mn-cs"/>
            </a:rPr>
            <a:t>国家开展公民道德教育 </a:t>
          </a:r>
        </a:p>
      </dgm:t>
    </dgm:pt>
    <dgm:pt modelId="{217D4E7B-CBCC-44FE-A962-795BB22EBE37}" cxnId="{2D854E26-0924-4DD1-856A-09B6C0311E5B}" type="parTrans">
      <dgm:prSet/>
      <dgm:spPr/>
      <dgm:t>
        <a:bodyPr/>
        <a:lstStyle/>
        <a:p>
          <a:endParaRPr lang="zh-CN" altLang="en-US" sz="1600"/>
        </a:p>
      </dgm:t>
    </dgm:pt>
    <dgm:pt modelId="{86A92E54-8272-4F62-B308-6BB8A88D51D9}" cxnId="{2D854E26-0924-4DD1-856A-09B6C0311E5B}" type="sibTrans">
      <dgm:prSet/>
      <dgm:spPr/>
      <dgm:t>
        <a:bodyPr/>
        <a:lstStyle/>
        <a:p>
          <a:endParaRPr lang="zh-CN" altLang="en-US" sz="1600"/>
        </a:p>
      </dgm:t>
    </dgm:pt>
    <dgm:pt modelId="{48FFEE1A-ABF3-4F72-B694-442AFEBA8955}">
      <dgm:prSet custT="1"/>
      <dgm:spPr/>
      <dgm:t>
        <a:bodyPr/>
        <a:lstStyle/>
        <a:p>
          <a:pPr rtl="0"/>
          <a:r>
            <a:rPr lang="zh-CN" altLang="en-US" sz="1800" dirty="0"/>
            <a:t>基本社会制度</a:t>
          </a:r>
        </a:p>
      </dgm:t>
    </dgm:pt>
    <dgm:pt modelId="{FE143CD4-E7F3-494E-9C79-7CB19B33785D}" cxnId="{18708D0A-04C6-46C4-96B8-713D3F901F85}" type="parTrans">
      <dgm:prSet/>
      <dgm:spPr/>
      <dgm:t>
        <a:bodyPr/>
        <a:lstStyle/>
        <a:p>
          <a:endParaRPr lang="zh-CN" altLang="en-US" sz="1600"/>
        </a:p>
      </dgm:t>
    </dgm:pt>
    <dgm:pt modelId="{1709ECEA-94B8-40E8-8012-83679721CC75}" cxnId="{18708D0A-04C6-46C4-96B8-713D3F901F85}" type="sibTrans">
      <dgm:prSet/>
      <dgm:spPr/>
      <dgm:t>
        <a:bodyPr/>
        <a:lstStyle/>
        <a:p>
          <a:endParaRPr lang="zh-CN" altLang="en-US" sz="1600"/>
        </a:p>
      </dgm:t>
    </dgm:pt>
    <dgm:pt modelId="{661D2337-0D0F-4227-9755-1699C4F39A95}">
      <dgm:prSet custT="1"/>
      <dgm:spPr/>
      <dgm:t>
        <a:bodyPr/>
        <a:lstStyle/>
        <a:p>
          <a:pPr rtl="0"/>
          <a:r>
            <a:rPr lang="en-US" sz="1600" kern="1200" dirty="0">
              <a:solidFill>
                <a:schemeClr val="tx1">
                  <a:lumMod val="65000"/>
                  <a:lumOff val="35000"/>
                </a:schemeClr>
              </a:solidFill>
              <a:latin typeface="+mn-lt"/>
              <a:ea typeface="+mn-ea"/>
              <a:cs typeface="+mn-cs"/>
            </a:rPr>
            <a:t>1. </a:t>
          </a:r>
          <a:r>
            <a:rPr lang="zh-CN" sz="1600" kern="1200" dirty="0">
              <a:solidFill>
                <a:schemeClr val="tx1">
                  <a:lumMod val="65000"/>
                  <a:lumOff val="35000"/>
                </a:schemeClr>
              </a:solidFill>
              <a:latin typeface="+mn-lt"/>
              <a:ea typeface="+mn-ea"/>
              <a:cs typeface="+mn-cs"/>
            </a:rPr>
            <a:t>社会保障制度 </a:t>
          </a:r>
        </a:p>
      </dgm:t>
    </dgm:pt>
    <dgm:pt modelId="{D160FF00-FECC-4494-9B2D-798C8BC62122}" cxnId="{06E2C936-52AE-4D87-A8BD-829386A54F58}" type="parTrans">
      <dgm:prSet/>
      <dgm:spPr/>
      <dgm:t>
        <a:bodyPr/>
        <a:lstStyle/>
        <a:p>
          <a:endParaRPr lang="zh-CN" altLang="en-US" sz="1600"/>
        </a:p>
      </dgm:t>
    </dgm:pt>
    <dgm:pt modelId="{D7AC7D2A-B881-49E7-8341-D033987A68FD}" cxnId="{06E2C936-52AE-4D87-A8BD-829386A54F58}" type="sibTrans">
      <dgm:prSet/>
      <dgm:spPr/>
      <dgm:t>
        <a:bodyPr/>
        <a:lstStyle/>
        <a:p>
          <a:endParaRPr lang="zh-CN" altLang="en-US" sz="1600"/>
        </a:p>
      </dgm:t>
    </dgm:pt>
    <dgm:pt modelId="{3A70A2F6-20DF-4117-88F7-15942D19425B}">
      <dgm:prSet custT="1"/>
      <dgm:spPr/>
      <dgm:t>
        <a:bodyPr/>
        <a:lstStyle/>
        <a:p>
          <a:pPr rtl="0"/>
          <a:r>
            <a:rPr lang="en-US" sz="1600" kern="1200" dirty="0">
              <a:solidFill>
                <a:schemeClr val="tx1">
                  <a:lumMod val="65000"/>
                  <a:lumOff val="35000"/>
                </a:schemeClr>
              </a:solidFill>
              <a:latin typeface="+mn-lt"/>
              <a:ea typeface="+mn-ea"/>
              <a:cs typeface="+mn-cs"/>
            </a:rPr>
            <a:t>2. </a:t>
          </a:r>
          <a:r>
            <a:rPr lang="zh-CN" sz="1600" kern="1200" dirty="0">
              <a:solidFill>
                <a:schemeClr val="tx1">
                  <a:lumMod val="65000"/>
                  <a:lumOff val="35000"/>
                </a:schemeClr>
              </a:solidFill>
              <a:latin typeface="+mn-lt"/>
              <a:ea typeface="+mn-ea"/>
              <a:cs typeface="+mn-cs"/>
            </a:rPr>
            <a:t>医疗卫生事业 </a:t>
          </a:r>
        </a:p>
      </dgm:t>
    </dgm:pt>
    <dgm:pt modelId="{99B490F0-3984-4562-9648-7CC9066D4677}" cxnId="{B772BDE8-4F1A-4CB8-892D-6D9BE80BE9F1}" type="parTrans">
      <dgm:prSet/>
      <dgm:spPr/>
      <dgm:t>
        <a:bodyPr/>
        <a:lstStyle/>
        <a:p>
          <a:endParaRPr lang="zh-CN" altLang="en-US" sz="1600"/>
        </a:p>
      </dgm:t>
    </dgm:pt>
    <dgm:pt modelId="{1A36B6E2-7270-4773-AD5C-B8891AC7AE8B}" cxnId="{B772BDE8-4F1A-4CB8-892D-6D9BE80BE9F1}" type="sibTrans">
      <dgm:prSet/>
      <dgm:spPr/>
      <dgm:t>
        <a:bodyPr/>
        <a:lstStyle/>
        <a:p>
          <a:endParaRPr lang="zh-CN" altLang="en-US" sz="1600"/>
        </a:p>
      </dgm:t>
    </dgm:pt>
    <dgm:pt modelId="{3278091F-79F1-4964-8BD7-48AFC6FEBBF7}">
      <dgm:prSet custT="1"/>
      <dgm:spPr/>
      <dgm:t>
        <a:bodyPr/>
        <a:lstStyle/>
        <a:p>
          <a:pPr rtl="0"/>
          <a:r>
            <a:rPr lang="en-US" sz="1600" kern="1200" dirty="0">
              <a:solidFill>
                <a:schemeClr val="tx1">
                  <a:lumMod val="65000"/>
                  <a:lumOff val="35000"/>
                </a:schemeClr>
              </a:solidFill>
              <a:latin typeface="+mn-lt"/>
              <a:ea typeface="+mn-ea"/>
              <a:cs typeface="+mn-cs"/>
            </a:rPr>
            <a:t>3. </a:t>
          </a:r>
          <a:r>
            <a:rPr lang="zh-CN" sz="1600" kern="1200" dirty="0">
              <a:solidFill>
                <a:schemeClr val="tx1">
                  <a:lumMod val="65000"/>
                  <a:lumOff val="35000"/>
                </a:schemeClr>
              </a:solidFill>
              <a:latin typeface="+mn-lt"/>
              <a:ea typeface="+mn-ea"/>
              <a:cs typeface="+mn-cs"/>
            </a:rPr>
            <a:t>劳动保障制度 </a:t>
          </a:r>
        </a:p>
      </dgm:t>
    </dgm:pt>
    <dgm:pt modelId="{94467100-F1B2-4301-8EF9-5EC75C3AE9F9}" cxnId="{B989B8D4-0D69-4FC7-86F4-43771F426D36}" type="parTrans">
      <dgm:prSet/>
      <dgm:spPr/>
      <dgm:t>
        <a:bodyPr/>
        <a:lstStyle/>
        <a:p>
          <a:endParaRPr lang="zh-CN" altLang="en-US" sz="1600"/>
        </a:p>
      </dgm:t>
    </dgm:pt>
    <dgm:pt modelId="{62F6CDFD-BEF9-4C72-A895-73E86F95E6B9}" cxnId="{B989B8D4-0D69-4FC7-86F4-43771F426D36}" type="sibTrans">
      <dgm:prSet/>
      <dgm:spPr/>
      <dgm:t>
        <a:bodyPr/>
        <a:lstStyle/>
        <a:p>
          <a:endParaRPr lang="zh-CN" altLang="en-US" sz="1600"/>
        </a:p>
      </dgm:t>
    </dgm:pt>
    <dgm:pt modelId="{4A20B582-F1B6-43DF-A915-FC4B47132DE5}">
      <dgm:prSet custT="1"/>
      <dgm:spPr/>
      <dgm:t>
        <a:bodyPr/>
        <a:lstStyle/>
        <a:p>
          <a:pPr rtl="0"/>
          <a:r>
            <a:rPr lang="en-US" sz="1600" kern="1200" dirty="0">
              <a:solidFill>
                <a:schemeClr val="tx1">
                  <a:lumMod val="65000"/>
                  <a:lumOff val="35000"/>
                </a:schemeClr>
              </a:solidFill>
              <a:latin typeface="+mn-lt"/>
              <a:ea typeface="+mn-ea"/>
              <a:cs typeface="+mn-cs"/>
            </a:rPr>
            <a:t>4. </a:t>
          </a:r>
          <a:r>
            <a:rPr lang="zh-CN" sz="1600" kern="1200" dirty="0">
              <a:solidFill>
                <a:schemeClr val="tx1">
                  <a:lumMod val="65000"/>
                  <a:lumOff val="35000"/>
                </a:schemeClr>
              </a:solidFill>
              <a:latin typeface="+mn-lt"/>
              <a:ea typeface="+mn-ea"/>
              <a:cs typeface="+mn-cs"/>
            </a:rPr>
            <a:t>社会人才培养制度 </a:t>
          </a:r>
        </a:p>
      </dgm:t>
    </dgm:pt>
    <dgm:pt modelId="{48AA4203-A625-4044-8467-4DC18D775B86}" cxnId="{83255101-D99D-4645-B6A3-E980425D5770}" type="parTrans">
      <dgm:prSet/>
      <dgm:spPr/>
      <dgm:t>
        <a:bodyPr/>
        <a:lstStyle/>
        <a:p>
          <a:endParaRPr lang="zh-CN" altLang="en-US" sz="1600"/>
        </a:p>
      </dgm:t>
    </dgm:pt>
    <dgm:pt modelId="{7984744D-8FA8-4C98-AE9D-0716BB723976}" cxnId="{83255101-D99D-4645-B6A3-E980425D5770}" type="sibTrans">
      <dgm:prSet/>
      <dgm:spPr/>
      <dgm:t>
        <a:bodyPr/>
        <a:lstStyle/>
        <a:p>
          <a:endParaRPr lang="zh-CN" altLang="en-US" sz="1600"/>
        </a:p>
      </dgm:t>
    </dgm:pt>
    <dgm:pt modelId="{78BAA6C4-6F91-44DC-BD75-BAA22BE4405E}">
      <dgm:prSet custT="1"/>
      <dgm:spPr/>
      <dgm:t>
        <a:bodyPr/>
        <a:lstStyle/>
        <a:p>
          <a:pPr rtl="0"/>
          <a:r>
            <a:rPr lang="en-US" sz="1600" kern="1200" dirty="0">
              <a:solidFill>
                <a:schemeClr val="tx1">
                  <a:lumMod val="65000"/>
                  <a:lumOff val="35000"/>
                </a:schemeClr>
              </a:solidFill>
              <a:latin typeface="+mn-lt"/>
              <a:ea typeface="+mn-ea"/>
              <a:cs typeface="+mn-cs"/>
            </a:rPr>
            <a:t>5. </a:t>
          </a:r>
          <a:r>
            <a:rPr lang="zh-CN" sz="1600" kern="1200" dirty="0">
              <a:solidFill>
                <a:schemeClr val="tx1">
                  <a:lumMod val="65000"/>
                  <a:lumOff val="35000"/>
                </a:schemeClr>
              </a:solidFill>
              <a:latin typeface="+mn-lt"/>
              <a:ea typeface="+mn-ea"/>
              <a:cs typeface="+mn-cs"/>
            </a:rPr>
            <a:t>计划生育制度 </a:t>
          </a:r>
        </a:p>
      </dgm:t>
    </dgm:pt>
    <dgm:pt modelId="{03DEA80E-8719-4002-BA5D-C2286E4CB08A}" cxnId="{C10911AF-6EF0-489A-92BB-4BAAD7299B9A}" type="parTrans">
      <dgm:prSet/>
      <dgm:spPr/>
      <dgm:t>
        <a:bodyPr/>
        <a:lstStyle/>
        <a:p>
          <a:endParaRPr lang="zh-CN" altLang="en-US" sz="1600"/>
        </a:p>
      </dgm:t>
    </dgm:pt>
    <dgm:pt modelId="{F83AB0CC-3FB5-44E9-B3E9-313FF9CA5CD9}" cxnId="{C10911AF-6EF0-489A-92BB-4BAAD7299B9A}" type="sibTrans">
      <dgm:prSet/>
      <dgm:spPr/>
      <dgm:t>
        <a:bodyPr/>
        <a:lstStyle/>
        <a:p>
          <a:endParaRPr lang="zh-CN" altLang="en-US" sz="1600"/>
        </a:p>
      </dgm:t>
    </dgm:pt>
    <dgm:pt modelId="{B0860B19-B57C-40CC-B7BD-1C68000325D5}">
      <dgm:prSet custT="1"/>
      <dgm:spPr/>
      <dgm:t>
        <a:bodyPr/>
        <a:lstStyle/>
        <a:p>
          <a:pPr rtl="0"/>
          <a:r>
            <a:rPr lang="en-US" sz="1600" kern="1200" dirty="0">
              <a:solidFill>
                <a:schemeClr val="tx1">
                  <a:lumMod val="65000"/>
                  <a:lumOff val="35000"/>
                </a:schemeClr>
              </a:solidFill>
              <a:latin typeface="+mn-lt"/>
              <a:ea typeface="+mn-ea"/>
              <a:cs typeface="+mn-cs"/>
            </a:rPr>
            <a:t>6. </a:t>
          </a:r>
          <a:r>
            <a:rPr lang="zh-CN" sz="1600" kern="1200" dirty="0">
              <a:solidFill>
                <a:schemeClr val="tx1">
                  <a:lumMod val="65000"/>
                  <a:lumOff val="35000"/>
                </a:schemeClr>
              </a:solidFill>
              <a:latin typeface="+mn-lt"/>
              <a:ea typeface="+mn-ea"/>
              <a:cs typeface="+mn-cs"/>
            </a:rPr>
            <a:t>社会秩序及安全维护制度 </a:t>
          </a:r>
        </a:p>
      </dgm:t>
    </dgm:pt>
    <dgm:pt modelId="{5B0C30C7-ED55-4461-8EC1-B4FA588029F9}" cxnId="{E379C561-8651-4CD0-9459-D81439E10795}" type="parTrans">
      <dgm:prSet/>
      <dgm:spPr/>
      <dgm:t>
        <a:bodyPr/>
        <a:lstStyle/>
        <a:p>
          <a:endParaRPr lang="zh-CN" altLang="en-US" sz="1600"/>
        </a:p>
      </dgm:t>
    </dgm:pt>
    <dgm:pt modelId="{721986DE-8C52-49F9-A4C4-F668BA9D6DDC}" cxnId="{E379C561-8651-4CD0-9459-D81439E10795}" type="sibTrans">
      <dgm:prSet/>
      <dgm:spPr/>
      <dgm:t>
        <a:bodyPr/>
        <a:lstStyle/>
        <a:p>
          <a:endParaRPr lang="zh-CN" altLang="en-US" sz="1600"/>
        </a:p>
      </dgm:t>
    </dgm:pt>
    <dgm:pt modelId="{1A7ECF20-F0ED-4185-BA87-3F21E743F982}" type="pres">
      <dgm:prSet presAssocID="{44AC7134-0660-40F1-9B6E-67A57BB051CA}" presName="Name0" presStyleCnt="0">
        <dgm:presLayoutVars>
          <dgm:dir/>
          <dgm:animLvl val="lvl"/>
          <dgm:resizeHandles val="exact"/>
        </dgm:presLayoutVars>
      </dgm:prSet>
      <dgm:spPr/>
    </dgm:pt>
    <dgm:pt modelId="{8CF3F8F8-F56D-452B-8048-8C892A1C9CC9}" type="pres">
      <dgm:prSet presAssocID="{FBBCBD43-B073-4C5E-8AED-5039DC2D3B3A}" presName="composite" presStyleCnt="0"/>
      <dgm:spPr/>
    </dgm:pt>
    <dgm:pt modelId="{670F28FE-9AF8-409C-AED4-6DABA3CB6073}" type="pres">
      <dgm:prSet presAssocID="{FBBCBD43-B073-4C5E-8AED-5039DC2D3B3A}" presName="parTx" presStyleLbl="alignNode1" presStyleIdx="0" presStyleCnt="4">
        <dgm:presLayoutVars>
          <dgm:chMax val="0"/>
          <dgm:chPref val="0"/>
          <dgm:bulletEnabled val="1"/>
        </dgm:presLayoutVars>
      </dgm:prSet>
      <dgm:spPr/>
    </dgm:pt>
    <dgm:pt modelId="{F6484368-13AD-4C9F-A626-68DD7E35388D}" type="pres">
      <dgm:prSet presAssocID="{FBBCBD43-B073-4C5E-8AED-5039DC2D3B3A}" presName="desTx" presStyleLbl="alignAccFollowNode1" presStyleIdx="0" presStyleCnt="4">
        <dgm:presLayoutVars>
          <dgm:bulletEnabled val="1"/>
        </dgm:presLayoutVars>
      </dgm:prSet>
      <dgm:spPr/>
    </dgm:pt>
    <dgm:pt modelId="{9D11E154-33D6-4660-92E3-B08DF4C5128B}" type="pres">
      <dgm:prSet presAssocID="{FFB990C8-1AD1-4198-8C1B-DA02B3E9C8D7}" presName="space" presStyleCnt="0"/>
      <dgm:spPr/>
    </dgm:pt>
    <dgm:pt modelId="{92F26372-FDFD-4BE3-826B-7A4429F5CE55}" type="pres">
      <dgm:prSet presAssocID="{813BE55D-0F1B-4170-BF8F-36E9F1A55FC8}" presName="composite" presStyleCnt="0"/>
      <dgm:spPr/>
    </dgm:pt>
    <dgm:pt modelId="{B746F6EB-AFF5-4C5B-B75D-9F6191D80EAE}" type="pres">
      <dgm:prSet presAssocID="{813BE55D-0F1B-4170-BF8F-36E9F1A55FC8}" presName="parTx" presStyleLbl="alignNode1" presStyleIdx="1" presStyleCnt="4">
        <dgm:presLayoutVars>
          <dgm:chMax val="0"/>
          <dgm:chPref val="0"/>
          <dgm:bulletEnabled val="1"/>
        </dgm:presLayoutVars>
      </dgm:prSet>
      <dgm:spPr/>
    </dgm:pt>
    <dgm:pt modelId="{EC94CB03-97AE-4A52-A770-21DBD5DFE401}" type="pres">
      <dgm:prSet presAssocID="{813BE55D-0F1B-4170-BF8F-36E9F1A55FC8}" presName="desTx" presStyleLbl="alignAccFollowNode1" presStyleIdx="1" presStyleCnt="4">
        <dgm:presLayoutVars>
          <dgm:bulletEnabled val="1"/>
        </dgm:presLayoutVars>
      </dgm:prSet>
      <dgm:spPr/>
    </dgm:pt>
    <dgm:pt modelId="{17510F0C-23AC-4347-9069-0BF05A62C548}" type="pres">
      <dgm:prSet presAssocID="{113E94AA-0806-4A2F-B41A-8018F61B6FE1}" presName="space" presStyleCnt="0"/>
      <dgm:spPr/>
    </dgm:pt>
    <dgm:pt modelId="{CE146AD0-32A2-4744-809F-E395058B408D}" type="pres">
      <dgm:prSet presAssocID="{924F5CF7-EE61-44CF-969B-8BCB692D46D1}" presName="composite" presStyleCnt="0"/>
      <dgm:spPr/>
    </dgm:pt>
    <dgm:pt modelId="{30723BF4-3165-412A-9D86-7A84A7C39C33}" type="pres">
      <dgm:prSet presAssocID="{924F5CF7-EE61-44CF-969B-8BCB692D46D1}" presName="parTx" presStyleLbl="alignNode1" presStyleIdx="2" presStyleCnt="4">
        <dgm:presLayoutVars>
          <dgm:chMax val="0"/>
          <dgm:chPref val="0"/>
          <dgm:bulletEnabled val="1"/>
        </dgm:presLayoutVars>
      </dgm:prSet>
      <dgm:spPr/>
    </dgm:pt>
    <dgm:pt modelId="{2DF606DA-60C7-45CC-8448-A747D8EA2695}" type="pres">
      <dgm:prSet presAssocID="{924F5CF7-EE61-44CF-969B-8BCB692D46D1}" presName="desTx" presStyleLbl="alignAccFollowNode1" presStyleIdx="2" presStyleCnt="4">
        <dgm:presLayoutVars>
          <dgm:bulletEnabled val="1"/>
        </dgm:presLayoutVars>
      </dgm:prSet>
      <dgm:spPr/>
    </dgm:pt>
    <dgm:pt modelId="{B3376321-4920-41FD-854A-D41B2F2209D9}" type="pres">
      <dgm:prSet presAssocID="{FE27FE22-88E5-46C8-A769-5193C7265076}" presName="space" presStyleCnt="0"/>
      <dgm:spPr/>
    </dgm:pt>
    <dgm:pt modelId="{11694ED7-9819-44BA-BE2A-AC13D22325EC}" type="pres">
      <dgm:prSet presAssocID="{48FFEE1A-ABF3-4F72-B694-442AFEBA8955}" presName="composite" presStyleCnt="0"/>
      <dgm:spPr/>
    </dgm:pt>
    <dgm:pt modelId="{F529C19B-FFE0-4AE6-AF4C-72ABB0699FF8}" type="pres">
      <dgm:prSet presAssocID="{48FFEE1A-ABF3-4F72-B694-442AFEBA8955}" presName="parTx" presStyleLbl="alignNode1" presStyleIdx="3" presStyleCnt="4">
        <dgm:presLayoutVars>
          <dgm:chMax val="0"/>
          <dgm:chPref val="0"/>
          <dgm:bulletEnabled val="1"/>
        </dgm:presLayoutVars>
      </dgm:prSet>
      <dgm:spPr/>
    </dgm:pt>
    <dgm:pt modelId="{88B4B698-91B3-44F3-B0FD-BD5500FDC993}" type="pres">
      <dgm:prSet presAssocID="{48FFEE1A-ABF3-4F72-B694-442AFEBA8955}" presName="desTx" presStyleLbl="alignAccFollowNode1" presStyleIdx="3" presStyleCnt="4">
        <dgm:presLayoutVars>
          <dgm:bulletEnabled val="1"/>
        </dgm:presLayoutVars>
      </dgm:prSet>
      <dgm:spPr/>
    </dgm:pt>
  </dgm:ptLst>
  <dgm:cxnLst>
    <dgm:cxn modelId="{83255101-D99D-4645-B6A3-E980425D5770}" srcId="{48FFEE1A-ABF3-4F72-B694-442AFEBA8955}" destId="{4A20B582-F1B6-43DF-A915-FC4B47132DE5}" srcOrd="3" destOrd="0" parTransId="{48AA4203-A625-4044-8467-4DC18D775B86}" sibTransId="{7984744D-8FA8-4C98-AE9D-0716BB723976}"/>
    <dgm:cxn modelId="{18708D0A-04C6-46C4-96B8-713D3F901F85}" srcId="{44AC7134-0660-40F1-9B6E-67A57BB051CA}" destId="{48FFEE1A-ABF3-4F72-B694-442AFEBA8955}" srcOrd="3" destOrd="0" parTransId="{FE143CD4-E7F3-494E-9C79-7CB19B33785D}" sibTransId="{1709ECEA-94B8-40E8-8012-83679721CC75}"/>
    <dgm:cxn modelId="{FE9FB00D-AACC-416E-93F4-CAD03DA377BC}" type="presOf" srcId="{813BE55D-0F1B-4170-BF8F-36E9F1A55FC8}" destId="{B746F6EB-AFF5-4C5B-B75D-9F6191D80EAE}" srcOrd="0" destOrd="0" presId="urn:microsoft.com/office/officeart/2005/8/layout/hList1"/>
    <dgm:cxn modelId="{6BA9D40D-8688-499B-8358-1996E8B27880}" type="presOf" srcId="{1324B532-6014-402A-9419-100D8A3D8F91}" destId="{2DF606DA-60C7-45CC-8448-A747D8EA2695}" srcOrd="0" destOrd="1" presId="urn:microsoft.com/office/officeart/2005/8/layout/hList1"/>
    <dgm:cxn modelId="{0A57FC12-47D9-4108-AA34-932A3811C509}" srcId="{44AC7134-0660-40F1-9B6E-67A57BB051CA}" destId="{813BE55D-0F1B-4170-BF8F-36E9F1A55FC8}" srcOrd="1" destOrd="0" parTransId="{29E4B0CB-6D51-4444-B582-CA5CE629D656}" sibTransId="{113E94AA-0806-4A2F-B41A-8018F61B6FE1}"/>
    <dgm:cxn modelId="{A517F51B-F049-462D-8CAB-60912BD08BED}" type="presOf" srcId="{3A70A2F6-20DF-4117-88F7-15942D19425B}" destId="{88B4B698-91B3-44F3-B0FD-BD5500FDC993}" srcOrd="0" destOrd="1" presId="urn:microsoft.com/office/officeart/2005/8/layout/hList1"/>
    <dgm:cxn modelId="{D60C931C-A9B9-4FF7-A484-2F9778615E36}" type="presOf" srcId="{3278091F-79F1-4964-8BD7-48AFC6FEBBF7}" destId="{88B4B698-91B3-44F3-B0FD-BD5500FDC993}" srcOrd="0" destOrd="2" presId="urn:microsoft.com/office/officeart/2005/8/layout/hList1"/>
    <dgm:cxn modelId="{C2DC4826-E7C5-416D-843A-78B721E08ED6}" srcId="{44AC7134-0660-40F1-9B6E-67A57BB051CA}" destId="{FBBCBD43-B073-4C5E-8AED-5039DC2D3B3A}" srcOrd="0" destOrd="0" parTransId="{8789DA6C-B20C-4273-80F0-90C0372C8E5D}" sibTransId="{FFB990C8-1AD1-4198-8C1B-DA02B3E9C8D7}"/>
    <dgm:cxn modelId="{2D854E26-0924-4DD1-856A-09B6C0311E5B}" srcId="{924F5CF7-EE61-44CF-969B-8BCB692D46D1}" destId="{1AF1B456-4E87-4D88-957D-0EC8069E6EE8}" srcOrd="3" destOrd="0" parTransId="{217D4E7B-CBCC-44FE-A962-795BB22EBE37}" sibTransId="{86A92E54-8272-4F62-B308-6BB8A88D51D9}"/>
    <dgm:cxn modelId="{79676327-5F28-457B-91D0-3756FF01034D}" srcId="{924F5CF7-EE61-44CF-969B-8BCB692D46D1}" destId="{9D1D15E3-5C92-4E51-BF0D-BC8EDEC124AA}" srcOrd="2" destOrd="0" parTransId="{BA5A7A93-CA8E-4ACC-ABA2-DD4F1DE35380}" sibTransId="{F0B4DA50-84ED-48E5-812F-F6F664030CBE}"/>
    <dgm:cxn modelId="{1735872C-EBAC-42D7-825C-E57D9F7246FD}" srcId="{813BE55D-0F1B-4170-BF8F-36E9F1A55FC8}" destId="{C92101F1-4BDD-42D9-846A-852B6AFF2897}" srcOrd="0" destOrd="0" parTransId="{10C95AF1-AD2B-4E01-84BA-CED4ADFE6B57}" sibTransId="{529C0C4F-A60C-4695-8F94-A48081DBF79D}"/>
    <dgm:cxn modelId="{9154F92D-547E-47F7-BB2F-E3DAA34E950F}" type="presOf" srcId="{9D1D15E3-5C92-4E51-BF0D-BC8EDEC124AA}" destId="{2DF606DA-60C7-45CC-8448-A747D8EA2695}" srcOrd="0" destOrd="2" presId="urn:microsoft.com/office/officeart/2005/8/layout/hList1"/>
    <dgm:cxn modelId="{36C01C2E-BC24-4E6E-8561-13BE1285BC4C}" srcId="{FBBCBD43-B073-4C5E-8AED-5039DC2D3B3A}" destId="{8925DB63-83AF-4E85-96B9-FE6E01BC8A70}" srcOrd="3" destOrd="0" parTransId="{8C260626-EF13-4D96-B943-C04E906C1CB3}" sibTransId="{F423790D-9846-48BC-A5F0-C9CA67808884}"/>
    <dgm:cxn modelId="{06E2C936-52AE-4D87-A8BD-829386A54F58}" srcId="{48FFEE1A-ABF3-4F72-B694-442AFEBA8955}" destId="{661D2337-0D0F-4227-9755-1699C4F39A95}" srcOrd="0" destOrd="0" parTransId="{D160FF00-FECC-4494-9B2D-798C8BC62122}" sibTransId="{D7AC7D2A-B881-49E7-8341-D033987A68FD}"/>
    <dgm:cxn modelId="{DE0DE43D-05BA-4EC9-9F56-273A1263162F}" type="presOf" srcId="{44AC7134-0660-40F1-9B6E-67A57BB051CA}" destId="{1A7ECF20-F0ED-4185-BA87-3F21E743F982}" srcOrd="0" destOrd="0" presId="urn:microsoft.com/office/officeart/2005/8/layout/hList1"/>
    <dgm:cxn modelId="{0C5D6B3F-B24E-4F4A-AAEC-9DFC2725616E}" type="presOf" srcId="{924F5CF7-EE61-44CF-969B-8BCB692D46D1}" destId="{30723BF4-3165-412A-9D86-7A84A7C39C33}" srcOrd="0" destOrd="0" presId="urn:microsoft.com/office/officeart/2005/8/layout/hList1"/>
    <dgm:cxn modelId="{E379C561-8651-4CD0-9459-D81439E10795}" srcId="{48FFEE1A-ABF3-4F72-B694-442AFEBA8955}" destId="{B0860B19-B57C-40CC-B7BD-1C68000325D5}" srcOrd="5" destOrd="0" parTransId="{5B0C30C7-ED55-4461-8EC1-B4FA588029F9}" sibTransId="{721986DE-8C52-49F9-A4C4-F668BA9D6DDC}"/>
    <dgm:cxn modelId="{2E8E4B42-1FCE-4E30-AAA9-7EF7CE1720D4}" srcId="{813BE55D-0F1B-4170-BF8F-36E9F1A55FC8}" destId="{BB6161E7-D09F-4C54-8183-11094F8C36AF}" srcOrd="1" destOrd="0" parTransId="{67AF1542-8FA2-4F19-A286-A13C79A27DE8}" sibTransId="{F0B2BF62-827B-40FB-B30F-06B3BF450BD1}"/>
    <dgm:cxn modelId="{F852EC68-8536-446F-B043-38F8D3AE4ADF}" srcId="{FBBCBD43-B073-4C5E-8AED-5039DC2D3B3A}" destId="{9148EF70-7C23-48C1-AAEB-532D40CD4807}" srcOrd="2" destOrd="0" parTransId="{AEFBF73E-9E6F-4597-84A8-FDF717A32AE7}" sibTransId="{2750CF2E-5DD1-4E3B-BB0D-22474053CD58}"/>
    <dgm:cxn modelId="{30C94E4B-39F5-469E-A941-0076150473EC}" type="presOf" srcId="{BB6161E7-D09F-4C54-8183-11094F8C36AF}" destId="{EC94CB03-97AE-4A52-A770-21DBD5DFE401}" srcOrd="0" destOrd="1" presId="urn:microsoft.com/office/officeart/2005/8/layout/hList1"/>
    <dgm:cxn modelId="{AF1F536F-26F6-497D-80E5-EAC29D0F4E72}" srcId="{924F5CF7-EE61-44CF-969B-8BCB692D46D1}" destId="{6E3D8B86-876F-49CA-A851-607127E7264A}" srcOrd="0" destOrd="0" parTransId="{FB67CC8C-7C47-469D-A02C-FD8D7FC56263}" sibTransId="{A44CC507-A01E-4C69-B490-253803898CE9}"/>
    <dgm:cxn modelId="{5EFF4553-9512-4FCC-964B-41A73CE77D3A}" type="presOf" srcId="{2D9F01FE-1D25-4C9E-BAE7-3EC4C68B6CAC}" destId="{F6484368-13AD-4C9F-A626-68DD7E35388D}" srcOrd="0" destOrd="0" presId="urn:microsoft.com/office/officeart/2005/8/layout/hList1"/>
    <dgm:cxn modelId="{8908B675-FBF0-4280-BFC1-FDFB36C82E4B}" type="presOf" srcId="{C92101F1-4BDD-42D9-846A-852B6AFF2897}" destId="{EC94CB03-97AE-4A52-A770-21DBD5DFE401}" srcOrd="0" destOrd="0" presId="urn:microsoft.com/office/officeart/2005/8/layout/hList1"/>
    <dgm:cxn modelId="{12F6DD93-4DFE-4F88-9C93-393F0475B748}" type="presOf" srcId="{1AF1B456-4E87-4D88-957D-0EC8069E6EE8}" destId="{2DF606DA-60C7-45CC-8448-A747D8EA2695}" srcOrd="0" destOrd="3" presId="urn:microsoft.com/office/officeart/2005/8/layout/hList1"/>
    <dgm:cxn modelId="{972F71A7-DB84-417B-AFF2-0857249C7398}" type="presOf" srcId="{54DBA63B-4561-4070-AEBB-C65FF5A3B794}" destId="{F6484368-13AD-4C9F-A626-68DD7E35388D}" srcOrd="0" destOrd="1" presId="urn:microsoft.com/office/officeart/2005/8/layout/hList1"/>
    <dgm:cxn modelId="{2221B3A9-D243-4D93-9325-8C63E5D1BB0A}" type="presOf" srcId="{48FFEE1A-ABF3-4F72-B694-442AFEBA8955}" destId="{F529C19B-FFE0-4AE6-AF4C-72ABB0699FF8}" srcOrd="0" destOrd="0" presId="urn:microsoft.com/office/officeart/2005/8/layout/hList1"/>
    <dgm:cxn modelId="{5907A4AB-F322-47E4-8D7F-9AA8C5D6131E}" type="presOf" srcId="{4A20B582-F1B6-43DF-A915-FC4B47132DE5}" destId="{88B4B698-91B3-44F3-B0FD-BD5500FDC993}" srcOrd="0" destOrd="3" presId="urn:microsoft.com/office/officeart/2005/8/layout/hList1"/>
    <dgm:cxn modelId="{DB7A6BAD-B8DC-4076-9CB4-510EE4502754}" type="presOf" srcId="{B0860B19-B57C-40CC-B7BD-1C68000325D5}" destId="{88B4B698-91B3-44F3-B0FD-BD5500FDC993}" srcOrd="0" destOrd="5" presId="urn:microsoft.com/office/officeart/2005/8/layout/hList1"/>
    <dgm:cxn modelId="{5185A7AD-E673-42FE-B87C-D49BF3DF7413}" type="presOf" srcId="{6E3D8B86-876F-49CA-A851-607127E7264A}" destId="{2DF606DA-60C7-45CC-8448-A747D8EA2695}" srcOrd="0" destOrd="0" presId="urn:microsoft.com/office/officeart/2005/8/layout/hList1"/>
    <dgm:cxn modelId="{C10911AF-6EF0-489A-92BB-4BAAD7299B9A}" srcId="{48FFEE1A-ABF3-4F72-B694-442AFEBA8955}" destId="{78BAA6C4-6F91-44DC-BD75-BAA22BE4405E}" srcOrd="4" destOrd="0" parTransId="{03DEA80E-8719-4002-BA5D-C2286E4CB08A}" sibTransId="{F83AB0CC-3FB5-44E9-B3E9-313FF9CA5CD9}"/>
    <dgm:cxn modelId="{C2569EBD-445D-4530-80A9-D0DBFC129CF7}" type="presOf" srcId="{78BAA6C4-6F91-44DC-BD75-BAA22BE4405E}" destId="{88B4B698-91B3-44F3-B0FD-BD5500FDC993}" srcOrd="0" destOrd="4" presId="urn:microsoft.com/office/officeart/2005/8/layout/hList1"/>
    <dgm:cxn modelId="{A812E4C7-A19B-40E3-B6E6-DFE822AFB8D4}" srcId="{44AC7134-0660-40F1-9B6E-67A57BB051CA}" destId="{924F5CF7-EE61-44CF-969B-8BCB692D46D1}" srcOrd="2" destOrd="0" parTransId="{25F50F20-0046-40EA-85A8-6FD49B3951B8}" sibTransId="{FE27FE22-88E5-46C8-A769-5193C7265076}"/>
    <dgm:cxn modelId="{90A050D4-9529-49F8-B797-CE92779C286E}" srcId="{FBBCBD43-B073-4C5E-8AED-5039DC2D3B3A}" destId="{2D9F01FE-1D25-4C9E-BAE7-3EC4C68B6CAC}" srcOrd="0" destOrd="0" parTransId="{5CAC02C2-2137-4380-ABD9-BF9CA45D2D4C}" sibTransId="{5026D349-7931-4986-BBA7-DAED371697FE}"/>
    <dgm:cxn modelId="{B989B8D4-0D69-4FC7-86F4-43771F426D36}" srcId="{48FFEE1A-ABF3-4F72-B694-442AFEBA8955}" destId="{3278091F-79F1-4964-8BD7-48AFC6FEBBF7}" srcOrd="2" destOrd="0" parTransId="{94467100-F1B2-4301-8EF9-5EC75C3AE9F9}" sibTransId="{62F6CDFD-BEF9-4C72-A895-73E86F95E6B9}"/>
    <dgm:cxn modelId="{CBA132D9-4D17-4F3C-AA27-DBE7D7BAA6FB}" srcId="{FBBCBD43-B073-4C5E-8AED-5039DC2D3B3A}" destId="{54DBA63B-4561-4070-AEBB-C65FF5A3B794}" srcOrd="1" destOrd="0" parTransId="{43B9E80E-B8A1-40AD-A0E4-B64E66426913}" sibTransId="{4134B7EE-B027-4579-BFF1-E035620C5B62}"/>
    <dgm:cxn modelId="{698675DF-5947-4E79-8BA6-E065B953FF48}" type="presOf" srcId="{661D2337-0D0F-4227-9755-1699C4F39A95}" destId="{88B4B698-91B3-44F3-B0FD-BD5500FDC993}" srcOrd="0" destOrd="0" presId="urn:microsoft.com/office/officeart/2005/8/layout/hList1"/>
    <dgm:cxn modelId="{B772BDE8-4F1A-4CB8-892D-6D9BE80BE9F1}" srcId="{48FFEE1A-ABF3-4F72-B694-442AFEBA8955}" destId="{3A70A2F6-20DF-4117-88F7-15942D19425B}" srcOrd="1" destOrd="0" parTransId="{99B490F0-3984-4562-9648-7CC9066D4677}" sibTransId="{1A36B6E2-7270-4773-AD5C-B8891AC7AE8B}"/>
    <dgm:cxn modelId="{9AB95DF1-C9CE-4356-BD2C-38CB5F996FAF}" type="presOf" srcId="{8925DB63-83AF-4E85-96B9-FE6E01BC8A70}" destId="{F6484368-13AD-4C9F-A626-68DD7E35388D}" srcOrd="0" destOrd="3" presId="urn:microsoft.com/office/officeart/2005/8/layout/hList1"/>
    <dgm:cxn modelId="{2E18A0F4-6FEE-4C00-B0B0-E3D71EA3C4DD}" type="presOf" srcId="{FBBCBD43-B073-4C5E-8AED-5039DC2D3B3A}" destId="{670F28FE-9AF8-409C-AED4-6DABA3CB6073}" srcOrd="0" destOrd="0" presId="urn:microsoft.com/office/officeart/2005/8/layout/hList1"/>
    <dgm:cxn modelId="{0DD55DF6-8961-403D-A386-3E2BC055A0FE}" srcId="{924F5CF7-EE61-44CF-969B-8BCB692D46D1}" destId="{1324B532-6014-402A-9419-100D8A3D8F91}" srcOrd="1" destOrd="0" parTransId="{A7533B5D-90D2-426A-AF57-3B594FF5F0DA}" sibTransId="{13B8EFB7-412A-477A-ADCB-03F65DDDF58A}"/>
    <dgm:cxn modelId="{DD9676F8-F7EC-416B-BCD0-CBC9A6D56811}" type="presOf" srcId="{9148EF70-7C23-48C1-AAEB-532D40CD4807}" destId="{F6484368-13AD-4C9F-A626-68DD7E35388D}" srcOrd="0" destOrd="2" presId="urn:microsoft.com/office/officeart/2005/8/layout/hList1"/>
    <dgm:cxn modelId="{58D107A0-3C3D-461B-8EC6-600E391D9093}" type="presParOf" srcId="{1A7ECF20-F0ED-4185-BA87-3F21E743F982}" destId="{8CF3F8F8-F56D-452B-8048-8C892A1C9CC9}" srcOrd="0" destOrd="0" presId="urn:microsoft.com/office/officeart/2005/8/layout/hList1"/>
    <dgm:cxn modelId="{2662A3CF-AE91-4F24-813C-B8CE84261EE0}" type="presParOf" srcId="{8CF3F8F8-F56D-452B-8048-8C892A1C9CC9}" destId="{670F28FE-9AF8-409C-AED4-6DABA3CB6073}" srcOrd="0" destOrd="0" presId="urn:microsoft.com/office/officeart/2005/8/layout/hList1"/>
    <dgm:cxn modelId="{3EA0FDFD-C395-4E5E-8279-BF01ED1F16A5}" type="presParOf" srcId="{8CF3F8F8-F56D-452B-8048-8C892A1C9CC9}" destId="{F6484368-13AD-4C9F-A626-68DD7E35388D}" srcOrd="1" destOrd="0" presId="urn:microsoft.com/office/officeart/2005/8/layout/hList1"/>
    <dgm:cxn modelId="{14510CB4-24B6-47CB-82BD-C9EB2BF80CFF}" type="presParOf" srcId="{1A7ECF20-F0ED-4185-BA87-3F21E743F982}" destId="{9D11E154-33D6-4660-92E3-B08DF4C5128B}" srcOrd="1" destOrd="0" presId="urn:microsoft.com/office/officeart/2005/8/layout/hList1"/>
    <dgm:cxn modelId="{1D805086-089A-4178-AE52-4850AB4A507A}" type="presParOf" srcId="{1A7ECF20-F0ED-4185-BA87-3F21E743F982}" destId="{92F26372-FDFD-4BE3-826B-7A4429F5CE55}" srcOrd="2" destOrd="0" presId="urn:microsoft.com/office/officeart/2005/8/layout/hList1"/>
    <dgm:cxn modelId="{08BE3195-5DE2-4A19-9E62-408B5CF5ED4E}" type="presParOf" srcId="{92F26372-FDFD-4BE3-826B-7A4429F5CE55}" destId="{B746F6EB-AFF5-4C5B-B75D-9F6191D80EAE}" srcOrd="0" destOrd="0" presId="urn:microsoft.com/office/officeart/2005/8/layout/hList1"/>
    <dgm:cxn modelId="{24325C7F-AB7B-4DA7-856B-EBF6882C4A0D}" type="presParOf" srcId="{92F26372-FDFD-4BE3-826B-7A4429F5CE55}" destId="{EC94CB03-97AE-4A52-A770-21DBD5DFE401}" srcOrd="1" destOrd="0" presId="urn:microsoft.com/office/officeart/2005/8/layout/hList1"/>
    <dgm:cxn modelId="{792524BB-3D87-4CBD-9356-90F3FA168319}" type="presParOf" srcId="{1A7ECF20-F0ED-4185-BA87-3F21E743F982}" destId="{17510F0C-23AC-4347-9069-0BF05A62C548}" srcOrd="3" destOrd="0" presId="urn:microsoft.com/office/officeart/2005/8/layout/hList1"/>
    <dgm:cxn modelId="{0DB156BF-BB10-4007-ACAB-21F720A451EE}" type="presParOf" srcId="{1A7ECF20-F0ED-4185-BA87-3F21E743F982}" destId="{CE146AD0-32A2-4744-809F-E395058B408D}" srcOrd="4" destOrd="0" presId="urn:microsoft.com/office/officeart/2005/8/layout/hList1"/>
    <dgm:cxn modelId="{CF93A39A-61FE-49B6-B4C7-2B855D601B10}" type="presParOf" srcId="{CE146AD0-32A2-4744-809F-E395058B408D}" destId="{30723BF4-3165-412A-9D86-7A84A7C39C33}" srcOrd="0" destOrd="0" presId="urn:microsoft.com/office/officeart/2005/8/layout/hList1"/>
    <dgm:cxn modelId="{640AB83B-A17F-4C53-B1FE-8793E8CFB00D}" type="presParOf" srcId="{CE146AD0-32A2-4744-809F-E395058B408D}" destId="{2DF606DA-60C7-45CC-8448-A747D8EA2695}" srcOrd="1" destOrd="0" presId="urn:microsoft.com/office/officeart/2005/8/layout/hList1"/>
    <dgm:cxn modelId="{ABDC34BB-3577-4627-A8FC-0C2A5D297E76}" type="presParOf" srcId="{1A7ECF20-F0ED-4185-BA87-3F21E743F982}" destId="{B3376321-4920-41FD-854A-D41B2F2209D9}" srcOrd="5" destOrd="0" presId="urn:microsoft.com/office/officeart/2005/8/layout/hList1"/>
    <dgm:cxn modelId="{FBAD23C2-766C-4984-A47E-9EBD08704BAE}" type="presParOf" srcId="{1A7ECF20-F0ED-4185-BA87-3F21E743F982}" destId="{11694ED7-9819-44BA-BE2A-AC13D22325EC}" srcOrd="6" destOrd="0" presId="urn:microsoft.com/office/officeart/2005/8/layout/hList1"/>
    <dgm:cxn modelId="{E0091C99-6B90-4F83-873C-9A267FB5BB72}" type="presParOf" srcId="{11694ED7-9819-44BA-BE2A-AC13D22325EC}" destId="{F529C19B-FFE0-4AE6-AF4C-72ABB0699FF8}" srcOrd="0" destOrd="0" presId="urn:microsoft.com/office/officeart/2005/8/layout/hList1"/>
    <dgm:cxn modelId="{B2DF65FA-4858-427D-9301-05940E998961}" type="presParOf" srcId="{11694ED7-9819-44BA-BE2A-AC13D22325EC}" destId="{88B4B698-91B3-44F3-B0FD-BD5500FDC993}" srcOrd="1" destOrd="0" presId="urn:microsoft.com/office/officeart/2005/8/layout/h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E22A1AD-6BE6-4602-98A3-279F32EBAC0C}"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zh-CN" altLang="en-US"/>
        </a:p>
      </dgm:t>
    </dgm:pt>
    <dgm:pt modelId="{94292818-7F81-4166-BEC8-B2208162EE45}">
      <dgm:prSet phldrT="[文本]" custT="1"/>
      <dgm:spPr/>
      <dgm:t>
        <a:bodyPr/>
        <a:lstStyle/>
        <a:p>
          <a:pPr marL="0" marR="0" indent="0" defTabSz="914400" eaLnBrk="1" fontAlgn="auto" latinLnBrk="0" hangingPunct="1">
            <a:lnSpc>
              <a:spcPct val="100000"/>
            </a:lnSpc>
            <a:spcBef>
              <a:spcPts val="0"/>
            </a:spcBef>
            <a:spcAft>
              <a:spcPts val="0"/>
            </a:spcAft>
            <a:buClrTx/>
            <a:buSzTx/>
            <a:buFontTx/>
            <a:buNone/>
          </a:pPr>
          <a:r>
            <a:rPr lang="zh-CN" altLang="en-US" sz="2000" dirty="0"/>
            <a:t>公民的基本权利</a:t>
          </a:r>
        </a:p>
      </dgm:t>
    </dgm:pt>
    <dgm:pt modelId="{800C92DE-8BC5-4293-8D11-DCAE6653A0FF}" cxnId="{506A6357-3392-48D9-9B49-760410564870}" type="parTrans">
      <dgm:prSet/>
      <dgm:spPr/>
      <dgm:t>
        <a:bodyPr/>
        <a:lstStyle/>
        <a:p>
          <a:endParaRPr lang="zh-CN" altLang="en-US" sz="2000"/>
        </a:p>
      </dgm:t>
    </dgm:pt>
    <dgm:pt modelId="{B39781D2-DC3B-4E6E-8213-254A6A94CB20}" cxnId="{506A6357-3392-48D9-9B49-760410564870}" type="sibTrans">
      <dgm:prSet/>
      <dgm:spPr/>
      <dgm:t>
        <a:bodyPr/>
        <a:lstStyle/>
        <a:p>
          <a:endParaRPr lang="zh-CN" altLang="en-US" sz="2000"/>
        </a:p>
      </dgm:t>
    </dgm:pt>
    <dgm:pt modelId="{9E1C0130-2259-4D91-BE60-4DC0EBBEC8A1}">
      <dgm:prSet phldrT="[文本]" custT="1"/>
      <dgm:spPr/>
      <dgm:t>
        <a:bodyPr/>
        <a:lstStyle/>
        <a:p>
          <a:r>
            <a:rPr lang="zh-CN" altLang="en-US" sz="2000" dirty="0"/>
            <a:t>公民的基本义务</a:t>
          </a:r>
        </a:p>
      </dgm:t>
    </dgm:pt>
    <dgm:pt modelId="{E514FC98-6F09-41E7-B255-9363F1E70C4E}" cxnId="{8E95B569-D1BF-4223-BFF5-F4AF99BA9A4E}" type="parTrans">
      <dgm:prSet/>
      <dgm:spPr/>
      <dgm:t>
        <a:bodyPr/>
        <a:lstStyle/>
        <a:p>
          <a:endParaRPr lang="zh-CN" altLang="en-US" sz="2000"/>
        </a:p>
      </dgm:t>
    </dgm:pt>
    <dgm:pt modelId="{B1E6F78E-375D-4BAA-B828-0F5C0CF44C3B}" cxnId="{8E95B569-D1BF-4223-BFF5-F4AF99BA9A4E}" type="sibTrans">
      <dgm:prSet/>
      <dgm:spPr/>
      <dgm:t>
        <a:bodyPr/>
        <a:lstStyle/>
        <a:p>
          <a:endParaRPr lang="zh-CN" altLang="en-US" sz="2000"/>
        </a:p>
      </dgm:t>
    </dgm:pt>
    <dgm:pt modelId="{27A1C482-5445-4F1B-837D-03E39A21C568}" type="pres">
      <dgm:prSet presAssocID="{1E22A1AD-6BE6-4602-98A3-279F32EBAC0C}" presName="cycle" presStyleCnt="0">
        <dgm:presLayoutVars>
          <dgm:dir/>
          <dgm:resizeHandles val="exact"/>
        </dgm:presLayoutVars>
      </dgm:prSet>
      <dgm:spPr/>
    </dgm:pt>
    <dgm:pt modelId="{50ED05E4-DA77-4958-B26B-1ED146C0F948}" type="pres">
      <dgm:prSet presAssocID="{94292818-7F81-4166-BEC8-B2208162EE45}" presName="arrow" presStyleLbl="node1" presStyleIdx="0" presStyleCnt="2">
        <dgm:presLayoutVars>
          <dgm:bulletEnabled val="1"/>
        </dgm:presLayoutVars>
      </dgm:prSet>
      <dgm:spPr/>
    </dgm:pt>
    <dgm:pt modelId="{71920BDD-F748-4173-8406-529D3581A243}" type="pres">
      <dgm:prSet presAssocID="{9E1C0130-2259-4D91-BE60-4DC0EBBEC8A1}" presName="arrow" presStyleLbl="node1" presStyleIdx="1" presStyleCnt="2">
        <dgm:presLayoutVars>
          <dgm:bulletEnabled val="1"/>
        </dgm:presLayoutVars>
      </dgm:prSet>
      <dgm:spPr/>
    </dgm:pt>
  </dgm:ptLst>
  <dgm:cxnLst>
    <dgm:cxn modelId="{C156AF0B-989F-4574-B726-899FCF167842}" type="presOf" srcId="{1E22A1AD-6BE6-4602-98A3-279F32EBAC0C}" destId="{27A1C482-5445-4F1B-837D-03E39A21C568}" srcOrd="0" destOrd="0" presId="urn:microsoft.com/office/officeart/2005/8/layout/arrow1"/>
    <dgm:cxn modelId="{D8852416-5F89-4AE7-85A4-D5D1A76819C8}" type="presOf" srcId="{94292818-7F81-4166-BEC8-B2208162EE45}" destId="{50ED05E4-DA77-4958-B26B-1ED146C0F948}" srcOrd="0" destOrd="0" presId="urn:microsoft.com/office/officeart/2005/8/layout/arrow1"/>
    <dgm:cxn modelId="{8E95B569-D1BF-4223-BFF5-F4AF99BA9A4E}" srcId="{1E22A1AD-6BE6-4602-98A3-279F32EBAC0C}" destId="{9E1C0130-2259-4D91-BE60-4DC0EBBEC8A1}" srcOrd="1" destOrd="0" parTransId="{E514FC98-6F09-41E7-B255-9363F1E70C4E}" sibTransId="{B1E6F78E-375D-4BAA-B828-0F5C0CF44C3B}"/>
    <dgm:cxn modelId="{506A6357-3392-48D9-9B49-760410564870}" srcId="{1E22A1AD-6BE6-4602-98A3-279F32EBAC0C}" destId="{94292818-7F81-4166-BEC8-B2208162EE45}" srcOrd="0" destOrd="0" parTransId="{800C92DE-8BC5-4293-8D11-DCAE6653A0FF}" sibTransId="{B39781D2-DC3B-4E6E-8213-254A6A94CB20}"/>
    <dgm:cxn modelId="{200877D7-2090-4A52-A8FA-BE9E18189B71}" type="presOf" srcId="{9E1C0130-2259-4D91-BE60-4DC0EBBEC8A1}" destId="{71920BDD-F748-4173-8406-529D3581A243}" srcOrd="0" destOrd="0" presId="urn:microsoft.com/office/officeart/2005/8/layout/arrow1"/>
    <dgm:cxn modelId="{DB09FEE5-C6DC-43D9-8ADC-504B05962A5D}" type="presParOf" srcId="{27A1C482-5445-4F1B-837D-03E39A21C568}" destId="{50ED05E4-DA77-4958-B26B-1ED146C0F948}" srcOrd="0" destOrd="0" presId="urn:microsoft.com/office/officeart/2005/8/layout/arrow1"/>
    <dgm:cxn modelId="{F03BD013-DA18-46CF-9248-B5C40EE2B5F0}" type="presParOf" srcId="{27A1C482-5445-4F1B-837D-03E39A21C568}" destId="{71920BDD-F748-4173-8406-529D3581A243}" srcOrd="1" destOrd="0" presId="urn:microsoft.com/office/officeart/2005/8/layout/arrow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7035DD6-D062-406D-936C-DD87DCB64412}"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zh-CN" altLang="en-US"/>
        </a:p>
      </dgm:t>
    </dgm:pt>
    <dgm:pt modelId="{3D1E2200-87CF-40AE-A027-50A4522B2F95}">
      <dgm:prSet custT="1"/>
      <dgm:spPr/>
      <dgm:t>
        <a:bodyPr/>
        <a:lstStyle/>
        <a:p>
          <a:pPr rtl="0"/>
          <a:r>
            <a:rPr lang="zh-CN" sz="1800" dirty="0"/>
            <a:t>（</a:t>
          </a:r>
          <a:r>
            <a:rPr lang="en-US" sz="1800" dirty="0"/>
            <a:t>1</a:t>
          </a:r>
          <a:r>
            <a:rPr lang="zh-CN" sz="1800" dirty="0"/>
            <a:t>）必须进行</a:t>
          </a:r>
          <a:endParaRPr lang="en-US" altLang="zh-CN" sz="1800" dirty="0"/>
        </a:p>
        <a:p>
          <a:pPr rtl="0"/>
          <a:r>
            <a:rPr lang="zh-CN" sz="1800" dirty="0"/>
            <a:t>伟大斗争</a:t>
          </a:r>
        </a:p>
      </dgm:t>
    </dgm:pt>
    <dgm:pt modelId="{0456D1C3-F889-4431-A3C8-4B7855626799}" cxnId="{98C45D8B-232C-4887-A831-E94B68D695AA}" type="parTrans">
      <dgm:prSet/>
      <dgm:spPr/>
      <dgm:t>
        <a:bodyPr/>
        <a:lstStyle/>
        <a:p>
          <a:endParaRPr lang="zh-CN" altLang="en-US" sz="1800"/>
        </a:p>
      </dgm:t>
    </dgm:pt>
    <dgm:pt modelId="{08871D12-8AE6-4A2C-85EC-1B59B47BFA05}" cxnId="{98C45D8B-232C-4887-A831-E94B68D695AA}" type="sibTrans">
      <dgm:prSet custT="1"/>
      <dgm:spPr/>
      <dgm:t>
        <a:bodyPr/>
        <a:lstStyle/>
        <a:p>
          <a:endParaRPr lang="zh-CN" altLang="en-US" sz="1800"/>
        </a:p>
      </dgm:t>
    </dgm:pt>
    <dgm:pt modelId="{57F1593C-40E7-45B0-B794-B89A9D34A84B}">
      <dgm:prSet custT="1"/>
      <dgm:spPr/>
      <dgm:t>
        <a:bodyPr/>
        <a:lstStyle/>
        <a:p>
          <a:pPr rtl="0"/>
          <a:r>
            <a:rPr lang="zh-CN" sz="1800" dirty="0"/>
            <a:t>（</a:t>
          </a:r>
          <a:r>
            <a:rPr lang="en-US" sz="1800" dirty="0"/>
            <a:t>2</a:t>
          </a:r>
          <a:r>
            <a:rPr lang="zh-CN" sz="1800" dirty="0"/>
            <a:t>）必须建设</a:t>
          </a:r>
          <a:endParaRPr lang="en-US" altLang="zh-CN" sz="1800" dirty="0"/>
        </a:p>
        <a:p>
          <a:pPr rtl="0"/>
          <a:r>
            <a:rPr lang="zh-CN" sz="1800" dirty="0"/>
            <a:t>伟大工程</a:t>
          </a:r>
        </a:p>
      </dgm:t>
    </dgm:pt>
    <dgm:pt modelId="{AC12A0DB-AE17-4E6E-B085-36981250F5FA}" cxnId="{72DCEA7A-8369-4F9C-BCF9-31646E29523D}" type="parTrans">
      <dgm:prSet/>
      <dgm:spPr/>
      <dgm:t>
        <a:bodyPr/>
        <a:lstStyle/>
        <a:p>
          <a:endParaRPr lang="zh-CN" altLang="en-US" sz="1800"/>
        </a:p>
      </dgm:t>
    </dgm:pt>
    <dgm:pt modelId="{354F087A-A6B2-44A3-9F14-2638515FA853}" cxnId="{72DCEA7A-8369-4F9C-BCF9-31646E29523D}" type="sibTrans">
      <dgm:prSet custT="1"/>
      <dgm:spPr/>
      <dgm:t>
        <a:bodyPr/>
        <a:lstStyle/>
        <a:p>
          <a:endParaRPr lang="zh-CN" altLang="en-US" sz="1800"/>
        </a:p>
      </dgm:t>
    </dgm:pt>
    <dgm:pt modelId="{C8ED70A5-98D2-4704-AC94-8D266702EDEA}">
      <dgm:prSet custT="1"/>
      <dgm:spPr/>
      <dgm:t>
        <a:bodyPr/>
        <a:lstStyle/>
        <a:p>
          <a:pPr rtl="0"/>
          <a:r>
            <a:rPr lang="zh-CN" sz="1800" dirty="0"/>
            <a:t>（</a:t>
          </a:r>
          <a:r>
            <a:rPr lang="en-US" sz="1800" dirty="0"/>
            <a:t>3</a:t>
          </a:r>
          <a:r>
            <a:rPr lang="zh-CN" sz="1800" dirty="0"/>
            <a:t>）必须推进</a:t>
          </a:r>
          <a:endParaRPr lang="en-US" altLang="zh-CN" sz="1800" dirty="0"/>
        </a:p>
        <a:p>
          <a:pPr rtl="0"/>
          <a:r>
            <a:rPr lang="zh-CN" sz="1800" dirty="0"/>
            <a:t>伟大事业</a:t>
          </a:r>
        </a:p>
      </dgm:t>
    </dgm:pt>
    <dgm:pt modelId="{0F73AF13-ED9F-4417-9CA1-A0EAA743C9CD}" cxnId="{A415563D-F397-44AB-AF2C-F31648510105}" type="parTrans">
      <dgm:prSet/>
      <dgm:spPr/>
      <dgm:t>
        <a:bodyPr/>
        <a:lstStyle/>
        <a:p>
          <a:endParaRPr lang="zh-CN" altLang="en-US" sz="1800"/>
        </a:p>
      </dgm:t>
    </dgm:pt>
    <dgm:pt modelId="{E506766D-B674-4587-A456-44ECAB1CCABE}" cxnId="{A415563D-F397-44AB-AF2C-F31648510105}" type="sibTrans">
      <dgm:prSet/>
      <dgm:spPr/>
      <dgm:t>
        <a:bodyPr/>
        <a:lstStyle/>
        <a:p>
          <a:endParaRPr lang="zh-CN" altLang="en-US" sz="1800"/>
        </a:p>
      </dgm:t>
    </dgm:pt>
    <dgm:pt modelId="{BA2FFE16-75A0-4189-AB21-4D8F905F550C}" type="pres">
      <dgm:prSet presAssocID="{97035DD6-D062-406D-936C-DD87DCB64412}" presName="Name0" presStyleCnt="0">
        <dgm:presLayoutVars>
          <dgm:dir/>
          <dgm:resizeHandles val="exact"/>
        </dgm:presLayoutVars>
      </dgm:prSet>
      <dgm:spPr/>
    </dgm:pt>
    <dgm:pt modelId="{9E746D3D-F99D-4C6A-963E-E2FC0D11D750}" type="pres">
      <dgm:prSet presAssocID="{3D1E2200-87CF-40AE-A027-50A4522B2F95}" presName="node" presStyleLbl="node1" presStyleIdx="0" presStyleCnt="3">
        <dgm:presLayoutVars>
          <dgm:bulletEnabled val="1"/>
        </dgm:presLayoutVars>
      </dgm:prSet>
      <dgm:spPr/>
    </dgm:pt>
    <dgm:pt modelId="{AA486CF6-A389-4E22-9A99-400DF6060FAF}" type="pres">
      <dgm:prSet presAssocID="{08871D12-8AE6-4A2C-85EC-1B59B47BFA05}" presName="sibTrans" presStyleLbl="sibTrans2D1" presStyleIdx="0" presStyleCnt="2"/>
      <dgm:spPr/>
    </dgm:pt>
    <dgm:pt modelId="{20B5D6E0-BD12-4692-9CC4-B88D93EB578A}" type="pres">
      <dgm:prSet presAssocID="{08871D12-8AE6-4A2C-85EC-1B59B47BFA05}" presName="connectorText" presStyleLbl="sibTrans2D1" presStyleIdx="0" presStyleCnt="2"/>
      <dgm:spPr/>
    </dgm:pt>
    <dgm:pt modelId="{B092F63E-7CF0-4027-915E-16AE670EEAE0}" type="pres">
      <dgm:prSet presAssocID="{57F1593C-40E7-45B0-B794-B89A9D34A84B}" presName="node" presStyleLbl="node1" presStyleIdx="1" presStyleCnt="3">
        <dgm:presLayoutVars>
          <dgm:bulletEnabled val="1"/>
        </dgm:presLayoutVars>
      </dgm:prSet>
      <dgm:spPr/>
    </dgm:pt>
    <dgm:pt modelId="{802BCF1C-B520-4281-8F76-D16461AD3058}" type="pres">
      <dgm:prSet presAssocID="{354F087A-A6B2-44A3-9F14-2638515FA853}" presName="sibTrans" presStyleLbl="sibTrans2D1" presStyleIdx="1" presStyleCnt="2"/>
      <dgm:spPr/>
    </dgm:pt>
    <dgm:pt modelId="{DA51807E-55D0-41E0-964F-C062966564FF}" type="pres">
      <dgm:prSet presAssocID="{354F087A-A6B2-44A3-9F14-2638515FA853}" presName="connectorText" presStyleLbl="sibTrans2D1" presStyleIdx="1" presStyleCnt="2"/>
      <dgm:spPr/>
    </dgm:pt>
    <dgm:pt modelId="{C1C5AC91-89F4-4667-B354-5F7F3C6B0828}" type="pres">
      <dgm:prSet presAssocID="{C8ED70A5-98D2-4704-AC94-8D266702EDEA}" presName="node" presStyleLbl="node1" presStyleIdx="2" presStyleCnt="3">
        <dgm:presLayoutVars>
          <dgm:bulletEnabled val="1"/>
        </dgm:presLayoutVars>
      </dgm:prSet>
      <dgm:spPr/>
    </dgm:pt>
  </dgm:ptLst>
  <dgm:cxnLst>
    <dgm:cxn modelId="{3C436C17-CC0B-4895-8451-709B1F309908}" type="presOf" srcId="{354F087A-A6B2-44A3-9F14-2638515FA853}" destId="{802BCF1C-B520-4281-8F76-D16461AD3058}" srcOrd="0" destOrd="0" presId="urn:microsoft.com/office/officeart/2005/8/layout/process1"/>
    <dgm:cxn modelId="{2CA5961E-778C-4A68-85BB-7377D101DEDA}" type="presOf" srcId="{C8ED70A5-98D2-4704-AC94-8D266702EDEA}" destId="{C1C5AC91-89F4-4667-B354-5F7F3C6B0828}" srcOrd="0" destOrd="0" presId="urn:microsoft.com/office/officeart/2005/8/layout/process1"/>
    <dgm:cxn modelId="{A415563D-F397-44AB-AF2C-F31648510105}" srcId="{97035DD6-D062-406D-936C-DD87DCB64412}" destId="{C8ED70A5-98D2-4704-AC94-8D266702EDEA}" srcOrd="2" destOrd="0" parTransId="{0F73AF13-ED9F-4417-9CA1-A0EAA743C9CD}" sibTransId="{E506766D-B674-4587-A456-44ECAB1CCABE}"/>
    <dgm:cxn modelId="{8DCEE97A-8F03-48E9-9BAB-EF395E9E9339}" type="presOf" srcId="{57F1593C-40E7-45B0-B794-B89A9D34A84B}" destId="{B092F63E-7CF0-4027-915E-16AE670EEAE0}" srcOrd="0" destOrd="0" presId="urn:microsoft.com/office/officeart/2005/8/layout/process1"/>
    <dgm:cxn modelId="{72DCEA7A-8369-4F9C-BCF9-31646E29523D}" srcId="{97035DD6-D062-406D-936C-DD87DCB64412}" destId="{57F1593C-40E7-45B0-B794-B89A9D34A84B}" srcOrd="1" destOrd="0" parTransId="{AC12A0DB-AE17-4E6E-B085-36981250F5FA}" sibTransId="{354F087A-A6B2-44A3-9F14-2638515FA853}"/>
    <dgm:cxn modelId="{98C45D8B-232C-4887-A831-E94B68D695AA}" srcId="{97035DD6-D062-406D-936C-DD87DCB64412}" destId="{3D1E2200-87CF-40AE-A027-50A4522B2F95}" srcOrd="0" destOrd="0" parTransId="{0456D1C3-F889-4431-A3C8-4B7855626799}" sibTransId="{08871D12-8AE6-4A2C-85EC-1B59B47BFA05}"/>
    <dgm:cxn modelId="{A02CDB8D-C485-4DB5-8F47-BA3DF704AC93}" type="presOf" srcId="{354F087A-A6B2-44A3-9F14-2638515FA853}" destId="{DA51807E-55D0-41E0-964F-C062966564FF}" srcOrd="1" destOrd="0" presId="urn:microsoft.com/office/officeart/2005/8/layout/process1"/>
    <dgm:cxn modelId="{2EBDB5A1-F54E-44BF-93A0-640DE432ABB0}" type="presOf" srcId="{97035DD6-D062-406D-936C-DD87DCB64412}" destId="{BA2FFE16-75A0-4189-AB21-4D8F905F550C}" srcOrd="0" destOrd="0" presId="urn:microsoft.com/office/officeart/2005/8/layout/process1"/>
    <dgm:cxn modelId="{CD723BA6-6812-4B89-923D-F8657D4B071C}" type="presOf" srcId="{3D1E2200-87CF-40AE-A027-50A4522B2F95}" destId="{9E746D3D-F99D-4C6A-963E-E2FC0D11D750}" srcOrd="0" destOrd="0" presId="urn:microsoft.com/office/officeart/2005/8/layout/process1"/>
    <dgm:cxn modelId="{86094AA7-C53C-44CB-86C7-AC58F8CE521A}" type="presOf" srcId="{08871D12-8AE6-4A2C-85EC-1B59B47BFA05}" destId="{20B5D6E0-BD12-4692-9CC4-B88D93EB578A}" srcOrd="1" destOrd="0" presId="urn:microsoft.com/office/officeart/2005/8/layout/process1"/>
    <dgm:cxn modelId="{3E61F6F5-3266-48BA-A9F9-747B930B38D6}" type="presOf" srcId="{08871D12-8AE6-4A2C-85EC-1B59B47BFA05}" destId="{AA486CF6-A389-4E22-9A99-400DF6060FAF}" srcOrd="0" destOrd="0" presId="urn:microsoft.com/office/officeart/2005/8/layout/process1"/>
    <dgm:cxn modelId="{F7D9E3E7-4AB0-4522-9ACC-257A1FBE4784}" type="presParOf" srcId="{BA2FFE16-75A0-4189-AB21-4D8F905F550C}" destId="{9E746D3D-F99D-4C6A-963E-E2FC0D11D750}" srcOrd="0" destOrd="0" presId="urn:microsoft.com/office/officeart/2005/8/layout/process1"/>
    <dgm:cxn modelId="{050F1D8E-BB80-4852-A0D2-E43761324F1C}" type="presParOf" srcId="{BA2FFE16-75A0-4189-AB21-4D8F905F550C}" destId="{AA486CF6-A389-4E22-9A99-400DF6060FAF}" srcOrd="1" destOrd="0" presId="urn:microsoft.com/office/officeart/2005/8/layout/process1"/>
    <dgm:cxn modelId="{8B86D1F5-BA20-414E-9846-8C63C7F0F119}" type="presParOf" srcId="{AA486CF6-A389-4E22-9A99-400DF6060FAF}" destId="{20B5D6E0-BD12-4692-9CC4-B88D93EB578A}" srcOrd="0" destOrd="0" presId="urn:microsoft.com/office/officeart/2005/8/layout/process1"/>
    <dgm:cxn modelId="{806D352A-B1C6-4B45-AFC3-4AF88C8A5526}" type="presParOf" srcId="{BA2FFE16-75A0-4189-AB21-4D8F905F550C}" destId="{B092F63E-7CF0-4027-915E-16AE670EEAE0}" srcOrd="2" destOrd="0" presId="urn:microsoft.com/office/officeart/2005/8/layout/process1"/>
    <dgm:cxn modelId="{A8469361-1A28-4A1F-B374-F3180F57DB0A}" type="presParOf" srcId="{BA2FFE16-75A0-4189-AB21-4D8F905F550C}" destId="{802BCF1C-B520-4281-8F76-D16461AD3058}" srcOrd="3" destOrd="0" presId="urn:microsoft.com/office/officeart/2005/8/layout/process1"/>
    <dgm:cxn modelId="{F61A8256-9B89-43CD-A8A1-84C3474E1E0E}" type="presParOf" srcId="{802BCF1C-B520-4281-8F76-D16461AD3058}" destId="{DA51807E-55D0-41E0-964F-C062966564FF}" srcOrd="0" destOrd="0" presId="urn:microsoft.com/office/officeart/2005/8/layout/process1"/>
    <dgm:cxn modelId="{7806E70B-E715-42B8-A867-8E9EB81B364D}" type="presParOf" srcId="{BA2FFE16-75A0-4189-AB21-4D8F905F550C}" destId="{C1C5AC91-89F4-4667-B354-5F7F3C6B0828}" srcOrd="4" destOrd="0" presId="urn:microsoft.com/office/officeart/2005/8/layout/process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5DB933A-0F60-4E2B-ACEF-2E8F6CB1F450}"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zh-CN" altLang="en-US"/>
        </a:p>
      </dgm:t>
    </dgm:pt>
    <dgm:pt modelId="{FDE967C3-C859-4C20-B55A-91926397C3F2}" type="pres">
      <dgm:prSet presAssocID="{C5DB933A-0F60-4E2B-ACEF-2E8F6CB1F450}" presName="linearFlow" presStyleCnt="0">
        <dgm:presLayoutVars>
          <dgm:dir/>
          <dgm:animLvl val="lvl"/>
          <dgm:resizeHandles val="exact"/>
        </dgm:presLayoutVars>
      </dgm:prSet>
      <dgm:spPr/>
    </dgm:pt>
  </dgm:ptLst>
  <dgm:cxnLst>
    <dgm:cxn modelId="{0F782D57-F3BA-4AAF-BC1E-FB750FB6812C}" type="presOf" srcId="{C5DB933A-0F60-4E2B-ACEF-2E8F6CB1F450}" destId="{FDE967C3-C859-4C20-B55A-91926397C3F2}" srcOrd="0" destOrd="0" presId="urn:microsoft.com/office/officeart/2005/8/layout/process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B9B868C-5A09-4DCD-A85D-C1A64B1A59C0}"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zh-CN" altLang="en-US"/>
        </a:p>
      </dgm:t>
    </dgm:pt>
    <dgm:pt modelId="{7D43A9EA-C304-4AA9-A989-02A5890E1339}">
      <dgm:prSet custT="1"/>
      <dgm:spPr/>
      <dgm:t>
        <a:bodyPr/>
        <a:lstStyle/>
        <a:p>
          <a:pPr rtl="0"/>
          <a:r>
            <a:rPr lang="zh-CN" altLang="en-US" sz="1600" dirty="0"/>
            <a:t>①把党的政治建设摆在首位</a:t>
          </a:r>
        </a:p>
      </dgm:t>
    </dgm:pt>
    <dgm:pt modelId="{2E5D14E7-DF26-4377-BF6C-C95DF5D2DE49}" cxnId="{D40389A1-958E-4AC1-9947-26B02AE08FCD}" type="parTrans">
      <dgm:prSet/>
      <dgm:spPr/>
      <dgm:t>
        <a:bodyPr/>
        <a:lstStyle/>
        <a:p>
          <a:endParaRPr lang="zh-CN" altLang="en-US" sz="1600"/>
        </a:p>
      </dgm:t>
    </dgm:pt>
    <dgm:pt modelId="{E6C0CFC7-4F69-4A96-A91B-F68BB2C42AAE}" cxnId="{D40389A1-958E-4AC1-9947-26B02AE08FCD}" type="sibTrans">
      <dgm:prSet/>
      <dgm:spPr/>
      <dgm:t>
        <a:bodyPr/>
        <a:lstStyle/>
        <a:p>
          <a:endParaRPr lang="zh-CN" altLang="en-US" sz="1600"/>
        </a:p>
      </dgm:t>
    </dgm:pt>
    <dgm:pt modelId="{F7FFB9A7-7112-4865-B92B-ECCBB7033F2E}">
      <dgm:prSet custT="1"/>
      <dgm:spPr/>
      <dgm:t>
        <a:bodyPr/>
        <a:lstStyle/>
        <a:p>
          <a:pPr rtl="0"/>
          <a:r>
            <a:rPr lang="zh-CN" altLang="en-US" sz="1600"/>
            <a:t>②用新时代中国特色社会主义思想武装全党</a:t>
          </a:r>
        </a:p>
      </dgm:t>
    </dgm:pt>
    <dgm:pt modelId="{52D58E8C-27CB-4D12-B26B-53751880A798}" cxnId="{36008E1C-18BE-4F82-8648-1B4FC4FAED95}" type="parTrans">
      <dgm:prSet/>
      <dgm:spPr/>
      <dgm:t>
        <a:bodyPr/>
        <a:lstStyle/>
        <a:p>
          <a:endParaRPr lang="zh-CN" altLang="en-US" sz="1600"/>
        </a:p>
      </dgm:t>
    </dgm:pt>
    <dgm:pt modelId="{CB3CFC1E-4F3C-487B-9740-C056569C9E81}" cxnId="{36008E1C-18BE-4F82-8648-1B4FC4FAED95}" type="sibTrans">
      <dgm:prSet/>
      <dgm:spPr/>
      <dgm:t>
        <a:bodyPr/>
        <a:lstStyle/>
        <a:p>
          <a:endParaRPr lang="zh-CN" altLang="en-US" sz="1600"/>
        </a:p>
      </dgm:t>
    </dgm:pt>
    <dgm:pt modelId="{EC097FB9-4608-42B6-AC9B-73F548B3FCA3}">
      <dgm:prSet custT="1"/>
      <dgm:spPr/>
      <dgm:t>
        <a:bodyPr/>
        <a:lstStyle/>
        <a:p>
          <a:pPr rtl="0"/>
          <a:r>
            <a:rPr lang="zh-CN" altLang="en-US" sz="1600"/>
            <a:t>③建设高素质专业化干部队伍</a:t>
          </a:r>
        </a:p>
      </dgm:t>
    </dgm:pt>
    <dgm:pt modelId="{A000A316-046F-48BD-8CEC-47824A674940}" cxnId="{669B0A9C-6C6D-4220-979E-D0F7E7F54FF0}" type="parTrans">
      <dgm:prSet/>
      <dgm:spPr/>
      <dgm:t>
        <a:bodyPr/>
        <a:lstStyle/>
        <a:p>
          <a:endParaRPr lang="zh-CN" altLang="en-US" sz="1600"/>
        </a:p>
      </dgm:t>
    </dgm:pt>
    <dgm:pt modelId="{0022C136-3193-46BA-8D9B-41229A971A24}" cxnId="{669B0A9C-6C6D-4220-979E-D0F7E7F54FF0}" type="sibTrans">
      <dgm:prSet/>
      <dgm:spPr/>
      <dgm:t>
        <a:bodyPr/>
        <a:lstStyle/>
        <a:p>
          <a:endParaRPr lang="zh-CN" altLang="en-US" sz="1600"/>
        </a:p>
      </dgm:t>
    </dgm:pt>
    <dgm:pt modelId="{26DC1D54-E484-4E91-9DA9-EA136F4B4853}">
      <dgm:prSet custT="1"/>
      <dgm:spPr/>
      <dgm:t>
        <a:bodyPr/>
        <a:lstStyle/>
        <a:p>
          <a:pPr rtl="0"/>
          <a:r>
            <a:rPr lang="zh-CN" altLang="en-US" sz="1600"/>
            <a:t>④加强基层组织建设</a:t>
          </a:r>
        </a:p>
      </dgm:t>
    </dgm:pt>
    <dgm:pt modelId="{98FA21ED-3888-4EBD-B32D-2A280D7FFC4B}" cxnId="{4C67A5C3-807A-4C0D-A2C3-A80EBFF13211}" type="parTrans">
      <dgm:prSet/>
      <dgm:spPr/>
      <dgm:t>
        <a:bodyPr/>
        <a:lstStyle/>
        <a:p>
          <a:endParaRPr lang="zh-CN" altLang="en-US" sz="1600"/>
        </a:p>
      </dgm:t>
    </dgm:pt>
    <dgm:pt modelId="{1BD55CC3-A843-4F3F-9E7B-3898FEFD88A2}" cxnId="{4C67A5C3-807A-4C0D-A2C3-A80EBFF13211}" type="sibTrans">
      <dgm:prSet/>
      <dgm:spPr/>
      <dgm:t>
        <a:bodyPr/>
        <a:lstStyle/>
        <a:p>
          <a:endParaRPr lang="zh-CN" altLang="en-US" sz="1600"/>
        </a:p>
      </dgm:t>
    </dgm:pt>
    <dgm:pt modelId="{6D43446F-23A6-41CE-A228-994A38306693}">
      <dgm:prSet custT="1"/>
      <dgm:spPr/>
      <dgm:t>
        <a:bodyPr/>
        <a:lstStyle/>
        <a:p>
          <a:pPr rtl="0"/>
          <a:r>
            <a:rPr lang="zh-CN" altLang="en-US" sz="1600"/>
            <a:t>⑤持之以恒正风肃纪</a:t>
          </a:r>
        </a:p>
      </dgm:t>
    </dgm:pt>
    <dgm:pt modelId="{7F128171-DC77-4A39-81EF-A750344C4956}" cxnId="{46FC47DC-E925-4F75-970B-A30F0977333B}" type="parTrans">
      <dgm:prSet/>
      <dgm:spPr/>
      <dgm:t>
        <a:bodyPr/>
        <a:lstStyle/>
        <a:p>
          <a:endParaRPr lang="zh-CN" altLang="en-US" sz="1600"/>
        </a:p>
      </dgm:t>
    </dgm:pt>
    <dgm:pt modelId="{3860E373-A56B-46A0-87CA-EE6A029C4D25}" cxnId="{46FC47DC-E925-4F75-970B-A30F0977333B}" type="sibTrans">
      <dgm:prSet/>
      <dgm:spPr/>
      <dgm:t>
        <a:bodyPr/>
        <a:lstStyle/>
        <a:p>
          <a:endParaRPr lang="zh-CN" altLang="en-US" sz="1600"/>
        </a:p>
      </dgm:t>
    </dgm:pt>
    <dgm:pt modelId="{34455069-8637-4D36-9CBC-6DC13E3F5E76}">
      <dgm:prSet custT="1"/>
      <dgm:spPr/>
      <dgm:t>
        <a:bodyPr/>
        <a:lstStyle/>
        <a:p>
          <a:pPr rtl="0"/>
          <a:r>
            <a:rPr lang="zh-CN" altLang="en-US" sz="1600" dirty="0"/>
            <a:t>⑥夺取反腐败斗争压倒性胜利</a:t>
          </a:r>
        </a:p>
      </dgm:t>
    </dgm:pt>
    <dgm:pt modelId="{FD3C5BDA-119E-4A82-912A-4CC9906DD21C}" cxnId="{26FEC61A-B8DA-46D0-87CE-A4F5E060BDF8}" type="parTrans">
      <dgm:prSet/>
      <dgm:spPr/>
      <dgm:t>
        <a:bodyPr/>
        <a:lstStyle/>
        <a:p>
          <a:endParaRPr lang="zh-CN" altLang="en-US" sz="1600"/>
        </a:p>
      </dgm:t>
    </dgm:pt>
    <dgm:pt modelId="{C649CEF8-CB2D-4F55-8C36-CEA40B0FDEF0}" cxnId="{26FEC61A-B8DA-46D0-87CE-A4F5E060BDF8}" type="sibTrans">
      <dgm:prSet/>
      <dgm:spPr/>
      <dgm:t>
        <a:bodyPr/>
        <a:lstStyle/>
        <a:p>
          <a:endParaRPr lang="zh-CN" altLang="en-US" sz="1600"/>
        </a:p>
      </dgm:t>
    </dgm:pt>
    <dgm:pt modelId="{98D0619A-66E0-4ABB-8C0C-BFE911FDC89B}">
      <dgm:prSet custT="1"/>
      <dgm:spPr/>
      <dgm:t>
        <a:bodyPr/>
        <a:lstStyle/>
        <a:p>
          <a:pPr rtl="0"/>
          <a:r>
            <a:rPr lang="zh-CN" altLang="en-US" sz="1600" dirty="0"/>
            <a:t>⑦健全党和国家监督体系</a:t>
          </a:r>
        </a:p>
      </dgm:t>
    </dgm:pt>
    <dgm:pt modelId="{C94A152F-AC7E-4E34-B985-BD6B342DDF51}" cxnId="{22DABB7E-6398-4CDD-9CF2-FBCE6801E7E3}" type="parTrans">
      <dgm:prSet/>
      <dgm:spPr/>
      <dgm:t>
        <a:bodyPr/>
        <a:lstStyle/>
        <a:p>
          <a:endParaRPr lang="zh-CN" altLang="en-US" sz="1600"/>
        </a:p>
      </dgm:t>
    </dgm:pt>
    <dgm:pt modelId="{E25FEDC1-D704-4207-B2F6-38C992965EF8}" cxnId="{22DABB7E-6398-4CDD-9CF2-FBCE6801E7E3}" type="sibTrans">
      <dgm:prSet/>
      <dgm:spPr/>
      <dgm:t>
        <a:bodyPr/>
        <a:lstStyle/>
        <a:p>
          <a:endParaRPr lang="zh-CN" altLang="en-US" sz="1600"/>
        </a:p>
      </dgm:t>
    </dgm:pt>
    <dgm:pt modelId="{BEE498E3-C5D1-4408-8985-8AE867C7EC36}">
      <dgm:prSet custT="1"/>
      <dgm:spPr/>
      <dgm:t>
        <a:bodyPr/>
        <a:lstStyle/>
        <a:p>
          <a:r>
            <a:rPr lang="zh-CN" sz="1600" dirty="0"/>
            <a:t>⑧全面增强执政本领</a:t>
          </a:r>
          <a:endParaRPr lang="zh-CN" altLang="en-US" sz="1600" dirty="0"/>
        </a:p>
      </dgm:t>
    </dgm:pt>
    <dgm:pt modelId="{FA97D0C6-A4DB-49C5-BED5-D8F0F21D0135}" cxnId="{498E2551-F787-4E1A-8610-CFA0B236A6F5}" type="parTrans">
      <dgm:prSet/>
      <dgm:spPr/>
      <dgm:t>
        <a:bodyPr/>
        <a:lstStyle/>
        <a:p>
          <a:endParaRPr lang="zh-CN" altLang="en-US" sz="1600"/>
        </a:p>
      </dgm:t>
    </dgm:pt>
    <dgm:pt modelId="{0D5CBFB1-E4EA-48BB-800A-D49AD289FBEE}" cxnId="{498E2551-F787-4E1A-8610-CFA0B236A6F5}" type="sibTrans">
      <dgm:prSet/>
      <dgm:spPr/>
      <dgm:t>
        <a:bodyPr/>
        <a:lstStyle/>
        <a:p>
          <a:endParaRPr lang="zh-CN" altLang="en-US" sz="1600"/>
        </a:p>
      </dgm:t>
    </dgm:pt>
    <dgm:pt modelId="{E866B3A4-B2E0-4C74-8E27-1146A66F3159}" type="pres">
      <dgm:prSet presAssocID="{EB9B868C-5A09-4DCD-A85D-C1A64B1A59C0}" presName="rootnode" presStyleCnt="0">
        <dgm:presLayoutVars>
          <dgm:chMax/>
          <dgm:chPref/>
          <dgm:dir/>
          <dgm:animLvl val="lvl"/>
        </dgm:presLayoutVars>
      </dgm:prSet>
      <dgm:spPr/>
    </dgm:pt>
    <dgm:pt modelId="{9394FE52-25AF-4B6E-A3DE-0E4D17C7A2AD}" type="pres">
      <dgm:prSet presAssocID="{7D43A9EA-C304-4AA9-A989-02A5890E1339}" presName="composite" presStyleCnt="0"/>
      <dgm:spPr/>
    </dgm:pt>
    <dgm:pt modelId="{BE879285-62B9-493E-95DC-C9D0C4AB26B8}" type="pres">
      <dgm:prSet presAssocID="{7D43A9EA-C304-4AA9-A989-02A5890E1339}" presName="LShape" presStyleLbl="alignNode1" presStyleIdx="0" presStyleCnt="15"/>
      <dgm:spPr/>
    </dgm:pt>
    <dgm:pt modelId="{A8977BC4-68C4-4F06-9A5D-02E0F3D06577}" type="pres">
      <dgm:prSet presAssocID="{7D43A9EA-C304-4AA9-A989-02A5890E1339}" presName="ParentText" presStyleLbl="revTx" presStyleIdx="0" presStyleCnt="8">
        <dgm:presLayoutVars>
          <dgm:chMax val="0"/>
          <dgm:chPref val="0"/>
          <dgm:bulletEnabled val="1"/>
        </dgm:presLayoutVars>
      </dgm:prSet>
      <dgm:spPr/>
    </dgm:pt>
    <dgm:pt modelId="{F11EFFAD-FC41-4CAD-944F-5DC5ED47C6E4}" type="pres">
      <dgm:prSet presAssocID="{7D43A9EA-C304-4AA9-A989-02A5890E1339}" presName="Triangle" presStyleLbl="alignNode1" presStyleIdx="1" presStyleCnt="15"/>
      <dgm:spPr/>
    </dgm:pt>
    <dgm:pt modelId="{8C676C5A-8022-4DFC-BDFE-00EE613F61F7}" type="pres">
      <dgm:prSet presAssocID="{E6C0CFC7-4F69-4A96-A91B-F68BB2C42AAE}" presName="sibTrans" presStyleCnt="0"/>
      <dgm:spPr/>
    </dgm:pt>
    <dgm:pt modelId="{7094011C-EB0C-4F0D-BACD-7F50D6ED60E4}" type="pres">
      <dgm:prSet presAssocID="{E6C0CFC7-4F69-4A96-A91B-F68BB2C42AAE}" presName="space" presStyleCnt="0"/>
      <dgm:spPr/>
    </dgm:pt>
    <dgm:pt modelId="{D343B9EB-22F8-45B2-8734-07A74B7D8538}" type="pres">
      <dgm:prSet presAssocID="{F7FFB9A7-7112-4865-B92B-ECCBB7033F2E}" presName="composite" presStyleCnt="0"/>
      <dgm:spPr/>
    </dgm:pt>
    <dgm:pt modelId="{8DCF8378-0253-4374-8F6B-8373219E77CE}" type="pres">
      <dgm:prSet presAssocID="{F7FFB9A7-7112-4865-B92B-ECCBB7033F2E}" presName="LShape" presStyleLbl="alignNode1" presStyleIdx="2" presStyleCnt="15"/>
      <dgm:spPr/>
    </dgm:pt>
    <dgm:pt modelId="{21F35AA7-816E-45CD-A479-15FAF90CB65E}" type="pres">
      <dgm:prSet presAssocID="{F7FFB9A7-7112-4865-B92B-ECCBB7033F2E}" presName="ParentText" presStyleLbl="revTx" presStyleIdx="1" presStyleCnt="8">
        <dgm:presLayoutVars>
          <dgm:chMax val="0"/>
          <dgm:chPref val="0"/>
          <dgm:bulletEnabled val="1"/>
        </dgm:presLayoutVars>
      </dgm:prSet>
      <dgm:spPr/>
    </dgm:pt>
    <dgm:pt modelId="{0041BE72-E05C-4AD1-BF67-9AAC949787B7}" type="pres">
      <dgm:prSet presAssocID="{F7FFB9A7-7112-4865-B92B-ECCBB7033F2E}" presName="Triangle" presStyleLbl="alignNode1" presStyleIdx="3" presStyleCnt="15"/>
      <dgm:spPr/>
    </dgm:pt>
    <dgm:pt modelId="{251FB518-B056-4C77-94D9-C21AA7C78EAC}" type="pres">
      <dgm:prSet presAssocID="{CB3CFC1E-4F3C-487B-9740-C056569C9E81}" presName="sibTrans" presStyleCnt="0"/>
      <dgm:spPr/>
    </dgm:pt>
    <dgm:pt modelId="{0C96D4C2-3E1F-4428-9417-119863EDD2A4}" type="pres">
      <dgm:prSet presAssocID="{CB3CFC1E-4F3C-487B-9740-C056569C9E81}" presName="space" presStyleCnt="0"/>
      <dgm:spPr/>
    </dgm:pt>
    <dgm:pt modelId="{6629A778-E486-4A73-B04A-CECEE52143E0}" type="pres">
      <dgm:prSet presAssocID="{EC097FB9-4608-42B6-AC9B-73F548B3FCA3}" presName="composite" presStyleCnt="0"/>
      <dgm:spPr/>
    </dgm:pt>
    <dgm:pt modelId="{354E12E0-3021-4629-9EC6-7895CAED10F0}" type="pres">
      <dgm:prSet presAssocID="{EC097FB9-4608-42B6-AC9B-73F548B3FCA3}" presName="LShape" presStyleLbl="alignNode1" presStyleIdx="4" presStyleCnt="15"/>
      <dgm:spPr/>
    </dgm:pt>
    <dgm:pt modelId="{04D4A0F7-89DE-4A80-956C-26A6DCD25AD6}" type="pres">
      <dgm:prSet presAssocID="{EC097FB9-4608-42B6-AC9B-73F548B3FCA3}" presName="ParentText" presStyleLbl="revTx" presStyleIdx="2" presStyleCnt="8">
        <dgm:presLayoutVars>
          <dgm:chMax val="0"/>
          <dgm:chPref val="0"/>
          <dgm:bulletEnabled val="1"/>
        </dgm:presLayoutVars>
      </dgm:prSet>
      <dgm:spPr/>
    </dgm:pt>
    <dgm:pt modelId="{21A1A89F-ABDC-45E5-93AF-320BB3206A17}" type="pres">
      <dgm:prSet presAssocID="{EC097FB9-4608-42B6-AC9B-73F548B3FCA3}" presName="Triangle" presStyleLbl="alignNode1" presStyleIdx="5" presStyleCnt="15"/>
      <dgm:spPr/>
    </dgm:pt>
    <dgm:pt modelId="{18D7225A-9775-4D43-9EE1-5A30BEF2A283}" type="pres">
      <dgm:prSet presAssocID="{0022C136-3193-46BA-8D9B-41229A971A24}" presName="sibTrans" presStyleCnt="0"/>
      <dgm:spPr/>
    </dgm:pt>
    <dgm:pt modelId="{587A4623-F37B-4514-8817-5CD2537F6427}" type="pres">
      <dgm:prSet presAssocID="{0022C136-3193-46BA-8D9B-41229A971A24}" presName="space" presStyleCnt="0"/>
      <dgm:spPr/>
    </dgm:pt>
    <dgm:pt modelId="{5E3BBA74-8391-445A-B1F3-28E41EEBE734}" type="pres">
      <dgm:prSet presAssocID="{26DC1D54-E484-4E91-9DA9-EA136F4B4853}" presName="composite" presStyleCnt="0"/>
      <dgm:spPr/>
    </dgm:pt>
    <dgm:pt modelId="{CB4D48EA-D09E-4534-9C38-5284D713AA42}" type="pres">
      <dgm:prSet presAssocID="{26DC1D54-E484-4E91-9DA9-EA136F4B4853}" presName="LShape" presStyleLbl="alignNode1" presStyleIdx="6" presStyleCnt="15"/>
      <dgm:spPr/>
    </dgm:pt>
    <dgm:pt modelId="{D960AD36-0EF8-45D7-A71B-27FF01B9CD6B}" type="pres">
      <dgm:prSet presAssocID="{26DC1D54-E484-4E91-9DA9-EA136F4B4853}" presName="ParentText" presStyleLbl="revTx" presStyleIdx="3" presStyleCnt="8">
        <dgm:presLayoutVars>
          <dgm:chMax val="0"/>
          <dgm:chPref val="0"/>
          <dgm:bulletEnabled val="1"/>
        </dgm:presLayoutVars>
      </dgm:prSet>
      <dgm:spPr/>
    </dgm:pt>
    <dgm:pt modelId="{45CE5DB7-4483-4125-B029-1F8EDE2C3C66}" type="pres">
      <dgm:prSet presAssocID="{26DC1D54-E484-4E91-9DA9-EA136F4B4853}" presName="Triangle" presStyleLbl="alignNode1" presStyleIdx="7" presStyleCnt="15"/>
      <dgm:spPr/>
    </dgm:pt>
    <dgm:pt modelId="{5E6BD2C7-E20A-405E-A016-C32FEA8C8A2E}" type="pres">
      <dgm:prSet presAssocID="{1BD55CC3-A843-4F3F-9E7B-3898FEFD88A2}" presName="sibTrans" presStyleCnt="0"/>
      <dgm:spPr/>
    </dgm:pt>
    <dgm:pt modelId="{2A78B6C6-34EE-4D82-AB6D-4300280960E8}" type="pres">
      <dgm:prSet presAssocID="{1BD55CC3-A843-4F3F-9E7B-3898FEFD88A2}" presName="space" presStyleCnt="0"/>
      <dgm:spPr/>
    </dgm:pt>
    <dgm:pt modelId="{274EFB9A-694A-4412-8F34-690B13AD8ECC}" type="pres">
      <dgm:prSet presAssocID="{6D43446F-23A6-41CE-A228-994A38306693}" presName="composite" presStyleCnt="0"/>
      <dgm:spPr/>
    </dgm:pt>
    <dgm:pt modelId="{FC75CA4B-55A7-40B6-B35B-3C12335597E9}" type="pres">
      <dgm:prSet presAssocID="{6D43446F-23A6-41CE-A228-994A38306693}" presName="LShape" presStyleLbl="alignNode1" presStyleIdx="8" presStyleCnt="15"/>
      <dgm:spPr/>
    </dgm:pt>
    <dgm:pt modelId="{7D287B94-398F-4A40-8A0B-281CF86D5319}" type="pres">
      <dgm:prSet presAssocID="{6D43446F-23A6-41CE-A228-994A38306693}" presName="ParentText" presStyleLbl="revTx" presStyleIdx="4" presStyleCnt="8">
        <dgm:presLayoutVars>
          <dgm:chMax val="0"/>
          <dgm:chPref val="0"/>
          <dgm:bulletEnabled val="1"/>
        </dgm:presLayoutVars>
      </dgm:prSet>
      <dgm:spPr/>
    </dgm:pt>
    <dgm:pt modelId="{9FA21E68-3E87-47AF-9E89-6EAA60383C08}" type="pres">
      <dgm:prSet presAssocID="{6D43446F-23A6-41CE-A228-994A38306693}" presName="Triangle" presStyleLbl="alignNode1" presStyleIdx="9" presStyleCnt="15"/>
      <dgm:spPr/>
    </dgm:pt>
    <dgm:pt modelId="{AD74F939-1332-4E70-8359-DBCC082A56D8}" type="pres">
      <dgm:prSet presAssocID="{3860E373-A56B-46A0-87CA-EE6A029C4D25}" presName="sibTrans" presStyleCnt="0"/>
      <dgm:spPr/>
    </dgm:pt>
    <dgm:pt modelId="{6FFB3C8E-7FD5-41C5-89DD-26142A8E7873}" type="pres">
      <dgm:prSet presAssocID="{3860E373-A56B-46A0-87CA-EE6A029C4D25}" presName="space" presStyleCnt="0"/>
      <dgm:spPr/>
    </dgm:pt>
    <dgm:pt modelId="{B76526B9-C3C8-4CE1-8ACD-87B346BCE8DB}" type="pres">
      <dgm:prSet presAssocID="{34455069-8637-4D36-9CBC-6DC13E3F5E76}" presName="composite" presStyleCnt="0"/>
      <dgm:spPr/>
    </dgm:pt>
    <dgm:pt modelId="{A29287A0-2FF8-4A70-B31A-56AC2AC2ECE7}" type="pres">
      <dgm:prSet presAssocID="{34455069-8637-4D36-9CBC-6DC13E3F5E76}" presName="LShape" presStyleLbl="alignNode1" presStyleIdx="10" presStyleCnt="15"/>
      <dgm:spPr/>
    </dgm:pt>
    <dgm:pt modelId="{30D19D97-94C9-48D0-B816-B06E9938E746}" type="pres">
      <dgm:prSet presAssocID="{34455069-8637-4D36-9CBC-6DC13E3F5E76}" presName="ParentText" presStyleLbl="revTx" presStyleIdx="5" presStyleCnt="8">
        <dgm:presLayoutVars>
          <dgm:chMax val="0"/>
          <dgm:chPref val="0"/>
          <dgm:bulletEnabled val="1"/>
        </dgm:presLayoutVars>
      </dgm:prSet>
      <dgm:spPr/>
    </dgm:pt>
    <dgm:pt modelId="{79D882E5-8F1D-4FC0-B834-468F9891C2C4}" type="pres">
      <dgm:prSet presAssocID="{34455069-8637-4D36-9CBC-6DC13E3F5E76}" presName="Triangle" presStyleLbl="alignNode1" presStyleIdx="11" presStyleCnt="15"/>
      <dgm:spPr/>
    </dgm:pt>
    <dgm:pt modelId="{DAA01755-7DB8-46D9-A45B-DC1E1312A2C6}" type="pres">
      <dgm:prSet presAssocID="{C649CEF8-CB2D-4F55-8C36-CEA40B0FDEF0}" presName="sibTrans" presStyleCnt="0"/>
      <dgm:spPr/>
    </dgm:pt>
    <dgm:pt modelId="{87380F95-68E8-419C-B7E5-F388579BA624}" type="pres">
      <dgm:prSet presAssocID="{C649CEF8-CB2D-4F55-8C36-CEA40B0FDEF0}" presName="space" presStyleCnt="0"/>
      <dgm:spPr/>
    </dgm:pt>
    <dgm:pt modelId="{E82A6456-E929-4C0F-8839-4713A94D7A2D}" type="pres">
      <dgm:prSet presAssocID="{98D0619A-66E0-4ABB-8C0C-BFE911FDC89B}" presName="composite" presStyleCnt="0"/>
      <dgm:spPr/>
    </dgm:pt>
    <dgm:pt modelId="{2B0598ED-3BAC-4E53-9B81-50754061137F}" type="pres">
      <dgm:prSet presAssocID="{98D0619A-66E0-4ABB-8C0C-BFE911FDC89B}" presName="LShape" presStyleLbl="alignNode1" presStyleIdx="12" presStyleCnt="15"/>
      <dgm:spPr/>
    </dgm:pt>
    <dgm:pt modelId="{4C825427-7AD7-4B99-A752-CD3B418D2BD4}" type="pres">
      <dgm:prSet presAssocID="{98D0619A-66E0-4ABB-8C0C-BFE911FDC89B}" presName="ParentText" presStyleLbl="revTx" presStyleIdx="6" presStyleCnt="8">
        <dgm:presLayoutVars>
          <dgm:chMax val="0"/>
          <dgm:chPref val="0"/>
          <dgm:bulletEnabled val="1"/>
        </dgm:presLayoutVars>
      </dgm:prSet>
      <dgm:spPr/>
    </dgm:pt>
    <dgm:pt modelId="{39148D37-5D87-499E-AD8C-07A8F0BC92CB}" type="pres">
      <dgm:prSet presAssocID="{98D0619A-66E0-4ABB-8C0C-BFE911FDC89B}" presName="Triangle" presStyleLbl="alignNode1" presStyleIdx="13" presStyleCnt="15"/>
      <dgm:spPr/>
    </dgm:pt>
    <dgm:pt modelId="{8434C41C-286A-47CB-95A0-3E1CFAC7E2B8}" type="pres">
      <dgm:prSet presAssocID="{E25FEDC1-D704-4207-B2F6-38C992965EF8}" presName="sibTrans" presStyleCnt="0"/>
      <dgm:spPr/>
    </dgm:pt>
    <dgm:pt modelId="{4EC059C4-A7EF-492E-A1FA-281775FAED50}" type="pres">
      <dgm:prSet presAssocID="{E25FEDC1-D704-4207-B2F6-38C992965EF8}" presName="space" presStyleCnt="0"/>
      <dgm:spPr/>
    </dgm:pt>
    <dgm:pt modelId="{737FE60B-3611-49C9-9C26-51CC52A07F9D}" type="pres">
      <dgm:prSet presAssocID="{BEE498E3-C5D1-4408-8985-8AE867C7EC36}" presName="composite" presStyleCnt="0"/>
      <dgm:spPr/>
    </dgm:pt>
    <dgm:pt modelId="{6D49B40D-A7E6-49E4-BD29-8AB186A0A35A}" type="pres">
      <dgm:prSet presAssocID="{BEE498E3-C5D1-4408-8985-8AE867C7EC36}" presName="LShape" presStyleLbl="alignNode1" presStyleIdx="14" presStyleCnt="15"/>
      <dgm:spPr/>
    </dgm:pt>
    <dgm:pt modelId="{969ACC5F-0DAF-42FE-A201-51077C9366C2}" type="pres">
      <dgm:prSet presAssocID="{BEE498E3-C5D1-4408-8985-8AE867C7EC36}" presName="ParentText" presStyleLbl="revTx" presStyleIdx="7" presStyleCnt="8">
        <dgm:presLayoutVars>
          <dgm:chMax val="0"/>
          <dgm:chPref val="0"/>
          <dgm:bulletEnabled val="1"/>
        </dgm:presLayoutVars>
      </dgm:prSet>
      <dgm:spPr/>
    </dgm:pt>
  </dgm:ptLst>
  <dgm:cxnLst>
    <dgm:cxn modelId="{26FEC61A-B8DA-46D0-87CE-A4F5E060BDF8}" srcId="{EB9B868C-5A09-4DCD-A85D-C1A64B1A59C0}" destId="{34455069-8637-4D36-9CBC-6DC13E3F5E76}" srcOrd="5" destOrd="0" parTransId="{FD3C5BDA-119E-4A82-912A-4CC9906DD21C}" sibTransId="{C649CEF8-CB2D-4F55-8C36-CEA40B0FDEF0}"/>
    <dgm:cxn modelId="{99C26A1C-A328-4482-8B1B-EFC68FAFD4E8}" type="presOf" srcId="{7D43A9EA-C304-4AA9-A989-02A5890E1339}" destId="{A8977BC4-68C4-4F06-9A5D-02E0F3D06577}" srcOrd="0" destOrd="0" presId="urn:microsoft.com/office/officeart/2009/3/layout/StepUpProcess"/>
    <dgm:cxn modelId="{36008E1C-18BE-4F82-8648-1B4FC4FAED95}" srcId="{EB9B868C-5A09-4DCD-A85D-C1A64B1A59C0}" destId="{F7FFB9A7-7112-4865-B92B-ECCBB7033F2E}" srcOrd="1" destOrd="0" parTransId="{52D58E8C-27CB-4D12-B26B-53751880A798}" sibTransId="{CB3CFC1E-4F3C-487B-9740-C056569C9E81}"/>
    <dgm:cxn modelId="{1E418733-F35D-4D27-9162-81F22AA47B0C}" type="presOf" srcId="{26DC1D54-E484-4E91-9DA9-EA136F4B4853}" destId="{D960AD36-0EF8-45D7-A71B-27FF01B9CD6B}" srcOrd="0" destOrd="0" presId="urn:microsoft.com/office/officeart/2009/3/layout/StepUpProcess"/>
    <dgm:cxn modelId="{BFE7F645-BB4C-46C6-B8EC-120B7E0B259A}" type="presOf" srcId="{98D0619A-66E0-4ABB-8C0C-BFE911FDC89B}" destId="{4C825427-7AD7-4B99-A752-CD3B418D2BD4}" srcOrd="0" destOrd="0" presId="urn:microsoft.com/office/officeart/2009/3/layout/StepUpProcess"/>
    <dgm:cxn modelId="{498E2551-F787-4E1A-8610-CFA0B236A6F5}" srcId="{EB9B868C-5A09-4DCD-A85D-C1A64B1A59C0}" destId="{BEE498E3-C5D1-4408-8985-8AE867C7EC36}" srcOrd="7" destOrd="0" parTransId="{FA97D0C6-A4DB-49C5-BED5-D8F0F21D0135}" sibTransId="{0D5CBFB1-E4EA-48BB-800A-D49AD289FBEE}"/>
    <dgm:cxn modelId="{269CE755-CC1F-4505-A697-4ADD78B63384}" type="presOf" srcId="{BEE498E3-C5D1-4408-8985-8AE867C7EC36}" destId="{969ACC5F-0DAF-42FE-A201-51077C9366C2}" srcOrd="0" destOrd="0" presId="urn:microsoft.com/office/officeart/2009/3/layout/StepUpProcess"/>
    <dgm:cxn modelId="{22DABB7E-6398-4CDD-9CF2-FBCE6801E7E3}" srcId="{EB9B868C-5A09-4DCD-A85D-C1A64B1A59C0}" destId="{98D0619A-66E0-4ABB-8C0C-BFE911FDC89B}" srcOrd="6" destOrd="0" parTransId="{C94A152F-AC7E-4E34-B985-BD6B342DDF51}" sibTransId="{E25FEDC1-D704-4207-B2F6-38C992965EF8}"/>
    <dgm:cxn modelId="{546F8684-5FCF-4A0F-B86A-8CA9B6176D74}" type="presOf" srcId="{EC097FB9-4608-42B6-AC9B-73F548B3FCA3}" destId="{04D4A0F7-89DE-4A80-956C-26A6DCD25AD6}" srcOrd="0" destOrd="0" presId="urn:microsoft.com/office/officeart/2009/3/layout/StepUpProcess"/>
    <dgm:cxn modelId="{58BFA48B-80D6-4617-87B7-3D9FEFE865E4}" type="presOf" srcId="{F7FFB9A7-7112-4865-B92B-ECCBB7033F2E}" destId="{21F35AA7-816E-45CD-A479-15FAF90CB65E}" srcOrd="0" destOrd="0" presId="urn:microsoft.com/office/officeart/2009/3/layout/StepUpProcess"/>
    <dgm:cxn modelId="{F74AAB98-C744-4F00-A080-5161BF52558A}" type="presOf" srcId="{6D43446F-23A6-41CE-A228-994A38306693}" destId="{7D287B94-398F-4A40-8A0B-281CF86D5319}" srcOrd="0" destOrd="0" presId="urn:microsoft.com/office/officeart/2009/3/layout/StepUpProcess"/>
    <dgm:cxn modelId="{669B0A9C-6C6D-4220-979E-D0F7E7F54FF0}" srcId="{EB9B868C-5A09-4DCD-A85D-C1A64B1A59C0}" destId="{EC097FB9-4608-42B6-AC9B-73F548B3FCA3}" srcOrd="2" destOrd="0" parTransId="{A000A316-046F-48BD-8CEC-47824A674940}" sibTransId="{0022C136-3193-46BA-8D9B-41229A971A24}"/>
    <dgm:cxn modelId="{D40389A1-958E-4AC1-9947-26B02AE08FCD}" srcId="{EB9B868C-5A09-4DCD-A85D-C1A64B1A59C0}" destId="{7D43A9EA-C304-4AA9-A989-02A5890E1339}" srcOrd="0" destOrd="0" parTransId="{2E5D14E7-DF26-4377-BF6C-C95DF5D2DE49}" sibTransId="{E6C0CFC7-4F69-4A96-A91B-F68BB2C42AAE}"/>
    <dgm:cxn modelId="{ED57E7B2-0E20-4685-BA99-2009A2300415}" type="presOf" srcId="{34455069-8637-4D36-9CBC-6DC13E3F5E76}" destId="{30D19D97-94C9-48D0-B816-B06E9938E746}" srcOrd="0" destOrd="0" presId="urn:microsoft.com/office/officeart/2009/3/layout/StepUpProcess"/>
    <dgm:cxn modelId="{4C67A5C3-807A-4C0D-A2C3-A80EBFF13211}" srcId="{EB9B868C-5A09-4DCD-A85D-C1A64B1A59C0}" destId="{26DC1D54-E484-4E91-9DA9-EA136F4B4853}" srcOrd="3" destOrd="0" parTransId="{98FA21ED-3888-4EBD-B32D-2A280D7FFC4B}" sibTransId="{1BD55CC3-A843-4F3F-9E7B-3898FEFD88A2}"/>
    <dgm:cxn modelId="{580E6CDB-FE47-4FA6-A020-A650956B8831}" type="presOf" srcId="{EB9B868C-5A09-4DCD-A85D-C1A64B1A59C0}" destId="{E866B3A4-B2E0-4C74-8E27-1146A66F3159}" srcOrd="0" destOrd="0" presId="urn:microsoft.com/office/officeart/2009/3/layout/StepUpProcess"/>
    <dgm:cxn modelId="{46FC47DC-E925-4F75-970B-A30F0977333B}" srcId="{EB9B868C-5A09-4DCD-A85D-C1A64B1A59C0}" destId="{6D43446F-23A6-41CE-A228-994A38306693}" srcOrd="4" destOrd="0" parTransId="{7F128171-DC77-4A39-81EF-A750344C4956}" sibTransId="{3860E373-A56B-46A0-87CA-EE6A029C4D25}"/>
    <dgm:cxn modelId="{2C720BA5-DC7A-4C69-A6DC-DBD447817263}" type="presParOf" srcId="{E866B3A4-B2E0-4C74-8E27-1146A66F3159}" destId="{9394FE52-25AF-4B6E-A3DE-0E4D17C7A2AD}" srcOrd="0" destOrd="0" presId="urn:microsoft.com/office/officeart/2009/3/layout/StepUpProcess"/>
    <dgm:cxn modelId="{58E86C1E-C939-4A46-B1DA-C8B10B69CB0C}" type="presParOf" srcId="{9394FE52-25AF-4B6E-A3DE-0E4D17C7A2AD}" destId="{BE879285-62B9-493E-95DC-C9D0C4AB26B8}" srcOrd="0" destOrd="0" presId="urn:microsoft.com/office/officeart/2009/3/layout/StepUpProcess"/>
    <dgm:cxn modelId="{35784FC7-019D-4CDC-B1C2-4B1C7F1C6765}" type="presParOf" srcId="{9394FE52-25AF-4B6E-A3DE-0E4D17C7A2AD}" destId="{A8977BC4-68C4-4F06-9A5D-02E0F3D06577}" srcOrd="1" destOrd="0" presId="urn:microsoft.com/office/officeart/2009/3/layout/StepUpProcess"/>
    <dgm:cxn modelId="{A967E831-9E38-4CB5-8B34-43EDDFD6B9A3}" type="presParOf" srcId="{9394FE52-25AF-4B6E-A3DE-0E4D17C7A2AD}" destId="{F11EFFAD-FC41-4CAD-944F-5DC5ED47C6E4}" srcOrd="2" destOrd="0" presId="urn:microsoft.com/office/officeart/2009/3/layout/StepUpProcess"/>
    <dgm:cxn modelId="{57973AF9-D642-4C38-8840-1C0DDD0C40D8}" type="presParOf" srcId="{E866B3A4-B2E0-4C74-8E27-1146A66F3159}" destId="{8C676C5A-8022-4DFC-BDFE-00EE613F61F7}" srcOrd="1" destOrd="0" presId="urn:microsoft.com/office/officeart/2009/3/layout/StepUpProcess"/>
    <dgm:cxn modelId="{30176BF7-7966-41CF-BA2D-5C90592C0E02}" type="presParOf" srcId="{8C676C5A-8022-4DFC-BDFE-00EE613F61F7}" destId="{7094011C-EB0C-4F0D-BACD-7F50D6ED60E4}" srcOrd="0" destOrd="0" presId="urn:microsoft.com/office/officeart/2009/3/layout/StepUpProcess"/>
    <dgm:cxn modelId="{A24300E9-5A2A-403B-8600-CE9D8FA9218E}" type="presParOf" srcId="{E866B3A4-B2E0-4C74-8E27-1146A66F3159}" destId="{D343B9EB-22F8-45B2-8734-07A74B7D8538}" srcOrd="2" destOrd="0" presId="urn:microsoft.com/office/officeart/2009/3/layout/StepUpProcess"/>
    <dgm:cxn modelId="{B88FBA56-2D07-4F65-A523-9AA51124AD18}" type="presParOf" srcId="{D343B9EB-22F8-45B2-8734-07A74B7D8538}" destId="{8DCF8378-0253-4374-8F6B-8373219E77CE}" srcOrd="0" destOrd="0" presId="urn:microsoft.com/office/officeart/2009/3/layout/StepUpProcess"/>
    <dgm:cxn modelId="{3956A144-FAC0-4003-8B35-55AA483378A7}" type="presParOf" srcId="{D343B9EB-22F8-45B2-8734-07A74B7D8538}" destId="{21F35AA7-816E-45CD-A479-15FAF90CB65E}" srcOrd="1" destOrd="0" presId="urn:microsoft.com/office/officeart/2009/3/layout/StepUpProcess"/>
    <dgm:cxn modelId="{2E87F974-8251-4C6E-880C-BB5C5E19916D}" type="presParOf" srcId="{D343B9EB-22F8-45B2-8734-07A74B7D8538}" destId="{0041BE72-E05C-4AD1-BF67-9AAC949787B7}" srcOrd="2" destOrd="0" presId="urn:microsoft.com/office/officeart/2009/3/layout/StepUpProcess"/>
    <dgm:cxn modelId="{FB6437FF-DD69-4D59-A661-7E67EB496D0E}" type="presParOf" srcId="{E866B3A4-B2E0-4C74-8E27-1146A66F3159}" destId="{251FB518-B056-4C77-94D9-C21AA7C78EAC}" srcOrd="3" destOrd="0" presId="urn:microsoft.com/office/officeart/2009/3/layout/StepUpProcess"/>
    <dgm:cxn modelId="{A49B4C69-7940-4A6B-BBCD-8EB3EA00267A}" type="presParOf" srcId="{251FB518-B056-4C77-94D9-C21AA7C78EAC}" destId="{0C96D4C2-3E1F-4428-9417-119863EDD2A4}" srcOrd="0" destOrd="0" presId="urn:microsoft.com/office/officeart/2009/3/layout/StepUpProcess"/>
    <dgm:cxn modelId="{442B0E1F-864C-4485-9546-0803146E6B95}" type="presParOf" srcId="{E866B3A4-B2E0-4C74-8E27-1146A66F3159}" destId="{6629A778-E486-4A73-B04A-CECEE52143E0}" srcOrd="4" destOrd="0" presId="urn:microsoft.com/office/officeart/2009/3/layout/StepUpProcess"/>
    <dgm:cxn modelId="{C88DEDAE-D2DF-471D-85BA-E761108AA7D2}" type="presParOf" srcId="{6629A778-E486-4A73-B04A-CECEE52143E0}" destId="{354E12E0-3021-4629-9EC6-7895CAED10F0}" srcOrd="0" destOrd="0" presId="urn:microsoft.com/office/officeart/2009/3/layout/StepUpProcess"/>
    <dgm:cxn modelId="{03A3A225-63A8-4358-8AF8-1CB3CDA76778}" type="presParOf" srcId="{6629A778-E486-4A73-B04A-CECEE52143E0}" destId="{04D4A0F7-89DE-4A80-956C-26A6DCD25AD6}" srcOrd="1" destOrd="0" presId="urn:microsoft.com/office/officeart/2009/3/layout/StepUpProcess"/>
    <dgm:cxn modelId="{FA37D271-2F9E-42EC-ADD6-611291EC2474}" type="presParOf" srcId="{6629A778-E486-4A73-B04A-CECEE52143E0}" destId="{21A1A89F-ABDC-45E5-93AF-320BB3206A17}" srcOrd="2" destOrd="0" presId="urn:microsoft.com/office/officeart/2009/3/layout/StepUpProcess"/>
    <dgm:cxn modelId="{7447A60E-9A1C-445D-AB44-E56D1B1FAB78}" type="presParOf" srcId="{E866B3A4-B2E0-4C74-8E27-1146A66F3159}" destId="{18D7225A-9775-4D43-9EE1-5A30BEF2A283}" srcOrd="5" destOrd="0" presId="urn:microsoft.com/office/officeart/2009/3/layout/StepUpProcess"/>
    <dgm:cxn modelId="{016295BB-9F0B-426C-A9DE-B5F179DF87C9}" type="presParOf" srcId="{18D7225A-9775-4D43-9EE1-5A30BEF2A283}" destId="{587A4623-F37B-4514-8817-5CD2537F6427}" srcOrd="0" destOrd="0" presId="urn:microsoft.com/office/officeart/2009/3/layout/StepUpProcess"/>
    <dgm:cxn modelId="{C00C524C-72BE-4553-A96E-C22E218BD878}" type="presParOf" srcId="{E866B3A4-B2E0-4C74-8E27-1146A66F3159}" destId="{5E3BBA74-8391-445A-B1F3-28E41EEBE734}" srcOrd="6" destOrd="0" presId="urn:microsoft.com/office/officeart/2009/3/layout/StepUpProcess"/>
    <dgm:cxn modelId="{A2FD5EE1-EE20-49A8-9DE0-DFEB9F482C05}" type="presParOf" srcId="{5E3BBA74-8391-445A-B1F3-28E41EEBE734}" destId="{CB4D48EA-D09E-4534-9C38-5284D713AA42}" srcOrd="0" destOrd="0" presId="urn:microsoft.com/office/officeart/2009/3/layout/StepUpProcess"/>
    <dgm:cxn modelId="{A7B91534-03F6-41DE-BCD3-E0F1636627F4}" type="presParOf" srcId="{5E3BBA74-8391-445A-B1F3-28E41EEBE734}" destId="{D960AD36-0EF8-45D7-A71B-27FF01B9CD6B}" srcOrd="1" destOrd="0" presId="urn:microsoft.com/office/officeart/2009/3/layout/StepUpProcess"/>
    <dgm:cxn modelId="{1EF16E10-0BD5-4A82-8EF3-5775C9405DCA}" type="presParOf" srcId="{5E3BBA74-8391-445A-B1F3-28E41EEBE734}" destId="{45CE5DB7-4483-4125-B029-1F8EDE2C3C66}" srcOrd="2" destOrd="0" presId="urn:microsoft.com/office/officeart/2009/3/layout/StepUpProcess"/>
    <dgm:cxn modelId="{2B1DFFF6-3E23-4CBE-B2F9-A3222C21CC4F}" type="presParOf" srcId="{E866B3A4-B2E0-4C74-8E27-1146A66F3159}" destId="{5E6BD2C7-E20A-405E-A016-C32FEA8C8A2E}" srcOrd="7" destOrd="0" presId="urn:microsoft.com/office/officeart/2009/3/layout/StepUpProcess"/>
    <dgm:cxn modelId="{958C7C1E-2FB3-496D-9716-04F17D750AB2}" type="presParOf" srcId="{5E6BD2C7-E20A-405E-A016-C32FEA8C8A2E}" destId="{2A78B6C6-34EE-4D82-AB6D-4300280960E8}" srcOrd="0" destOrd="0" presId="urn:microsoft.com/office/officeart/2009/3/layout/StepUpProcess"/>
    <dgm:cxn modelId="{67D93B01-7DF3-46D7-AF80-31B23053C832}" type="presParOf" srcId="{E866B3A4-B2E0-4C74-8E27-1146A66F3159}" destId="{274EFB9A-694A-4412-8F34-690B13AD8ECC}" srcOrd="8" destOrd="0" presId="urn:microsoft.com/office/officeart/2009/3/layout/StepUpProcess"/>
    <dgm:cxn modelId="{02AF06CD-A8B2-424A-906C-F93564889E2C}" type="presParOf" srcId="{274EFB9A-694A-4412-8F34-690B13AD8ECC}" destId="{FC75CA4B-55A7-40B6-B35B-3C12335597E9}" srcOrd="0" destOrd="0" presId="urn:microsoft.com/office/officeart/2009/3/layout/StepUpProcess"/>
    <dgm:cxn modelId="{28EA0BFF-FA46-40DF-BBB5-F648711504F9}" type="presParOf" srcId="{274EFB9A-694A-4412-8F34-690B13AD8ECC}" destId="{7D287B94-398F-4A40-8A0B-281CF86D5319}" srcOrd="1" destOrd="0" presId="urn:microsoft.com/office/officeart/2009/3/layout/StepUpProcess"/>
    <dgm:cxn modelId="{3960B28A-4DA1-462E-A381-3C2DEDFBA917}" type="presParOf" srcId="{274EFB9A-694A-4412-8F34-690B13AD8ECC}" destId="{9FA21E68-3E87-47AF-9E89-6EAA60383C08}" srcOrd="2" destOrd="0" presId="urn:microsoft.com/office/officeart/2009/3/layout/StepUpProcess"/>
    <dgm:cxn modelId="{350AAC72-3F10-4933-BD0B-46F563ACD93D}" type="presParOf" srcId="{E866B3A4-B2E0-4C74-8E27-1146A66F3159}" destId="{AD74F939-1332-4E70-8359-DBCC082A56D8}" srcOrd="9" destOrd="0" presId="urn:microsoft.com/office/officeart/2009/3/layout/StepUpProcess"/>
    <dgm:cxn modelId="{7613CE59-3EB6-4EE2-9117-FC2FEB909EBA}" type="presParOf" srcId="{AD74F939-1332-4E70-8359-DBCC082A56D8}" destId="{6FFB3C8E-7FD5-41C5-89DD-26142A8E7873}" srcOrd="0" destOrd="0" presId="urn:microsoft.com/office/officeart/2009/3/layout/StepUpProcess"/>
    <dgm:cxn modelId="{63904AD7-E292-44D0-B40B-D189C9D41552}" type="presParOf" srcId="{E866B3A4-B2E0-4C74-8E27-1146A66F3159}" destId="{B76526B9-C3C8-4CE1-8ACD-87B346BCE8DB}" srcOrd="10" destOrd="0" presId="urn:microsoft.com/office/officeart/2009/3/layout/StepUpProcess"/>
    <dgm:cxn modelId="{11E2BD73-7276-47F4-8556-3B0AEFED4953}" type="presParOf" srcId="{B76526B9-C3C8-4CE1-8ACD-87B346BCE8DB}" destId="{A29287A0-2FF8-4A70-B31A-56AC2AC2ECE7}" srcOrd="0" destOrd="0" presId="urn:microsoft.com/office/officeart/2009/3/layout/StepUpProcess"/>
    <dgm:cxn modelId="{FB1178F8-B33B-46C0-AA18-224C2550CFD7}" type="presParOf" srcId="{B76526B9-C3C8-4CE1-8ACD-87B346BCE8DB}" destId="{30D19D97-94C9-48D0-B816-B06E9938E746}" srcOrd="1" destOrd="0" presId="urn:microsoft.com/office/officeart/2009/3/layout/StepUpProcess"/>
    <dgm:cxn modelId="{D3184ECC-B06B-4FFC-BC0C-9141348FDD30}" type="presParOf" srcId="{B76526B9-C3C8-4CE1-8ACD-87B346BCE8DB}" destId="{79D882E5-8F1D-4FC0-B834-468F9891C2C4}" srcOrd="2" destOrd="0" presId="urn:microsoft.com/office/officeart/2009/3/layout/StepUpProcess"/>
    <dgm:cxn modelId="{C35FCA42-32C2-4978-A496-31EE99D7A9FC}" type="presParOf" srcId="{E866B3A4-B2E0-4C74-8E27-1146A66F3159}" destId="{DAA01755-7DB8-46D9-A45B-DC1E1312A2C6}" srcOrd="11" destOrd="0" presId="urn:microsoft.com/office/officeart/2009/3/layout/StepUpProcess"/>
    <dgm:cxn modelId="{680BBC8F-5F07-42CF-9F16-978FB8BB1A07}" type="presParOf" srcId="{DAA01755-7DB8-46D9-A45B-DC1E1312A2C6}" destId="{87380F95-68E8-419C-B7E5-F388579BA624}" srcOrd="0" destOrd="0" presId="urn:microsoft.com/office/officeart/2009/3/layout/StepUpProcess"/>
    <dgm:cxn modelId="{62246103-9641-47CA-949F-AC750209AD39}" type="presParOf" srcId="{E866B3A4-B2E0-4C74-8E27-1146A66F3159}" destId="{E82A6456-E929-4C0F-8839-4713A94D7A2D}" srcOrd="12" destOrd="0" presId="urn:microsoft.com/office/officeart/2009/3/layout/StepUpProcess"/>
    <dgm:cxn modelId="{761199D4-DD7D-460F-A409-35543BB1317B}" type="presParOf" srcId="{E82A6456-E929-4C0F-8839-4713A94D7A2D}" destId="{2B0598ED-3BAC-4E53-9B81-50754061137F}" srcOrd="0" destOrd="0" presId="urn:microsoft.com/office/officeart/2009/3/layout/StepUpProcess"/>
    <dgm:cxn modelId="{214E9988-116F-4ECB-B003-17E0A1E5CBF1}" type="presParOf" srcId="{E82A6456-E929-4C0F-8839-4713A94D7A2D}" destId="{4C825427-7AD7-4B99-A752-CD3B418D2BD4}" srcOrd="1" destOrd="0" presId="urn:microsoft.com/office/officeart/2009/3/layout/StepUpProcess"/>
    <dgm:cxn modelId="{D01417C3-7EC7-41B4-832B-1FB1ABC0EC12}" type="presParOf" srcId="{E82A6456-E929-4C0F-8839-4713A94D7A2D}" destId="{39148D37-5D87-499E-AD8C-07A8F0BC92CB}" srcOrd="2" destOrd="0" presId="urn:microsoft.com/office/officeart/2009/3/layout/StepUpProcess"/>
    <dgm:cxn modelId="{0D1611C1-79E9-4A9F-934F-7772D5E8980A}" type="presParOf" srcId="{E866B3A4-B2E0-4C74-8E27-1146A66F3159}" destId="{8434C41C-286A-47CB-95A0-3E1CFAC7E2B8}" srcOrd="13" destOrd="0" presId="urn:microsoft.com/office/officeart/2009/3/layout/StepUpProcess"/>
    <dgm:cxn modelId="{F3CCA6CF-1A80-4F5D-A6BE-8DC70D08B1DA}" type="presParOf" srcId="{8434C41C-286A-47CB-95A0-3E1CFAC7E2B8}" destId="{4EC059C4-A7EF-492E-A1FA-281775FAED50}" srcOrd="0" destOrd="0" presId="urn:microsoft.com/office/officeart/2009/3/layout/StepUpProcess"/>
    <dgm:cxn modelId="{A73B8A3F-7D0D-4FD3-8B95-62E3F87BBE3E}" type="presParOf" srcId="{E866B3A4-B2E0-4C74-8E27-1146A66F3159}" destId="{737FE60B-3611-49C9-9C26-51CC52A07F9D}" srcOrd="14" destOrd="0" presId="urn:microsoft.com/office/officeart/2009/3/layout/StepUpProcess"/>
    <dgm:cxn modelId="{D4444773-7809-457D-ACBF-A370CE054604}" type="presParOf" srcId="{737FE60B-3611-49C9-9C26-51CC52A07F9D}" destId="{6D49B40D-A7E6-49E4-BD29-8AB186A0A35A}" srcOrd="0" destOrd="0" presId="urn:microsoft.com/office/officeart/2009/3/layout/StepUpProcess"/>
    <dgm:cxn modelId="{92A545BE-8081-45CF-ABB9-C104338CA482}" type="presParOf" srcId="{737FE60B-3611-49C9-9C26-51CC52A07F9D}" destId="{969ACC5F-0DAF-42FE-A201-51077C9366C2}" srcOrd="1" destOrd="0" presId="urn:microsoft.com/office/officeart/2009/3/layout/StepUpProcess"/>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0FE78-83D9-4B9C-9C22-78E7DE6DD607}">
      <dsp:nvSpPr>
        <dsp:cNvPr id="0" name=""/>
        <dsp:cNvSpPr/>
      </dsp:nvSpPr>
      <dsp:spPr>
        <a:xfrm>
          <a:off x="724696" y="0"/>
          <a:ext cx="8213222" cy="318376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9A3236-C8EF-4C0F-8596-EF4F69EB694B}">
      <dsp:nvSpPr>
        <dsp:cNvPr id="0" name=""/>
        <dsp:cNvSpPr/>
      </dsp:nvSpPr>
      <dsp:spPr>
        <a:xfrm>
          <a:off x="1032" y="955128"/>
          <a:ext cx="2935526" cy="12735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1. </a:t>
          </a:r>
          <a:r>
            <a:rPr lang="zh-CN" sz="2000" kern="1200" dirty="0"/>
            <a:t>是贯彻“四个全面”战略布局坚强有力的法治保障 </a:t>
          </a:r>
        </a:p>
      </dsp:txBody>
      <dsp:txXfrm>
        <a:off x="63199" y="1017295"/>
        <a:ext cx="2811192" cy="1149170"/>
      </dsp:txXfrm>
    </dsp:sp>
    <dsp:sp modelId="{FE32A33E-9D3E-4974-BDED-477FC17C6835}">
      <dsp:nvSpPr>
        <dsp:cNvPr id="0" name=""/>
        <dsp:cNvSpPr/>
      </dsp:nvSpPr>
      <dsp:spPr>
        <a:xfrm>
          <a:off x="3363544" y="955128"/>
          <a:ext cx="2935526" cy="12735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t>2. </a:t>
          </a:r>
          <a:r>
            <a:rPr lang="zh-CN" sz="2000" kern="1200"/>
            <a:t>是实现国家治理体系和治理能力现代化的必然要求</a:t>
          </a:r>
        </a:p>
      </dsp:txBody>
      <dsp:txXfrm>
        <a:off x="3425711" y="1017295"/>
        <a:ext cx="2811192" cy="1149170"/>
      </dsp:txXfrm>
    </dsp:sp>
    <dsp:sp modelId="{A4472837-C225-405F-82E7-D64954B722D8}">
      <dsp:nvSpPr>
        <dsp:cNvPr id="0" name=""/>
        <dsp:cNvSpPr/>
      </dsp:nvSpPr>
      <dsp:spPr>
        <a:xfrm>
          <a:off x="6726056" y="955128"/>
          <a:ext cx="2935526" cy="12735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3. </a:t>
          </a:r>
          <a:r>
            <a:rPr lang="zh-CN" sz="2000" kern="1200" dirty="0"/>
            <a:t>是确保党和国家长治久安的根本要求  </a:t>
          </a:r>
        </a:p>
      </dsp:txBody>
      <dsp:txXfrm>
        <a:off x="6788223" y="1017295"/>
        <a:ext cx="2811192" cy="11491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FCBD96-0525-495C-B707-B19DC8B8E37B}">
      <dsp:nvSpPr>
        <dsp:cNvPr id="0" name=""/>
        <dsp:cNvSpPr/>
      </dsp:nvSpPr>
      <dsp:spPr>
        <a:xfrm>
          <a:off x="3278" y="237529"/>
          <a:ext cx="3196698" cy="63490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zh-CN" altLang="en-US" sz="1600" kern="1200"/>
            <a:t>一、推动文化旅游融合发展</a:t>
          </a:r>
        </a:p>
      </dsp:txBody>
      <dsp:txXfrm>
        <a:off x="3278" y="237529"/>
        <a:ext cx="3196698" cy="634902"/>
      </dsp:txXfrm>
    </dsp:sp>
    <dsp:sp modelId="{A14E0326-493A-45BD-93D2-25682D6714EC}">
      <dsp:nvSpPr>
        <dsp:cNvPr id="0" name=""/>
        <dsp:cNvSpPr/>
      </dsp:nvSpPr>
      <dsp:spPr>
        <a:xfrm>
          <a:off x="3278" y="788990"/>
          <a:ext cx="3196698" cy="22838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altLang="zh-CN" sz="1600" kern="1200" dirty="0"/>
            <a:t>1.</a:t>
          </a:r>
          <a:r>
            <a:rPr lang="zh-CN" altLang="en-US" sz="1600" kern="1200" dirty="0"/>
            <a:t>传承文化遗产 </a:t>
          </a:r>
        </a:p>
        <a:p>
          <a:pPr marL="171450" lvl="1" indent="-171450" algn="l" defTabSz="711200">
            <a:lnSpc>
              <a:spcPct val="90000"/>
            </a:lnSpc>
            <a:spcBef>
              <a:spcPct val="0"/>
            </a:spcBef>
            <a:spcAft>
              <a:spcPct val="15000"/>
            </a:spcAft>
            <a:buChar char="•"/>
          </a:pPr>
          <a:r>
            <a:rPr lang="en-US" sz="1600" kern="1200" dirty="0"/>
            <a:t>2.</a:t>
          </a:r>
          <a:r>
            <a:rPr lang="zh-CN" sz="1600" kern="1200" dirty="0"/>
            <a:t>倡导绿色</a:t>
          </a:r>
        </a:p>
        <a:p>
          <a:pPr marL="171450" lvl="1" indent="-171450" algn="l" defTabSz="711200">
            <a:lnSpc>
              <a:spcPct val="90000"/>
            </a:lnSpc>
            <a:spcBef>
              <a:spcPct val="0"/>
            </a:spcBef>
            <a:spcAft>
              <a:spcPct val="15000"/>
            </a:spcAft>
            <a:buChar char="•"/>
          </a:pPr>
          <a:r>
            <a:rPr lang="en-US" sz="1600" kern="1200" dirty="0"/>
            <a:t>3.</a:t>
          </a:r>
          <a:r>
            <a:rPr lang="zh-CN" sz="1600" kern="1200" dirty="0"/>
            <a:t>传承红色基因</a:t>
          </a:r>
        </a:p>
        <a:p>
          <a:pPr marL="171450" lvl="1" indent="-171450" algn="l" defTabSz="711200">
            <a:lnSpc>
              <a:spcPct val="90000"/>
            </a:lnSpc>
            <a:spcBef>
              <a:spcPct val="0"/>
            </a:spcBef>
            <a:spcAft>
              <a:spcPct val="15000"/>
            </a:spcAft>
            <a:buChar char="•"/>
          </a:pPr>
          <a:r>
            <a:rPr lang="en-US" sz="1600" kern="1200" dirty="0"/>
            <a:t>4.</a:t>
          </a:r>
          <a:r>
            <a:rPr lang="zh-CN" sz="1600" kern="1200" dirty="0"/>
            <a:t>实施乡村振兴</a:t>
          </a:r>
        </a:p>
      </dsp:txBody>
      <dsp:txXfrm>
        <a:off x="3278" y="788990"/>
        <a:ext cx="3196698" cy="2283840"/>
      </dsp:txXfrm>
    </dsp:sp>
    <dsp:sp modelId="{BFBEB6C8-A65F-4F5C-884D-D9733F527F50}">
      <dsp:nvSpPr>
        <dsp:cNvPr id="0" name=""/>
        <dsp:cNvSpPr/>
      </dsp:nvSpPr>
      <dsp:spPr>
        <a:xfrm>
          <a:off x="3647514" y="237529"/>
          <a:ext cx="3196698" cy="63490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二、加强文化旅游交流互鉴</a:t>
          </a:r>
        </a:p>
      </dsp:txBody>
      <dsp:txXfrm>
        <a:off x="3647514" y="237529"/>
        <a:ext cx="3196698" cy="634902"/>
      </dsp:txXfrm>
    </dsp:sp>
    <dsp:sp modelId="{F6AAF41C-87E5-4766-9777-F4BADC490417}">
      <dsp:nvSpPr>
        <dsp:cNvPr id="0" name=""/>
        <dsp:cNvSpPr/>
      </dsp:nvSpPr>
      <dsp:spPr>
        <a:xfrm>
          <a:off x="3647514" y="788990"/>
          <a:ext cx="3196698" cy="22838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1.“</a:t>
          </a:r>
          <a:r>
            <a:rPr lang="zh-CN" sz="1600" kern="1200" dirty="0"/>
            <a:t>一带一路”倡议实施</a:t>
          </a:r>
        </a:p>
        <a:p>
          <a:pPr marL="171450" lvl="1" indent="-171450" algn="l" defTabSz="711200">
            <a:lnSpc>
              <a:spcPct val="90000"/>
            </a:lnSpc>
            <a:spcBef>
              <a:spcPct val="0"/>
            </a:spcBef>
            <a:spcAft>
              <a:spcPct val="15000"/>
            </a:spcAft>
            <a:buChar char="•"/>
          </a:pPr>
          <a:r>
            <a:rPr lang="en-US" sz="1600" kern="1200" dirty="0"/>
            <a:t>2.</a:t>
          </a:r>
          <a:r>
            <a:rPr lang="zh-CN" sz="1600" kern="1200" dirty="0"/>
            <a:t>建立亚洲命运共同体 </a:t>
          </a:r>
        </a:p>
        <a:p>
          <a:pPr marL="171450" lvl="1" indent="-171450" algn="l" defTabSz="711200">
            <a:lnSpc>
              <a:spcPct val="90000"/>
            </a:lnSpc>
            <a:spcBef>
              <a:spcPct val="0"/>
            </a:spcBef>
            <a:spcAft>
              <a:spcPct val="15000"/>
            </a:spcAft>
            <a:buChar char="•"/>
          </a:pPr>
          <a:r>
            <a:rPr lang="en-US" sz="1600" kern="1200" dirty="0"/>
            <a:t>3.</a:t>
          </a:r>
          <a:r>
            <a:rPr lang="zh-CN" sz="1600" kern="1200" dirty="0"/>
            <a:t>推动两岸合作交流</a:t>
          </a:r>
        </a:p>
        <a:p>
          <a:pPr marL="171450" lvl="1" indent="-171450" algn="l" defTabSz="711200">
            <a:lnSpc>
              <a:spcPct val="90000"/>
            </a:lnSpc>
            <a:spcBef>
              <a:spcPct val="0"/>
            </a:spcBef>
            <a:spcAft>
              <a:spcPct val="15000"/>
            </a:spcAft>
            <a:buChar char="•"/>
          </a:pPr>
          <a:r>
            <a:rPr lang="en-US" sz="1600" kern="1200" dirty="0"/>
            <a:t>4.</a:t>
          </a:r>
          <a:r>
            <a:rPr lang="zh-CN" sz="1600" kern="1200" dirty="0"/>
            <a:t>其他主要国际交流</a:t>
          </a:r>
        </a:p>
      </dsp:txBody>
      <dsp:txXfrm>
        <a:off x="3647514" y="788990"/>
        <a:ext cx="3196698" cy="2283840"/>
      </dsp:txXfrm>
    </dsp:sp>
    <dsp:sp modelId="{17982A67-6DD2-4F26-9F46-B765B1BEE940}">
      <dsp:nvSpPr>
        <dsp:cNvPr id="0" name=""/>
        <dsp:cNvSpPr/>
      </dsp:nvSpPr>
      <dsp:spPr>
        <a:xfrm>
          <a:off x="7291750" y="237529"/>
          <a:ext cx="3196698" cy="63490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三、建设社会主义文化强国</a:t>
          </a:r>
        </a:p>
      </dsp:txBody>
      <dsp:txXfrm>
        <a:off x="7291750" y="237529"/>
        <a:ext cx="3196698" cy="634902"/>
      </dsp:txXfrm>
    </dsp:sp>
    <dsp:sp modelId="{03A3E361-167E-4F65-A764-79847623163C}">
      <dsp:nvSpPr>
        <dsp:cNvPr id="0" name=""/>
        <dsp:cNvSpPr/>
      </dsp:nvSpPr>
      <dsp:spPr>
        <a:xfrm>
          <a:off x="7291750" y="788990"/>
          <a:ext cx="3196698" cy="22838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1.</a:t>
          </a:r>
          <a:r>
            <a:rPr lang="zh-CN" sz="1600" kern="1200" dirty="0"/>
            <a:t>坚定文化自信</a:t>
          </a:r>
        </a:p>
        <a:p>
          <a:pPr marL="171450" lvl="1" indent="-171450" algn="l" defTabSz="711200">
            <a:lnSpc>
              <a:spcPct val="90000"/>
            </a:lnSpc>
            <a:spcBef>
              <a:spcPct val="0"/>
            </a:spcBef>
            <a:spcAft>
              <a:spcPct val="15000"/>
            </a:spcAft>
            <a:buChar char="•"/>
          </a:pPr>
          <a:r>
            <a:rPr lang="en-US" sz="1600" kern="1200" dirty="0"/>
            <a:t>2.</a:t>
          </a:r>
          <a:r>
            <a:rPr lang="zh-CN" sz="1600" kern="1200" dirty="0"/>
            <a:t>做好文化事业</a:t>
          </a:r>
        </a:p>
        <a:p>
          <a:pPr marL="171450" lvl="1" indent="-171450" algn="l" defTabSz="711200">
            <a:lnSpc>
              <a:spcPct val="90000"/>
            </a:lnSpc>
            <a:spcBef>
              <a:spcPct val="0"/>
            </a:spcBef>
            <a:spcAft>
              <a:spcPct val="15000"/>
            </a:spcAft>
            <a:buChar char="•"/>
          </a:pPr>
          <a:r>
            <a:rPr lang="en-US" sz="1600" kern="1200" dirty="0"/>
            <a:t>3.</a:t>
          </a:r>
          <a:r>
            <a:rPr lang="zh-CN" sz="1600" kern="1200" dirty="0"/>
            <a:t>强化内部建设</a:t>
          </a:r>
        </a:p>
        <a:p>
          <a:pPr marL="171450" lvl="1" indent="-171450" algn="l" defTabSz="711200">
            <a:lnSpc>
              <a:spcPct val="90000"/>
            </a:lnSpc>
            <a:spcBef>
              <a:spcPct val="0"/>
            </a:spcBef>
            <a:spcAft>
              <a:spcPct val="15000"/>
            </a:spcAft>
            <a:buChar char="•"/>
          </a:pPr>
          <a:r>
            <a:rPr lang="en-US" sz="1600" kern="1200" dirty="0"/>
            <a:t>4.</a:t>
          </a:r>
          <a:r>
            <a:rPr lang="zh-CN" sz="1600" kern="1200" dirty="0"/>
            <a:t>弘扬时代精神</a:t>
          </a:r>
        </a:p>
      </dsp:txBody>
      <dsp:txXfrm>
        <a:off x="7291750" y="788990"/>
        <a:ext cx="3196698" cy="22838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306C5C-81EC-4ACB-9A0C-88A05B768F25}">
      <dsp:nvSpPr>
        <dsp:cNvPr id="0" name=""/>
        <dsp:cNvSpPr/>
      </dsp:nvSpPr>
      <dsp:spPr>
        <a:xfrm>
          <a:off x="0" y="1848"/>
          <a:ext cx="4295911" cy="5402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1. </a:t>
          </a:r>
          <a:r>
            <a:rPr lang="zh-CN" sz="1800" kern="1200" dirty="0"/>
            <a:t>总体要求</a:t>
          </a:r>
        </a:p>
      </dsp:txBody>
      <dsp:txXfrm>
        <a:off x="26371" y="28219"/>
        <a:ext cx="4243169" cy="487468"/>
      </dsp:txXfrm>
    </dsp:sp>
    <dsp:sp modelId="{75C8D739-7CCC-4D0C-88F1-34BF9E72C87B}">
      <dsp:nvSpPr>
        <dsp:cNvPr id="0" name=""/>
        <dsp:cNvSpPr/>
      </dsp:nvSpPr>
      <dsp:spPr>
        <a:xfrm>
          <a:off x="0" y="555910"/>
          <a:ext cx="4295911" cy="5402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2. </a:t>
          </a:r>
          <a:r>
            <a:rPr lang="zh-CN" sz="1800" kern="1200" dirty="0"/>
            <a:t>推进融合发展，创新产品供给</a:t>
          </a:r>
        </a:p>
      </dsp:txBody>
      <dsp:txXfrm>
        <a:off x="26371" y="582281"/>
        <a:ext cx="4243169" cy="487468"/>
      </dsp:txXfrm>
    </dsp:sp>
    <dsp:sp modelId="{05E56596-51F5-47C1-A749-D7BBDBCC2D94}">
      <dsp:nvSpPr>
        <dsp:cNvPr id="0" name=""/>
        <dsp:cNvSpPr/>
      </dsp:nvSpPr>
      <dsp:spPr>
        <a:xfrm>
          <a:off x="0" y="1109973"/>
          <a:ext cx="4295911" cy="5402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t>3. </a:t>
          </a:r>
          <a:r>
            <a:rPr lang="zh-CN" sz="1800" kern="1200"/>
            <a:t>加强旅游服务，提升满意指数</a:t>
          </a:r>
        </a:p>
      </dsp:txBody>
      <dsp:txXfrm>
        <a:off x="26371" y="1136344"/>
        <a:ext cx="4243169" cy="487468"/>
      </dsp:txXfrm>
    </dsp:sp>
    <dsp:sp modelId="{04F16ECF-E74E-433E-80D5-E21A2E82BCF9}">
      <dsp:nvSpPr>
        <dsp:cNvPr id="0" name=""/>
        <dsp:cNvSpPr/>
      </dsp:nvSpPr>
      <dsp:spPr>
        <a:xfrm>
          <a:off x="0" y="1664035"/>
          <a:ext cx="4295911" cy="5402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t>4. </a:t>
          </a:r>
          <a:r>
            <a:rPr lang="zh-CN" sz="1800" kern="1200"/>
            <a:t>加强基础配套，提升公共服务</a:t>
          </a:r>
        </a:p>
      </dsp:txBody>
      <dsp:txXfrm>
        <a:off x="26371" y="1690406"/>
        <a:ext cx="4243169" cy="487468"/>
      </dsp:txXfrm>
    </dsp:sp>
    <dsp:sp modelId="{8078EC8A-0E88-4F06-9732-59A7EBC11F60}">
      <dsp:nvSpPr>
        <dsp:cNvPr id="0" name=""/>
        <dsp:cNvSpPr/>
      </dsp:nvSpPr>
      <dsp:spPr>
        <a:xfrm>
          <a:off x="0" y="2218098"/>
          <a:ext cx="4295911" cy="5402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t>5. </a:t>
          </a:r>
          <a:r>
            <a:rPr lang="zh-CN" sz="1800" kern="1200"/>
            <a:t>加强环境保护，推进共建共享</a:t>
          </a:r>
        </a:p>
      </dsp:txBody>
      <dsp:txXfrm>
        <a:off x="26371" y="2244469"/>
        <a:ext cx="4243169" cy="487468"/>
      </dsp:txXfrm>
    </dsp:sp>
    <dsp:sp modelId="{186A0F8E-FD45-4D37-AB2D-FB2DAED5F78F}">
      <dsp:nvSpPr>
        <dsp:cNvPr id="0" name=""/>
        <dsp:cNvSpPr/>
      </dsp:nvSpPr>
      <dsp:spPr>
        <a:xfrm>
          <a:off x="0" y="2772160"/>
          <a:ext cx="4295911" cy="5402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t>6. </a:t>
          </a:r>
          <a:r>
            <a:rPr lang="zh-CN" sz="1800" kern="1200"/>
            <a:t>实施系统营销，塑造品牌形象</a:t>
          </a:r>
        </a:p>
      </dsp:txBody>
      <dsp:txXfrm>
        <a:off x="26371" y="2798531"/>
        <a:ext cx="4243169" cy="487468"/>
      </dsp:txXfrm>
    </dsp:sp>
    <dsp:sp modelId="{8EBE1B82-56E2-49B0-A056-A899A2CCFD4A}">
      <dsp:nvSpPr>
        <dsp:cNvPr id="0" name=""/>
        <dsp:cNvSpPr/>
      </dsp:nvSpPr>
      <dsp:spPr>
        <a:xfrm>
          <a:off x="0" y="3326223"/>
          <a:ext cx="4295911" cy="5402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t>7. </a:t>
          </a:r>
          <a:r>
            <a:rPr lang="zh-CN" sz="1800" kern="1200"/>
            <a:t>加强规划工作，实施科学发展</a:t>
          </a:r>
        </a:p>
      </dsp:txBody>
      <dsp:txXfrm>
        <a:off x="26371" y="3352594"/>
        <a:ext cx="4243169" cy="487468"/>
      </dsp:txXfrm>
    </dsp:sp>
    <dsp:sp modelId="{DF5BB8F7-0724-454F-BEB4-FB496650226E}">
      <dsp:nvSpPr>
        <dsp:cNvPr id="0" name=""/>
        <dsp:cNvSpPr/>
      </dsp:nvSpPr>
      <dsp:spPr>
        <a:xfrm>
          <a:off x="0" y="3880285"/>
          <a:ext cx="4295911" cy="5402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t>8. </a:t>
          </a:r>
          <a:r>
            <a:rPr lang="zh-CN" sz="1800" kern="1200"/>
            <a:t>创新体制机制，完善治理体系</a:t>
          </a:r>
        </a:p>
      </dsp:txBody>
      <dsp:txXfrm>
        <a:off x="26371" y="3906656"/>
        <a:ext cx="4243169" cy="487468"/>
      </dsp:txXfrm>
    </dsp:sp>
    <dsp:sp modelId="{4AC9148B-3A37-49F0-84F2-EFF35A8DE54F}">
      <dsp:nvSpPr>
        <dsp:cNvPr id="0" name=""/>
        <dsp:cNvSpPr/>
      </dsp:nvSpPr>
      <dsp:spPr>
        <a:xfrm>
          <a:off x="0" y="4434348"/>
          <a:ext cx="4295911" cy="5402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t>9. </a:t>
          </a:r>
          <a:r>
            <a:rPr lang="zh-CN" sz="1800" kern="1200"/>
            <a:t>强化政策支持，认真组织实施</a:t>
          </a:r>
        </a:p>
      </dsp:txBody>
      <dsp:txXfrm>
        <a:off x="26371" y="4460719"/>
        <a:ext cx="4243169" cy="48746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306C5C-81EC-4ACB-9A0C-88A05B768F25}">
      <dsp:nvSpPr>
        <dsp:cNvPr id="0" name=""/>
        <dsp:cNvSpPr/>
      </dsp:nvSpPr>
      <dsp:spPr>
        <a:xfrm>
          <a:off x="0" y="379368"/>
          <a:ext cx="3573518" cy="5580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1. </a:t>
          </a:r>
          <a:r>
            <a:rPr lang="zh-CN" sz="1800" kern="1200" dirty="0"/>
            <a:t>总体要求</a:t>
          </a:r>
        </a:p>
      </dsp:txBody>
      <dsp:txXfrm>
        <a:off x="27244" y="406612"/>
        <a:ext cx="3519030" cy="503601"/>
      </dsp:txXfrm>
    </dsp:sp>
    <dsp:sp modelId="{75C8D739-7CCC-4D0C-88F1-34BF9E72C87B}">
      <dsp:nvSpPr>
        <dsp:cNvPr id="0" name=""/>
        <dsp:cNvSpPr/>
      </dsp:nvSpPr>
      <dsp:spPr>
        <a:xfrm>
          <a:off x="0" y="989298"/>
          <a:ext cx="3573518" cy="5580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2. </a:t>
          </a:r>
          <a:r>
            <a:rPr lang="zh-CN" altLang="en-US" sz="1800" kern="1200" dirty="0"/>
            <a:t>加强规划引领，优化区域布局</a:t>
          </a:r>
          <a:endParaRPr lang="zh-CN" sz="1800" kern="1200" dirty="0"/>
        </a:p>
      </dsp:txBody>
      <dsp:txXfrm>
        <a:off x="27244" y="1016542"/>
        <a:ext cx="3519030" cy="503601"/>
      </dsp:txXfrm>
    </dsp:sp>
    <dsp:sp modelId="{05E56596-51F5-47C1-A749-D7BBDBCC2D94}">
      <dsp:nvSpPr>
        <dsp:cNvPr id="0" name=""/>
        <dsp:cNvSpPr/>
      </dsp:nvSpPr>
      <dsp:spPr>
        <a:xfrm>
          <a:off x="0" y="1599228"/>
          <a:ext cx="3573518" cy="5580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3. </a:t>
          </a:r>
          <a:r>
            <a:rPr lang="zh-CN" altLang="en-US" sz="1800" kern="1200" dirty="0"/>
            <a:t>完善基础设施，提升公共服务</a:t>
          </a:r>
          <a:endParaRPr lang="zh-CN" sz="1800" kern="1200" dirty="0"/>
        </a:p>
      </dsp:txBody>
      <dsp:txXfrm>
        <a:off x="27244" y="1626472"/>
        <a:ext cx="3519030" cy="503601"/>
      </dsp:txXfrm>
    </dsp:sp>
    <dsp:sp modelId="{04F16ECF-E74E-433E-80D5-E21A2E82BCF9}">
      <dsp:nvSpPr>
        <dsp:cNvPr id="0" name=""/>
        <dsp:cNvSpPr/>
      </dsp:nvSpPr>
      <dsp:spPr>
        <a:xfrm>
          <a:off x="0" y="2209158"/>
          <a:ext cx="3573518" cy="5580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4. </a:t>
          </a:r>
          <a:r>
            <a:rPr lang="zh-CN" altLang="en-US" sz="1800" kern="1200" dirty="0"/>
            <a:t>丰富文化内涵，提升产品品质</a:t>
          </a:r>
          <a:endParaRPr lang="zh-CN" sz="1800" kern="1200" dirty="0"/>
        </a:p>
      </dsp:txBody>
      <dsp:txXfrm>
        <a:off x="27244" y="2236402"/>
        <a:ext cx="3519030" cy="503601"/>
      </dsp:txXfrm>
    </dsp:sp>
    <dsp:sp modelId="{8078EC8A-0E88-4F06-9732-59A7EBC11F60}">
      <dsp:nvSpPr>
        <dsp:cNvPr id="0" name=""/>
        <dsp:cNvSpPr/>
      </dsp:nvSpPr>
      <dsp:spPr>
        <a:xfrm>
          <a:off x="0" y="2819088"/>
          <a:ext cx="3573518" cy="5580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5</a:t>
          </a:r>
          <a:r>
            <a:rPr lang="en-US" altLang="zh-CN" sz="1800" kern="1200" dirty="0"/>
            <a:t>. </a:t>
          </a:r>
          <a:r>
            <a:rPr lang="zh-CN" altLang="en-US" sz="1800" kern="1200" dirty="0"/>
            <a:t>创建旅游品牌，加大市场营销</a:t>
          </a:r>
          <a:endParaRPr lang="zh-CN" sz="1800" kern="1200" dirty="0"/>
        </a:p>
      </dsp:txBody>
      <dsp:txXfrm>
        <a:off x="27244" y="2846332"/>
        <a:ext cx="3519030" cy="503601"/>
      </dsp:txXfrm>
    </dsp:sp>
    <dsp:sp modelId="{186A0F8E-FD45-4D37-AB2D-FB2DAED5F78F}">
      <dsp:nvSpPr>
        <dsp:cNvPr id="0" name=""/>
        <dsp:cNvSpPr/>
      </dsp:nvSpPr>
      <dsp:spPr>
        <a:xfrm>
          <a:off x="0" y="3429018"/>
          <a:ext cx="3573518" cy="5580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6. </a:t>
          </a:r>
          <a:r>
            <a:rPr lang="zh-CN" altLang="en-US" sz="1800" kern="1200" dirty="0"/>
            <a:t>注重农民受益，助力脱贫攻坚</a:t>
          </a:r>
          <a:endParaRPr lang="zh-CN" sz="1800" kern="1200" dirty="0"/>
        </a:p>
      </dsp:txBody>
      <dsp:txXfrm>
        <a:off x="27244" y="3456262"/>
        <a:ext cx="3519030" cy="503601"/>
      </dsp:txXfrm>
    </dsp:sp>
    <dsp:sp modelId="{8EBE1B82-56E2-49B0-A056-A899A2CCFD4A}">
      <dsp:nvSpPr>
        <dsp:cNvPr id="0" name=""/>
        <dsp:cNvSpPr/>
      </dsp:nvSpPr>
      <dsp:spPr>
        <a:xfrm>
          <a:off x="0" y="4038948"/>
          <a:ext cx="3573518" cy="5580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7. </a:t>
          </a:r>
          <a:r>
            <a:rPr lang="zh-CN" altLang="en-US" sz="1800" kern="1200" dirty="0"/>
            <a:t>整合资金资源，强化要素保障</a:t>
          </a:r>
          <a:endParaRPr lang="zh-CN" sz="1800" kern="1200" dirty="0"/>
        </a:p>
      </dsp:txBody>
      <dsp:txXfrm>
        <a:off x="27244" y="4066192"/>
        <a:ext cx="3519030" cy="50360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A7B420-CE63-4525-9BB4-F32285DD0677}">
      <dsp:nvSpPr>
        <dsp:cNvPr id="0" name=""/>
        <dsp:cNvSpPr/>
      </dsp:nvSpPr>
      <dsp:spPr>
        <a:xfrm>
          <a:off x="8490" y="0"/>
          <a:ext cx="798122" cy="14559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CN" sz="1400" b="1" kern="1200" dirty="0"/>
            <a:t>第一章总则</a:t>
          </a:r>
          <a:endParaRPr lang="en-US" altLang="zh-CN" sz="1400" kern="1200" dirty="0"/>
        </a:p>
        <a:p>
          <a:pPr marL="0" lvl="0" indent="0" algn="ctr" defTabSz="622300">
            <a:lnSpc>
              <a:spcPct val="90000"/>
            </a:lnSpc>
            <a:spcBef>
              <a:spcPct val="0"/>
            </a:spcBef>
            <a:spcAft>
              <a:spcPct val="35000"/>
            </a:spcAft>
            <a:buNone/>
          </a:pPr>
          <a:r>
            <a:rPr lang="zh-CN" sz="1400" kern="1200" dirty="0"/>
            <a:t>共</a:t>
          </a:r>
          <a:r>
            <a:rPr lang="en-US" sz="1400" kern="1200" dirty="0"/>
            <a:t>8</a:t>
          </a:r>
          <a:r>
            <a:rPr lang="zh-CN" sz="1400" kern="1200" dirty="0"/>
            <a:t>条</a:t>
          </a:r>
        </a:p>
      </dsp:txBody>
      <dsp:txXfrm>
        <a:off x="31866" y="23376"/>
        <a:ext cx="751370" cy="1409181"/>
      </dsp:txXfrm>
    </dsp:sp>
    <dsp:sp modelId="{301FE495-C9A5-48CC-934A-64CE86AC8E5F}">
      <dsp:nvSpPr>
        <dsp:cNvPr id="0" name=""/>
        <dsp:cNvSpPr/>
      </dsp:nvSpPr>
      <dsp:spPr>
        <a:xfrm>
          <a:off x="886425" y="628999"/>
          <a:ext cx="169202" cy="1979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p>
      </dsp:txBody>
      <dsp:txXfrm>
        <a:off x="886425" y="668586"/>
        <a:ext cx="118441" cy="118760"/>
      </dsp:txXfrm>
    </dsp:sp>
    <dsp:sp modelId="{7987808D-B3D6-4B69-9086-BC41C9DD1CEB}">
      <dsp:nvSpPr>
        <dsp:cNvPr id="0" name=""/>
        <dsp:cNvSpPr/>
      </dsp:nvSpPr>
      <dsp:spPr>
        <a:xfrm>
          <a:off x="1125862" y="0"/>
          <a:ext cx="798122" cy="14559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CN" sz="1400" b="1" kern="1200" dirty="0"/>
            <a:t>第二章旅游者</a:t>
          </a:r>
          <a:endParaRPr lang="en-US" altLang="zh-CN" sz="1400" kern="1200" dirty="0"/>
        </a:p>
        <a:p>
          <a:pPr marL="0" lvl="0" indent="0" algn="ctr" defTabSz="622300">
            <a:lnSpc>
              <a:spcPct val="90000"/>
            </a:lnSpc>
            <a:spcBef>
              <a:spcPct val="0"/>
            </a:spcBef>
            <a:spcAft>
              <a:spcPct val="35000"/>
            </a:spcAft>
            <a:buNone/>
          </a:pPr>
          <a:r>
            <a:rPr lang="zh-CN" sz="1400" kern="1200" dirty="0"/>
            <a:t>共 </a:t>
          </a:r>
          <a:r>
            <a:rPr lang="en-US" sz="1400" kern="1200" dirty="0"/>
            <a:t>8 </a:t>
          </a:r>
          <a:r>
            <a:rPr lang="zh-CN" sz="1400" kern="1200" dirty="0"/>
            <a:t>条</a:t>
          </a:r>
        </a:p>
      </dsp:txBody>
      <dsp:txXfrm>
        <a:off x="1149238" y="23376"/>
        <a:ext cx="751370" cy="1409181"/>
      </dsp:txXfrm>
    </dsp:sp>
    <dsp:sp modelId="{8D1E9150-91CF-42AA-82A9-265B6B23C127}">
      <dsp:nvSpPr>
        <dsp:cNvPr id="0" name=""/>
        <dsp:cNvSpPr/>
      </dsp:nvSpPr>
      <dsp:spPr>
        <a:xfrm>
          <a:off x="2003797" y="628999"/>
          <a:ext cx="169202" cy="1979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p>
      </dsp:txBody>
      <dsp:txXfrm>
        <a:off x="2003797" y="668586"/>
        <a:ext cx="118441" cy="118760"/>
      </dsp:txXfrm>
    </dsp:sp>
    <dsp:sp modelId="{2CABB7A0-84B9-417D-B4BC-F2E58286BADE}">
      <dsp:nvSpPr>
        <dsp:cNvPr id="0" name=""/>
        <dsp:cNvSpPr/>
      </dsp:nvSpPr>
      <dsp:spPr>
        <a:xfrm>
          <a:off x="2243233" y="0"/>
          <a:ext cx="798122" cy="14559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CN" sz="1400" b="1" kern="1200" dirty="0"/>
            <a:t>第三章旅游规划和促进</a:t>
          </a:r>
          <a:endParaRPr lang="en-US" altLang="zh-CN" sz="1400" kern="1200" dirty="0"/>
        </a:p>
        <a:p>
          <a:pPr marL="0" lvl="0" indent="0" algn="ctr" defTabSz="622300">
            <a:lnSpc>
              <a:spcPct val="90000"/>
            </a:lnSpc>
            <a:spcBef>
              <a:spcPct val="0"/>
            </a:spcBef>
            <a:spcAft>
              <a:spcPct val="35000"/>
            </a:spcAft>
            <a:buNone/>
          </a:pPr>
          <a:r>
            <a:rPr lang="zh-CN" sz="1400" kern="1200" dirty="0"/>
            <a:t>共 </a:t>
          </a:r>
          <a:r>
            <a:rPr lang="en-US" sz="1400" kern="1200" dirty="0"/>
            <a:t>11 </a:t>
          </a:r>
          <a:r>
            <a:rPr lang="zh-CN" sz="1400" kern="1200" dirty="0"/>
            <a:t>条</a:t>
          </a:r>
        </a:p>
      </dsp:txBody>
      <dsp:txXfrm>
        <a:off x="2266609" y="23376"/>
        <a:ext cx="751370" cy="1409181"/>
      </dsp:txXfrm>
    </dsp:sp>
    <dsp:sp modelId="{EE8A9E64-3A5D-4BBB-9F4F-3463863C6206}">
      <dsp:nvSpPr>
        <dsp:cNvPr id="0" name=""/>
        <dsp:cNvSpPr/>
      </dsp:nvSpPr>
      <dsp:spPr>
        <a:xfrm>
          <a:off x="3121168" y="628999"/>
          <a:ext cx="169202" cy="1979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p>
      </dsp:txBody>
      <dsp:txXfrm>
        <a:off x="3121168" y="668586"/>
        <a:ext cx="118441" cy="118760"/>
      </dsp:txXfrm>
    </dsp:sp>
    <dsp:sp modelId="{1BE818C8-5FE9-46DC-ABD6-52B8082A9B86}">
      <dsp:nvSpPr>
        <dsp:cNvPr id="0" name=""/>
        <dsp:cNvSpPr/>
      </dsp:nvSpPr>
      <dsp:spPr>
        <a:xfrm>
          <a:off x="3360605" y="0"/>
          <a:ext cx="798122" cy="14559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CN" sz="1400" b="1" kern="1200" dirty="0"/>
            <a:t>第四章旅游经营</a:t>
          </a:r>
          <a:endParaRPr lang="en-US" altLang="zh-CN" sz="1400" kern="1200" dirty="0"/>
        </a:p>
        <a:p>
          <a:pPr marL="0" lvl="0" indent="0" algn="ctr" defTabSz="622300">
            <a:lnSpc>
              <a:spcPct val="90000"/>
            </a:lnSpc>
            <a:spcBef>
              <a:spcPct val="0"/>
            </a:spcBef>
            <a:spcAft>
              <a:spcPct val="35000"/>
            </a:spcAft>
            <a:buNone/>
          </a:pPr>
          <a:r>
            <a:rPr lang="zh-CN" sz="1400" kern="1200" dirty="0"/>
            <a:t>共 </a:t>
          </a:r>
          <a:r>
            <a:rPr lang="en-US" sz="1400" kern="1200" dirty="0"/>
            <a:t>29 </a:t>
          </a:r>
          <a:r>
            <a:rPr lang="zh-CN" sz="1400" kern="1200" dirty="0"/>
            <a:t>条</a:t>
          </a:r>
        </a:p>
      </dsp:txBody>
      <dsp:txXfrm>
        <a:off x="3383981" y="23376"/>
        <a:ext cx="751370" cy="1409181"/>
      </dsp:txXfrm>
    </dsp:sp>
    <dsp:sp modelId="{6D08230C-88A9-4935-8794-F822CA41AC2D}">
      <dsp:nvSpPr>
        <dsp:cNvPr id="0" name=""/>
        <dsp:cNvSpPr/>
      </dsp:nvSpPr>
      <dsp:spPr>
        <a:xfrm>
          <a:off x="4238540" y="628999"/>
          <a:ext cx="169202" cy="1979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p>
      </dsp:txBody>
      <dsp:txXfrm>
        <a:off x="4238540" y="668586"/>
        <a:ext cx="118441" cy="118760"/>
      </dsp:txXfrm>
    </dsp:sp>
    <dsp:sp modelId="{CF025C66-F0E1-4C40-9E9E-01EEFFA729A0}">
      <dsp:nvSpPr>
        <dsp:cNvPr id="0" name=""/>
        <dsp:cNvSpPr/>
      </dsp:nvSpPr>
      <dsp:spPr>
        <a:xfrm>
          <a:off x="4477977" y="0"/>
          <a:ext cx="798122" cy="14559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CN" sz="1400" b="1" kern="1200" dirty="0"/>
            <a:t>第五章旅游服务合同</a:t>
          </a:r>
          <a:endParaRPr lang="en-US" altLang="zh-CN" sz="1400" b="1" kern="1200" dirty="0"/>
        </a:p>
        <a:p>
          <a:pPr marL="0" lvl="0" indent="0" algn="ctr" defTabSz="622300">
            <a:lnSpc>
              <a:spcPct val="90000"/>
            </a:lnSpc>
            <a:spcBef>
              <a:spcPct val="0"/>
            </a:spcBef>
            <a:spcAft>
              <a:spcPct val="35000"/>
            </a:spcAft>
            <a:buNone/>
          </a:pPr>
          <a:r>
            <a:rPr lang="zh-CN" sz="1400" kern="1200" dirty="0"/>
            <a:t>共 </a:t>
          </a:r>
          <a:r>
            <a:rPr lang="en-US" sz="1400" kern="1200" dirty="0"/>
            <a:t>19 </a:t>
          </a:r>
          <a:r>
            <a:rPr lang="zh-CN" sz="1400" kern="1200" dirty="0"/>
            <a:t>条</a:t>
          </a:r>
        </a:p>
      </dsp:txBody>
      <dsp:txXfrm>
        <a:off x="4501353" y="23376"/>
        <a:ext cx="751370" cy="1409181"/>
      </dsp:txXfrm>
    </dsp:sp>
    <dsp:sp modelId="{4E21AC6C-9CC0-480E-AD74-07D9F47E854D}">
      <dsp:nvSpPr>
        <dsp:cNvPr id="0" name=""/>
        <dsp:cNvSpPr/>
      </dsp:nvSpPr>
      <dsp:spPr>
        <a:xfrm>
          <a:off x="5355912" y="628999"/>
          <a:ext cx="169202" cy="1979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p>
      </dsp:txBody>
      <dsp:txXfrm>
        <a:off x="5355912" y="668586"/>
        <a:ext cx="118441" cy="118760"/>
      </dsp:txXfrm>
    </dsp:sp>
    <dsp:sp modelId="{6DE07AA4-1F14-4292-B27C-2B86737A1C1E}">
      <dsp:nvSpPr>
        <dsp:cNvPr id="0" name=""/>
        <dsp:cNvSpPr/>
      </dsp:nvSpPr>
      <dsp:spPr>
        <a:xfrm>
          <a:off x="5595349" y="0"/>
          <a:ext cx="798122" cy="14559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CN" sz="1400" b="1" kern="1200" dirty="0"/>
            <a:t>第六章旅游安全</a:t>
          </a:r>
          <a:endParaRPr lang="en-US" altLang="zh-CN" sz="1400" kern="1200" dirty="0"/>
        </a:p>
        <a:p>
          <a:pPr marL="0" lvl="0" indent="0" algn="ctr" defTabSz="622300">
            <a:lnSpc>
              <a:spcPct val="90000"/>
            </a:lnSpc>
            <a:spcBef>
              <a:spcPct val="0"/>
            </a:spcBef>
            <a:spcAft>
              <a:spcPct val="35000"/>
            </a:spcAft>
            <a:buNone/>
          </a:pPr>
          <a:r>
            <a:rPr lang="zh-CN" sz="1400" kern="1200" dirty="0"/>
            <a:t>共 </a:t>
          </a:r>
          <a:r>
            <a:rPr lang="en-US" sz="1400" kern="1200" dirty="0"/>
            <a:t>7 </a:t>
          </a:r>
          <a:r>
            <a:rPr lang="zh-CN" sz="1400" kern="1200" dirty="0"/>
            <a:t>条</a:t>
          </a:r>
        </a:p>
      </dsp:txBody>
      <dsp:txXfrm>
        <a:off x="5618725" y="23376"/>
        <a:ext cx="751370" cy="1409181"/>
      </dsp:txXfrm>
    </dsp:sp>
    <dsp:sp modelId="{54829B74-A35B-4167-A039-B9DEB92B680C}">
      <dsp:nvSpPr>
        <dsp:cNvPr id="0" name=""/>
        <dsp:cNvSpPr/>
      </dsp:nvSpPr>
      <dsp:spPr>
        <a:xfrm>
          <a:off x="6473284" y="628999"/>
          <a:ext cx="169202" cy="1979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p>
      </dsp:txBody>
      <dsp:txXfrm>
        <a:off x="6473284" y="668586"/>
        <a:ext cx="118441" cy="118760"/>
      </dsp:txXfrm>
    </dsp:sp>
    <dsp:sp modelId="{D2B9CEBD-EF6A-4EF6-AB39-8AE9F07082E7}">
      <dsp:nvSpPr>
        <dsp:cNvPr id="0" name=""/>
        <dsp:cNvSpPr/>
      </dsp:nvSpPr>
      <dsp:spPr>
        <a:xfrm>
          <a:off x="6712721" y="0"/>
          <a:ext cx="798122" cy="14559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CN" sz="1400" b="1" kern="1200" dirty="0"/>
            <a:t>第七章旅游监督管理</a:t>
          </a:r>
          <a:endParaRPr lang="en-US" altLang="zh-CN" sz="1400" kern="1200" dirty="0"/>
        </a:p>
        <a:p>
          <a:pPr marL="0" lvl="0" indent="0" algn="ctr" defTabSz="622300">
            <a:lnSpc>
              <a:spcPct val="90000"/>
            </a:lnSpc>
            <a:spcBef>
              <a:spcPct val="0"/>
            </a:spcBef>
            <a:spcAft>
              <a:spcPct val="35000"/>
            </a:spcAft>
            <a:buNone/>
          </a:pPr>
          <a:r>
            <a:rPr lang="zh-CN" sz="1400" kern="1200" dirty="0"/>
            <a:t>共 </a:t>
          </a:r>
          <a:r>
            <a:rPr lang="en-US" sz="1400" kern="1200" dirty="0"/>
            <a:t>8 </a:t>
          </a:r>
          <a:r>
            <a:rPr lang="zh-CN" sz="1400" kern="1200" dirty="0"/>
            <a:t>条</a:t>
          </a:r>
        </a:p>
      </dsp:txBody>
      <dsp:txXfrm>
        <a:off x="6736097" y="23376"/>
        <a:ext cx="751370" cy="1409181"/>
      </dsp:txXfrm>
    </dsp:sp>
    <dsp:sp modelId="{941EA87B-5C9E-4A97-934A-8EEB0E39787E}">
      <dsp:nvSpPr>
        <dsp:cNvPr id="0" name=""/>
        <dsp:cNvSpPr/>
      </dsp:nvSpPr>
      <dsp:spPr>
        <a:xfrm>
          <a:off x="7590656" y="628999"/>
          <a:ext cx="169202" cy="1979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p>
      </dsp:txBody>
      <dsp:txXfrm>
        <a:off x="7590656" y="668586"/>
        <a:ext cx="118441" cy="118760"/>
      </dsp:txXfrm>
    </dsp:sp>
    <dsp:sp modelId="{15181760-F570-4AEB-A791-32D3A7FBCB0E}">
      <dsp:nvSpPr>
        <dsp:cNvPr id="0" name=""/>
        <dsp:cNvSpPr/>
      </dsp:nvSpPr>
      <dsp:spPr>
        <a:xfrm>
          <a:off x="7830093" y="0"/>
          <a:ext cx="798122" cy="14559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CN" sz="1400" b="1" kern="1200" dirty="0"/>
            <a:t>第八章旅游纠纷处理</a:t>
          </a:r>
          <a:endParaRPr lang="en-US" altLang="zh-CN" sz="1400" kern="1200" dirty="0"/>
        </a:p>
        <a:p>
          <a:pPr marL="0" lvl="0" indent="0" algn="ctr" defTabSz="622300">
            <a:lnSpc>
              <a:spcPct val="90000"/>
            </a:lnSpc>
            <a:spcBef>
              <a:spcPct val="0"/>
            </a:spcBef>
            <a:spcAft>
              <a:spcPct val="35000"/>
            </a:spcAft>
            <a:buNone/>
          </a:pPr>
          <a:r>
            <a:rPr lang="zh-CN" sz="1400" kern="1200" dirty="0"/>
            <a:t>共</a:t>
          </a:r>
          <a:r>
            <a:rPr lang="en-US" sz="1400" kern="1200" dirty="0"/>
            <a:t>4 </a:t>
          </a:r>
          <a:r>
            <a:rPr lang="zh-CN" sz="1400" kern="1200" dirty="0"/>
            <a:t>条</a:t>
          </a:r>
        </a:p>
      </dsp:txBody>
      <dsp:txXfrm>
        <a:off x="7853469" y="23376"/>
        <a:ext cx="751370" cy="1409181"/>
      </dsp:txXfrm>
    </dsp:sp>
    <dsp:sp modelId="{F85FD632-150A-4C3D-A65A-35A9E3D18EE0}">
      <dsp:nvSpPr>
        <dsp:cNvPr id="0" name=""/>
        <dsp:cNvSpPr/>
      </dsp:nvSpPr>
      <dsp:spPr>
        <a:xfrm>
          <a:off x="8708028" y="628999"/>
          <a:ext cx="169202" cy="1979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p>
      </dsp:txBody>
      <dsp:txXfrm>
        <a:off x="8708028" y="668586"/>
        <a:ext cx="118441" cy="118760"/>
      </dsp:txXfrm>
    </dsp:sp>
    <dsp:sp modelId="{59073BFF-868B-49FC-90F6-E34675360711}">
      <dsp:nvSpPr>
        <dsp:cNvPr id="0" name=""/>
        <dsp:cNvSpPr/>
      </dsp:nvSpPr>
      <dsp:spPr>
        <a:xfrm>
          <a:off x="8947465" y="0"/>
          <a:ext cx="798122" cy="14559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CN" sz="1400" b="1" kern="1200" dirty="0"/>
            <a:t>第九章法律责任</a:t>
          </a:r>
          <a:endParaRPr lang="en-US" altLang="zh-CN" sz="1400" kern="1200" dirty="0"/>
        </a:p>
        <a:p>
          <a:pPr marL="0" lvl="0" indent="0" algn="ctr" defTabSz="622300">
            <a:lnSpc>
              <a:spcPct val="90000"/>
            </a:lnSpc>
            <a:spcBef>
              <a:spcPct val="0"/>
            </a:spcBef>
            <a:spcAft>
              <a:spcPct val="35000"/>
            </a:spcAft>
            <a:buNone/>
          </a:pPr>
          <a:r>
            <a:rPr lang="zh-CN" sz="1400" kern="1200" dirty="0"/>
            <a:t>共 </a:t>
          </a:r>
          <a:r>
            <a:rPr lang="en-US" sz="1400" kern="1200" dirty="0"/>
            <a:t>16 </a:t>
          </a:r>
          <a:r>
            <a:rPr lang="zh-CN" sz="1400" kern="1200" dirty="0"/>
            <a:t>条</a:t>
          </a:r>
        </a:p>
      </dsp:txBody>
      <dsp:txXfrm>
        <a:off x="8970841" y="23376"/>
        <a:ext cx="751370" cy="1409181"/>
      </dsp:txXfrm>
    </dsp:sp>
    <dsp:sp modelId="{1FFF36A6-2692-469C-9998-A2A9F85E22DC}">
      <dsp:nvSpPr>
        <dsp:cNvPr id="0" name=""/>
        <dsp:cNvSpPr/>
      </dsp:nvSpPr>
      <dsp:spPr>
        <a:xfrm>
          <a:off x="9825400" y="628999"/>
          <a:ext cx="169202" cy="1979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p>
      </dsp:txBody>
      <dsp:txXfrm>
        <a:off x="9825400" y="668586"/>
        <a:ext cx="118441" cy="118760"/>
      </dsp:txXfrm>
    </dsp:sp>
    <dsp:sp modelId="{E14F1EC1-1CD7-4B89-95A2-8D8369F6B1AC}">
      <dsp:nvSpPr>
        <dsp:cNvPr id="0" name=""/>
        <dsp:cNvSpPr/>
      </dsp:nvSpPr>
      <dsp:spPr>
        <a:xfrm>
          <a:off x="10064837" y="0"/>
          <a:ext cx="798122" cy="14559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CN" sz="1400" b="1" kern="1200" dirty="0"/>
            <a:t>第十章附则</a:t>
          </a:r>
          <a:endParaRPr lang="en-US" altLang="zh-CN" sz="1400" kern="1200" dirty="0"/>
        </a:p>
        <a:p>
          <a:pPr marL="0" lvl="0" indent="0" algn="ctr" defTabSz="622300">
            <a:lnSpc>
              <a:spcPct val="90000"/>
            </a:lnSpc>
            <a:spcBef>
              <a:spcPct val="0"/>
            </a:spcBef>
            <a:spcAft>
              <a:spcPct val="35000"/>
            </a:spcAft>
            <a:buNone/>
          </a:pPr>
          <a:r>
            <a:rPr lang="zh-CN" sz="1400" kern="1200" dirty="0"/>
            <a:t>共 </a:t>
          </a:r>
          <a:r>
            <a:rPr lang="en-US" sz="1400" kern="1200" dirty="0"/>
            <a:t>2</a:t>
          </a:r>
          <a:r>
            <a:rPr lang="zh-CN" sz="1400" kern="1200" dirty="0"/>
            <a:t>条</a:t>
          </a:r>
        </a:p>
      </dsp:txBody>
      <dsp:txXfrm>
        <a:off x="10088213" y="23376"/>
        <a:ext cx="751370" cy="140918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E5969-AE51-4D25-A496-EE8EFE2E5D58}">
      <dsp:nvSpPr>
        <dsp:cNvPr id="0" name=""/>
        <dsp:cNvSpPr/>
      </dsp:nvSpPr>
      <dsp:spPr>
        <a:xfrm>
          <a:off x="0" y="417586"/>
          <a:ext cx="3851866"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CCCAD0-78E0-422B-8F90-A4FD8E47DE39}">
      <dsp:nvSpPr>
        <dsp:cNvPr id="0" name=""/>
        <dsp:cNvSpPr/>
      </dsp:nvSpPr>
      <dsp:spPr>
        <a:xfrm>
          <a:off x="183377" y="48586"/>
          <a:ext cx="3667544"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914" tIns="0" rIns="101914"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保障旅游者和旅游经营者的合法权益，规范旅游市场秩序</a:t>
          </a:r>
        </a:p>
      </dsp:txBody>
      <dsp:txXfrm>
        <a:off x="219403" y="84612"/>
        <a:ext cx="3595492" cy="665948"/>
      </dsp:txXfrm>
    </dsp:sp>
    <dsp:sp modelId="{D4268A08-88F9-4213-B67E-02EDE25B3E8B}">
      <dsp:nvSpPr>
        <dsp:cNvPr id="0" name=""/>
        <dsp:cNvSpPr/>
      </dsp:nvSpPr>
      <dsp:spPr>
        <a:xfrm>
          <a:off x="0" y="1551586"/>
          <a:ext cx="3851866"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3F2BE1-3095-4BC6-924A-AB5255ABAE1D}">
      <dsp:nvSpPr>
        <dsp:cNvPr id="0" name=""/>
        <dsp:cNvSpPr/>
      </dsp:nvSpPr>
      <dsp:spPr>
        <a:xfrm>
          <a:off x="171159" y="1150092"/>
          <a:ext cx="2696306"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914" tIns="0" rIns="101914"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保护和合理利用旅游资源</a:t>
          </a:r>
        </a:p>
      </dsp:txBody>
      <dsp:txXfrm>
        <a:off x="207185" y="1186118"/>
        <a:ext cx="2624254" cy="665948"/>
      </dsp:txXfrm>
    </dsp:sp>
    <dsp:sp modelId="{1D04A709-F622-42C3-9F39-0E6C7C8D6876}">
      <dsp:nvSpPr>
        <dsp:cNvPr id="0" name=""/>
        <dsp:cNvSpPr/>
      </dsp:nvSpPr>
      <dsp:spPr>
        <a:xfrm>
          <a:off x="0" y="2685586"/>
          <a:ext cx="3851866"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D09A97-EE4D-4D69-8552-791B24CF8E86}">
      <dsp:nvSpPr>
        <dsp:cNvPr id="0" name=""/>
        <dsp:cNvSpPr/>
      </dsp:nvSpPr>
      <dsp:spPr>
        <a:xfrm>
          <a:off x="192593" y="2316586"/>
          <a:ext cx="2696306"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914" tIns="0" rIns="101914"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促进旅游业持续健康发展</a:t>
          </a:r>
        </a:p>
      </dsp:txBody>
      <dsp:txXfrm>
        <a:off x="228619" y="2352612"/>
        <a:ext cx="2624254" cy="66594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34E37-DADA-463B-BADD-C476763193B0}">
      <dsp:nvSpPr>
        <dsp:cNvPr id="0" name=""/>
        <dsp:cNvSpPr/>
      </dsp:nvSpPr>
      <dsp:spPr>
        <a:xfrm>
          <a:off x="2108974" y="158"/>
          <a:ext cx="3734386" cy="1968907"/>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dirty="0"/>
            <a:t>我国公民在境内的旅游活动和外国旅游者的入境旅游活动</a:t>
          </a:r>
        </a:p>
        <a:p>
          <a:pPr marL="114300" lvl="1" indent="-114300" algn="l" defTabSz="622300">
            <a:lnSpc>
              <a:spcPct val="90000"/>
            </a:lnSpc>
            <a:spcBef>
              <a:spcPct val="0"/>
            </a:spcBef>
            <a:spcAft>
              <a:spcPct val="15000"/>
            </a:spcAft>
            <a:buChar char="•"/>
          </a:pPr>
          <a:r>
            <a:rPr lang="zh-CN" altLang="en-US" sz="1400" kern="1200" dirty="0"/>
            <a:t>在我国境内，通过旅行社等经营者组织的，由我国境内赴境外的团队旅游活动</a:t>
          </a:r>
        </a:p>
      </dsp:txBody>
      <dsp:txXfrm>
        <a:off x="2108974" y="246271"/>
        <a:ext cx="2996046" cy="1476681"/>
      </dsp:txXfrm>
    </dsp:sp>
    <dsp:sp modelId="{964564BB-08F3-46AF-8CFF-22992655523E}">
      <dsp:nvSpPr>
        <dsp:cNvPr id="0" name=""/>
        <dsp:cNvSpPr/>
      </dsp:nvSpPr>
      <dsp:spPr>
        <a:xfrm>
          <a:off x="386700" y="350544"/>
          <a:ext cx="1722274" cy="12681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地域范围</a:t>
          </a:r>
        </a:p>
      </dsp:txBody>
      <dsp:txXfrm>
        <a:off x="448605" y="412449"/>
        <a:ext cx="1598464" cy="1144325"/>
      </dsp:txXfrm>
    </dsp:sp>
    <dsp:sp modelId="{93F50B78-C0BA-4FE9-B6CA-7299B52B2E2C}">
      <dsp:nvSpPr>
        <dsp:cNvPr id="0" name=""/>
        <dsp:cNvSpPr/>
      </dsp:nvSpPr>
      <dsp:spPr>
        <a:xfrm>
          <a:off x="2107991" y="2095879"/>
          <a:ext cx="3738037" cy="1268135"/>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dirty="0"/>
            <a:t>主体范围：从事旅游活动或经营活动的单位和个人</a:t>
          </a:r>
        </a:p>
        <a:p>
          <a:pPr marL="114300" lvl="1" indent="-114300" algn="l" defTabSz="622300">
            <a:lnSpc>
              <a:spcPct val="90000"/>
            </a:lnSpc>
            <a:spcBef>
              <a:spcPct val="0"/>
            </a:spcBef>
            <a:spcAft>
              <a:spcPct val="15000"/>
            </a:spcAft>
            <a:buChar char="•"/>
          </a:pPr>
          <a:r>
            <a:rPr lang="zh-CN" altLang="en-US" sz="1400" kern="1200" dirty="0"/>
            <a:t>旅游活动和经营行为</a:t>
          </a:r>
        </a:p>
      </dsp:txBody>
      <dsp:txXfrm>
        <a:off x="2107991" y="2254396"/>
        <a:ext cx="3262486" cy="951101"/>
      </dsp:txXfrm>
    </dsp:sp>
    <dsp:sp modelId="{981243F9-8BC7-44E3-94D7-20607E3669AF}">
      <dsp:nvSpPr>
        <dsp:cNvPr id="0" name=""/>
        <dsp:cNvSpPr/>
      </dsp:nvSpPr>
      <dsp:spPr>
        <a:xfrm>
          <a:off x="384033" y="2095879"/>
          <a:ext cx="1723957" cy="12681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主体行为范围</a:t>
          </a:r>
        </a:p>
      </dsp:txBody>
      <dsp:txXfrm>
        <a:off x="445938" y="2157784"/>
        <a:ext cx="1600147" cy="114432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83B53-EE94-49B0-A108-70DE7CD1CA96}">
      <dsp:nvSpPr>
        <dsp:cNvPr id="0" name=""/>
        <dsp:cNvSpPr/>
      </dsp:nvSpPr>
      <dsp:spPr>
        <a:xfrm>
          <a:off x="-4540394" y="-696331"/>
          <a:ext cx="5409708" cy="5409708"/>
        </a:xfrm>
        <a:prstGeom prst="blockArc">
          <a:avLst>
            <a:gd name="adj1" fmla="val 18900000"/>
            <a:gd name="adj2" fmla="val 2700000"/>
            <a:gd name="adj3" fmla="val 39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F2A394-EEC4-4BC9-8909-4DE496D54C81}">
      <dsp:nvSpPr>
        <dsp:cNvPr id="0" name=""/>
        <dsp:cNvSpPr/>
      </dsp:nvSpPr>
      <dsp:spPr>
        <a:xfrm>
          <a:off x="281795" y="182614"/>
          <a:ext cx="4692579" cy="3650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774" tIns="45720" rIns="45720" bIns="45720" numCol="1" spcCol="1270" anchor="ctr" anchorCtr="0">
          <a:noAutofit/>
        </a:bodyPr>
        <a:lstStyle/>
        <a:p>
          <a:pPr marL="0" lvl="0" indent="0" algn="l" defTabSz="800100">
            <a:lnSpc>
              <a:spcPct val="90000"/>
            </a:lnSpc>
            <a:spcBef>
              <a:spcPct val="0"/>
            </a:spcBef>
            <a:spcAft>
              <a:spcPct val="35000"/>
            </a:spcAft>
            <a:buNone/>
          </a:pPr>
          <a:r>
            <a:rPr lang="zh-CN" altLang="en-US" sz="1800" kern="1200" dirty="0"/>
            <a:t>旅游综合管理制度</a:t>
          </a:r>
        </a:p>
      </dsp:txBody>
      <dsp:txXfrm>
        <a:off x="281795" y="182614"/>
        <a:ext cx="4692579" cy="365069"/>
      </dsp:txXfrm>
    </dsp:sp>
    <dsp:sp modelId="{01E4A0E0-40BE-4746-87AC-F8690A070FAE}">
      <dsp:nvSpPr>
        <dsp:cNvPr id="0" name=""/>
        <dsp:cNvSpPr/>
      </dsp:nvSpPr>
      <dsp:spPr>
        <a:xfrm>
          <a:off x="53627" y="136981"/>
          <a:ext cx="456336" cy="45633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AD25DE-73C9-469E-8478-96D932FC1DBE}">
      <dsp:nvSpPr>
        <dsp:cNvPr id="0" name=""/>
        <dsp:cNvSpPr/>
      </dsp:nvSpPr>
      <dsp:spPr>
        <a:xfrm>
          <a:off x="612398" y="730539"/>
          <a:ext cx="4361976" cy="3650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774" tIns="45720" rIns="45720" bIns="45720" numCol="1" spcCol="1270" anchor="ctr" anchorCtr="0">
          <a:noAutofit/>
        </a:bodyPr>
        <a:lstStyle/>
        <a:p>
          <a:pPr marL="0" lvl="0" indent="0" algn="l" defTabSz="800100">
            <a:lnSpc>
              <a:spcPct val="90000"/>
            </a:lnSpc>
            <a:spcBef>
              <a:spcPct val="0"/>
            </a:spcBef>
            <a:spcAft>
              <a:spcPct val="35000"/>
            </a:spcAft>
            <a:buNone/>
          </a:pPr>
          <a:r>
            <a:rPr lang="zh-CN" altLang="en-US" sz="1800" kern="1200" dirty="0"/>
            <a:t>旅游者权益保护制度</a:t>
          </a:r>
        </a:p>
      </dsp:txBody>
      <dsp:txXfrm>
        <a:off x="612398" y="730539"/>
        <a:ext cx="4361976" cy="365069"/>
      </dsp:txXfrm>
    </dsp:sp>
    <dsp:sp modelId="{369CF228-6A08-4438-905C-E26A52243624}">
      <dsp:nvSpPr>
        <dsp:cNvPr id="0" name=""/>
        <dsp:cNvSpPr/>
      </dsp:nvSpPr>
      <dsp:spPr>
        <a:xfrm>
          <a:off x="384230" y="684906"/>
          <a:ext cx="456336" cy="45633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960C4C-CA93-44BD-9A73-44D3D6A2B8C3}">
      <dsp:nvSpPr>
        <dsp:cNvPr id="0" name=""/>
        <dsp:cNvSpPr/>
      </dsp:nvSpPr>
      <dsp:spPr>
        <a:xfrm>
          <a:off x="793567" y="1278063"/>
          <a:ext cx="4180808" cy="3650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774" tIns="45720" rIns="45720" bIns="45720" numCol="1" spcCol="1270" anchor="ctr" anchorCtr="0">
          <a:noAutofit/>
        </a:bodyPr>
        <a:lstStyle/>
        <a:p>
          <a:pPr marL="0" lvl="0" indent="0" algn="l" defTabSz="800100">
            <a:lnSpc>
              <a:spcPct val="90000"/>
            </a:lnSpc>
            <a:spcBef>
              <a:spcPct val="0"/>
            </a:spcBef>
            <a:spcAft>
              <a:spcPct val="35000"/>
            </a:spcAft>
            <a:buNone/>
          </a:pPr>
          <a:r>
            <a:rPr lang="zh-CN" altLang="en-US" sz="1800" kern="1200" dirty="0"/>
            <a:t>旅游促进和公共服务制度</a:t>
          </a:r>
        </a:p>
      </dsp:txBody>
      <dsp:txXfrm>
        <a:off x="793567" y="1278063"/>
        <a:ext cx="4180808" cy="365069"/>
      </dsp:txXfrm>
    </dsp:sp>
    <dsp:sp modelId="{351EF1F2-FB78-4A34-B9BF-FBB207BF281B}">
      <dsp:nvSpPr>
        <dsp:cNvPr id="0" name=""/>
        <dsp:cNvSpPr/>
      </dsp:nvSpPr>
      <dsp:spPr>
        <a:xfrm>
          <a:off x="565399" y="1232429"/>
          <a:ext cx="456336" cy="45633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5FE046-7B6B-4C66-8378-9662B675B375}">
      <dsp:nvSpPr>
        <dsp:cNvPr id="0" name=""/>
        <dsp:cNvSpPr/>
      </dsp:nvSpPr>
      <dsp:spPr>
        <a:xfrm>
          <a:off x="851412" y="1825987"/>
          <a:ext cx="4122962" cy="3650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774" tIns="45720" rIns="45720" bIns="45720" numCol="1" spcCol="1270" anchor="ctr" anchorCtr="0">
          <a:noAutofit/>
        </a:bodyPr>
        <a:lstStyle/>
        <a:p>
          <a:pPr marL="0" lvl="0" indent="0" algn="l" defTabSz="800100">
            <a:lnSpc>
              <a:spcPct val="90000"/>
            </a:lnSpc>
            <a:spcBef>
              <a:spcPct val="0"/>
            </a:spcBef>
            <a:spcAft>
              <a:spcPct val="35000"/>
            </a:spcAft>
            <a:buNone/>
          </a:pPr>
          <a:r>
            <a:rPr lang="zh-CN" altLang="en-US" sz="1800" kern="1200" dirty="0"/>
            <a:t>资源保护和旅游利用制度</a:t>
          </a:r>
        </a:p>
      </dsp:txBody>
      <dsp:txXfrm>
        <a:off x="851412" y="1825987"/>
        <a:ext cx="4122962" cy="365069"/>
      </dsp:txXfrm>
    </dsp:sp>
    <dsp:sp modelId="{743DCDBA-71E1-486F-80C8-4810542FFD69}">
      <dsp:nvSpPr>
        <dsp:cNvPr id="0" name=""/>
        <dsp:cNvSpPr/>
      </dsp:nvSpPr>
      <dsp:spPr>
        <a:xfrm>
          <a:off x="623244" y="1780354"/>
          <a:ext cx="456336" cy="45633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A53393-F6F5-4638-8B11-ABE7660F56AF}">
      <dsp:nvSpPr>
        <dsp:cNvPr id="0" name=""/>
        <dsp:cNvSpPr/>
      </dsp:nvSpPr>
      <dsp:spPr>
        <a:xfrm>
          <a:off x="793567" y="2373912"/>
          <a:ext cx="4180808" cy="3650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774" tIns="45720" rIns="45720" bIns="45720" numCol="1" spcCol="1270" anchor="ctr" anchorCtr="0">
          <a:noAutofit/>
        </a:bodyPr>
        <a:lstStyle/>
        <a:p>
          <a:pPr marL="0" lvl="0" indent="0" algn="l" defTabSz="800100">
            <a:lnSpc>
              <a:spcPct val="90000"/>
            </a:lnSpc>
            <a:spcBef>
              <a:spcPct val="0"/>
            </a:spcBef>
            <a:spcAft>
              <a:spcPct val="35000"/>
            </a:spcAft>
            <a:buNone/>
          </a:pPr>
          <a:r>
            <a:rPr lang="zh-CN" altLang="en-US" sz="1800" kern="1200" dirty="0"/>
            <a:t>旅游服务合同制度</a:t>
          </a:r>
        </a:p>
      </dsp:txBody>
      <dsp:txXfrm>
        <a:off x="793567" y="2373912"/>
        <a:ext cx="4180808" cy="365069"/>
      </dsp:txXfrm>
    </dsp:sp>
    <dsp:sp modelId="{4BBF174D-3B87-4731-B9F7-3D7E77E4B57A}">
      <dsp:nvSpPr>
        <dsp:cNvPr id="0" name=""/>
        <dsp:cNvSpPr/>
      </dsp:nvSpPr>
      <dsp:spPr>
        <a:xfrm>
          <a:off x="565399" y="2328279"/>
          <a:ext cx="456336" cy="45633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C1C6A6-6FF5-4D38-B4B1-FF834A1481EE}">
      <dsp:nvSpPr>
        <dsp:cNvPr id="0" name=""/>
        <dsp:cNvSpPr/>
      </dsp:nvSpPr>
      <dsp:spPr>
        <a:xfrm>
          <a:off x="612398" y="2921436"/>
          <a:ext cx="4361976" cy="3650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774" tIns="45720" rIns="45720" bIns="45720" numCol="1" spcCol="1270" anchor="ctr" anchorCtr="0">
          <a:noAutofit/>
        </a:bodyPr>
        <a:lstStyle/>
        <a:p>
          <a:pPr marL="0" lvl="0" indent="0" algn="l" defTabSz="800100">
            <a:lnSpc>
              <a:spcPct val="90000"/>
            </a:lnSpc>
            <a:spcBef>
              <a:spcPct val="0"/>
            </a:spcBef>
            <a:spcAft>
              <a:spcPct val="35000"/>
            </a:spcAft>
            <a:buNone/>
          </a:pPr>
          <a:r>
            <a:rPr lang="zh-CN" altLang="en-US" sz="1800" kern="1200" dirty="0"/>
            <a:t>规范旅游市场、提高服务质量制度</a:t>
          </a:r>
        </a:p>
      </dsp:txBody>
      <dsp:txXfrm>
        <a:off x="612398" y="2921436"/>
        <a:ext cx="4361976" cy="365069"/>
      </dsp:txXfrm>
    </dsp:sp>
    <dsp:sp modelId="{E141957D-6177-4565-8279-D19AC39B85BB}">
      <dsp:nvSpPr>
        <dsp:cNvPr id="0" name=""/>
        <dsp:cNvSpPr/>
      </dsp:nvSpPr>
      <dsp:spPr>
        <a:xfrm>
          <a:off x="384230" y="2875802"/>
          <a:ext cx="456336" cy="45633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94A2AC-A4CF-4AD1-A267-823A90A6DD9E}">
      <dsp:nvSpPr>
        <dsp:cNvPr id="0" name=""/>
        <dsp:cNvSpPr/>
      </dsp:nvSpPr>
      <dsp:spPr>
        <a:xfrm>
          <a:off x="281795" y="3469361"/>
          <a:ext cx="4692579" cy="3650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774" tIns="45720" rIns="45720" bIns="45720" numCol="1" spcCol="1270" anchor="ctr" anchorCtr="0">
          <a:noAutofit/>
        </a:bodyPr>
        <a:lstStyle/>
        <a:p>
          <a:pPr marL="0" lvl="0" indent="0" algn="l" defTabSz="800100">
            <a:lnSpc>
              <a:spcPct val="90000"/>
            </a:lnSpc>
            <a:spcBef>
              <a:spcPct val="0"/>
            </a:spcBef>
            <a:spcAft>
              <a:spcPct val="35000"/>
            </a:spcAft>
            <a:buNone/>
          </a:pPr>
          <a:r>
            <a:rPr lang="zh-CN" altLang="en-US" sz="1800" kern="1200" dirty="0"/>
            <a:t>旅游安全保障制度</a:t>
          </a:r>
        </a:p>
      </dsp:txBody>
      <dsp:txXfrm>
        <a:off x="281795" y="3469361"/>
        <a:ext cx="4692579" cy="365069"/>
      </dsp:txXfrm>
    </dsp:sp>
    <dsp:sp modelId="{661C1FC3-3A65-43EB-9DAB-9BD46DE3D5A4}">
      <dsp:nvSpPr>
        <dsp:cNvPr id="0" name=""/>
        <dsp:cNvSpPr/>
      </dsp:nvSpPr>
      <dsp:spPr>
        <a:xfrm>
          <a:off x="53627" y="3423727"/>
          <a:ext cx="456336" cy="45633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FB199-854A-4E27-B17A-D44C91E1CF7C}">
      <dsp:nvSpPr>
        <dsp:cNvPr id="0" name=""/>
        <dsp:cNvSpPr/>
      </dsp:nvSpPr>
      <dsp:spPr>
        <a:xfrm>
          <a:off x="0" y="1681"/>
          <a:ext cx="4523270" cy="5089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altLang="zh-CN" sz="1800" kern="1200"/>
            <a:t>1. </a:t>
          </a:r>
          <a:r>
            <a:rPr lang="zh-CN" altLang="en-US" sz="1800" kern="1200"/>
            <a:t>自主选择权</a:t>
          </a:r>
        </a:p>
      </dsp:txBody>
      <dsp:txXfrm>
        <a:off x="24845" y="26526"/>
        <a:ext cx="4473580" cy="459260"/>
      </dsp:txXfrm>
    </dsp:sp>
    <dsp:sp modelId="{C6BBC4E4-AD3A-4B53-93A6-F95C687A1FB6}">
      <dsp:nvSpPr>
        <dsp:cNvPr id="0" name=""/>
        <dsp:cNvSpPr/>
      </dsp:nvSpPr>
      <dsp:spPr>
        <a:xfrm>
          <a:off x="0" y="523681"/>
          <a:ext cx="4523270" cy="5089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2. </a:t>
          </a:r>
          <a:r>
            <a:rPr lang="zh-CN" sz="1800" kern="1200"/>
            <a:t>知悉真情权 </a:t>
          </a:r>
        </a:p>
      </dsp:txBody>
      <dsp:txXfrm>
        <a:off x="24845" y="548526"/>
        <a:ext cx="4473580" cy="459260"/>
      </dsp:txXfrm>
    </dsp:sp>
    <dsp:sp modelId="{786F209A-CAA6-4D94-B82D-BCB188D98C71}">
      <dsp:nvSpPr>
        <dsp:cNvPr id="0" name=""/>
        <dsp:cNvSpPr/>
      </dsp:nvSpPr>
      <dsp:spPr>
        <a:xfrm>
          <a:off x="0" y="1045681"/>
          <a:ext cx="4523270" cy="5089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3. </a:t>
          </a:r>
          <a:r>
            <a:rPr lang="zh-CN" sz="1800" kern="1200"/>
            <a:t>要求履约权 </a:t>
          </a:r>
        </a:p>
      </dsp:txBody>
      <dsp:txXfrm>
        <a:off x="24845" y="1070526"/>
        <a:ext cx="4473580" cy="459260"/>
      </dsp:txXfrm>
    </dsp:sp>
    <dsp:sp modelId="{DEB20FA3-D4CE-4553-8494-D14C0AD1DFA7}">
      <dsp:nvSpPr>
        <dsp:cNvPr id="0" name=""/>
        <dsp:cNvSpPr/>
      </dsp:nvSpPr>
      <dsp:spPr>
        <a:xfrm>
          <a:off x="0" y="1567681"/>
          <a:ext cx="4523270" cy="5089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4. </a:t>
          </a:r>
          <a:r>
            <a:rPr lang="zh-CN" sz="1800" kern="1200"/>
            <a:t>被尊重权 </a:t>
          </a:r>
        </a:p>
      </dsp:txBody>
      <dsp:txXfrm>
        <a:off x="24845" y="1592526"/>
        <a:ext cx="4473580" cy="459260"/>
      </dsp:txXfrm>
    </dsp:sp>
    <dsp:sp modelId="{CF9834EA-72DD-4DB3-8FDD-5A68E6568FF8}">
      <dsp:nvSpPr>
        <dsp:cNvPr id="0" name=""/>
        <dsp:cNvSpPr/>
      </dsp:nvSpPr>
      <dsp:spPr>
        <a:xfrm>
          <a:off x="0" y="2089681"/>
          <a:ext cx="4523270" cy="5089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5. </a:t>
          </a:r>
          <a:r>
            <a:rPr lang="zh-CN" sz="1800" kern="1200"/>
            <a:t>特殊群体的便利和优惠权</a:t>
          </a:r>
        </a:p>
      </dsp:txBody>
      <dsp:txXfrm>
        <a:off x="24845" y="2114526"/>
        <a:ext cx="4473580" cy="459260"/>
      </dsp:txXfrm>
    </dsp:sp>
    <dsp:sp modelId="{32EDE9C2-A893-4353-87BF-4F72D55FBEC6}">
      <dsp:nvSpPr>
        <dsp:cNvPr id="0" name=""/>
        <dsp:cNvSpPr/>
      </dsp:nvSpPr>
      <dsp:spPr>
        <a:xfrm>
          <a:off x="0" y="2611681"/>
          <a:ext cx="4523270" cy="5089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6. </a:t>
          </a:r>
          <a:r>
            <a:rPr lang="zh-CN" sz="1800" kern="1200"/>
            <a:t>救助请求权 </a:t>
          </a:r>
        </a:p>
      </dsp:txBody>
      <dsp:txXfrm>
        <a:off x="24845" y="2636526"/>
        <a:ext cx="4473580" cy="459260"/>
      </dsp:txXfrm>
    </dsp:sp>
    <dsp:sp modelId="{C979664B-8EA9-4504-9484-64BB6BB302F5}">
      <dsp:nvSpPr>
        <dsp:cNvPr id="0" name=""/>
        <dsp:cNvSpPr/>
      </dsp:nvSpPr>
      <dsp:spPr>
        <a:xfrm>
          <a:off x="0" y="3133681"/>
          <a:ext cx="4523270" cy="5089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7. </a:t>
          </a:r>
          <a:r>
            <a:rPr lang="zh-CN" sz="1800" kern="1200"/>
            <a:t>其他权利 </a:t>
          </a:r>
        </a:p>
      </dsp:txBody>
      <dsp:txXfrm>
        <a:off x="24845" y="3158526"/>
        <a:ext cx="4473580" cy="459260"/>
      </dsp:txXfrm>
    </dsp:sp>
    <dsp:sp modelId="{542B19A0-3230-4A88-8C83-4F923AEC117D}">
      <dsp:nvSpPr>
        <dsp:cNvPr id="0" name=""/>
        <dsp:cNvSpPr/>
      </dsp:nvSpPr>
      <dsp:spPr>
        <a:xfrm>
          <a:off x="0" y="3642631"/>
          <a:ext cx="4523270" cy="619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14"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zh-CN" altLang="en-US" sz="1600" kern="1200" dirty="0"/>
            <a:t>安全保障权、合同的任意解除权、合同的替换权、协助返程权、投诉举报权等</a:t>
          </a:r>
        </a:p>
      </dsp:txBody>
      <dsp:txXfrm>
        <a:off x="0" y="3642631"/>
        <a:ext cx="4523270" cy="61905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717E6-3490-471D-8BFF-4808FAAC28F7}">
      <dsp:nvSpPr>
        <dsp:cNvPr id="0" name=""/>
        <dsp:cNvSpPr/>
      </dsp:nvSpPr>
      <dsp:spPr>
        <a:xfrm>
          <a:off x="1858422" y="0"/>
          <a:ext cx="4049617" cy="4049617"/>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B4ED83-708D-400A-9FF4-0840FA9E4458}">
      <dsp:nvSpPr>
        <dsp:cNvPr id="0" name=""/>
        <dsp:cNvSpPr/>
      </dsp:nvSpPr>
      <dsp:spPr>
        <a:xfrm>
          <a:off x="2243135" y="384713"/>
          <a:ext cx="1579350" cy="15793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1.</a:t>
          </a:r>
          <a:r>
            <a:rPr lang="zh-CN" sz="1800" kern="1200"/>
            <a:t>遵纪守法、文明旅游的义务</a:t>
          </a:r>
        </a:p>
      </dsp:txBody>
      <dsp:txXfrm>
        <a:off x="2320233" y="461811"/>
        <a:ext cx="1425154" cy="1425154"/>
      </dsp:txXfrm>
    </dsp:sp>
    <dsp:sp modelId="{5E6DC376-4E18-4953-BBA4-DFF2BBBD9764}">
      <dsp:nvSpPr>
        <dsp:cNvPr id="0" name=""/>
        <dsp:cNvSpPr/>
      </dsp:nvSpPr>
      <dsp:spPr>
        <a:xfrm>
          <a:off x="3943974" y="384713"/>
          <a:ext cx="1579350" cy="15793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2. </a:t>
          </a:r>
          <a:r>
            <a:rPr lang="zh-CN" sz="1800" kern="1200"/>
            <a:t>不得损害他人合法权益 </a:t>
          </a:r>
        </a:p>
      </dsp:txBody>
      <dsp:txXfrm>
        <a:off x="4021072" y="461811"/>
        <a:ext cx="1425154" cy="1425154"/>
      </dsp:txXfrm>
    </dsp:sp>
    <dsp:sp modelId="{82283589-094D-4567-A935-F1EA351131FC}">
      <dsp:nvSpPr>
        <dsp:cNvPr id="0" name=""/>
        <dsp:cNvSpPr/>
      </dsp:nvSpPr>
      <dsp:spPr>
        <a:xfrm>
          <a:off x="2243135" y="2085552"/>
          <a:ext cx="1579350" cy="15793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3. </a:t>
          </a:r>
          <a:r>
            <a:rPr lang="zh-CN" sz="1800" kern="1200"/>
            <a:t>安全配合义务 </a:t>
          </a:r>
        </a:p>
      </dsp:txBody>
      <dsp:txXfrm>
        <a:off x="2320233" y="2162650"/>
        <a:ext cx="1425154" cy="1425154"/>
      </dsp:txXfrm>
    </dsp:sp>
    <dsp:sp modelId="{B74B7D7B-254D-4015-A371-B57027FCC401}">
      <dsp:nvSpPr>
        <dsp:cNvPr id="0" name=""/>
        <dsp:cNvSpPr/>
      </dsp:nvSpPr>
      <dsp:spPr>
        <a:xfrm>
          <a:off x="3943974" y="2085552"/>
          <a:ext cx="1579350" cy="15793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4. </a:t>
          </a:r>
          <a:r>
            <a:rPr lang="zh-CN" sz="1800" kern="1200"/>
            <a:t>不得非法滞留、擅自分团或脱团  </a:t>
          </a:r>
        </a:p>
      </dsp:txBody>
      <dsp:txXfrm>
        <a:off x="4021072" y="2162650"/>
        <a:ext cx="1425154" cy="142515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6D050-467E-4B3A-8DDF-977372EA6C6A}">
      <dsp:nvSpPr>
        <dsp:cNvPr id="0" name=""/>
        <dsp:cNvSpPr/>
      </dsp:nvSpPr>
      <dsp:spPr>
        <a:xfrm>
          <a:off x="5231" y="433663"/>
          <a:ext cx="2005468" cy="80218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altLang="zh-CN" sz="1600" b="1" kern="1200"/>
            <a:t>1. </a:t>
          </a:r>
          <a:r>
            <a:rPr lang="zh-CN" altLang="en-US" sz="1600" b="1" kern="1200"/>
            <a:t>平等原则</a:t>
          </a:r>
          <a:endParaRPr lang="zh-CN" altLang="en-US" sz="1600" kern="1200"/>
        </a:p>
      </dsp:txBody>
      <dsp:txXfrm>
        <a:off x="5231" y="433663"/>
        <a:ext cx="2005468" cy="802187"/>
      </dsp:txXfrm>
    </dsp:sp>
    <dsp:sp modelId="{46DFBEFA-79CE-4406-BCBF-AF0E2A7F8087}">
      <dsp:nvSpPr>
        <dsp:cNvPr id="0" name=""/>
        <dsp:cNvSpPr/>
      </dsp:nvSpPr>
      <dsp:spPr>
        <a:xfrm>
          <a:off x="5231" y="1235851"/>
          <a:ext cx="2005468"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altLang="zh-CN" sz="1600" kern="1200" dirty="0"/>
            <a:t>《</a:t>
          </a:r>
          <a:r>
            <a:rPr lang="zh-CN" altLang="en-US" sz="1600" kern="1200" dirty="0"/>
            <a:t>合同法</a:t>
          </a:r>
          <a:r>
            <a:rPr lang="en-US" altLang="zh-CN" sz="1600" kern="1200" dirty="0"/>
            <a:t>》</a:t>
          </a:r>
          <a:r>
            <a:rPr lang="zh-CN" altLang="en-US" sz="1600" kern="1200" dirty="0"/>
            <a:t>第</a:t>
          </a:r>
          <a:r>
            <a:rPr lang="en-US" altLang="zh-CN" sz="1600" kern="1200" dirty="0"/>
            <a:t>3 </a:t>
          </a:r>
          <a:r>
            <a:rPr lang="zh-CN" altLang="en-US" sz="1600" kern="1200" dirty="0"/>
            <a:t>条规定，合同当事人的法律地位平等，一方不得将自己的意志强加给另一方。</a:t>
          </a:r>
        </a:p>
      </dsp:txBody>
      <dsp:txXfrm>
        <a:off x="5231" y="1235851"/>
        <a:ext cx="2005468" cy="2854800"/>
      </dsp:txXfrm>
    </dsp:sp>
    <dsp:sp modelId="{2A87A02B-E05F-4EA1-87A5-8FA21DE1C755}">
      <dsp:nvSpPr>
        <dsp:cNvPr id="0" name=""/>
        <dsp:cNvSpPr/>
      </dsp:nvSpPr>
      <dsp:spPr>
        <a:xfrm>
          <a:off x="2291465" y="433663"/>
          <a:ext cx="2005468" cy="80218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altLang="zh-CN" sz="1600" b="1" kern="1200" dirty="0"/>
            <a:t>2. </a:t>
          </a:r>
          <a:r>
            <a:rPr lang="zh-CN" altLang="en-US" sz="1600" b="1" kern="1200" dirty="0"/>
            <a:t>自愿原则</a:t>
          </a:r>
          <a:endParaRPr lang="zh-CN" altLang="en-US" sz="1600" kern="1200" dirty="0"/>
        </a:p>
      </dsp:txBody>
      <dsp:txXfrm>
        <a:off x="2291465" y="433663"/>
        <a:ext cx="2005468" cy="802187"/>
      </dsp:txXfrm>
    </dsp:sp>
    <dsp:sp modelId="{F74ACC7D-129D-4947-9839-53688243070A}">
      <dsp:nvSpPr>
        <dsp:cNvPr id="0" name=""/>
        <dsp:cNvSpPr/>
      </dsp:nvSpPr>
      <dsp:spPr>
        <a:xfrm>
          <a:off x="2291465" y="1235851"/>
          <a:ext cx="2005468"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altLang="zh-CN" sz="1600" kern="1200" dirty="0"/>
            <a:t>《</a:t>
          </a:r>
          <a:r>
            <a:rPr lang="zh-CN" altLang="en-US" sz="1600" kern="1200" dirty="0"/>
            <a:t>合同法</a:t>
          </a:r>
          <a:r>
            <a:rPr lang="en-US" altLang="zh-CN" sz="1600" kern="1200" dirty="0"/>
            <a:t>》</a:t>
          </a:r>
          <a:r>
            <a:rPr lang="zh-CN" altLang="en-US" sz="1600" kern="1200" dirty="0"/>
            <a:t>第</a:t>
          </a:r>
          <a:r>
            <a:rPr lang="en-US" altLang="zh-CN" sz="1600" kern="1200" dirty="0"/>
            <a:t>4 </a:t>
          </a:r>
          <a:r>
            <a:rPr lang="zh-CN" altLang="en-US" sz="1600" kern="1200" dirty="0"/>
            <a:t>条规定，当事人依法享有自愿订立合同的权利，任何单位和个人不得非法干预。</a:t>
          </a:r>
        </a:p>
      </dsp:txBody>
      <dsp:txXfrm>
        <a:off x="2291465" y="1235851"/>
        <a:ext cx="2005468" cy="2854800"/>
      </dsp:txXfrm>
    </dsp:sp>
    <dsp:sp modelId="{F567E9C8-D3A3-42D9-BC07-4932FB9E7F36}">
      <dsp:nvSpPr>
        <dsp:cNvPr id="0" name=""/>
        <dsp:cNvSpPr/>
      </dsp:nvSpPr>
      <dsp:spPr>
        <a:xfrm>
          <a:off x="4577699" y="433663"/>
          <a:ext cx="2005468" cy="80218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altLang="zh-CN" sz="1600" b="1" kern="1200"/>
            <a:t>3. </a:t>
          </a:r>
          <a:r>
            <a:rPr lang="zh-CN" altLang="en-US" sz="1600" b="1" kern="1200"/>
            <a:t>公平原则</a:t>
          </a:r>
          <a:endParaRPr lang="zh-CN" altLang="en-US" sz="1600" kern="1200"/>
        </a:p>
      </dsp:txBody>
      <dsp:txXfrm>
        <a:off x="4577699" y="433663"/>
        <a:ext cx="2005468" cy="802187"/>
      </dsp:txXfrm>
    </dsp:sp>
    <dsp:sp modelId="{8B403255-E67C-4E51-A414-1F72C4CC860E}">
      <dsp:nvSpPr>
        <dsp:cNvPr id="0" name=""/>
        <dsp:cNvSpPr/>
      </dsp:nvSpPr>
      <dsp:spPr>
        <a:xfrm>
          <a:off x="4577699" y="1235851"/>
          <a:ext cx="2005468"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altLang="zh-CN" sz="1600" kern="1200" dirty="0"/>
            <a:t>《</a:t>
          </a:r>
          <a:r>
            <a:rPr lang="zh-CN" altLang="en-US" sz="1600" kern="1200" dirty="0"/>
            <a:t>合同法</a:t>
          </a:r>
          <a:r>
            <a:rPr lang="en-US" altLang="zh-CN" sz="1600" kern="1200" dirty="0"/>
            <a:t>》</a:t>
          </a:r>
          <a:r>
            <a:rPr lang="zh-CN" altLang="en-US" sz="1600" kern="1200" dirty="0"/>
            <a:t>第</a:t>
          </a:r>
          <a:r>
            <a:rPr lang="en-US" altLang="zh-CN" sz="1600" kern="1200" dirty="0"/>
            <a:t>5 </a:t>
          </a:r>
          <a:r>
            <a:rPr lang="zh-CN" altLang="en-US" sz="1600" kern="1200" dirty="0"/>
            <a:t>条规定，当事人应当遵循公平原则确定各方的权利和义务。</a:t>
          </a:r>
        </a:p>
      </dsp:txBody>
      <dsp:txXfrm>
        <a:off x="4577699" y="1235851"/>
        <a:ext cx="2005468" cy="2854800"/>
      </dsp:txXfrm>
    </dsp:sp>
    <dsp:sp modelId="{A5C24FEC-7506-41EA-8849-AA3FB1BC8CB4}">
      <dsp:nvSpPr>
        <dsp:cNvPr id="0" name=""/>
        <dsp:cNvSpPr/>
      </dsp:nvSpPr>
      <dsp:spPr>
        <a:xfrm>
          <a:off x="6863933" y="433663"/>
          <a:ext cx="2005468" cy="80218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altLang="zh-CN" sz="1600" b="1" kern="1200"/>
            <a:t>4. </a:t>
          </a:r>
          <a:r>
            <a:rPr lang="zh-CN" altLang="en-US" sz="1600" b="1" kern="1200"/>
            <a:t>诚实信用原则</a:t>
          </a:r>
          <a:endParaRPr lang="zh-CN" altLang="en-US" sz="1600" kern="1200"/>
        </a:p>
      </dsp:txBody>
      <dsp:txXfrm>
        <a:off x="6863933" y="433663"/>
        <a:ext cx="2005468" cy="802187"/>
      </dsp:txXfrm>
    </dsp:sp>
    <dsp:sp modelId="{B94319A5-A902-4924-BF6B-61EDEDC9DFE2}">
      <dsp:nvSpPr>
        <dsp:cNvPr id="0" name=""/>
        <dsp:cNvSpPr/>
      </dsp:nvSpPr>
      <dsp:spPr>
        <a:xfrm>
          <a:off x="6863933" y="1235851"/>
          <a:ext cx="2005468"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altLang="zh-CN" sz="1600" kern="1200" dirty="0"/>
            <a:t>《</a:t>
          </a:r>
          <a:r>
            <a:rPr lang="zh-CN" altLang="en-US" sz="1600" kern="1200" dirty="0"/>
            <a:t>合同法</a:t>
          </a:r>
          <a:r>
            <a:rPr lang="en-US" altLang="zh-CN" sz="1600" kern="1200" dirty="0"/>
            <a:t>》</a:t>
          </a:r>
          <a:r>
            <a:rPr lang="zh-CN" altLang="en-US" sz="1600" kern="1200" dirty="0"/>
            <a:t>第</a:t>
          </a:r>
          <a:r>
            <a:rPr lang="en-US" altLang="zh-CN" sz="1600" kern="1200" dirty="0"/>
            <a:t>6 </a:t>
          </a:r>
          <a:r>
            <a:rPr lang="zh-CN" altLang="en-US" sz="1600" kern="1200" dirty="0"/>
            <a:t>条规定，当事人行使权利、履行义务应当遵循诚实信用原则。</a:t>
          </a:r>
        </a:p>
      </dsp:txBody>
      <dsp:txXfrm>
        <a:off x="6863933" y="1235851"/>
        <a:ext cx="2005468" cy="2854800"/>
      </dsp:txXfrm>
    </dsp:sp>
    <dsp:sp modelId="{C89A3543-2C83-44C7-9320-965BA47DFBA6}">
      <dsp:nvSpPr>
        <dsp:cNvPr id="0" name=""/>
        <dsp:cNvSpPr/>
      </dsp:nvSpPr>
      <dsp:spPr>
        <a:xfrm>
          <a:off x="9150167" y="433663"/>
          <a:ext cx="2005468" cy="80218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altLang="zh-CN" sz="1600" b="1" kern="1200"/>
            <a:t>5. </a:t>
          </a:r>
          <a:r>
            <a:rPr lang="zh-CN" altLang="en-US" sz="1600" b="1" kern="1200"/>
            <a:t>合法原则</a:t>
          </a:r>
          <a:endParaRPr lang="zh-CN" altLang="en-US" sz="1600" kern="1200"/>
        </a:p>
      </dsp:txBody>
      <dsp:txXfrm>
        <a:off x="9150167" y="433663"/>
        <a:ext cx="2005468" cy="802187"/>
      </dsp:txXfrm>
    </dsp:sp>
    <dsp:sp modelId="{1EB21050-50A9-42F0-9026-7BF9C9446D40}">
      <dsp:nvSpPr>
        <dsp:cNvPr id="0" name=""/>
        <dsp:cNvSpPr/>
      </dsp:nvSpPr>
      <dsp:spPr>
        <a:xfrm>
          <a:off x="9150167" y="1235851"/>
          <a:ext cx="2005468"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altLang="zh-CN" sz="1600" kern="1200" dirty="0"/>
            <a:t>《</a:t>
          </a:r>
          <a:r>
            <a:rPr lang="zh-CN" altLang="en-US" sz="1600" kern="1200" dirty="0"/>
            <a:t>合同法</a:t>
          </a:r>
          <a:r>
            <a:rPr lang="en-US" altLang="zh-CN" sz="1600" kern="1200" dirty="0"/>
            <a:t>》</a:t>
          </a:r>
          <a:r>
            <a:rPr lang="zh-CN" altLang="en-US" sz="1600" kern="1200" dirty="0"/>
            <a:t>第</a:t>
          </a:r>
          <a:r>
            <a:rPr lang="en-US" altLang="zh-CN" sz="1600" kern="1200" dirty="0"/>
            <a:t>7 </a:t>
          </a:r>
          <a:r>
            <a:rPr lang="zh-CN" altLang="en-US" sz="1600" kern="1200" dirty="0"/>
            <a:t>条规定，当事人订立、履行合同，应当遵守法律、行政法规，尊重社会公德，不得扰乱社会经济秩序，损害社会公共利益。</a:t>
          </a:r>
        </a:p>
      </dsp:txBody>
      <dsp:txXfrm>
        <a:off x="9150167" y="1235851"/>
        <a:ext cx="2005468" cy="2854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F9B09-7ACC-4390-A169-8D0CB65D3E15}">
      <dsp:nvSpPr>
        <dsp:cNvPr id="0" name=""/>
        <dsp:cNvSpPr/>
      </dsp:nvSpPr>
      <dsp:spPr>
        <a:xfrm>
          <a:off x="2729832" y="0"/>
          <a:ext cx="5349364" cy="5349364"/>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E3BCA5-43CE-4D8A-AF88-75DA60566BC9}">
      <dsp:nvSpPr>
        <dsp:cNvPr id="0" name=""/>
        <dsp:cNvSpPr/>
      </dsp:nvSpPr>
      <dsp:spPr>
        <a:xfrm>
          <a:off x="3238021" y="508189"/>
          <a:ext cx="2086251" cy="20862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mn-ea"/>
              <a:ea typeface="+mn-ea"/>
            </a:rPr>
            <a:t>1. </a:t>
          </a:r>
          <a:r>
            <a:rPr lang="zh-CN" sz="1600" kern="1200" dirty="0">
              <a:latin typeface="+mn-ea"/>
              <a:ea typeface="+mn-ea"/>
            </a:rPr>
            <a:t>把中国特色社会主义理论体系作为长期坚持的行动指南 </a:t>
          </a:r>
        </a:p>
      </dsp:txBody>
      <dsp:txXfrm>
        <a:off x="3339863" y="610031"/>
        <a:ext cx="1882567" cy="1882567"/>
      </dsp:txXfrm>
    </dsp:sp>
    <dsp:sp modelId="{2ADCE760-D082-4570-A2D8-964F911B7A95}">
      <dsp:nvSpPr>
        <dsp:cNvPr id="0" name=""/>
        <dsp:cNvSpPr/>
      </dsp:nvSpPr>
      <dsp:spPr>
        <a:xfrm>
          <a:off x="5484754" y="508189"/>
          <a:ext cx="2086251" cy="20862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mn-ea"/>
              <a:ea typeface="+mn-ea"/>
            </a:rPr>
            <a:t>2. </a:t>
          </a:r>
          <a:r>
            <a:rPr lang="zh-CN" sz="1600" kern="1200" dirty="0">
              <a:latin typeface="+mn-ea"/>
              <a:ea typeface="+mn-ea"/>
            </a:rPr>
            <a:t>把坚持党的领导、人民当家做主、依法治国有机统一作为唯一的正确路径</a:t>
          </a:r>
        </a:p>
      </dsp:txBody>
      <dsp:txXfrm>
        <a:off x="5586596" y="610031"/>
        <a:ext cx="1882567" cy="1882567"/>
      </dsp:txXfrm>
    </dsp:sp>
    <dsp:sp modelId="{9AA1BBF0-4FD6-431B-B295-9F7B61C87D8D}">
      <dsp:nvSpPr>
        <dsp:cNvPr id="0" name=""/>
        <dsp:cNvSpPr/>
      </dsp:nvSpPr>
      <dsp:spPr>
        <a:xfrm>
          <a:off x="3238021" y="2754922"/>
          <a:ext cx="2086251" cy="20862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mn-ea"/>
              <a:ea typeface="+mn-ea"/>
            </a:rPr>
            <a:t>3. </a:t>
          </a:r>
          <a:r>
            <a:rPr lang="zh-CN" sz="1600" kern="1200">
              <a:latin typeface="+mn-ea"/>
              <a:ea typeface="+mn-ea"/>
            </a:rPr>
            <a:t>把“四个维护”作为永远的价值追求 </a:t>
          </a:r>
        </a:p>
      </dsp:txBody>
      <dsp:txXfrm>
        <a:off x="3339863" y="2856764"/>
        <a:ext cx="1882567" cy="1882567"/>
      </dsp:txXfrm>
    </dsp:sp>
    <dsp:sp modelId="{4DB7E97E-7224-4F08-8FFD-D3FE93501411}">
      <dsp:nvSpPr>
        <dsp:cNvPr id="0" name=""/>
        <dsp:cNvSpPr/>
      </dsp:nvSpPr>
      <dsp:spPr>
        <a:xfrm>
          <a:off x="5484754" y="2754922"/>
          <a:ext cx="2086251" cy="20862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mn-ea"/>
              <a:ea typeface="+mn-ea"/>
            </a:rPr>
            <a:t>4. </a:t>
          </a:r>
          <a:r>
            <a:rPr lang="zh-CN" sz="1600" kern="1200">
              <a:latin typeface="+mn-ea"/>
              <a:ea typeface="+mn-ea"/>
            </a:rPr>
            <a:t>把实现中华民族伟大复兴的中国梦作为崇高使命和奋斗目标</a:t>
          </a:r>
        </a:p>
      </dsp:txBody>
      <dsp:txXfrm>
        <a:off x="5586596" y="2856764"/>
        <a:ext cx="1882567" cy="188256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13E407-5D85-42D3-80D6-2E9ADF88E3E9}">
      <dsp:nvSpPr>
        <dsp:cNvPr id="0" name=""/>
        <dsp:cNvSpPr/>
      </dsp:nvSpPr>
      <dsp:spPr>
        <a:xfrm>
          <a:off x="1431" y="1007551"/>
          <a:ext cx="781370" cy="17580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t>1. </a:t>
          </a:r>
          <a:r>
            <a:rPr lang="zh-CN" sz="1600" kern="1200"/>
            <a:t>食品安全风险监测和评估制度 </a:t>
          </a:r>
        </a:p>
      </dsp:txBody>
      <dsp:txXfrm>
        <a:off x="24317" y="1030437"/>
        <a:ext cx="735598" cy="1712312"/>
      </dsp:txXfrm>
    </dsp:sp>
    <dsp:sp modelId="{7337D9BC-2603-4552-B87E-BD73C615E8F2}">
      <dsp:nvSpPr>
        <dsp:cNvPr id="0" name=""/>
        <dsp:cNvSpPr/>
      </dsp:nvSpPr>
      <dsp:spPr>
        <a:xfrm>
          <a:off x="860939" y="1789703"/>
          <a:ext cx="165650" cy="1937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zh-CN" altLang="en-US" sz="800" kern="1200"/>
        </a:p>
      </dsp:txBody>
      <dsp:txXfrm>
        <a:off x="860939" y="1828459"/>
        <a:ext cx="115955" cy="116268"/>
      </dsp:txXfrm>
    </dsp:sp>
    <dsp:sp modelId="{231F0766-E35D-44FE-A1FE-045BDA022D9B}">
      <dsp:nvSpPr>
        <dsp:cNvPr id="0" name=""/>
        <dsp:cNvSpPr/>
      </dsp:nvSpPr>
      <dsp:spPr>
        <a:xfrm>
          <a:off x="1095350" y="1007551"/>
          <a:ext cx="781370" cy="17580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t>2. </a:t>
          </a:r>
          <a:r>
            <a:rPr lang="zh-CN" sz="1600" kern="1200"/>
            <a:t>食品安全国家标准制度 </a:t>
          </a:r>
        </a:p>
      </dsp:txBody>
      <dsp:txXfrm>
        <a:off x="1118236" y="1030437"/>
        <a:ext cx="735598" cy="1712312"/>
      </dsp:txXfrm>
    </dsp:sp>
    <dsp:sp modelId="{A32BD742-ADC5-444B-A415-4BB7EB641FAE}">
      <dsp:nvSpPr>
        <dsp:cNvPr id="0" name=""/>
        <dsp:cNvSpPr/>
      </dsp:nvSpPr>
      <dsp:spPr>
        <a:xfrm>
          <a:off x="1954858" y="1789703"/>
          <a:ext cx="165650" cy="1937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zh-CN" altLang="en-US" sz="800" kern="1200"/>
        </a:p>
      </dsp:txBody>
      <dsp:txXfrm>
        <a:off x="1954858" y="1828459"/>
        <a:ext cx="115955" cy="116268"/>
      </dsp:txXfrm>
    </dsp:sp>
    <dsp:sp modelId="{52EDDDA2-6BC9-4EB3-AA3F-5C2D6369BF30}">
      <dsp:nvSpPr>
        <dsp:cNvPr id="0" name=""/>
        <dsp:cNvSpPr/>
      </dsp:nvSpPr>
      <dsp:spPr>
        <a:xfrm>
          <a:off x="2189269" y="1007551"/>
          <a:ext cx="781370" cy="17580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t>3. </a:t>
          </a:r>
          <a:r>
            <a:rPr lang="zh-CN" sz="1600" kern="1200"/>
            <a:t>食品生产经营许可制度 </a:t>
          </a:r>
        </a:p>
      </dsp:txBody>
      <dsp:txXfrm>
        <a:off x="2212155" y="1030437"/>
        <a:ext cx="735598" cy="1712312"/>
      </dsp:txXfrm>
    </dsp:sp>
    <dsp:sp modelId="{185223FC-5D6D-4548-85A4-C51893803364}">
      <dsp:nvSpPr>
        <dsp:cNvPr id="0" name=""/>
        <dsp:cNvSpPr/>
      </dsp:nvSpPr>
      <dsp:spPr>
        <a:xfrm>
          <a:off x="3048777" y="1789703"/>
          <a:ext cx="165650" cy="1937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zh-CN" altLang="en-US" sz="800" kern="1200"/>
        </a:p>
      </dsp:txBody>
      <dsp:txXfrm>
        <a:off x="3048777" y="1828459"/>
        <a:ext cx="115955" cy="116268"/>
      </dsp:txXfrm>
    </dsp:sp>
    <dsp:sp modelId="{BC501201-5248-4D74-8B20-8A2CFE4E77BD}">
      <dsp:nvSpPr>
        <dsp:cNvPr id="0" name=""/>
        <dsp:cNvSpPr/>
      </dsp:nvSpPr>
      <dsp:spPr>
        <a:xfrm>
          <a:off x="3283189" y="1007551"/>
          <a:ext cx="781370" cy="17580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t>4. </a:t>
          </a:r>
          <a:r>
            <a:rPr lang="zh-CN" sz="1600" kern="1200"/>
            <a:t>食品安全全程追溯制度 </a:t>
          </a:r>
        </a:p>
      </dsp:txBody>
      <dsp:txXfrm>
        <a:off x="3306075" y="1030437"/>
        <a:ext cx="735598" cy="1712312"/>
      </dsp:txXfrm>
    </dsp:sp>
    <dsp:sp modelId="{7C024287-F2A9-4E74-82AE-80A82DA8F1F7}">
      <dsp:nvSpPr>
        <dsp:cNvPr id="0" name=""/>
        <dsp:cNvSpPr/>
      </dsp:nvSpPr>
      <dsp:spPr>
        <a:xfrm>
          <a:off x="4142697" y="1789703"/>
          <a:ext cx="165650" cy="1937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zh-CN" altLang="en-US" sz="800" kern="1200"/>
        </a:p>
      </dsp:txBody>
      <dsp:txXfrm>
        <a:off x="4142697" y="1828459"/>
        <a:ext cx="115955" cy="116268"/>
      </dsp:txXfrm>
    </dsp:sp>
    <dsp:sp modelId="{511307BE-D710-4D4E-9E47-F157E2207C03}">
      <dsp:nvSpPr>
        <dsp:cNvPr id="0" name=""/>
        <dsp:cNvSpPr/>
      </dsp:nvSpPr>
      <dsp:spPr>
        <a:xfrm>
          <a:off x="4377108" y="1007551"/>
          <a:ext cx="781370" cy="17580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t>5. </a:t>
          </a:r>
          <a:r>
            <a:rPr lang="zh-CN" sz="1600" kern="1200"/>
            <a:t>食品从业人员健康管理制度 </a:t>
          </a:r>
        </a:p>
      </dsp:txBody>
      <dsp:txXfrm>
        <a:off x="4399994" y="1030437"/>
        <a:ext cx="735598" cy="1712312"/>
      </dsp:txXfrm>
    </dsp:sp>
    <dsp:sp modelId="{3FAE23A8-9905-4920-8C55-CEF4C8F33A96}">
      <dsp:nvSpPr>
        <dsp:cNvPr id="0" name=""/>
        <dsp:cNvSpPr/>
      </dsp:nvSpPr>
      <dsp:spPr>
        <a:xfrm>
          <a:off x="5236616" y="1789703"/>
          <a:ext cx="165650" cy="1937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zh-CN" altLang="en-US" sz="800" kern="1200"/>
        </a:p>
      </dsp:txBody>
      <dsp:txXfrm>
        <a:off x="5236616" y="1828459"/>
        <a:ext cx="115955" cy="116268"/>
      </dsp:txXfrm>
    </dsp:sp>
    <dsp:sp modelId="{F3E89140-41BD-467E-858E-337D2233C5E9}">
      <dsp:nvSpPr>
        <dsp:cNvPr id="0" name=""/>
        <dsp:cNvSpPr/>
      </dsp:nvSpPr>
      <dsp:spPr>
        <a:xfrm>
          <a:off x="5471028" y="1007551"/>
          <a:ext cx="781370" cy="17580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t>6. </a:t>
          </a:r>
          <a:r>
            <a:rPr lang="zh-CN" sz="1600" kern="1200"/>
            <a:t>食品安全自查</a:t>
          </a:r>
        </a:p>
      </dsp:txBody>
      <dsp:txXfrm>
        <a:off x="5493914" y="1030437"/>
        <a:ext cx="735598" cy="1712312"/>
      </dsp:txXfrm>
    </dsp:sp>
    <dsp:sp modelId="{B641F56A-16C6-4E71-A556-1BF4EC533F9F}">
      <dsp:nvSpPr>
        <dsp:cNvPr id="0" name=""/>
        <dsp:cNvSpPr/>
      </dsp:nvSpPr>
      <dsp:spPr>
        <a:xfrm>
          <a:off x="6330536" y="1789703"/>
          <a:ext cx="165650" cy="1937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zh-CN" altLang="en-US" sz="800" kern="1200"/>
        </a:p>
      </dsp:txBody>
      <dsp:txXfrm>
        <a:off x="6330536" y="1828459"/>
        <a:ext cx="115955" cy="116268"/>
      </dsp:txXfrm>
    </dsp:sp>
    <dsp:sp modelId="{8611DF56-66BE-436C-9634-13BE8B70A011}">
      <dsp:nvSpPr>
        <dsp:cNvPr id="0" name=""/>
        <dsp:cNvSpPr/>
      </dsp:nvSpPr>
      <dsp:spPr>
        <a:xfrm>
          <a:off x="6564947" y="1007551"/>
          <a:ext cx="781370" cy="17580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t>7. </a:t>
          </a:r>
          <a:r>
            <a:rPr lang="zh-CN" sz="1600" kern="1200"/>
            <a:t>食品出厂检验记录制度 </a:t>
          </a:r>
        </a:p>
      </dsp:txBody>
      <dsp:txXfrm>
        <a:off x="6587833" y="1030437"/>
        <a:ext cx="735598" cy="1712312"/>
      </dsp:txXfrm>
    </dsp:sp>
    <dsp:sp modelId="{609BAB1A-5589-4490-AA72-61F3C95BAED9}">
      <dsp:nvSpPr>
        <dsp:cNvPr id="0" name=""/>
        <dsp:cNvSpPr/>
      </dsp:nvSpPr>
      <dsp:spPr>
        <a:xfrm>
          <a:off x="7424455" y="1789703"/>
          <a:ext cx="165650" cy="1937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zh-CN" altLang="en-US" sz="800" kern="1200"/>
        </a:p>
      </dsp:txBody>
      <dsp:txXfrm>
        <a:off x="7424455" y="1828459"/>
        <a:ext cx="115955" cy="116268"/>
      </dsp:txXfrm>
    </dsp:sp>
    <dsp:sp modelId="{4A526B9F-C1B1-4C43-B456-B5EB66873D02}">
      <dsp:nvSpPr>
        <dsp:cNvPr id="0" name=""/>
        <dsp:cNvSpPr/>
      </dsp:nvSpPr>
      <dsp:spPr>
        <a:xfrm>
          <a:off x="7658866" y="1007551"/>
          <a:ext cx="781370" cy="17580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t>8. </a:t>
          </a:r>
          <a:r>
            <a:rPr lang="zh-CN" sz="1600" kern="1200" dirty="0"/>
            <a:t>食品召回制度 </a:t>
          </a:r>
        </a:p>
      </dsp:txBody>
      <dsp:txXfrm>
        <a:off x="7681752" y="1030437"/>
        <a:ext cx="735598" cy="1712312"/>
      </dsp:txXfrm>
    </dsp:sp>
    <dsp:sp modelId="{FEA07380-E614-4B3A-9F62-0A424B14C04B}">
      <dsp:nvSpPr>
        <dsp:cNvPr id="0" name=""/>
        <dsp:cNvSpPr/>
      </dsp:nvSpPr>
      <dsp:spPr>
        <a:xfrm>
          <a:off x="8518374" y="1789703"/>
          <a:ext cx="165650" cy="1937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zh-CN" altLang="en-US" sz="800" kern="1200"/>
        </a:p>
      </dsp:txBody>
      <dsp:txXfrm>
        <a:off x="8518374" y="1828459"/>
        <a:ext cx="115955" cy="116268"/>
      </dsp:txXfrm>
    </dsp:sp>
    <dsp:sp modelId="{23499352-1372-4C1F-9EFC-9CCA54D1BC96}">
      <dsp:nvSpPr>
        <dsp:cNvPr id="0" name=""/>
        <dsp:cNvSpPr/>
      </dsp:nvSpPr>
      <dsp:spPr>
        <a:xfrm>
          <a:off x="8752786" y="1007551"/>
          <a:ext cx="781370" cy="17580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t>9. </a:t>
          </a:r>
          <a:r>
            <a:rPr lang="zh-CN" sz="1600" kern="1200"/>
            <a:t>特殊食品严格监管制度 </a:t>
          </a:r>
        </a:p>
      </dsp:txBody>
      <dsp:txXfrm>
        <a:off x="8775672" y="1030437"/>
        <a:ext cx="735598" cy="1712312"/>
      </dsp:txXfrm>
    </dsp:sp>
    <dsp:sp modelId="{303A4A66-6C9E-4E7A-9DE2-FBC714904C9A}">
      <dsp:nvSpPr>
        <dsp:cNvPr id="0" name=""/>
        <dsp:cNvSpPr/>
      </dsp:nvSpPr>
      <dsp:spPr>
        <a:xfrm>
          <a:off x="9612294" y="1789703"/>
          <a:ext cx="165650" cy="1937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zh-CN" altLang="en-US" sz="800" kern="1200"/>
        </a:p>
      </dsp:txBody>
      <dsp:txXfrm>
        <a:off x="9612294" y="1828459"/>
        <a:ext cx="115955" cy="116268"/>
      </dsp:txXfrm>
    </dsp:sp>
    <dsp:sp modelId="{9EB8C8C0-0541-4690-90BC-437F4D512CAE}">
      <dsp:nvSpPr>
        <dsp:cNvPr id="0" name=""/>
        <dsp:cNvSpPr/>
      </dsp:nvSpPr>
      <dsp:spPr>
        <a:xfrm>
          <a:off x="9846705" y="1007551"/>
          <a:ext cx="781370" cy="17580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t>10. </a:t>
          </a:r>
          <a:r>
            <a:rPr lang="zh-CN" sz="1600" kern="1200"/>
            <a:t>民事赔偿优先制度 </a:t>
          </a:r>
        </a:p>
      </dsp:txBody>
      <dsp:txXfrm>
        <a:off x="9869591" y="1030437"/>
        <a:ext cx="735598" cy="1712312"/>
      </dsp:txXfrm>
    </dsp:sp>
    <dsp:sp modelId="{823B6B8F-2944-4A7B-A979-3949ACB8EB15}">
      <dsp:nvSpPr>
        <dsp:cNvPr id="0" name=""/>
        <dsp:cNvSpPr/>
      </dsp:nvSpPr>
      <dsp:spPr>
        <a:xfrm>
          <a:off x="10706213" y="1789703"/>
          <a:ext cx="165650" cy="1937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zh-CN" altLang="en-US" sz="800" kern="1200"/>
        </a:p>
      </dsp:txBody>
      <dsp:txXfrm>
        <a:off x="10706213" y="1828459"/>
        <a:ext cx="115955" cy="116268"/>
      </dsp:txXfrm>
    </dsp:sp>
    <dsp:sp modelId="{20C88A59-EA06-4E50-A64B-11E2C631EFD0}">
      <dsp:nvSpPr>
        <dsp:cNvPr id="0" name=""/>
        <dsp:cNvSpPr/>
      </dsp:nvSpPr>
      <dsp:spPr>
        <a:xfrm>
          <a:off x="10940624" y="1007551"/>
          <a:ext cx="781370" cy="17580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t>11. </a:t>
          </a:r>
          <a:r>
            <a:rPr lang="zh-CN" sz="1600" kern="1200" dirty="0"/>
            <a:t>首负责任制和惩罚性赔偿制度</a:t>
          </a:r>
        </a:p>
      </dsp:txBody>
      <dsp:txXfrm>
        <a:off x="10963510" y="1030437"/>
        <a:ext cx="735598" cy="171231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D11B5-810E-4B04-8817-7B1AE99539CC}">
      <dsp:nvSpPr>
        <dsp:cNvPr id="0" name=""/>
        <dsp:cNvSpPr/>
      </dsp:nvSpPr>
      <dsp:spPr>
        <a:xfrm>
          <a:off x="3041884" y="1687850"/>
          <a:ext cx="2145331" cy="1855798"/>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zh-CN" altLang="en-US" sz="1800" b="1" kern="1200" dirty="0"/>
            <a:t>风景名胜区的保护制度</a:t>
          </a:r>
          <a:endParaRPr lang="zh-CN" altLang="en-US" sz="1800" kern="1200" dirty="0"/>
        </a:p>
      </dsp:txBody>
      <dsp:txXfrm>
        <a:off x="3397395" y="1995382"/>
        <a:ext cx="1434309" cy="1240734"/>
      </dsp:txXfrm>
    </dsp:sp>
    <dsp:sp modelId="{C8337196-3ED9-4996-8E51-5D349F15FFAE}">
      <dsp:nvSpPr>
        <dsp:cNvPr id="0" name=""/>
        <dsp:cNvSpPr/>
      </dsp:nvSpPr>
      <dsp:spPr>
        <a:xfrm>
          <a:off x="4385274" y="799976"/>
          <a:ext cx="809427" cy="69742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693DDE-F816-4D13-94DC-A9506ABD6A88}">
      <dsp:nvSpPr>
        <dsp:cNvPr id="0" name=""/>
        <dsp:cNvSpPr/>
      </dsp:nvSpPr>
      <dsp:spPr>
        <a:xfrm>
          <a:off x="3239500" y="0"/>
          <a:ext cx="1758084" cy="1520949"/>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kern="1200"/>
            <a:t>1. </a:t>
          </a:r>
          <a:r>
            <a:rPr lang="zh-CN" sz="1800" kern="1200"/>
            <a:t>严格保护原则（第 </a:t>
          </a:r>
          <a:r>
            <a:rPr lang="en-US" sz="1800" kern="1200"/>
            <a:t>24 </a:t>
          </a:r>
          <a:r>
            <a:rPr lang="zh-CN" sz="1800" kern="1200"/>
            <a:t>条）</a:t>
          </a:r>
        </a:p>
      </dsp:txBody>
      <dsp:txXfrm>
        <a:off x="3530852" y="252054"/>
        <a:ext cx="1175380" cy="1016841"/>
      </dsp:txXfrm>
    </dsp:sp>
    <dsp:sp modelId="{CF8C3222-535F-473A-8940-D586BBB821E7}">
      <dsp:nvSpPr>
        <dsp:cNvPr id="0" name=""/>
        <dsp:cNvSpPr/>
      </dsp:nvSpPr>
      <dsp:spPr>
        <a:xfrm>
          <a:off x="5329939" y="2103796"/>
          <a:ext cx="809427" cy="69742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A1847B-254D-48E1-BF54-FFE5BDD1592A}">
      <dsp:nvSpPr>
        <dsp:cNvPr id="0" name=""/>
        <dsp:cNvSpPr/>
      </dsp:nvSpPr>
      <dsp:spPr>
        <a:xfrm>
          <a:off x="4851867" y="935485"/>
          <a:ext cx="1758084" cy="1520949"/>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kern="1200"/>
            <a:t>2. </a:t>
          </a:r>
          <a:r>
            <a:rPr lang="zh-CN" sz="1800" kern="1200"/>
            <a:t>保护机构及其职责（第 </a:t>
          </a:r>
          <a:r>
            <a:rPr lang="en-US" sz="1800" kern="1200"/>
            <a:t>24</a:t>
          </a:r>
          <a:r>
            <a:rPr lang="zh-CN" sz="1800" kern="1200"/>
            <a:t>、</a:t>
          </a:r>
          <a:r>
            <a:rPr lang="en-US" sz="1800" kern="1200"/>
            <a:t>25 </a:t>
          </a:r>
          <a:r>
            <a:rPr lang="zh-CN" sz="1800" kern="1200"/>
            <a:t>条）</a:t>
          </a:r>
        </a:p>
      </dsp:txBody>
      <dsp:txXfrm>
        <a:off x="5143219" y="1187539"/>
        <a:ext cx="1175380" cy="1016841"/>
      </dsp:txXfrm>
    </dsp:sp>
    <dsp:sp modelId="{838D9676-6161-4A51-8883-DC196978FC8B}">
      <dsp:nvSpPr>
        <dsp:cNvPr id="0" name=""/>
        <dsp:cNvSpPr/>
      </dsp:nvSpPr>
      <dsp:spPr>
        <a:xfrm>
          <a:off x="4673714" y="3575565"/>
          <a:ext cx="809427" cy="69742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A740B0-966C-4B76-89CE-66956A09167D}">
      <dsp:nvSpPr>
        <dsp:cNvPr id="0" name=""/>
        <dsp:cNvSpPr/>
      </dsp:nvSpPr>
      <dsp:spPr>
        <a:xfrm>
          <a:off x="4851867" y="2774542"/>
          <a:ext cx="1758084" cy="1520949"/>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kern="1200"/>
            <a:t>3. </a:t>
          </a:r>
          <a:r>
            <a:rPr lang="zh-CN" sz="1800" kern="1200"/>
            <a:t>居民及游览者的（第 </a:t>
          </a:r>
          <a:r>
            <a:rPr lang="en-US" sz="1800" kern="1200"/>
            <a:t>24 </a:t>
          </a:r>
          <a:r>
            <a:rPr lang="zh-CN" sz="1800" kern="1200"/>
            <a:t>条）</a:t>
          </a:r>
        </a:p>
      </dsp:txBody>
      <dsp:txXfrm>
        <a:off x="5143219" y="3026596"/>
        <a:ext cx="1175380" cy="1016841"/>
      </dsp:txXfrm>
    </dsp:sp>
    <dsp:sp modelId="{2FABB84B-3CCF-4826-9B16-FEE107D8CDF4}">
      <dsp:nvSpPr>
        <dsp:cNvPr id="0" name=""/>
        <dsp:cNvSpPr/>
      </dsp:nvSpPr>
      <dsp:spPr>
        <a:xfrm>
          <a:off x="3045876" y="3728340"/>
          <a:ext cx="809427" cy="69742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A394E2-F6EB-4D63-8C90-8C12533CFDF9}">
      <dsp:nvSpPr>
        <dsp:cNvPr id="0" name=""/>
        <dsp:cNvSpPr/>
      </dsp:nvSpPr>
      <dsp:spPr>
        <a:xfrm>
          <a:off x="3239500" y="3711074"/>
          <a:ext cx="1758084" cy="1520949"/>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kern="1200"/>
            <a:t>4. </a:t>
          </a:r>
          <a:r>
            <a:rPr lang="zh-CN" sz="1800" kern="1200"/>
            <a:t>禁止性行为（第</a:t>
          </a:r>
          <a:r>
            <a:rPr lang="en-US" sz="1800" kern="1200"/>
            <a:t>26</a:t>
          </a:r>
          <a:r>
            <a:rPr lang="zh-CN" sz="1800" kern="1200"/>
            <a:t>、</a:t>
          </a:r>
          <a:r>
            <a:rPr lang="en-US" sz="1800" kern="1200"/>
            <a:t>27</a:t>
          </a:r>
          <a:r>
            <a:rPr lang="zh-CN" sz="1800" kern="1200"/>
            <a:t>条）</a:t>
          </a:r>
        </a:p>
      </dsp:txBody>
      <dsp:txXfrm>
        <a:off x="3530852" y="3963128"/>
        <a:ext cx="1175380" cy="1016841"/>
      </dsp:txXfrm>
    </dsp:sp>
    <dsp:sp modelId="{2DFDD426-FA1A-4938-83E0-DE956A5CBCE2}">
      <dsp:nvSpPr>
        <dsp:cNvPr id="0" name=""/>
        <dsp:cNvSpPr/>
      </dsp:nvSpPr>
      <dsp:spPr>
        <a:xfrm>
          <a:off x="2085742" y="2425043"/>
          <a:ext cx="809427" cy="69742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2D531C-70A2-4113-B9C0-C2F13358DA84}">
      <dsp:nvSpPr>
        <dsp:cNvPr id="0" name=""/>
        <dsp:cNvSpPr/>
      </dsp:nvSpPr>
      <dsp:spPr>
        <a:xfrm>
          <a:off x="1619647" y="2775588"/>
          <a:ext cx="1758084" cy="1520949"/>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kern="1200"/>
            <a:t>5. </a:t>
          </a:r>
          <a:r>
            <a:rPr lang="zh-CN" sz="1800" kern="1200"/>
            <a:t>活动的审批（第 </a:t>
          </a:r>
          <a:r>
            <a:rPr lang="en-US" sz="1800" kern="1200"/>
            <a:t>28</a:t>
          </a:r>
          <a:r>
            <a:rPr lang="zh-CN" sz="1800" kern="1200"/>
            <a:t>、</a:t>
          </a:r>
          <a:r>
            <a:rPr lang="en-US" sz="1800" kern="1200"/>
            <a:t>29 </a:t>
          </a:r>
          <a:r>
            <a:rPr lang="zh-CN" sz="1800" kern="1200"/>
            <a:t>条）</a:t>
          </a:r>
        </a:p>
      </dsp:txBody>
      <dsp:txXfrm>
        <a:off x="1910999" y="3027642"/>
        <a:ext cx="1175380" cy="1016841"/>
      </dsp:txXfrm>
    </dsp:sp>
    <dsp:sp modelId="{676600C1-4C24-4147-B4BB-65F16300EA3A}">
      <dsp:nvSpPr>
        <dsp:cNvPr id="0" name=""/>
        <dsp:cNvSpPr/>
      </dsp:nvSpPr>
      <dsp:spPr>
        <a:xfrm>
          <a:off x="1619647" y="933393"/>
          <a:ext cx="1758084" cy="1520949"/>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kern="1200"/>
            <a:t>6. </a:t>
          </a:r>
          <a:r>
            <a:rPr lang="zh-CN" sz="1800" kern="1200"/>
            <a:t>管理信息系统（第</a:t>
          </a:r>
          <a:r>
            <a:rPr lang="en-US" sz="1800" kern="1200"/>
            <a:t>31</a:t>
          </a:r>
          <a:r>
            <a:rPr lang="zh-CN" sz="1800" kern="1200"/>
            <a:t>条）</a:t>
          </a:r>
        </a:p>
      </dsp:txBody>
      <dsp:txXfrm>
        <a:off x="1910999" y="1185447"/>
        <a:ext cx="1175380" cy="101684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6C8B1C-9172-45CC-8697-6CCB843B9B72}">
      <dsp:nvSpPr>
        <dsp:cNvPr id="0" name=""/>
        <dsp:cNvSpPr/>
      </dsp:nvSpPr>
      <dsp:spPr>
        <a:xfrm>
          <a:off x="1175153" y="590241"/>
          <a:ext cx="4050492" cy="4050492"/>
        </a:xfrm>
        <a:prstGeom prst="blockArc">
          <a:avLst>
            <a:gd name="adj1" fmla="val 12600000"/>
            <a:gd name="adj2" fmla="val 16200000"/>
            <a:gd name="adj3" fmla="val 451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3E9639-A483-4C9E-98CF-D6933D8499FC}">
      <dsp:nvSpPr>
        <dsp:cNvPr id="0" name=""/>
        <dsp:cNvSpPr/>
      </dsp:nvSpPr>
      <dsp:spPr>
        <a:xfrm>
          <a:off x="1175153" y="590241"/>
          <a:ext cx="4050492" cy="4050492"/>
        </a:xfrm>
        <a:prstGeom prst="blockArc">
          <a:avLst>
            <a:gd name="adj1" fmla="val 9000000"/>
            <a:gd name="adj2" fmla="val 12600000"/>
            <a:gd name="adj3" fmla="val 451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255CC0-9B97-4765-A5D0-D1F8698768A9}">
      <dsp:nvSpPr>
        <dsp:cNvPr id="0" name=""/>
        <dsp:cNvSpPr/>
      </dsp:nvSpPr>
      <dsp:spPr>
        <a:xfrm>
          <a:off x="1161246" y="566535"/>
          <a:ext cx="4050492" cy="4050492"/>
        </a:xfrm>
        <a:prstGeom prst="blockArc">
          <a:avLst>
            <a:gd name="adj1" fmla="val 5375849"/>
            <a:gd name="adj2" fmla="val 8952270"/>
            <a:gd name="adj3" fmla="val 451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8805C6-1184-4F0F-B5A4-53889A7B42E1}">
      <dsp:nvSpPr>
        <dsp:cNvPr id="0" name=""/>
        <dsp:cNvSpPr/>
      </dsp:nvSpPr>
      <dsp:spPr>
        <a:xfrm>
          <a:off x="1189060" y="566535"/>
          <a:ext cx="4050492" cy="4050492"/>
        </a:xfrm>
        <a:prstGeom prst="blockArc">
          <a:avLst>
            <a:gd name="adj1" fmla="val 1847730"/>
            <a:gd name="adj2" fmla="val 5424151"/>
            <a:gd name="adj3" fmla="val 451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AD59CA-3262-4CCD-8220-7C2DF3B230FB}">
      <dsp:nvSpPr>
        <dsp:cNvPr id="0" name=""/>
        <dsp:cNvSpPr/>
      </dsp:nvSpPr>
      <dsp:spPr>
        <a:xfrm>
          <a:off x="1175153" y="590241"/>
          <a:ext cx="4050492" cy="4050492"/>
        </a:xfrm>
        <a:prstGeom prst="blockArc">
          <a:avLst>
            <a:gd name="adj1" fmla="val 19800000"/>
            <a:gd name="adj2" fmla="val 1800000"/>
            <a:gd name="adj3" fmla="val 451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579ED9-B3BC-4F6F-BF33-F54B5A887D94}">
      <dsp:nvSpPr>
        <dsp:cNvPr id="0" name=""/>
        <dsp:cNvSpPr/>
      </dsp:nvSpPr>
      <dsp:spPr>
        <a:xfrm>
          <a:off x="1175153" y="590241"/>
          <a:ext cx="4050492" cy="4050492"/>
        </a:xfrm>
        <a:prstGeom prst="blockArc">
          <a:avLst>
            <a:gd name="adj1" fmla="val 16200000"/>
            <a:gd name="adj2" fmla="val 19800000"/>
            <a:gd name="adj3" fmla="val 451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03018C-2C61-42FC-8660-EB21B18FBD54}">
      <dsp:nvSpPr>
        <dsp:cNvPr id="0" name=""/>
        <dsp:cNvSpPr/>
      </dsp:nvSpPr>
      <dsp:spPr>
        <a:xfrm>
          <a:off x="2294036" y="1709124"/>
          <a:ext cx="1812726" cy="18127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zh-CN" altLang="en-US" sz="1800" b="1" kern="1200" dirty="0"/>
            <a:t>风景名胜资源的利用和管理制度</a:t>
          </a:r>
          <a:endParaRPr lang="zh-CN" altLang="en-US" sz="1800" kern="1200" dirty="0"/>
        </a:p>
      </dsp:txBody>
      <dsp:txXfrm>
        <a:off x="2559504" y="1974592"/>
        <a:ext cx="1281790" cy="1281790"/>
      </dsp:txXfrm>
    </dsp:sp>
    <dsp:sp modelId="{414E42AA-D7D1-4B79-B109-284B69A57D6B}">
      <dsp:nvSpPr>
        <dsp:cNvPr id="0" name=""/>
        <dsp:cNvSpPr/>
      </dsp:nvSpPr>
      <dsp:spPr>
        <a:xfrm>
          <a:off x="2565945" y="1468"/>
          <a:ext cx="1268908" cy="12689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kern="1200" dirty="0"/>
            <a:t>1. </a:t>
          </a:r>
          <a:r>
            <a:rPr lang="zh-CN" sz="1400" kern="1200" dirty="0"/>
            <a:t>开发利用原则 （第</a:t>
          </a:r>
          <a:r>
            <a:rPr lang="en-US" sz="1400" kern="1200" dirty="0"/>
            <a:t>32</a:t>
          </a:r>
          <a:r>
            <a:rPr lang="zh-CN" sz="1400" kern="1200" dirty="0"/>
            <a:t>条）</a:t>
          </a:r>
        </a:p>
      </dsp:txBody>
      <dsp:txXfrm>
        <a:off x="2751772" y="187295"/>
        <a:ext cx="897254" cy="897254"/>
      </dsp:txXfrm>
    </dsp:sp>
    <dsp:sp modelId="{CCA24230-E1B3-4E22-8099-E4C278C6725C}">
      <dsp:nvSpPr>
        <dsp:cNvPr id="0" name=""/>
        <dsp:cNvSpPr/>
      </dsp:nvSpPr>
      <dsp:spPr>
        <a:xfrm>
          <a:off x="4280299" y="991251"/>
          <a:ext cx="1268908" cy="12689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kern="1200" dirty="0"/>
            <a:t>2. </a:t>
          </a:r>
          <a:r>
            <a:rPr lang="zh-CN" sz="1400" kern="1200" dirty="0"/>
            <a:t>监督检查和评估 （第 </a:t>
          </a:r>
          <a:r>
            <a:rPr lang="en-US" sz="1400" kern="1200" dirty="0"/>
            <a:t>35 </a:t>
          </a:r>
          <a:r>
            <a:rPr lang="zh-CN" sz="1400" kern="1200" dirty="0"/>
            <a:t>条）</a:t>
          </a:r>
        </a:p>
      </dsp:txBody>
      <dsp:txXfrm>
        <a:off x="4466126" y="1177078"/>
        <a:ext cx="897254" cy="897254"/>
      </dsp:txXfrm>
    </dsp:sp>
    <dsp:sp modelId="{A15CBBD7-0028-4FEE-BFA1-E39A4C3C9E0E}">
      <dsp:nvSpPr>
        <dsp:cNvPr id="0" name=""/>
        <dsp:cNvSpPr/>
      </dsp:nvSpPr>
      <dsp:spPr>
        <a:xfrm>
          <a:off x="4280299" y="2970816"/>
          <a:ext cx="1268908" cy="12689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kern="1200"/>
            <a:t>3. </a:t>
          </a:r>
          <a:r>
            <a:rPr lang="zh-CN" sz="1400" kern="1200"/>
            <a:t>安全保障 （第</a:t>
          </a:r>
          <a:r>
            <a:rPr lang="en-US" sz="1400" kern="1200"/>
            <a:t>36</a:t>
          </a:r>
          <a:r>
            <a:rPr lang="zh-CN" sz="1400" kern="1200"/>
            <a:t>条）</a:t>
          </a:r>
        </a:p>
      </dsp:txBody>
      <dsp:txXfrm>
        <a:off x="4466126" y="3156643"/>
        <a:ext cx="897254" cy="897254"/>
      </dsp:txXfrm>
    </dsp:sp>
    <dsp:sp modelId="{C2D616C1-82BA-49D5-ADF2-4092DFA5D4A9}">
      <dsp:nvSpPr>
        <dsp:cNvPr id="0" name=""/>
        <dsp:cNvSpPr/>
      </dsp:nvSpPr>
      <dsp:spPr>
        <a:xfrm>
          <a:off x="2565945" y="3936844"/>
          <a:ext cx="1268908" cy="12689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US" sz="1200" kern="1200" dirty="0"/>
            <a:t>4. </a:t>
          </a:r>
          <a:r>
            <a:rPr lang="zh-CN" sz="1200" kern="1200" dirty="0"/>
            <a:t>门票和资源有偿使用 （第 </a:t>
          </a:r>
          <a:r>
            <a:rPr lang="en-US" sz="1200" kern="1200" dirty="0"/>
            <a:t>37 </a:t>
          </a:r>
          <a:r>
            <a:rPr lang="zh-CN" sz="1200" kern="1200" dirty="0"/>
            <a:t>条）</a:t>
          </a:r>
        </a:p>
      </dsp:txBody>
      <dsp:txXfrm>
        <a:off x="2751772" y="4122671"/>
        <a:ext cx="897254" cy="897254"/>
      </dsp:txXfrm>
    </dsp:sp>
    <dsp:sp modelId="{6E0C5D8A-A544-4E6C-B3D0-BB89B51A41CD}">
      <dsp:nvSpPr>
        <dsp:cNvPr id="0" name=""/>
        <dsp:cNvSpPr/>
      </dsp:nvSpPr>
      <dsp:spPr>
        <a:xfrm>
          <a:off x="851591" y="2970816"/>
          <a:ext cx="1268908" cy="12689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kern="1200" dirty="0"/>
            <a:t>5. </a:t>
          </a:r>
          <a:r>
            <a:rPr lang="zh-CN" sz="1400" kern="1200" dirty="0"/>
            <a:t>经营项目的管理 （第 </a:t>
          </a:r>
          <a:r>
            <a:rPr lang="en-US" sz="1400" kern="1200" dirty="0"/>
            <a:t>37 </a:t>
          </a:r>
          <a:r>
            <a:rPr lang="zh-CN" sz="1400" kern="1200" dirty="0"/>
            <a:t>条）</a:t>
          </a:r>
        </a:p>
      </dsp:txBody>
      <dsp:txXfrm>
        <a:off x="1037418" y="3156643"/>
        <a:ext cx="897254" cy="897254"/>
      </dsp:txXfrm>
    </dsp:sp>
    <dsp:sp modelId="{1C0897DA-487A-4F11-8E47-5F2E52C12F8B}">
      <dsp:nvSpPr>
        <dsp:cNvPr id="0" name=""/>
        <dsp:cNvSpPr/>
      </dsp:nvSpPr>
      <dsp:spPr>
        <a:xfrm>
          <a:off x="851591" y="991251"/>
          <a:ext cx="1268908" cy="12689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kern="1200" dirty="0"/>
            <a:t>6. </a:t>
          </a:r>
          <a:r>
            <a:rPr lang="zh-CN" sz="1400" kern="1200" dirty="0"/>
            <a:t>法律责任 （第</a:t>
          </a:r>
          <a:r>
            <a:rPr lang="en-US" sz="1400" kern="1200" dirty="0"/>
            <a:t>46</a:t>
          </a:r>
          <a:r>
            <a:rPr lang="zh-CN" sz="1400" kern="1200" dirty="0"/>
            <a:t>、</a:t>
          </a:r>
          <a:r>
            <a:rPr lang="en-US" sz="1400" kern="1200" dirty="0"/>
            <a:t>48</a:t>
          </a:r>
          <a:r>
            <a:rPr lang="zh-CN" sz="1400" kern="1200" dirty="0"/>
            <a:t>条）</a:t>
          </a:r>
        </a:p>
      </dsp:txBody>
      <dsp:txXfrm>
        <a:off x="1037418" y="1177078"/>
        <a:ext cx="897254" cy="89725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02047-953B-4393-93FE-EA6CAC10E574}">
      <dsp:nvSpPr>
        <dsp:cNvPr id="0" name=""/>
        <dsp:cNvSpPr/>
      </dsp:nvSpPr>
      <dsp:spPr>
        <a:xfrm>
          <a:off x="676963" y="558112"/>
          <a:ext cx="1674337" cy="1674337"/>
        </a:xfrm>
        <a:prstGeom prst="ellips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7F35E0-B077-43DD-9F3E-988DDDE1C6E4}">
      <dsp:nvSpPr>
        <dsp:cNvPr id="0" name=""/>
        <dsp:cNvSpPr/>
      </dsp:nvSpPr>
      <dsp:spPr>
        <a:xfrm>
          <a:off x="1011831" y="892980"/>
          <a:ext cx="1004602" cy="1004602"/>
        </a:xfrm>
        <a:prstGeom prst="ellipse">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CA27F7-6164-4122-B89A-AF4535DB06CB}">
      <dsp:nvSpPr>
        <dsp:cNvPr id="0" name=""/>
        <dsp:cNvSpPr/>
      </dsp:nvSpPr>
      <dsp:spPr>
        <a:xfrm>
          <a:off x="1346698" y="1227847"/>
          <a:ext cx="334867" cy="33486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FEB2C2-4B62-44AA-8D33-78B177F3E57F}">
      <dsp:nvSpPr>
        <dsp:cNvPr id="0" name=""/>
        <dsp:cNvSpPr/>
      </dsp:nvSpPr>
      <dsp:spPr>
        <a:xfrm>
          <a:off x="2630357" y="0"/>
          <a:ext cx="837168" cy="488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marL="0" lvl="0" indent="0" algn="l" defTabSz="800100" rtl="0">
            <a:lnSpc>
              <a:spcPct val="90000"/>
            </a:lnSpc>
            <a:spcBef>
              <a:spcPct val="0"/>
            </a:spcBef>
            <a:spcAft>
              <a:spcPct val="35000"/>
            </a:spcAft>
            <a:buNone/>
          </a:pPr>
          <a:r>
            <a:rPr lang="zh-CN" sz="1800" b="1" kern="1200" dirty="0">
              <a:solidFill>
                <a:srgbClr val="FF0000"/>
              </a:solidFill>
            </a:rPr>
            <a:t>核心区</a:t>
          </a:r>
        </a:p>
      </dsp:txBody>
      <dsp:txXfrm>
        <a:off x="2630357" y="0"/>
        <a:ext cx="837168" cy="488348"/>
      </dsp:txXfrm>
    </dsp:sp>
    <dsp:sp modelId="{B3BE81A6-DCD9-46D3-9ECA-0A554AB5BE60}">
      <dsp:nvSpPr>
        <dsp:cNvPr id="0" name=""/>
        <dsp:cNvSpPr/>
      </dsp:nvSpPr>
      <dsp:spPr>
        <a:xfrm>
          <a:off x="2421065" y="244174"/>
          <a:ext cx="209292"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67BFD5-09CE-4F80-96EF-5349A73AE766}">
      <dsp:nvSpPr>
        <dsp:cNvPr id="0" name=""/>
        <dsp:cNvSpPr/>
      </dsp:nvSpPr>
      <dsp:spPr>
        <a:xfrm rot="5400000">
          <a:off x="1391766" y="366819"/>
          <a:ext cx="1150827" cy="906095"/>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170484-88B1-43C4-B8D4-A56308387518}">
      <dsp:nvSpPr>
        <dsp:cNvPr id="0" name=""/>
        <dsp:cNvSpPr/>
      </dsp:nvSpPr>
      <dsp:spPr>
        <a:xfrm>
          <a:off x="2630357" y="488348"/>
          <a:ext cx="837168" cy="488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marL="0" lvl="0" indent="0" algn="l" defTabSz="800100" rtl="0">
            <a:lnSpc>
              <a:spcPct val="90000"/>
            </a:lnSpc>
            <a:spcBef>
              <a:spcPct val="0"/>
            </a:spcBef>
            <a:spcAft>
              <a:spcPct val="35000"/>
            </a:spcAft>
            <a:buNone/>
          </a:pPr>
          <a:r>
            <a:rPr lang="zh-CN" sz="1800" b="1" kern="1200">
              <a:solidFill>
                <a:srgbClr val="FF0000"/>
              </a:solidFill>
            </a:rPr>
            <a:t>缓冲区</a:t>
          </a:r>
        </a:p>
      </dsp:txBody>
      <dsp:txXfrm>
        <a:off x="2630357" y="488348"/>
        <a:ext cx="837168" cy="488348"/>
      </dsp:txXfrm>
    </dsp:sp>
    <dsp:sp modelId="{854A2F43-40B0-4211-8E26-0C57D34E9B62}">
      <dsp:nvSpPr>
        <dsp:cNvPr id="0" name=""/>
        <dsp:cNvSpPr/>
      </dsp:nvSpPr>
      <dsp:spPr>
        <a:xfrm>
          <a:off x="2421065" y="732522"/>
          <a:ext cx="209292"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5FE535-12CF-4F66-8684-C474F56DF21E}">
      <dsp:nvSpPr>
        <dsp:cNvPr id="0" name=""/>
        <dsp:cNvSpPr/>
      </dsp:nvSpPr>
      <dsp:spPr>
        <a:xfrm rot="5400000">
          <a:off x="1638786" y="847549"/>
          <a:ext cx="896775" cy="666107"/>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9A4A13-F6A5-4052-BCCE-25260B2F58A8}">
      <dsp:nvSpPr>
        <dsp:cNvPr id="0" name=""/>
        <dsp:cNvSpPr/>
      </dsp:nvSpPr>
      <dsp:spPr>
        <a:xfrm>
          <a:off x="2630357" y="976696"/>
          <a:ext cx="837168" cy="488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marL="0" lvl="0" indent="0" algn="l" defTabSz="800100" rtl="0">
            <a:lnSpc>
              <a:spcPct val="90000"/>
            </a:lnSpc>
            <a:spcBef>
              <a:spcPct val="0"/>
            </a:spcBef>
            <a:spcAft>
              <a:spcPct val="35000"/>
            </a:spcAft>
            <a:buNone/>
          </a:pPr>
          <a:r>
            <a:rPr lang="zh-CN" sz="1800" b="1" kern="1200">
              <a:solidFill>
                <a:srgbClr val="FF0000"/>
              </a:solidFill>
            </a:rPr>
            <a:t>实验区</a:t>
          </a:r>
        </a:p>
      </dsp:txBody>
      <dsp:txXfrm>
        <a:off x="2630357" y="976696"/>
        <a:ext cx="837168" cy="488348"/>
      </dsp:txXfrm>
    </dsp:sp>
    <dsp:sp modelId="{E3BB40F9-B8C3-4950-8CA4-F6C8A97E2235}">
      <dsp:nvSpPr>
        <dsp:cNvPr id="0" name=""/>
        <dsp:cNvSpPr/>
      </dsp:nvSpPr>
      <dsp:spPr>
        <a:xfrm>
          <a:off x="2421065" y="1220871"/>
          <a:ext cx="209292"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0959B7-32D0-4D21-928B-43E07ED42CDC}">
      <dsp:nvSpPr>
        <dsp:cNvPr id="0" name=""/>
        <dsp:cNvSpPr/>
      </dsp:nvSpPr>
      <dsp:spPr>
        <a:xfrm rot="5400000">
          <a:off x="1886114" y="1327889"/>
          <a:ext cx="640713" cy="426118"/>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7E70D-1B2C-4CDD-ABF7-372C324EFD78}">
      <dsp:nvSpPr>
        <dsp:cNvPr id="0" name=""/>
        <dsp:cNvSpPr/>
      </dsp:nvSpPr>
      <dsp:spPr>
        <a:xfrm>
          <a:off x="4650" y="498928"/>
          <a:ext cx="2033384" cy="12200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zh-CN" sz="1600" kern="1200" dirty="0"/>
            <a:t>（</a:t>
          </a:r>
          <a:r>
            <a:rPr lang="en-US" sz="1600" kern="1200" dirty="0"/>
            <a:t>1</a:t>
          </a:r>
          <a:r>
            <a:rPr lang="zh-CN" sz="1600" kern="1200" dirty="0"/>
            <a:t>）自愿、平等、公平、诚实信用原则</a:t>
          </a:r>
        </a:p>
      </dsp:txBody>
      <dsp:txXfrm>
        <a:off x="40383" y="534661"/>
        <a:ext cx="1961918" cy="1148564"/>
      </dsp:txXfrm>
    </dsp:sp>
    <dsp:sp modelId="{7B5E09A0-5DD3-45FF-B4AA-365012CD6630}">
      <dsp:nvSpPr>
        <dsp:cNvPr id="0" name=""/>
        <dsp:cNvSpPr/>
      </dsp:nvSpPr>
      <dsp:spPr>
        <a:xfrm>
          <a:off x="2241373" y="856804"/>
          <a:ext cx="431077" cy="5042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CN" altLang="en-US" sz="1600" kern="1200"/>
        </a:p>
      </dsp:txBody>
      <dsp:txXfrm>
        <a:off x="2241373" y="957660"/>
        <a:ext cx="301754" cy="302567"/>
      </dsp:txXfrm>
    </dsp:sp>
    <dsp:sp modelId="{F7B035DC-7821-4992-8CFB-E1F98569FD83}">
      <dsp:nvSpPr>
        <dsp:cNvPr id="0" name=""/>
        <dsp:cNvSpPr/>
      </dsp:nvSpPr>
      <dsp:spPr>
        <a:xfrm>
          <a:off x="2851389" y="498928"/>
          <a:ext cx="2033384" cy="12200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zh-CN" sz="1600" kern="1200" dirty="0"/>
            <a:t>（</a:t>
          </a:r>
          <a:r>
            <a:rPr lang="en-US" sz="1600" kern="1200" dirty="0"/>
            <a:t>2</a:t>
          </a:r>
          <a:r>
            <a:rPr lang="zh-CN" sz="1600" kern="1200" dirty="0"/>
            <a:t>）对消费者特别保护的原则</a:t>
          </a:r>
        </a:p>
      </dsp:txBody>
      <dsp:txXfrm>
        <a:off x="2887122" y="534661"/>
        <a:ext cx="1961918" cy="1148564"/>
      </dsp:txXfrm>
    </dsp:sp>
    <dsp:sp modelId="{E7E369CB-3F30-42EB-81D6-DA6CB013D2BB}">
      <dsp:nvSpPr>
        <dsp:cNvPr id="0" name=""/>
        <dsp:cNvSpPr/>
      </dsp:nvSpPr>
      <dsp:spPr>
        <a:xfrm>
          <a:off x="5088112" y="856804"/>
          <a:ext cx="431077" cy="5042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CN" altLang="en-US" sz="1600" kern="1200"/>
        </a:p>
      </dsp:txBody>
      <dsp:txXfrm>
        <a:off x="5088112" y="957660"/>
        <a:ext cx="301754" cy="302567"/>
      </dsp:txXfrm>
    </dsp:sp>
    <dsp:sp modelId="{CB414E56-870E-4E8C-806A-36B9F3CC3F19}">
      <dsp:nvSpPr>
        <dsp:cNvPr id="0" name=""/>
        <dsp:cNvSpPr/>
      </dsp:nvSpPr>
      <dsp:spPr>
        <a:xfrm>
          <a:off x="5698127" y="498928"/>
          <a:ext cx="2033384" cy="12200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zh-CN" sz="1600" kern="1200" dirty="0"/>
            <a:t>（</a:t>
          </a:r>
          <a:r>
            <a:rPr lang="en-US" sz="1600" kern="1200" dirty="0"/>
            <a:t>3</a:t>
          </a:r>
          <a:r>
            <a:rPr lang="zh-CN" sz="1600" kern="1200" dirty="0"/>
            <a:t>）国家保护消费者合法权益不受侵犯原则</a:t>
          </a:r>
        </a:p>
      </dsp:txBody>
      <dsp:txXfrm>
        <a:off x="5733860" y="534661"/>
        <a:ext cx="1961918" cy="1148564"/>
      </dsp:txXfrm>
    </dsp:sp>
    <dsp:sp modelId="{2C36A071-8190-428B-9E85-95857C3DCE55}">
      <dsp:nvSpPr>
        <dsp:cNvPr id="0" name=""/>
        <dsp:cNvSpPr/>
      </dsp:nvSpPr>
      <dsp:spPr>
        <a:xfrm>
          <a:off x="7934850" y="856804"/>
          <a:ext cx="431077" cy="5042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CN" altLang="en-US" sz="1600" kern="1200"/>
        </a:p>
      </dsp:txBody>
      <dsp:txXfrm>
        <a:off x="7934850" y="957660"/>
        <a:ext cx="301754" cy="302567"/>
      </dsp:txXfrm>
    </dsp:sp>
    <dsp:sp modelId="{8EC9E1C3-D973-4A69-8300-53F50172275B}">
      <dsp:nvSpPr>
        <dsp:cNvPr id="0" name=""/>
        <dsp:cNvSpPr/>
      </dsp:nvSpPr>
      <dsp:spPr>
        <a:xfrm>
          <a:off x="8544865" y="498928"/>
          <a:ext cx="2033384" cy="12200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zh-CN" sz="1600" kern="1200" dirty="0"/>
            <a:t>（</a:t>
          </a:r>
          <a:r>
            <a:rPr lang="en-US" sz="1600" kern="1200" dirty="0"/>
            <a:t>4</a:t>
          </a:r>
          <a:r>
            <a:rPr lang="zh-CN" sz="1600" kern="1200" dirty="0"/>
            <a:t>）全社会共同保护消费者合法权益的原则</a:t>
          </a:r>
        </a:p>
      </dsp:txBody>
      <dsp:txXfrm>
        <a:off x="8580598" y="534661"/>
        <a:ext cx="1961918" cy="11485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04A6A-BD64-422F-AA17-C8129394B388}">
      <dsp:nvSpPr>
        <dsp:cNvPr id="0" name=""/>
        <dsp:cNvSpPr/>
      </dsp:nvSpPr>
      <dsp:spPr>
        <a:xfrm>
          <a:off x="-4846624" y="-742762"/>
          <a:ext cx="5772517" cy="5772517"/>
        </a:xfrm>
        <a:prstGeom prst="blockArc">
          <a:avLst>
            <a:gd name="adj1" fmla="val 18900000"/>
            <a:gd name="adj2" fmla="val 2700000"/>
            <a:gd name="adj3" fmla="val 374"/>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51DFF6-86C5-4865-9E3F-002C3AEDED19}">
      <dsp:nvSpPr>
        <dsp:cNvPr id="0" name=""/>
        <dsp:cNvSpPr/>
      </dsp:nvSpPr>
      <dsp:spPr>
        <a:xfrm>
          <a:off x="405144" y="267851"/>
          <a:ext cx="4657380" cy="5360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5486" tIns="45720" rIns="45720" bIns="45720" numCol="1" spcCol="1270" anchor="ctr" anchorCtr="0">
          <a:noAutofit/>
        </a:bodyPr>
        <a:lstStyle/>
        <a:p>
          <a:pPr marL="0" lvl="0" indent="0" algn="l" defTabSz="800100">
            <a:lnSpc>
              <a:spcPct val="90000"/>
            </a:lnSpc>
            <a:spcBef>
              <a:spcPct val="0"/>
            </a:spcBef>
            <a:spcAft>
              <a:spcPct val="35000"/>
            </a:spcAft>
            <a:buNone/>
          </a:pPr>
          <a:r>
            <a:rPr lang="zh-CN" altLang="en-US" sz="1800" kern="1200"/>
            <a:t>坚持中国共产党的领导</a:t>
          </a:r>
        </a:p>
      </dsp:txBody>
      <dsp:txXfrm>
        <a:off x="405144" y="267851"/>
        <a:ext cx="4657380" cy="536045"/>
      </dsp:txXfrm>
    </dsp:sp>
    <dsp:sp modelId="{9F1ADEE7-5136-4BA4-9EC6-F40D92EDCED1}">
      <dsp:nvSpPr>
        <dsp:cNvPr id="0" name=""/>
        <dsp:cNvSpPr/>
      </dsp:nvSpPr>
      <dsp:spPr>
        <a:xfrm>
          <a:off x="70115" y="200845"/>
          <a:ext cx="670056" cy="67005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55513E-6A7A-4D0E-BC54-EEE50CE3E3C6}">
      <dsp:nvSpPr>
        <dsp:cNvPr id="0" name=""/>
        <dsp:cNvSpPr/>
      </dsp:nvSpPr>
      <dsp:spPr>
        <a:xfrm>
          <a:off x="789258" y="1071662"/>
          <a:ext cx="4273265" cy="5360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5486" tIns="45720" rIns="45720" bIns="45720" numCol="1" spcCol="1270" anchor="ctr" anchorCtr="0">
          <a:noAutofit/>
        </a:bodyPr>
        <a:lstStyle/>
        <a:p>
          <a:pPr marL="0" lvl="0" indent="0" algn="l" defTabSz="800100">
            <a:lnSpc>
              <a:spcPct val="90000"/>
            </a:lnSpc>
            <a:spcBef>
              <a:spcPct val="0"/>
            </a:spcBef>
            <a:spcAft>
              <a:spcPct val="35000"/>
            </a:spcAft>
            <a:buNone/>
          </a:pPr>
          <a:r>
            <a:rPr lang="zh-CN" altLang="en-US" sz="1800" kern="1200"/>
            <a:t>坚持人民主体地位</a:t>
          </a:r>
        </a:p>
      </dsp:txBody>
      <dsp:txXfrm>
        <a:off x="789258" y="1071662"/>
        <a:ext cx="4273265" cy="536045"/>
      </dsp:txXfrm>
    </dsp:sp>
    <dsp:sp modelId="{81F4AE8C-CE3C-4131-8F80-47246B70F1D3}">
      <dsp:nvSpPr>
        <dsp:cNvPr id="0" name=""/>
        <dsp:cNvSpPr/>
      </dsp:nvSpPr>
      <dsp:spPr>
        <a:xfrm>
          <a:off x="454230" y="1004656"/>
          <a:ext cx="670056" cy="67005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45BF70-BE22-4FAC-AB4D-A25F9AB4BDC7}">
      <dsp:nvSpPr>
        <dsp:cNvPr id="0" name=""/>
        <dsp:cNvSpPr/>
      </dsp:nvSpPr>
      <dsp:spPr>
        <a:xfrm>
          <a:off x="907150" y="1875473"/>
          <a:ext cx="4155373" cy="5360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5486" tIns="45720" rIns="45720" bIns="45720" numCol="1" spcCol="1270" anchor="ctr" anchorCtr="0">
          <a:noAutofit/>
        </a:bodyPr>
        <a:lstStyle/>
        <a:p>
          <a:pPr marL="0" lvl="0" indent="0" algn="l" defTabSz="800100">
            <a:lnSpc>
              <a:spcPct val="90000"/>
            </a:lnSpc>
            <a:spcBef>
              <a:spcPct val="0"/>
            </a:spcBef>
            <a:spcAft>
              <a:spcPct val="35000"/>
            </a:spcAft>
            <a:buNone/>
          </a:pPr>
          <a:r>
            <a:rPr lang="zh-CN" altLang="en-US" sz="1800" kern="1200"/>
            <a:t>坚持法律面前人人平等</a:t>
          </a:r>
        </a:p>
      </dsp:txBody>
      <dsp:txXfrm>
        <a:off x="907150" y="1875473"/>
        <a:ext cx="4155373" cy="536045"/>
      </dsp:txXfrm>
    </dsp:sp>
    <dsp:sp modelId="{F83EE818-4796-4CDF-A025-496A5B4CA8C5}">
      <dsp:nvSpPr>
        <dsp:cNvPr id="0" name=""/>
        <dsp:cNvSpPr/>
      </dsp:nvSpPr>
      <dsp:spPr>
        <a:xfrm>
          <a:off x="572122" y="1808467"/>
          <a:ext cx="670056" cy="67005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AF03BF-29A1-45D0-915F-F7618D56F86B}">
      <dsp:nvSpPr>
        <dsp:cNvPr id="0" name=""/>
        <dsp:cNvSpPr/>
      </dsp:nvSpPr>
      <dsp:spPr>
        <a:xfrm>
          <a:off x="789258" y="2679284"/>
          <a:ext cx="4273265" cy="5360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5486" tIns="45720" rIns="45720" bIns="45720" numCol="1" spcCol="1270" anchor="ctr" anchorCtr="0">
          <a:noAutofit/>
        </a:bodyPr>
        <a:lstStyle/>
        <a:p>
          <a:pPr marL="0" lvl="0" indent="0" algn="l" defTabSz="800100">
            <a:lnSpc>
              <a:spcPct val="90000"/>
            </a:lnSpc>
            <a:spcBef>
              <a:spcPct val="0"/>
            </a:spcBef>
            <a:spcAft>
              <a:spcPct val="35000"/>
            </a:spcAft>
            <a:buNone/>
          </a:pPr>
          <a:r>
            <a:rPr lang="zh-CN" altLang="en-US" sz="1800" kern="1200"/>
            <a:t>坚持依法治国和以德治国相结合</a:t>
          </a:r>
        </a:p>
      </dsp:txBody>
      <dsp:txXfrm>
        <a:off x="789258" y="2679284"/>
        <a:ext cx="4273265" cy="536045"/>
      </dsp:txXfrm>
    </dsp:sp>
    <dsp:sp modelId="{49FFA99E-27C7-4212-A05E-C23637CE830B}">
      <dsp:nvSpPr>
        <dsp:cNvPr id="0" name=""/>
        <dsp:cNvSpPr/>
      </dsp:nvSpPr>
      <dsp:spPr>
        <a:xfrm>
          <a:off x="454230" y="2612278"/>
          <a:ext cx="670056" cy="67005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9AB7C4-DD44-40D5-84B3-D87D6C66D601}">
      <dsp:nvSpPr>
        <dsp:cNvPr id="0" name=""/>
        <dsp:cNvSpPr/>
      </dsp:nvSpPr>
      <dsp:spPr>
        <a:xfrm>
          <a:off x="405144" y="3483095"/>
          <a:ext cx="4657380" cy="5360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5486" tIns="45720" rIns="45720" bIns="45720" numCol="1" spcCol="1270" anchor="ctr" anchorCtr="0">
          <a:noAutofit/>
        </a:bodyPr>
        <a:lstStyle/>
        <a:p>
          <a:pPr marL="0" lvl="0" indent="0" algn="l" defTabSz="800100">
            <a:lnSpc>
              <a:spcPct val="90000"/>
            </a:lnSpc>
            <a:spcBef>
              <a:spcPct val="0"/>
            </a:spcBef>
            <a:spcAft>
              <a:spcPct val="35000"/>
            </a:spcAft>
            <a:buNone/>
          </a:pPr>
          <a:r>
            <a:rPr lang="zh-CN" altLang="en-US" sz="1800" kern="1200"/>
            <a:t>坚持从中国实际出发</a:t>
          </a:r>
        </a:p>
      </dsp:txBody>
      <dsp:txXfrm>
        <a:off x="405144" y="3483095"/>
        <a:ext cx="4657380" cy="536045"/>
      </dsp:txXfrm>
    </dsp:sp>
    <dsp:sp modelId="{84788562-16F8-4FF0-8B78-9E5E046640E1}">
      <dsp:nvSpPr>
        <dsp:cNvPr id="0" name=""/>
        <dsp:cNvSpPr/>
      </dsp:nvSpPr>
      <dsp:spPr>
        <a:xfrm>
          <a:off x="70115" y="3416089"/>
          <a:ext cx="670056" cy="67005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FC70D-5CEF-4EB6-A4EC-486494006749}">
      <dsp:nvSpPr>
        <dsp:cNvPr id="0" name=""/>
        <dsp:cNvSpPr/>
      </dsp:nvSpPr>
      <dsp:spPr>
        <a:xfrm>
          <a:off x="3469" y="2032210"/>
          <a:ext cx="1516978" cy="9101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1. </a:t>
          </a:r>
          <a:r>
            <a:rPr lang="zh-CN" sz="1800" kern="1200" dirty="0"/>
            <a:t>人民主权原则 </a:t>
          </a:r>
        </a:p>
      </dsp:txBody>
      <dsp:txXfrm>
        <a:off x="30127" y="2058868"/>
        <a:ext cx="1463662" cy="856871"/>
      </dsp:txXfrm>
    </dsp:sp>
    <dsp:sp modelId="{3194BA4F-D0F8-4875-B2E9-18F70942433D}">
      <dsp:nvSpPr>
        <dsp:cNvPr id="0" name=""/>
        <dsp:cNvSpPr/>
      </dsp:nvSpPr>
      <dsp:spPr>
        <a:xfrm>
          <a:off x="1672145" y="2299199"/>
          <a:ext cx="321599" cy="3762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CN" altLang="en-US" sz="1800" kern="1200"/>
        </a:p>
      </dsp:txBody>
      <dsp:txXfrm>
        <a:off x="1672145" y="2374441"/>
        <a:ext cx="225119" cy="225726"/>
      </dsp:txXfrm>
    </dsp:sp>
    <dsp:sp modelId="{675F12A0-CE96-4BC3-A131-AF941BB72398}">
      <dsp:nvSpPr>
        <dsp:cNvPr id="0" name=""/>
        <dsp:cNvSpPr/>
      </dsp:nvSpPr>
      <dsp:spPr>
        <a:xfrm>
          <a:off x="2127239" y="2032210"/>
          <a:ext cx="1516978" cy="9101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t>2. </a:t>
          </a:r>
          <a:r>
            <a:rPr lang="zh-CN" sz="1800" kern="1200"/>
            <a:t>基本人权原则 </a:t>
          </a:r>
        </a:p>
      </dsp:txBody>
      <dsp:txXfrm>
        <a:off x="2153897" y="2058868"/>
        <a:ext cx="1463662" cy="856871"/>
      </dsp:txXfrm>
    </dsp:sp>
    <dsp:sp modelId="{26E2EE32-33C5-40F8-B2CE-106E8B251430}">
      <dsp:nvSpPr>
        <dsp:cNvPr id="0" name=""/>
        <dsp:cNvSpPr/>
      </dsp:nvSpPr>
      <dsp:spPr>
        <a:xfrm>
          <a:off x="3795915" y="2299199"/>
          <a:ext cx="321599" cy="3762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CN" altLang="en-US" sz="1800" kern="1200"/>
        </a:p>
      </dsp:txBody>
      <dsp:txXfrm>
        <a:off x="3795915" y="2374441"/>
        <a:ext cx="225119" cy="225726"/>
      </dsp:txXfrm>
    </dsp:sp>
    <dsp:sp modelId="{E4C92A7C-6EC4-455F-8752-2CCD17A414B7}">
      <dsp:nvSpPr>
        <dsp:cNvPr id="0" name=""/>
        <dsp:cNvSpPr/>
      </dsp:nvSpPr>
      <dsp:spPr>
        <a:xfrm>
          <a:off x="4251009" y="2032210"/>
          <a:ext cx="1516978" cy="9101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t>3. </a:t>
          </a:r>
          <a:r>
            <a:rPr lang="zh-CN" sz="1800" kern="1200"/>
            <a:t>法治原则 </a:t>
          </a:r>
        </a:p>
      </dsp:txBody>
      <dsp:txXfrm>
        <a:off x="4277667" y="2058868"/>
        <a:ext cx="1463662" cy="856871"/>
      </dsp:txXfrm>
    </dsp:sp>
    <dsp:sp modelId="{D039E68D-61AD-41EC-B5CC-7C75CE3EEB23}">
      <dsp:nvSpPr>
        <dsp:cNvPr id="0" name=""/>
        <dsp:cNvSpPr/>
      </dsp:nvSpPr>
      <dsp:spPr>
        <a:xfrm>
          <a:off x="5919685" y="2299199"/>
          <a:ext cx="321599" cy="3762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CN" altLang="en-US" sz="1800" kern="1200"/>
        </a:p>
      </dsp:txBody>
      <dsp:txXfrm>
        <a:off x="5919685" y="2374441"/>
        <a:ext cx="225119" cy="225726"/>
      </dsp:txXfrm>
    </dsp:sp>
    <dsp:sp modelId="{4436E7EE-104E-4854-ADEE-541AC186D22B}">
      <dsp:nvSpPr>
        <dsp:cNvPr id="0" name=""/>
        <dsp:cNvSpPr/>
      </dsp:nvSpPr>
      <dsp:spPr>
        <a:xfrm>
          <a:off x="6374778" y="2032210"/>
          <a:ext cx="1516978" cy="9101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t>4. </a:t>
          </a:r>
          <a:r>
            <a:rPr lang="zh-CN" sz="1800" kern="1200"/>
            <a:t>权力制约原则 </a:t>
          </a:r>
        </a:p>
      </dsp:txBody>
      <dsp:txXfrm>
        <a:off x="6401436" y="2058868"/>
        <a:ext cx="1463662" cy="8568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F28FE-9AF8-409C-AED4-6DABA3CB6073}">
      <dsp:nvSpPr>
        <dsp:cNvPr id="0" name=""/>
        <dsp:cNvSpPr/>
      </dsp:nvSpPr>
      <dsp:spPr>
        <a:xfrm>
          <a:off x="3689" y="454175"/>
          <a:ext cx="2218407" cy="88736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zh-CN" altLang="en-US" sz="1800" kern="1200" dirty="0"/>
            <a:t>基本政治制度</a:t>
          </a:r>
        </a:p>
      </dsp:txBody>
      <dsp:txXfrm>
        <a:off x="3689" y="454175"/>
        <a:ext cx="2218407" cy="887363"/>
      </dsp:txXfrm>
    </dsp:sp>
    <dsp:sp modelId="{F6484368-13AD-4C9F-A626-68DD7E35388D}">
      <dsp:nvSpPr>
        <dsp:cNvPr id="0" name=""/>
        <dsp:cNvSpPr/>
      </dsp:nvSpPr>
      <dsp:spPr>
        <a:xfrm>
          <a:off x="3689" y="1341539"/>
          <a:ext cx="2218407"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solidFill>
                <a:schemeClr val="tx1">
                  <a:lumMod val="65000"/>
                  <a:lumOff val="35000"/>
                </a:schemeClr>
              </a:solidFill>
              <a:latin typeface="+mn-lt"/>
              <a:ea typeface="+mn-ea"/>
              <a:cs typeface="+mn-cs"/>
            </a:rPr>
            <a:t>1. </a:t>
          </a:r>
          <a:r>
            <a:rPr lang="zh-CN" sz="1600" kern="1200" dirty="0">
              <a:solidFill>
                <a:schemeClr val="tx1">
                  <a:lumMod val="65000"/>
                  <a:lumOff val="35000"/>
                </a:schemeClr>
              </a:solidFill>
              <a:latin typeface="+mn-lt"/>
              <a:ea typeface="+mn-ea"/>
              <a:cs typeface="+mn-cs"/>
            </a:rPr>
            <a:t>人民民主专政制度 </a:t>
          </a:r>
        </a:p>
        <a:p>
          <a:pPr marL="171450" lvl="1" indent="-171450" algn="l" defTabSz="711200" rtl="0">
            <a:lnSpc>
              <a:spcPct val="90000"/>
            </a:lnSpc>
            <a:spcBef>
              <a:spcPct val="0"/>
            </a:spcBef>
            <a:spcAft>
              <a:spcPct val="15000"/>
            </a:spcAft>
            <a:buChar char="•"/>
          </a:pPr>
          <a:r>
            <a:rPr lang="en-US" sz="1600" kern="1200" dirty="0">
              <a:solidFill>
                <a:schemeClr val="tx1">
                  <a:lumMod val="65000"/>
                  <a:lumOff val="35000"/>
                </a:schemeClr>
              </a:solidFill>
              <a:latin typeface="+mn-lt"/>
              <a:ea typeface="+mn-ea"/>
              <a:cs typeface="+mn-cs"/>
            </a:rPr>
            <a:t>2. </a:t>
          </a:r>
          <a:r>
            <a:rPr lang="zh-CN" sz="1600" kern="1200" dirty="0">
              <a:solidFill>
                <a:schemeClr val="tx1">
                  <a:lumMod val="65000"/>
                  <a:lumOff val="35000"/>
                </a:schemeClr>
              </a:solidFill>
              <a:latin typeface="+mn-lt"/>
              <a:ea typeface="+mn-ea"/>
              <a:cs typeface="+mn-cs"/>
            </a:rPr>
            <a:t>人民代表大会制度 </a:t>
          </a:r>
        </a:p>
        <a:p>
          <a:pPr marL="171450" lvl="1" indent="-171450" algn="l" defTabSz="711200" rtl="0">
            <a:lnSpc>
              <a:spcPct val="90000"/>
            </a:lnSpc>
            <a:spcBef>
              <a:spcPct val="0"/>
            </a:spcBef>
            <a:spcAft>
              <a:spcPct val="15000"/>
            </a:spcAft>
            <a:buChar char="•"/>
          </a:pPr>
          <a:r>
            <a:rPr lang="en-US" sz="1600" kern="1200" dirty="0">
              <a:solidFill>
                <a:schemeClr val="tx1">
                  <a:lumMod val="65000"/>
                  <a:lumOff val="35000"/>
                </a:schemeClr>
              </a:solidFill>
              <a:latin typeface="+mn-lt"/>
              <a:ea typeface="+mn-ea"/>
              <a:cs typeface="+mn-cs"/>
            </a:rPr>
            <a:t>3. </a:t>
          </a:r>
          <a:r>
            <a:rPr lang="zh-CN" sz="1600" kern="1200" dirty="0">
              <a:solidFill>
                <a:schemeClr val="tx1">
                  <a:lumMod val="65000"/>
                  <a:lumOff val="35000"/>
                </a:schemeClr>
              </a:solidFill>
              <a:latin typeface="+mn-lt"/>
              <a:ea typeface="+mn-ea"/>
              <a:cs typeface="+mn-cs"/>
            </a:rPr>
            <a:t>选举制度 </a:t>
          </a:r>
        </a:p>
        <a:p>
          <a:pPr marL="171450" lvl="1" indent="-171450" algn="l" defTabSz="711200" rtl="0">
            <a:lnSpc>
              <a:spcPct val="90000"/>
            </a:lnSpc>
            <a:spcBef>
              <a:spcPct val="0"/>
            </a:spcBef>
            <a:spcAft>
              <a:spcPct val="15000"/>
            </a:spcAft>
            <a:buChar char="•"/>
          </a:pPr>
          <a:r>
            <a:rPr lang="en-US" sz="1600" kern="1200" dirty="0">
              <a:solidFill>
                <a:schemeClr val="tx1">
                  <a:lumMod val="65000"/>
                  <a:lumOff val="35000"/>
                </a:schemeClr>
              </a:solidFill>
              <a:latin typeface="+mn-lt"/>
              <a:ea typeface="+mn-ea"/>
              <a:cs typeface="+mn-cs"/>
            </a:rPr>
            <a:t>4. </a:t>
          </a:r>
          <a:r>
            <a:rPr lang="zh-CN" sz="1600" kern="1200" dirty="0">
              <a:solidFill>
                <a:schemeClr val="tx1">
                  <a:lumMod val="65000"/>
                  <a:lumOff val="35000"/>
                </a:schemeClr>
              </a:solidFill>
              <a:latin typeface="+mn-lt"/>
              <a:ea typeface="+mn-ea"/>
              <a:cs typeface="+mn-cs"/>
            </a:rPr>
            <a:t>地方自治制度 </a:t>
          </a:r>
        </a:p>
      </dsp:txBody>
      <dsp:txXfrm>
        <a:off x="3689" y="1341539"/>
        <a:ext cx="2218407" cy="2854800"/>
      </dsp:txXfrm>
    </dsp:sp>
    <dsp:sp modelId="{B746F6EB-AFF5-4C5B-B75D-9F6191D80EAE}">
      <dsp:nvSpPr>
        <dsp:cNvPr id="0" name=""/>
        <dsp:cNvSpPr/>
      </dsp:nvSpPr>
      <dsp:spPr>
        <a:xfrm>
          <a:off x="2532673" y="454175"/>
          <a:ext cx="2218407" cy="88736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zh-CN" altLang="en-US" sz="1800" kern="1200" dirty="0"/>
            <a:t>基本经济制度</a:t>
          </a:r>
        </a:p>
      </dsp:txBody>
      <dsp:txXfrm>
        <a:off x="2532673" y="454175"/>
        <a:ext cx="2218407" cy="887363"/>
      </dsp:txXfrm>
    </dsp:sp>
    <dsp:sp modelId="{EC94CB03-97AE-4A52-A770-21DBD5DFE401}">
      <dsp:nvSpPr>
        <dsp:cNvPr id="0" name=""/>
        <dsp:cNvSpPr/>
      </dsp:nvSpPr>
      <dsp:spPr>
        <a:xfrm>
          <a:off x="2532673" y="1341539"/>
          <a:ext cx="2218407"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solidFill>
                <a:schemeClr val="tx1">
                  <a:lumMod val="65000"/>
                  <a:lumOff val="35000"/>
                </a:schemeClr>
              </a:solidFill>
              <a:latin typeface="+mn-lt"/>
              <a:ea typeface="+mn-ea"/>
              <a:cs typeface="+mn-cs"/>
            </a:rPr>
            <a:t>1. </a:t>
          </a:r>
          <a:r>
            <a:rPr lang="zh-CN" sz="1600" kern="1200" dirty="0">
              <a:solidFill>
                <a:schemeClr val="tx1">
                  <a:lumMod val="65000"/>
                  <a:lumOff val="35000"/>
                </a:schemeClr>
              </a:solidFill>
              <a:latin typeface="+mn-lt"/>
              <a:ea typeface="+mn-ea"/>
              <a:cs typeface="+mn-cs"/>
            </a:rPr>
            <a:t>社会主义初级阶段的基本经济制度 </a:t>
          </a:r>
        </a:p>
        <a:p>
          <a:pPr marL="171450" lvl="1" indent="-171450" algn="l" defTabSz="711200" rtl="0">
            <a:lnSpc>
              <a:spcPct val="90000"/>
            </a:lnSpc>
            <a:spcBef>
              <a:spcPct val="0"/>
            </a:spcBef>
            <a:spcAft>
              <a:spcPct val="15000"/>
            </a:spcAft>
            <a:buChar char="•"/>
          </a:pPr>
          <a:r>
            <a:rPr lang="en-US" sz="1600" kern="1200" dirty="0">
              <a:solidFill>
                <a:schemeClr val="tx1">
                  <a:lumMod val="65000"/>
                  <a:lumOff val="35000"/>
                </a:schemeClr>
              </a:solidFill>
              <a:latin typeface="+mn-lt"/>
              <a:ea typeface="+mn-ea"/>
              <a:cs typeface="+mn-cs"/>
            </a:rPr>
            <a:t>2. </a:t>
          </a:r>
          <a:r>
            <a:rPr lang="zh-CN" sz="1600" kern="1200" dirty="0">
              <a:solidFill>
                <a:schemeClr val="tx1">
                  <a:lumMod val="65000"/>
                  <a:lumOff val="35000"/>
                </a:schemeClr>
              </a:solidFill>
              <a:latin typeface="+mn-lt"/>
              <a:ea typeface="+mn-ea"/>
              <a:cs typeface="+mn-cs"/>
            </a:rPr>
            <a:t>社会主义经济制度的组成部分</a:t>
          </a:r>
        </a:p>
      </dsp:txBody>
      <dsp:txXfrm>
        <a:off x="2532673" y="1341539"/>
        <a:ext cx="2218407" cy="2854800"/>
      </dsp:txXfrm>
    </dsp:sp>
    <dsp:sp modelId="{30723BF4-3165-412A-9D86-7A84A7C39C33}">
      <dsp:nvSpPr>
        <dsp:cNvPr id="0" name=""/>
        <dsp:cNvSpPr/>
      </dsp:nvSpPr>
      <dsp:spPr>
        <a:xfrm>
          <a:off x="5061658" y="454175"/>
          <a:ext cx="2218407" cy="88736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zh-CN" altLang="en-US" sz="1800" kern="1200" dirty="0"/>
            <a:t>基本文化制度</a:t>
          </a:r>
        </a:p>
      </dsp:txBody>
      <dsp:txXfrm>
        <a:off x="5061658" y="454175"/>
        <a:ext cx="2218407" cy="887363"/>
      </dsp:txXfrm>
    </dsp:sp>
    <dsp:sp modelId="{2DF606DA-60C7-45CC-8448-A747D8EA2695}">
      <dsp:nvSpPr>
        <dsp:cNvPr id="0" name=""/>
        <dsp:cNvSpPr/>
      </dsp:nvSpPr>
      <dsp:spPr>
        <a:xfrm>
          <a:off x="5061658" y="1341539"/>
          <a:ext cx="2218407"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solidFill>
                <a:schemeClr val="tx1">
                  <a:lumMod val="65000"/>
                  <a:lumOff val="35000"/>
                </a:schemeClr>
              </a:solidFill>
              <a:latin typeface="+mn-lt"/>
              <a:ea typeface="+mn-ea"/>
              <a:cs typeface="+mn-cs"/>
            </a:rPr>
            <a:t>1. </a:t>
          </a:r>
          <a:r>
            <a:rPr lang="zh-CN" sz="1600" kern="1200" dirty="0">
              <a:solidFill>
                <a:schemeClr val="tx1">
                  <a:lumMod val="65000"/>
                  <a:lumOff val="35000"/>
                </a:schemeClr>
              </a:solidFill>
              <a:latin typeface="+mn-lt"/>
              <a:ea typeface="+mn-ea"/>
              <a:cs typeface="+mn-cs"/>
            </a:rPr>
            <a:t>国家发展教育事业 </a:t>
          </a:r>
        </a:p>
        <a:p>
          <a:pPr marL="171450" lvl="1" indent="-171450" algn="l" defTabSz="711200" rtl="0">
            <a:lnSpc>
              <a:spcPct val="90000"/>
            </a:lnSpc>
            <a:spcBef>
              <a:spcPct val="0"/>
            </a:spcBef>
            <a:spcAft>
              <a:spcPct val="15000"/>
            </a:spcAft>
            <a:buChar char="•"/>
          </a:pPr>
          <a:r>
            <a:rPr lang="en-US" sz="1600" kern="1200" dirty="0">
              <a:solidFill>
                <a:schemeClr val="tx1">
                  <a:lumMod val="65000"/>
                  <a:lumOff val="35000"/>
                </a:schemeClr>
              </a:solidFill>
              <a:latin typeface="+mn-lt"/>
              <a:ea typeface="+mn-ea"/>
              <a:cs typeface="+mn-cs"/>
            </a:rPr>
            <a:t>2. </a:t>
          </a:r>
          <a:r>
            <a:rPr lang="zh-CN" sz="1600" kern="1200" dirty="0">
              <a:solidFill>
                <a:schemeClr val="tx1">
                  <a:lumMod val="65000"/>
                  <a:lumOff val="35000"/>
                </a:schemeClr>
              </a:solidFill>
              <a:latin typeface="+mn-lt"/>
              <a:ea typeface="+mn-ea"/>
              <a:cs typeface="+mn-cs"/>
            </a:rPr>
            <a:t>国家发展科学事业 </a:t>
          </a:r>
        </a:p>
        <a:p>
          <a:pPr marL="171450" lvl="1" indent="-171450" algn="l" defTabSz="711200" rtl="0">
            <a:lnSpc>
              <a:spcPct val="90000"/>
            </a:lnSpc>
            <a:spcBef>
              <a:spcPct val="0"/>
            </a:spcBef>
            <a:spcAft>
              <a:spcPct val="15000"/>
            </a:spcAft>
            <a:buChar char="•"/>
          </a:pPr>
          <a:r>
            <a:rPr lang="en-US" sz="1600" kern="1200" dirty="0">
              <a:solidFill>
                <a:schemeClr val="tx1">
                  <a:lumMod val="65000"/>
                  <a:lumOff val="35000"/>
                </a:schemeClr>
              </a:solidFill>
              <a:latin typeface="+mn-lt"/>
              <a:ea typeface="+mn-ea"/>
              <a:cs typeface="+mn-cs"/>
            </a:rPr>
            <a:t>3. </a:t>
          </a:r>
          <a:r>
            <a:rPr lang="zh-CN" sz="1600" kern="1200" dirty="0">
              <a:solidFill>
                <a:schemeClr val="tx1">
                  <a:lumMod val="65000"/>
                  <a:lumOff val="35000"/>
                </a:schemeClr>
              </a:solidFill>
              <a:latin typeface="+mn-lt"/>
              <a:ea typeface="+mn-ea"/>
              <a:cs typeface="+mn-cs"/>
            </a:rPr>
            <a:t>国家发展文学艺术及其他文化事业 </a:t>
          </a:r>
        </a:p>
        <a:p>
          <a:pPr marL="171450" lvl="1" indent="-171450" algn="l" defTabSz="711200" rtl="0">
            <a:lnSpc>
              <a:spcPct val="90000"/>
            </a:lnSpc>
            <a:spcBef>
              <a:spcPct val="0"/>
            </a:spcBef>
            <a:spcAft>
              <a:spcPct val="15000"/>
            </a:spcAft>
            <a:buChar char="•"/>
          </a:pPr>
          <a:r>
            <a:rPr lang="en-US" sz="1600" kern="1200" dirty="0">
              <a:solidFill>
                <a:schemeClr val="tx1">
                  <a:lumMod val="65000"/>
                  <a:lumOff val="35000"/>
                </a:schemeClr>
              </a:solidFill>
              <a:latin typeface="+mn-lt"/>
              <a:ea typeface="+mn-ea"/>
              <a:cs typeface="+mn-cs"/>
            </a:rPr>
            <a:t>4. </a:t>
          </a:r>
          <a:r>
            <a:rPr lang="zh-CN" sz="1600" kern="1200" dirty="0">
              <a:solidFill>
                <a:schemeClr val="tx1">
                  <a:lumMod val="65000"/>
                  <a:lumOff val="35000"/>
                </a:schemeClr>
              </a:solidFill>
              <a:latin typeface="+mn-lt"/>
              <a:ea typeface="+mn-ea"/>
              <a:cs typeface="+mn-cs"/>
            </a:rPr>
            <a:t>国家开展公民道德教育 </a:t>
          </a:r>
        </a:p>
      </dsp:txBody>
      <dsp:txXfrm>
        <a:off x="5061658" y="1341539"/>
        <a:ext cx="2218407" cy="2854800"/>
      </dsp:txXfrm>
    </dsp:sp>
    <dsp:sp modelId="{F529C19B-FFE0-4AE6-AF4C-72ABB0699FF8}">
      <dsp:nvSpPr>
        <dsp:cNvPr id="0" name=""/>
        <dsp:cNvSpPr/>
      </dsp:nvSpPr>
      <dsp:spPr>
        <a:xfrm>
          <a:off x="7590643" y="454175"/>
          <a:ext cx="2218407" cy="88736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zh-CN" altLang="en-US" sz="1800" kern="1200" dirty="0"/>
            <a:t>基本社会制度</a:t>
          </a:r>
        </a:p>
      </dsp:txBody>
      <dsp:txXfrm>
        <a:off x="7590643" y="454175"/>
        <a:ext cx="2218407" cy="887363"/>
      </dsp:txXfrm>
    </dsp:sp>
    <dsp:sp modelId="{88B4B698-91B3-44F3-B0FD-BD5500FDC993}">
      <dsp:nvSpPr>
        <dsp:cNvPr id="0" name=""/>
        <dsp:cNvSpPr/>
      </dsp:nvSpPr>
      <dsp:spPr>
        <a:xfrm>
          <a:off x="7590643" y="1341539"/>
          <a:ext cx="2218407"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solidFill>
                <a:schemeClr val="tx1">
                  <a:lumMod val="65000"/>
                  <a:lumOff val="35000"/>
                </a:schemeClr>
              </a:solidFill>
              <a:latin typeface="+mn-lt"/>
              <a:ea typeface="+mn-ea"/>
              <a:cs typeface="+mn-cs"/>
            </a:rPr>
            <a:t>1. </a:t>
          </a:r>
          <a:r>
            <a:rPr lang="zh-CN" sz="1600" kern="1200" dirty="0">
              <a:solidFill>
                <a:schemeClr val="tx1">
                  <a:lumMod val="65000"/>
                  <a:lumOff val="35000"/>
                </a:schemeClr>
              </a:solidFill>
              <a:latin typeface="+mn-lt"/>
              <a:ea typeface="+mn-ea"/>
              <a:cs typeface="+mn-cs"/>
            </a:rPr>
            <a:t>社会保障制度 </a:t>
          </a:r>
        </a:p>
        <a:p>
          <a:pPr marL="171450" lvl="1" indent="-171450" algn="l" defTabSz="711200" rtl="0">
            <a:lnSpc>
              <a:spcPct val="90000"/>
            </a:lnSpc>
            <a:spcBef>
              <a:spcPct val="0"/>
            </a:spcBef>
            <a:spcAft>
              <a:spcPct val="15000"/>
            </a:spcAft>
            <a:buChar char="•"/>
          </a:pPr>
          <a:r>
            <a:rPr lang="en-US" sz="1600" kern="1200" dirty="0">
              <a:solidFill>
                <a:schemeClr val="tx1">
                  <a:lumMod val="65000"/>
                  <a:lumOff val="35000"/>
                </a:schemeClr>
              </a:solidFill>
              <a:latin typeface="+mn-lt"/>
              <a:ea typeface="+mn-ea"/>
              <a:cs typeface="+mn-cs"/>
            </a:rPr>
            <a:t>2. </a:t>
          </a:r>
          <a:r>
            <a:rPr lang="zh-CN" sz="1600" kern="1200" dirty="0">
              <a:solidFill>
                <a:schemeClr val="tx1">
                  <a:lumMod val="65000"/>
                  <a:lumOff val="35000"/>
                </a:schemeClr>
              </a:solidFill>
              <a:latin typeface="+mn-lt"/>
              <a:ea typeface="+mn-ea"/>
              <a:cs typeface="+mn-cs"/>
            </a:rPr>
            <a:t>医疗卫生事业 </a:t>
          </a:r>
        </a:p>
        <a:p>
          <a:pPr marL="171450" lvl="1" indent="-171450" algn="l" defTabSz="711200" rtl="0">
            <a:lnSpc>
              <a:spcPct val="90000"/>
            </a:lnSpc>
            <a:spcBef>
              <a:spcPct val="0"/>
            </a:spcBef>
            <a:spcAft>
              <a:spcPct val="15000"/>
            </a:spcAft>
            <a:buChar char="•"/>
          </a:pPr>
          <a:r>
            <a:rPr lang="en-US" sz="1600" kern="1200" dirty="0">
              <a:solidFill>
                <a:schemeClr val="tx1">
                  <a:lumMod val="65000"/>
                  <a:lumOff val="35000"/>
                </a:schemeClr>
              </a:solidFill>
              <a:latin typeface="+mn-lt"/>
              <a:ea typeface="+mn-ea"/>
              <a:cs typeface="+mn-cs"/>
            </a:rPr>
            <a:t>3. </a:t>
          </a:r>
          <a:r>
            <a:rPr lang="zh-CN" sz="1600" kern="1200" dirty="0">
              <a:solidFill>
                <a:schemeClr val="tx1">
                  <a:lumMod val="65000"/>
                  <a:lumOff val="35000"/>
                </a:schemeClr>
              </a:solidFill>
              <a:latin typeface="+mn-lt"/>
              <a:ea typeface="+mn-ea"/>
              <a:cs typeface="+mn-cs"/>
            </a:rPr>
            <a:t>劳动保障制度 </a:t>
          </a:r>
        </a:p>
        <a:p>
          <a:pPr marL="171450" lvl="1" indent="-171450" algn="l" defTabSz="711200" rtl="0">
            <a:lnSpc>
              <a:spcPct val="90000"/>
            </a:lnSpc>
            <a:spcBef>
              <a:spcPct val="0"/>
            </a:spcBef>
            <a:spcAft>
              <a:spcPct val="15000"/>
            </a:spcAft>
            <a:buChar char="•"/>
          </a:pPr>
          <a:r>
            <a:rPr lang="en-US" sz="1600" kern="1200" dirty="0">
              <a:solidFill>
                <a:schemeClr val="tx1">
                  <a:lumMod val="65000"/>
                  <a:lumOff val="35000"/>
                </a:schemeClr>
              </a:solidFill>
              <a:latin typeface="+mn-lt"/>
              <a:ea typeface="+mn-ea"/>
              <a:cs typeface="+mn-cs"/>
            </a:rPr>
            <a:t>4. </a:t>
          </a:r>
          <a:r>
            <a:rPr lang="zh-CN" sz="1600" kern="1200" dirty="0">
              <a:solidFill>
                <a:schemeClr val="tx1">
                  <a:lumMod val="65000"/>
                  <a:lumOff val="35000"/>
                </a:schemeClr>
              </a:solidFill>
              <a:latin typeface="+mn-lt"/>
              <a:ea typeface="+mn-ea"/>
              <a:cs typeface="+mn-cs"/>
            </a:rPr>
            <a:t>社会人才培养制度 </a:t>
          </a:r>
        </a:p>
        <a:p>
          <a:pPr marL="171450" lvl="1" indent="-171450" algn="l" defTabSz="711200" rtl="0">
            <a:lnSpc>
              <a:spcPct val="90000"/>
            </a:lnSpc>
            <a:spcBef>
              <a:spcPct val="0"/>
            </a:spcBef>
            <a:spcAft>
              <a:spcPct val="15000"/>
            </a:spcAft>
            <a:buChar char="•"/>
          </a:pPr>
          <a:r>
            <a:rPr lang="en-US" sz="1600" kern="1200" dirty="0">
              <a:solidFill>
                <a:schemeClr val="tx1">
                  <a:lumMod val="65000"/>
                  <a:lumOff val="35000"/>
                </a:schemeClr>
              </a:solidFill>
              <a:latin typeface="+mn-lt"/>
              <a:ea typeface="+mn-ea"/>
              <a:cs typeface="+mn-cs"/>
            </a:rPr>
            <a:t>5. </a:t>
          </a:r>
          <a:r>
            <a:rPr lang="zh-CN" sz="1600" kern="1200" dirty="0">
              <a:solidFill>
                <a:schemeClr val="tx1">
                  <a:lumMod val="65000"/>
                  <a:lumOff val="35000"/>
                </a:schemeClr>
              </a:solidFill>
              <a:latin typeface="+mn-lt"/>
              <a:ea typeface="+mn-ea"/>
              <a:cs typeface="+mn-cs"/>
            </a:rPr>
            <a:t>计划生育制度 </a:t>
          </a:r>
        </a:p>
        <a:p>
          <a:pPr marL="171450" lvl="1" indent="-171450" algn="l" defTabSz="711200" rtl="0">
            <a:lnSpc>
              <a:spcPct val="90000"/>
            </a:lnSpc>
            <a:spcBef>
              <a:spcPct val="0"/>
            </a:spcBef>
            <a:spcAft>
              <a:spcPct val="15000"/>
            </a:spcAft>
            <a:buChar char="•"/>
          </a:pPr>
          <a:r>
            <a:rPr lang="en-US" sz="1600" kern="1200" dirty="0">
              <a:solidFill>
                <a:schemeClr val="tx1">
                  <a:lumMod val="65000"/>
                  <a:lumOff val="35000"/>
                </a:schemeClr>
              </a:solidFill>
              <a:latin typeface="+mn-lt"/>
              <a:ea typeface="+mn-ea"/>
              <a:cs typeface="+mn-cs"/>
            </a:rPr>
            <a:t>6. </a:t>
          </a:r>
          <a:r>
            <a:rPr lang="zh-CN" sz="1600" kern="1200" dirty="0">
              <a:solidFill>
                <a:schemeClr val="tx1">
                  <a:lumMod val="65000"/>
                  <a:lumOff val="35000"/>
                </a:schemeClr>
              </a:solidFill>
              <a:latin typeface="+mn-lt"/>
              <a:ea typeface="+mn-ea"/>
              <a:cs typeface="+mn-cs"/>
            </a:rPr>
            <a:t>社会秩序及安全维护制度 </a:t>
          </a:r>
        </a:p>
      </dsp:txBody>
      <dsp:txXfrm>
        <a:off x="7590643" y="1341539"/>
        <a:ext cx="2218407" cy="28548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ED05E4-DA77-4958-B26B-1ED146C0F948}">
      <dsp:nvSpPr>
        <dsp:cNvPr id="0" name=""/>
        <dsp:cNvSpPr/>
      </dsp:nvSpPr>
      <dsp:spPr>
        <a:xfrm rot="16200000">
          <a:off x="164" y="666379"/>
          <a:ext cx="1884952" cy="1884952"/>
        </a:xfrm>
        <a:prstGeom prst="up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2000" kern="1200" dirty="0"/>
            <a:t>公民的基本权利</a:t>
          </a:r>
        </a:p>
      </dsp:txBody>
      <dsp:txXfrm rot="5400000">
        <a:off x="330032" y="1137616"/>
        <a:ext cx="1555085" cy="942476"/>
      </dsp:txXfrm>
    </dsp:sp>
    <dsp:sp modelId="{71920BDD-F748-4173-8406-529D3581A243}">
      <dsp:nvSpPr>
        <dsp:cNvPr id="0" name=""/>
        <dsp:cNvSpPr/>
      </dsp:nvSpPr>
      <dsp:spPr>
        <a:xfrm rot="5400000">
          <a:off x="2074249" y="666379"/>
          <a:ext cx="1884952" cy="1884952"/>
        </a:xfrm>
        <a:prstGeom prst="up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公民的基本义务</a:t>
          </a:r>
        </a:p>
      </dsp:txBody>
      <dsp:txXfrm rot="-5400000">
        <a:off x="2074250" y="1137617"/>
        <a:ext cx="1555085" cy="9424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746D3D-F99D-4C6A-963E-E2FC0D11D750}">
      <dsp:nvSpPr>
        <dsp:cNvPr id="0" name=""/>
        <dsp:cNvSpPr/>
      </dsp:nvSpPr>
      <dsp:spPr>
        <a:xfrm>
          <a:off x="11561" y="0"/>
          <a:ext cx="2220650" cy="9233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zh-CN" sz="1800" kern="1200" dirty="0"/>
            <a:t>（</a:t>
          </a:r>
          <a:r>
            <a:rPr lang="en-US" sz="1800" kern="1200" dirty="0"/>
            <a:t>1</a:t>
          </a:r>
          <a:r>
            <a:rPr lang="zh-CN" sz="1800" kern="1200" dirty="0"/>
            <a:t>）必须进行</a:t>
          </a:r>
          <a:endParaRPr lang="en-US" altLang="zh-CN" sz="1800" kern="1200" dirty="0"/>
        </a:p>
        <a:p>
          <a:pPr marL="0" lvl="0" indent="0" algn="ctr" defTabSz="800100" rtl="0">
            <a:lnSpc>
              <a:spcPct val="90000"/>
            </a:lnSpc>
            <a:spcBef>
              <a:spcPct val="0"/>
            </a:spcBef>
            <a:spcAft>
              <a:spcPct val="35000"/>
            </a:spcAft>
            <a:buNone/>
          </a:pPr>
          <a:r>
            <a:rPr lang="zh-CN" sz="1800" kern="1200" dirty="0"/>
            <a:t>伟大斗争</a:t>
          </a:r>
        </a:p>
      </dsp:txBody>
      <dsp:txXfrm>
        <a:off x="38604" y="27043"/>
        <a:ext cx="2166564" cy="869244"/>
      </dsp:txXfrm>
    </dsp:sp>
    <dsp:sp modelId="{AA486CF6-A389-4E22-9A99-400DF6060FAF}">
      <dsp:nvSpPr>
        <dsp:cNvPr id="0" name=""/>
        <dsp:cNvSpPr/>
      </dsp:nvSpPr>
      <dsp:spPr>
        <a:xfrm>
          <a:off x="2454276" y="186304"/>
          <a:ext cx="470777" cy="5507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CN" altLang="en-US" sz="1800" kern="1200"/>
        </a:p>
      </dsp:txBody>
      <dsp:txXfrm>
        <a:off x="2454276" y="296448"/>
        <a:ext cx="329544" cy="330433"/>
      </dsp:txXfrm>
    </dsp:sp>
    <dsp:sp modelId="{B092F63E-7CF0-4027-915E-16AE670EEAE0}">
      <dsp:nvSpPr>
        <dsp:cNvPr id="0" name=""/>
        <dsp:cNvSpPr/>
      </dsp:nvSpPr>
      <dsp:spPr>
        <a:xfrm>
          <a:off x="3120471" y="0"/>
          <a:ext cx="2220650" cy="9233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zh-CN" sz="1800" kern="1200" dirty="0"/>
            <a:t>（</a:t>
          </a:r>
          <a:r>
            <a:rPr lang="en-US" sz="1800" kern="1200" dirty="0"/>
            <a:t>2</a:t>
          </a:r>
          <a:r>
            <a:rPr lang="zh-CN" sz="1800" kern="1200" dirty="0"/>
            <a:t>）必须建设</a:t>
          </a:r>
          <a:endParaRPr lang="en-US" altLang="zh-CN" sz="1800" kern="1200" dirty="0"/>
        </a:p>
        <a:p>
          <a:pPr marL="0" lvl="0" indent="0" algn="ctr" defTabSz="800100" rtl="0">
            <a:lnSpc>
              <a:spcPct val="90000"/>
            </a:lnSpc>
            <a:spcBef>
              <a:spcPct val="0"/>
            </a:spcBef>
            <a:spcAft>
              <a:spcPct val="35000"/>
            </a:spcAft>
            <a:buNone/>
          </a:pPr>
          <a:r>
            <a:rPr lang="zh-CN" sz="1800" kern="1200" dirty="0"/>
            <a:t>伟大工程</a:t>
          </a:r>
        </a:p>
      </dsp:txBody>
      <dsp:txXfrm>
        <a:off x="3147514" y="27043"/>
        <a:ext cx="2166564" cy="869244"/>
      </dsp:txXfrm>
    </dsp:sp>
    <dsp:sp modelId="{802BCF1C-B520-4281-8F76-D16461AD3058}">
      <dsp:nvSpPr>
        <dsp:cNvPr id="0" name=""/>
        <dsp:cNvSpPr/>
      </dsp:nvSpPr>
      <dsp:spPr>
        <a:xfrm>
          <a:off x="5563186" y="186304"/>
          <a:ext cx="470777" cy="5507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CN" altLang="en-US" sz="1800" kern="1200"/>
        </a:p>
      </dsp:txBody>
      <dsp:txXfrm>
        <a:off x="5563186" y="296448"/>
        <a:ext cx="329544" cy="330433"/>
      </dsp:txXfrm>
    </dsp:sp>
    <dsp:sp modelId="{C1C5AC91-89F4-4667-B354-5F7F3C6B0828}">
      <dsp:nvSpPr>
        <dsp:cNvPr id="0" name=""/>
        <dsp:cNvSpPr/>
      </dsp:nvSpPr>
      <dsp:spPr>
        <a:xfrm>
          <a:off x="6229381" y="0"/>
          <a:ext cx="2220650" cy="9233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zh-CN" sz="1800" kern="1200" dirty="0"/>
            <a:t>（</a:t>
          </a:r>
          <a:r>
            <a:rPr lang="en-US" sz="1800" kern="1200" dirty="0"/>
            <a:t>3</a:t>
          </a:r>
          <a:r>
            <a:rPr lang="zh-CN" sz="1800" kern="1200" dirty="0"/>
            <a:t>）必须推进</a:t>
          </a:r>
          <a:endParaRPr lang="en-US" altLang="zh-CN" sz="1800" kern="1200" dirty="0"/>
        </a:p>
        <a:p>
          <a:pPr marL="0" lvl="0" indent="0" algn="ctr" defTabSz="800100" rtl="0">
            <a:lnSpc>
              <a:spcPct val="90000"/>
            </a:lnSpc>
            <a:spcBef>
              <a:spcPct val="0"/>
            </a:spcBef>
            <a:spcAft>
              <a:spcPct val="35000"/>
            </a:spcAft>
            <a:buNone/>
          </a:pPr>
          <a:r>
            <a:rPr lang="zh-CN" sz="1800" kern="1200" dirty="0"/>
            <a:t>伟大事业</a:t>
          </a:r>
        </a:p>
      </dsp:txBody>
      <dsp:txXfrm>
        <a:off x="6256424" y="27043"/>
        <a:ext cx="2166564" cy="8692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879285-62B9-493E-95DC-C9D0C4AB26B8}">
      <dsp:nvSpPr>
        <dsp:cNvPr id="0" name=""/>
        <dsp:cNvSpPr/>
      </dsp:nvSpPr>
      <dsp:spPr>
        <a:xfrm rot="5400000">
          <a:off x="1381300" y="2007697"/>
          <a:ext cx="703119" cy="1169975"/>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977BC4-68C4-4F06-9A5D-02E0F3D06577}">
      <dsp:nvSpPr>
        <dsp:cNvPr id="0" name=""/>
        <dsp:cNvSpPr/>
      </dsp:nvSpPr>
      <dsp:spPr>
        <a:xfrm>
          <a:off x="1263932" y="2357267"/>
          <a:ext cx="1056260" cy="925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zh-CN" altLang="en-US" sz="1600" kern="1200" dirty="0"/>
            <a:t>①把党的政治建设摆在首位</a:t>
          </a:r>
        </a:p>
      </dsp:txBody>
      <dsp:txXfrm>
        <a:off x="1263932" y="2357267"/>
        <a:ext cx="1056260" cy="925873"/>
      </dsp:txXfrm>
    </dsp:sp>
    <dsp:sp modelId="{F11EFFAD-FC41-4CAD-944F-5DC5ED47C6E4}">
      <dsp:nvSpPr>
        <dsp:cNvPr id="0" name=""/>
        <dsp:cNvSpPr/>
      </dsp:nvSpPr>
      <dsp:spPr>
        <a:xfrm>
          <a:off x="2120897" y="1921562"/>
          <a:ext cx="199294" cy="199294"/>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CF8378-0253-4374-8F6B-8373219E77CE}">
      <dsp:nvSpPr>
        <dsp:cNvPr id="0" name=""/>
        <dsp:cNvSpPr/>
      </dsp:nvSpPr>
      <dsp:spPr>
        <a:xfrm rot="5400000">
          <a:off x="2674368" y="1687726"/>
          <a:ext cx="703119" cy="1169975"/>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F35AA7-816E-45CD-A479-15FAF90CB65E}">
      <dsp:nvSpPr>
        <dsp:cNvPr id="0" name=""/>
        <dsp:cNvSpPr/>
      </dsp:nvSpPr>
      <dsp:spPr>
        <a:xfrm>
          <a:off x="2557000" y="2037296"/>
          <a:ext cx="1056260" cy="925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zh-CN" altLang="en-US" sz="1600" kern="1200"/>
            <a:t>②用新时代中国特色社会主义思想武装全党</a:t>
          </a:r>
        </a:p>
      </dsp:txBody>
      <dsp:txXfrm>
        <a:off x="2557000" y="2037296"/>
        <a:ext cx="1056260" cy="925873"/>
      </dsp:txXfrm>
    </dsp:sp>
    <dsp:sp modelId="{0041BE72-E05C-4AD1-BF67-9AAC949787B7}">
      <dsp:nvSpPr>
        <dsp:cNvPr id="0" name=""/>
        <dsp:cNvSpPr/>
      </dsp:nvSpPr>
      <dsp:spPr>
        <a:xfrm>
          <a:off x="3413966" y="1601591"/>
          <a:ext cx="199294" cy="199294"/>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4E12E0-3021-4629-9EC6-7895CAED10F0}">
      <dsp:nvSpPr>
        <dsp:cNvPr id="0" name=""/>
        <dsp:cNvSpPr/>
      </dsp:nvSpPr>
      <dsp:spPr>
        <a:xfrm rot="5400000">
          <a:off x="3967437" y="1367755"/>
          <a:ext cx="703119" cy="1169975"/>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D4A0F7-89DE-4A80-956C-26A6DCD25AD6}">
      <dsp:nvSpPr>
        <dsp:cNvPr id="0" name=""/>
        <dsp:cNvSpPr/>
      </dsp:nvSpPr>
      <dsp:spPr>
        <a:xfrm>
          <a:off x="3850069" y="1717325"/>
          <a:ext cx="1056260" cy="925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zh-CN" altLang="en-US" sz="1600" kern="1200"/>
            <a:t>③建设高素质专业化干部队伍</a:t>
          </a:r>
        </a:p>
      </dsp:txBody>
      <dsp:txXfrm>
        <a:off x="3850069" y="1717325"/>
        <a:ext cx="1056260" cy="925873"/>
      </dsp:txXfrm>
    </dsp:sp>
    <dsp:sp modelId="{21A1A89F-ABDC-45E5-93AF-320BB3206A17}">
      <dsp:nvSpPr>
        <dsp:cNvPr id="0" name=""/>
        <dsp:cNvSpPr/>
      </dsp:nvSpPr>
      <dsp:spPr>
        <a:xfrm>
          <a:off x="4707035" y="1281620"/>
          <a:ext cx="199294" cy="199294"/>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4D48EA-D09E-4534-9C38-5284D713AA42}">
      <dsp:nvSpPr>
        <dsp:cNvPr id="0" name=""/>
        <dsp:cNvSpPr/>
      </dsp:nvSpPr>
      <dsp:spPr>
        <a:xfrm rot="5400000">
          <a:off x="5260506" y="1047784"/>
          <a:ext cx="703119" cy="1169975"/>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60AD36-0EF8-45D7-A71B-27FF01B9CD6B}">
      <dsp:nvSpPr>
        <dsp:cNvPr id="0" name=""/>
        <dsp:cNvSpPr/>
      </dsp:nvSpPr>
      <dsp:spPr>
        <a:xfrm>
          <a:off x="5143138" y="1397354"/>
          <a:ext cx="1056260" cy="925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zh-CN" altLang="en-US" sz="1600" kern="1200"/>
            <a:t>④加强基层组织建设</a:t>
          </a:r>
        </a:p>
      </dsp:txBody>
      <dsp:txXfrm>
        <a:off x="5143138" y="1397354"/>
        <a:ext cx="1056260" cy="925873"/>
      </dsp:txXfrm>
    </dsp:sp>
    <dsp:sp modelId="{45CE5DB7-4483-4125-B029-1F8EDE2C3C66}">
      <dsp:nvSpPr>
        <dsp:cNvPr id="0" name=""/>
        <dsp:cNvSpPr/>
      </dsp:nvSpPr>
      <dsp:spPr>
        <a:xfrm>
          <a:off x="6000103" y="961649"/>
          <a:ext cx="199294" cy="199294"/>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75CA4B-55A7-40B6-B35B-3C12335597E9}">
      <dsp:nvSpPr>
        <dsp:cNvPr id="0" name=""/>
        <dsp:cNvSpPr/>
      </dsp:nvSpPr>
      <dsp:spPr>
        <a:xfrm rot="5400000">
          <a:off x="6553574" y="727812"/>
          <a:ext cx="703119" cy="1169975"/>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287B94-398F-4A40-8A0B-281CF86D5319}">
      <dsp:nvSpPr>
        <dsp:cNvPr id="0" name=""/>
        <dsp:cNvSpPr/>
      </dsp:nvSpPr>
      <dsp:spPr>
        <a:xfrm>
          <a:off x="6436206" y="1077383"/>
          <a:ext cx="1056260" cy="925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zh-CN" altLang="en-US" sz="1600" kern="1200"/>
            <a:t>⑤持之以恒正风肃纪</a:t>
          </a:r>
        </a:p>
      </dsp:txBody>
      <dsp:txXfrm>
        <a:off x="6436206" y="1077383"/>
        <a:ext cx="1056260" cy="925873"/>
      </dsp:txXfrm>
    </dsp:sp>
    <dsp:sp modelId="{9FA21E68-3E87-47AF-9E89-6EAA60383C08}">
      <dsp:nvSpPr>
        <dsp:cNvPr id="0" name=""/>
        <dsp:cNvSpPr/>
      </dsp:nvSpPr>
      <dsp:spPr>
        <a:xfrm>
          <a:off x="7293172" y="641678"/>
          <a:ext cx="199294" cy="199294"/>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9287A0-2FF8-4A70-B31A-56AC2AC2ECE7}">
      <dsp:nvSpPr>
        <dsp:cNvPr id="0" name=""/>
        <dsp:cNvSpPr/>
      </dsp:nvSpPr>
      <dsp:spPr>
        <a:xfrm rot="5400000">
          <a:off x="7846643" y="407841"/>
          <a:ext cx="703119" cy="1169975"/>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D19D97-94C9-48D0-B816-B06E9938E746}">
      <dsp:nvSpPr>
        <dsp:cNvPr id="0" name=""/>
        <dsp:cNvSpPr/>
      </dsp:nvSpPr>
      <dsp:spPr>
        <a:xfrm>
          <a:off x="7729275" y="757412"/>
          <a:ext cx="1056260" cy="925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zh-CN" altLang="en-US" sz="1600" kern="1200" dirty="0"/>
            <a:t>⑥夺取反腐败斗争压倒性胜利</a:t>
          </a:r>
        </a:p>
      </dsp:txBody>
      <dsp:txXfrm>
        <a:off x="7729275" y="757412"/>
        <a:ext cx="1056260" cy="925873"/>
      </dsp:txXfrm>
    </dsp:sp>
    <dsp:sp modelId="{79D882E5-8F1D-4FC0-B834-468F9891C2C4}">
      <dsp:nvSpPr>
        <dsp:cNvPr id="0" name=""/>
        <dsp:cNvSpPr/>
      </dsp:nvSpPr>
      <dsp:spPr>
        <a:xfrm>
          <a:off x="8586240" y="321706"/>
          <a:ext cx="199294" cy="199294"/>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0598ED-3BAC-4E53-9B81-50754061137F}">
      <dsp:nvSpPr>
        <dsp:cNvPr id="0" name=""/>
        <dsp:cNvSpPr/>
      </dsp:nvSpPr>
      <dsp:spPr>
        <a:xfrm rot="5400000">
          <a:off x="9139711" y="87870"/>
          <a:ext cx="703119" cy="1169975"/>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825427-7AD7-4B99-A752-CD3B418D2BD4}">
      <dsp:nvSpPr>
        <dsp:cNvPr id="0" name=""/>
        <dsp:cNvSpPr/>
      </dsp:nvSpPr>
      <dsp:spPr>
        <a:xfrm>
          <a:off x="9022343" y="437441"/>
          <a:ext cx="1056260" cy="925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zh-CN" altLang="en-US" sz="1600" kern="1200" dirty="0"/>
            <a:t>⑦健全党和国家监督体系</a:t>
          </a:r>
        </a:p>
      </dsp:txBody>
      <dsp:txXfrm>
        <a:off x="9022343" y="437441"/>
        <a:ext cx="1056260" cy="925873"/>
      </dsp:txXfrm>
    </dsp:sp>
    <dsp:sp modelId="{39148D37-5D87-499E-AD8C-07A8F0BC92CB}">
      <dsp:nvSpPr>
        <dsp:cNvPr id="0" name=""/>
        <dsp:cNvSpPr/>
      </dsp:nvSpPr>
      <dsp:spPr>
        <a:xfrm>
          <a:off x="9879309" y="1735"/>
          <a:ext cx="199294" cy="199294"/>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49B40D-A7E6-49E4-BD29-8AB186A0A35A}">
      <dsp:nvSpPr>
        <dsp:cNvPr id="0" name=""/>
        <dsp:cNvSpPr/>
      </dsp:nvSpPr>
      <dsp:spPr>
        <a:xfrm rot="5400000">
          <a:off x="10432780" y="-232100"/>
          <a:ext cx="703119" cy="1169975"/>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9ACC5F-0DAF-42FE-A201-51077C9366C2}">
      <dsp:nvSpPr>
        <dsp:cNvPr id="0" name=""/>
        <dsp:cNvSpPr/>
      </dsp:nvSpPr>
      <dsp:spPr>
        <a:xfrm>
          <a:off x="10315412" y="117470"/>
          <a:ext cx="1056260" cy="925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sz="1600" kern="1200" dirty="0"/>
            <a:t>⑧全面增强执政本领</a:t>
          </a:r>
          <a:endParaRPr lang="zh-CN" altLang="en-US" sz="1600" kern="1200" dirty="0"/>
        </a:p>
      </dsp:txBody>
      <dsp:txXfrm>
        <a:off x="10315412" y="117470"/>
        <a:ext cx="1056260" cy="92587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type="rightArrow" r:blip="" rot="180"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11/layout/HexagonRadial">
  <dgm:title val="六边形射线"/>
  <dgm:desc val="用于显示与中心观点或主题相关的顺序流程。限制为六个级别 2 形状。非常适合于少量文本。不使用的文本不出现，但是在切换版式后仍然可用。"/>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dstNode" val="node"/>
                    <dgm:param type="begSty" val="noArr"/>
                    <dgm:param type="endSty" val="noArr"/>
                    <dgm:param type="connRout" val="curve"/>
                    <dgm:param type="begPts" val="ctr"/>
                    <dgm:param type="endPts" val="ctr"/>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srcNode" val="dummyConnPt"/>
                    <dgm:param type="dstNode" val="dummyConnPt"/>
                    <dgm:param type="begSty" val="noArr"/>
                    <dgm:param type="endSty" val="noArr"/>
                    <dgm:param type="connRout" val="longCurve"/>
                    <dgm:param type="begPts" val="bCtr"/>
                    <dgm:param type="endPts" val="tCtr"/>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type="line" r:blip="" rot="90">
              <dgm:adjLst/>
            </dgm:shape>
          </dgm:if>
          <dgm:else name="Name34">
            <dgm:shape xmlns:r="http://schemas.openxmlformats.org/officeDocument/2006/relationships" type="line" r:blip="" rot="180">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type="line" r:blip="" rot="90">
              <dgm:adjLst/>
            </dgm:shape>
          </dgm:if>
          <dgm:else name="Name50">
            <dgm:shape xmlns:r="http://schemas.openxmlformats.org/officeDocument/2006/relationships" type="line" r:blip="" rot="180">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type="line" r:blip="" rot="90">
              <dgm:adjLst/>
            </dgm:shape>
          </dgm:if>
          <dgm:else name="Name66">
            <dgm:shape xmlns:r="http://schemas.openxmlformats.org/officeDocument/2006/relationships" type="line" r:blip="" rot="180">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type="line" r:blip="" rot="90">
              <dgm:adjLst/>
            </dgm:shape>
          </dgm:if>
          <dgm:else name="Name82">
            <dgm:shape xmlns:r="http://schemas.openxmlformats.org/officeDocument/2006/relationships" type="line" r:blip="" rot="180">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type="line" r:blip="" rot="90">
              <dgm:adjLst/>
            </dgm:shape>
          </dgm:if>
          <dgm:else name="Name98">
            <dgm:shape xmlns:r="http://schemas.openxmlformats.org/officeDocument/2006/relationships" type="line" r:blip="" rot="180">
              <dgm:adjLst/>
            </dgm:shape>
          </dgm:else>
        </dgm:choose>
        <dgm:presOf/>
        <dgm:constrLst/>
        <dgm:ruleLs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srcNode" val="parTx"/>
            <dgm:param type="dstNode" val="parTx"/>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bkpt" val="fixed"/>
          <dgm:param type="bkPtFixedVal" val="1"/>
          <dgm:param type="off" val="off"/>
          <dgm:param type="grDir" val="bL"/>
          <dgm:param type="flowDir" val="row"/>
        </dgm:alg>
      </dgm:if>
      <dgm:else name="Name2">
        <dgm:alg type="snake">
          <dgm:param type="bkpt" val="fixed"/>
          <dgm:param type="bkPtFixedVal" val="1"/>
          <dgm:param type="off" val="off"/>
          <dgm:param type="grDir" val="bR"/>
          <dgm:param type="flowDir" val="row"/>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type="corner" r:blip="" rot="90">
                <dgm:adjLst>
                  <dgm:adj idx="1" val="0.1612"/>
                  <dgm:adj idx="2" val="0.1611"/>
                </dgm:adjLst>
              </dgm:shape>
            </dgm:if>
            <dgm:else name="Name8">
              <dgm:shape xmlns:r="http://schemas.openxmlformats.org/officeDocument/2006/relationships" type="corner" r:blip="" rot="180">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type="triangle" r:blip="" rot="90">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13A228-F372-4F65-A7A2-F5607A3C50E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37AAFA-26FE-4FFD-959A-17F2447D6A9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A37AAFA-26FE-4FFD-959A-17F2447D6A9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A37AAFA-26FE-4FFD-959A-17F2447D6A9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A37AAFA-26FE-4FFD-959A-17F2447D6A9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A37AAFA-26FE-4FFD-959A-17F2447D6A9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A37AAFA-26FE-4FFD-959A-17F2447D6A9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a:t>
            </a:r>
            <a:r>
              <a:rPr lang="en-US" altLang="zh-CN" dirty="0"/>
              <a:t>4</a:t>
            </a:r>
            <a:r>
              <a:rPr lang="zh-CN" altLang="en-US" dirty="0"/>
              <a:t>）行李声明价值服务</a:t>
            </a:r>
            <a:endParaRPr lang="zh-CN" altLang="en-US" dirty="0"/>
          </a:p>
        </p:txBody>
      </p:sp>
      <p:sp>
        <p:nvSpPr>
          <p:cNvPr id="4" name="灯片编号占位符 3"/>
          <p:cNvSpPr>
            <a:spLocks noGrp="1"/>
          </p:cNvSpPr>
          <p:nvPr>
            <p:ph type="sldNum" sz="quarter" idx="10"/>
          </p:nvPr>
        </p:nvSpPr>
        <p:spPr/>
        <p:txBody>
          <a:bodyPr/>
          <a:lstStyle/>
          <a:p>
            <a:fld id="{BA37AAFA-26FE-4FFD-959A-17F2447D6A9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a:t>
            </a:r>
            <a:r>
              <a:rPr lang="en-US" altLang="zh-CN" dirty="0"/>
              <a:t>4</a:t>
            </a:r>
            <a:r>
              <a:rPr lang="zh-CN" altLang="en-US"/>
              <a:t>）行李声明价值服务</a:t>
            </a:r>
            <a:endParaRPr lang="zh-CN" altLang="en-US" dirty="0"/>
          </a:p>
        </p:txBody>
      </p:sp>
      <p:sp>
        <p:nvSpPr>
          <p:cNvPr id="4" name="灯片编号占位符 3"/>
          <p:cNvSpPr>
            <a:spLocks noGrp="1"/>
          </p:cNvSpPr>
          <p:nvPr>
            <p:ph type="sldNum" sz="quarter" idx="10"/>
          </p:nvPr>
        </p:nvSpPr>
        <p:spPr/>
        <p:txBody>
          <a:bodyPr/>
          <a:lstStyle/>
          <a:p>
            <a:fld id="{BA37AAFA-26FE-4FFD-959A-17F2447D6A9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a:t>
            </a:r>
            <a:r>
              <a:rPr lang="en-US" altLang="zh-CN" dirty="0"/>
              <a:t>4</a:t>
            </a:r>
            <a:r>
              <a:rPr lang="zh-CN" altLang="en-US"/>
              <a:t>）行李声明价值服务</a:t>
            </a:r>
            <a:endParaRPr lang="zh-CN" altLang="en-US" dirty="0"/>
          </a:p>
        </p:txBody>
      </p:sp>
      <p:sp>
        <p:nvSpPr>
          <p:cNvPr id="4" name="灯片编号占位符 3"/>
          <p:cNvSpPr>
            <a:spLocks noGrp="1"/>
          </p:cNvSpPr>
          <p:nvPr>
            <p:ph type="sldNum" sz="quarter" idx="10"/>
          </p:nvPr>
        </p:nvSpPr>
        <p:spPr/>
        <p:txBody>
          <a:bodyPr/>
          <a:lstStyle/>
          <a:p>
            <a:fld id="{BA37AAFA-26FE-4FFD-959A-17F2447D6A9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A37AAFA-26FE-4FFD-959A-17F2447D6A9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11" name="Freeform 5"/>
          <p:cNvSpPr/>
          <p:nvPr userDrawn="1"/>
        </p:nvSpPr>
        <p:spPr bwMode="auto">
          <a:xfrm>
            <a:off x="3449636" y="0"/>
            <a:ext cx="3968750" cy="4103036"/>
          </a:xfrm>
          <a:custGeom>
            <a:avLst/>
            <a:gdLst>
              <a:gd name="T0" fmla="*/ 0 w 2500"/>
              <a:gd name="T1" fmla="*/ 0 h 2581"/>
              <a:gd name="T2" fmla="*/ 2500 w 2500"/>
              <a:gd name="T3" fmla="*/ 2581 h 2581"/>
              <a:gd name="T4" fmla="*/ 2220 w 2500"/>
              <a:gd name="T5" fmla="*/ 1975 h 2581"/>
              <a:gd name="T6" fmla="*/ 0 w 2500"/>
              <a:gd name="T7" fmla="*/ 0 h 2581"/>
            </a:gdLst>
            <a:ahLst/>
            <a:cxnLst>
              <a:cxn ang="0">
                <a:pos x="T0" y="T1"/>
              </a:cxn>
              <a:cxn ang="0">
                <a:pos x="T2" y="T3"/>
              </a:cxn>
              <a:cxn ang="0">
                <a:pos x="T4" y="T5"/>
              </a:cxn>
              <a:cxn ang="0">
                <a:pos x="T6" y="T7"/>
              </a:cxn>
            </a:cxnLst>
            <a:rect l="0" t="0" r="r" b="b"/>
            <a:pathLst>
              <a:path w="2500" h="2581">
                <a:moveTo>
                  <a:pt x="0" y="0"/>
                </a:moveTo>
                <a:lnTo>
                  <a:pt x="2500" y="2581"/>
                </a:lnTo>
                <a:lnTo>
                  <a:pt x="2220" y="1975"/>
                </a:lnTo>
                <a:lnTo>
                  <a:pt x="0" y="0"/>
                </a:lnTo>
                <a:close/>
              </a:path>
            </a:pathLst>
          </a:custGeom>
          <a:solidFill>
            <a:srgbClr val="008D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6"/>
          <p:cNvSpPr/>
          <p:nvPr userDrawn="1"/>
        </p:nvSpPr>
        <p:spPr bwMode="auto">
          <a:xfrm>
            <a:off x="8740774" y="4630819"/>
            <a:ext cx="2811463" cy="2227181"/>
          </a:xfrm>
          <a:custGeom>
            <a:avLst/>
            <a:gdLst>
              <a:gd name="T0" fmla="*/ 1771 w 1771"/>
              <a:gd name="T1" fmla="*/ 932 h 1401"/>
              <a:gd name="T2" fmla="*/ 345 w 1771"/>
              <a:gd name="T3" fmla="*/ 0 h 1401"/>
              <a:gd name="T4" fmla="*/ 0 w 1771"/>
              <a:gd name="T5" fmla="*/ 541 h 1401"/>
              <a:gd name="T6" fmla="*/ 742 w 1771"/>
              <a:gd name="T7" fmla="*/ 1401 h 1401"/>
              <a:gd name="T8" fmla="*/ 1771 w 1771"/>
              <a:gd name="T9" fmla="*/ 932 h 1401"/>
            </a:gdLst>
            <a:ahLst/>
            <a:cxnLst>
              <a:cxn ang="0">
                <a:pos x="T0" y="T1"/>
              </a:cxn>
              <a:cxn ang="0">
                <a:pos x="T2" y="T3"/>
              </a:cxn>
              <a:cxn ang="0">
                <a:pos x="T4" y="T5"/>
              </a:cxn>
              <a:cxn ang="0">
                <a:pos x="T6" y="T7"/>
              </a:cxn>
              <a:cxn ang="0">
                <a:pos x="T8" y="T9"/>
              </a:cxn>
            </a:cxnLst>
            <a:rect l="0" t="0" r="r" b="b"/>
            <a:pathLst>
              <a:path w="1771" h="1401">
                <a:moveTo>
                  <a:pt x="1771" y="932"/>
                </a:moveTo>
                <a:lnTo>
                  <a:pt x="345" y="0"/>
                </a:lnTo>
                <a:lnTo>
                  <a:pt x="0" y="541"/>
                </a:lnTo>
                <a:lnTo>
                  <a:pt x="742" y="1401"/>
                </a:lnTo>
                <a:lnTo>
                  <a:pt x="1771" y="932"/>
                </a:lnTo>
                <a:close/>
              </a:path>
            </a:pathLst>
          </a:custGeom>
          <a:solidFill>
            <a:srgbClr val="007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7"/>
          <p:cNvSpPr/>
          <p:nvPr userDrawn="1"/>
        </p:nvSpPr>
        <p:spPr bwMode="auto">
          <a:xfrm>
            <a:off x="7521574" y="850494"/>
            <a:ext cx="4670425" cy="2599173"/>
          </a:xfrm>
          <a:custGeom>
            <a:avLst/>
            <a:gdLst>
              <a:gd name="T0" fmla="*/ 0 w 2942"/>
              <a:gd name="T1" fmla="*/ 0 h 1635"/>
              <a:gd name="T2" fmla="*/ 2942 w 2942"/>
              <a:gd name="T3" fmla="*/ 990 h 1635"/>
              <a:gd name="T4" fmla="*/ 1881 w 2942"/>
              <a:gd name="T5" fmla="*/ 1635 h 1635"/>
              <a:gd name="T6" fmla="*/ 0 w 2942"/>
              <a:gd name="T7" fmla="*/ 0 h 1635"/>
            </a:gdLst>
            <a:ahLst/>
            <a:cxnLst>
              <a:cxn ang="0">
                <a:pos x="T0" y="T1"/>
              </a:cxn>
              <a:cxn ang="0">
                <a:pos x="T2" y="T3"/>
              </a:cxn>
              <a:cxn ang="0">
                <a:pos x="T4" y="T5"/>
              </a:cxn>
              <a:cxn ang="0">
                <a:pos x="T6" y="T7"/>
              </a:cxn>
            </a:cxnLst>
            <a:rect l="0" t="0" r="r" b="b"/>
            <a:pathLst>
              <a:path w="2942" h="1635">
                <a:moveTo>
                  <a:pt x="0" y="0"/>
                </a:moveTo>
                <a:lnTo>
                  <a:pt x="2942" y="990"/>
                </a:lnTo>
                <a:lnTo>
                  <a:pt x="1881" y="1635"/>
                </a:lnTo>
                <a:lnTo>
                  <a:pt x="0" y="0"/>
                </a:lnTo>
                <a:close/>
              </a:path>
            </a:pathLst>
          </a:custGeom>
          <a:solidFill>
            <a:srgbClr val="DFEE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8"/>
          <p:cNvSpPr/>
          <p:nvPr userDrawn="1"/>
        </p:nvSpPr>
        <p:spPr bwMode="auto">
          <a:xfrm>
            <a:off x="7026274" y="11128"/>
            <a:ext cx="5165725" cy="2413176"/>
          </a:xfrm>
          <a:custGeom>
            <a:avLst/>
            <a:gdLst>
              <a:gd name="T0" fmla="*/ 0 w 3254"/>
              <a:gd name="T1" fmla="*/ 0 h 1518"/>
              <a:gd name="T2" fmla="*/ 312 w 3254"/>
              <a:gd name="T3" fmla="*/ 528 h 1518"/>
              <a:gd name="T4" fmla="*/ 3254 w 3254"/>
              <a:gd name="T5" fmla="*/ 1518 h 1518"/>
              <a:gd name="T6" fmla="*/ 0 w 3254"/>
              <a:gd name="T7" fmla="*/ 0 h 1518"/>
            </a:gdLst>
            <a:ahLst/>
            <a:cxnLst>
              <a:cxn ang="0">
                <a:pos x="T0" y="T1"/>
              </a:cxn>
              <a:cxn ang="0">
                <a:pos x="T2" y="T3"/>
              </a:cxn>
              <a:cxn ang="0">
                <a:pos x="T4" y="T5"/>
              </a:cxn>
              <a:cxn ang="0">
                <a:pos x="T6" y="T7"/>
              </a:cxn>
            </a:cxnLst>
            <a:rect l="0" t="0" r="r" b="b"/>
            <a:pathLst>
              <a:path w="3254" h="1518">
                <a:moveTo>
                  <a:pt x="0" y="0"/>
                </a:moveTo>
                <a:lnTo>
                  <a:pt x="312" y="528"/>
                </a:lnTo>
                <a:lnTo>
                  <a:pt x="3254" y="151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9"/>
          <p:cNvSpPr/>
          <p:nvPr userDrawn="1"/>
        </p:nvSpPr>
        <p:spPr bwMode="auto">
          <a:xfrm>
            <a:off x="8543924" y="3139673"/>
            <a:ext cx="1963738" cy="1491146"/>
          </a:xfrm>
          <a:custGeom>
            <a:avLst/>
            <a:gdLst>
              <a:gd name="T0" fmla="*/ 469 w 1237"/>
              <a:gd name="T1" fmla="*/ 938 h 938"/>
              <a:gd name="T2" fmla="*/ 1237 w 1237"/>
              <a:gd name="T3" fmla="*/ 195 h 938"/>
              <a:gd name="T4" fmla="*/ 0 w 1237"/>
              <a:gd name="T5" fmla="*/ 0 h 938"/>
              <a:gd name="T6" fmla="*/ 469 w 1237"/>
              <a:gd name="T7" fmla="*/ 938 h 938"/>
            </a:gdLst>
            <a:ahLst/>
            <a:cxnLst>
              <a:cxn ang="0">
                <a:pos x="T0" y="T1"/>
              </a:cxn>
              <a:cxn ang="0">
                <a:pos x="T2" y="T3"/>
              </a:cxn>
              <a:cxn ang="0">
                <a:pos x="T4" y="T5"/>
              </a:cxn>
              <a:cxn ang="0">
                <a:pos x="T6" y="T7"/>
              </a:cxn>
            </a:cxnLst>
            <a:rect l="0" t="0" r="r" b="b"/>
            <a:pathLst>
              <a:path w="1237" h="938">
                <a:moveTo>
                  <a:pt x="469" y="938"/>
                </a:moveTo>
                <a:lnTo>
                  <a:pt x="1237" y="195"/>
                </a:lnTo>
                <a:lnTo>
                  <a:pt x="0" y="0"/>
                </a:lnTo>
                <a:lnTo>
                  <a:pt x="469" y="938"/>
                </a:lnTo>
                <a:close/>
              </a:path>
            </a:pathLst>
          </a:custGeom>
          <a:solidFill>
            <a:srgbClr val="2EA7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0"/>
          <p:cNvSpPr/>
          <p:nvPr userDrawn="1"/>
        </p:nvSpPr>
        <p:spPr bwMode="auto">
          <a:xfrm>
            <a:off x="7831137" y="3139673"/>
            <a:ext cx="1457325" cy="2351178"/>
          </a:xfrm>
          <a:custGeom>
            <a:avLst/>
            <a:gdLst>
              <a:gd name="T0" fmla="*/ 0 w 918"/>
              <a:gd name="T1" fmla="*/ 1355 h 1479"/>
              <a:gd name="T2" fmla="*/ 449 w 918"/>
              <a:gd name="T3" fmla="*/ 0 h 1479"/>
              <a:gd name="T4" fmla="*/ 918 w 918"/>
              <a:gd name="T5" fmla="*/ 938 h 1479"/>
              <a:gd name="T6" fmla="*/ 573 w 918"/>
              <a:gd name="T7" fmla="*/ 1479 h 1479"/>
              <a:gd name="T8" fmla="*/ 0 w 918"/>
              <a:gd name="T9" fmla="*/ 1355 h 1479"/>
            </a:gdLst>
            <a:ahLst/>
            <a:cxnLst>
              <a:cxn ang="0">
                <a:pos x="T0" y="T1"/>
              </a:cxn>
              <a:cxn ang="0">
                <a:pos x="T2" y="T3"/>
              </a:cxn>
              <a:cxn ang="0">
                <a:pos x="T4" y="T5"/>
              </a:cxn>
              <a:cxn ang="0">
                <a:pos x="T6" y="T7"/>
              </a:cxn>
              <a:cxn ang="0">
                <a:pos x="T8" y="T9"/>
              </a:cxn>
            </a:cxnLst>
            <a:rect l="0" t="0" r="r" b="b"/>
            <a:pathLst>
              <a:path w="918" h="1479">
                <a:moveTo>
                  <a:pt x="0" y="1355"/>
                </a:moveTo>
                <a:lnTo>
                  <a:pt x="449" y="0"/>
                </a:lnTo>
                <a:lnTo>
                  <a:pt x="918" y="938"/>
                </a:lnTo>
                <a:lnTo>
                  <a:pt x="573" y="1479"/>
                </a:lnTo>
                <a:lnTo>
                  <a:pt x="0" y="1355"/>
                </a:lnTo>
                <a:close/>
              </a:path>
            </a:pathLst>
          </a:custGeom>
          <a:solidFill>
            <a:srgbClr val="008D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1"/>
          <p:cNvSpPr/>
          <p:nvPr userDrawn="1"/>
        </p:nvSpPr>
        <p:spPr bwMode="auto">
          <a:xfrm>
            <a:off x="6973887" y="3139673"/>
            <a:ext cx="1570038" cy="2154054"/>
          </a:xfrm>
          <a:custGeom>
            <a:avLst/>
            <a:gdLst>
              <a:gd name="T0" fmla="*/ 0 w 989"/>
              <a:gd name="T1" fmla="*/ 0 h 1355"/>
              <a:gd name="T2" fmla="*/ 540 w 989"/>
              <a:gd name="T3" fmla="*/ 1355 h 1355"/>
              <a:gd name="T4" fmla="*/ 989 w 989"/>
              <a:gd name="T5" fmla="*/ 0 h 1355"/>
              <a:gd name="T6" fmla="*/ 0 w 989"/>
              <a:gd name="T7" fmla="*/ 0 h 1355"/>
            </a:gdLst>
            <a:ahLst/>
            <a:cxnLst>
              <a:cxn ang="0">
                <a:pos x="T0" y="T1"/>
              </a:cxn>
              <a:cxn ang="0">
                <a:pos x="T2" y="T3"/>
              </a:cxn>
              <a:cxn ang="0">
                <a:pos x="T4" y="T5"/>
              </a:cxn>
              <a:cxn ang="0">
                <a:pos x="T6" y="T7"/>
              </a:cxn>
            </a:cxnLst>
            <a:rect l="0" t="0" r="r" b="b"/>
            <a:pathLst>
              <a:path w="989" h="1355">
                <a:moveTo>
                  <a:pt x="0" y="0"/>
                </a:moveTo>
                <a:lnTo>
                  <a:pt x="540" y="1355"/>
                </a:lnTo>
                <a:lnTo>
                  <a:pt x="989" y="0"/>
                </a:lnTo>
                <a:lnTo>
                  <a:pt x="0" y="0"/>
                </a:lnTo>
                <a:close/>
              </a:path>
            </a:pathLst>
          </a:custGeom>
          <a:solidFill>
            <a:srgbClr val="007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2"/>
          <p:cNvSpPr/>
          <p:nvPr userDrawn="1"/>
        </p:nvSpPr>
        <p:spPr bwMode="auto">
          <a:xfrm>
            <a:off x="9288462" y="3449666"/>
            <a:ext cx="1466850" cy="2134978"/>
          </a:xfrm>
          <a:custGeom>
            <a:avLst/>
            <a:gdLst>
              <a:gd name="T0" fmla="*/ 0 w 924"/>
              <a:gd name="T1" fmla="*/ 743 h 1343"/>
              <a:gd name="T2" fmla="*/ 768 w 924"/>
              <a:gd name="T3" fmla="*/ 0 h 1343"/>
              <a:gd name="T4" fmla="*/ 924 w 924"/>
              <a:gd name="T5" fmla="*/ 1343 h 1343"/>
              <a:gd name="T6" fmla="*/ 0 w 924"/>
              <a:gd name="T7" fmla="*/ 743 h 1343"/>
            </a:gdLst>
            <a:ahLst/>
            <a:cxnLst>
              <a:cxn ang="0">
                <a:pos x="T0" y="T1"/>
              </a:cxn>
              <a:cxn ang="0">
                <a:pos x="T2" y="T3"/>
              </a:cxn>
              <a:cxn ang="0">
                <a:pos x="T4" y="T5"/>
              </a:cxn>
              <a:cxn ang="0">
                <a:pos x="T6" y="T7"/>
              </a:cxn>
            </a:cxnLst>
            <a:rect l="0" t="0" r="r" b="b"/>
            <a:pathLst>
              <a:path w="924" h="1343">
                <a:moveTo>
                  <a:pt x="0" y="743"/>
                </a:moveTo>
                <a:lnTo>
                  <a:pt x="768" y="0"/>
                </a:lnTo>
                <a:lnTo>
                  <a:pt x="924" y="1343"/>
                </a:lnTo>
                <a:lnTo>
                  <a:pt x="0" y="743"/>
                </a:lnTo>
                <a:close/>
              </a:path>
            </a:pathLst>
          </a:custGeom>
          <a:solidFill>
            <a:srgbClr val="82C1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3"/>
          <p:cNvSpPr/>
          <p:nvPr userDrawn="1"/>
        </p:nvSpPr>
        <p:spPr bwMode="auto">
          <a:xfrm>
            <a:off x="7521574" y="850494"/>
            <a:ext cx="2986088" cy="2599173"/>
          </a:xfrm>
          <a:custGeom>
            <a:avLst/>
            <a:gdLst>
              <a:gd name="T0" fmla="*/ 1881 w 1881"/>
              <a:gd name="T1" fmla="*/ 1635 h 1635"/>
              <a:gd name="T2" fmla="*/ 0 w 1881"/>
              <a:gd name="T3" fmla="*/ 0 h 1635"/>
              <a:gd name="T4" fmla="*/ 644 w 1881"/>
              <a:gd name="T5" fmla="*/ 1440 h 1635"/>
              <a:gd name="T6" fmla="*/ 1881 w 1881"/>
              <a:gd name="T7" fmla="*/ 1635 h 1635"/>
            </a:gdLst>
            <a:ahLst/>
            <a:cxnLst>
              <a:cxn ang="0">
                <a:pos x="T0" y="T1"/>
              </a:cxn>
              <a:cxn ang="0">
                <a:pos x="T2" y="T3"/>
              </a:cxn>
              <a:cxn ang="0">
                <a:pos x="T4" y="T5"/>
              </a:cxn>
              <a:cxn ang="0">
                <a:pos x="T6" y="T7"/>
              </a:cxn>
            </a:cxnLst>
            <a:rect l="0" t="0" r="r" b="b"/>
            <a:pathLst>
              <a:path w="1881" h="1635">
                <a:moveTo>
                  <a:pt x="1881" y="1635"/>
                </a:moveTo>
                <a:lnTo>
                  <a:pt x="0" y="0"/>
                </a:lnTo>
                <a:lnTo>
                  <a:pt x="644" y="1440"/>
                </a:lnTo>
                <a:lnTo>
                  <a:pt x="1881" y="1635"/>
                </a:lnTo>
                <a:close/>
              </a:path>
            </a:pathLst>
          </a:custGeom>
          <a:solidFill>
            <a:srgbClr val="BBDC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4"/>
          <p:cNvSpPr/>
          <p:nvPr userDrawn="1"/>
        </p:nvSpPr>
        <p:spPr bwMode="auto">
          <a:xfrm>
            <a:off x="6973887" y="850494"/>
            <a:ext cx="1570038" cy="2289179"/>
          </a:xfrm>
          <a:custGeom>
            <a:avLst/>
            <a:gdLst>
              <a:gd name="T0" fmla="*/ 989 w 989"/>
              <a:gd name="T1" fmla="*/ 1440 h 1440"/>
              <a:gd name="T2" fmla="*/ 0 w 989"/>
              <a:gd name="T3" fmla="*/ 1440 h 1440"/>
              <a:gd name="T4" fmla="*/ 345 w 989"/>
              <a:gd name="T5" fmla="*/ 0 h 1440"/>
              <a:gd name="T6" fmla="*/ 989 w 989"/>
              <a:gd name="T7" fmla="*/ 1440 h 1440"/>
            </a:gdLst>
            <a:ahLst/>
            <a:cxnLst>
              <a:cxn ang="0">
                <a:pos x="T0" y="T1"/>
              </a:cxn>
              <a:cxn ang="0">
                <a:pos x="T2" y="T3"/>
              </a:cxn>
              <a:cxn ang="0">
                <a:pos x="T4" y="T5"/>
              </a:cxn>
              <a:cxn ang="0">
                <a:pos x="T6" y="T7"/>
              </a:cxn>
            </a:cxnLst>
            <a:rect l="0" t="0" r="r" b="b"/>
            <a:pathLst>
              <a:path w="989" h="1440">
                <a:moveTo>
                  <a:pt x="989" y="1440"/>
                </a:moveTo>
                <a:lnTo>
                  <a:pt x="0" y="1440"/>
                </a:lnTo>
                <a:lnTo>
                  <a:pt x="345" y="0"/>
                </a:lnTo>
                <a:lnTo>
                  <a:pt x="989" y="1440"/>
                </a:lnTo>
                <a:close/>
              </a:path>
            </a:pathLst>
          </a:custGeom>
          <a:solidFill>
            <a:srgbClr val="82C1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5"/>
          <p:cNvSpPr/>
          <p:nvPr userDrawn="1"/>
        </p:nvSpPr>
        <p:spPr bwMode="auto">
          <a:xfrm>
            <a:off x="3449636" y="0"/>
            <a:ext cx="4071938" cy="3139673"/>
          </a:xfrm>
          <a:custGeom>
            <a:avLst/>
            <a:gdLst>
              <a:gd name="T0" fmla="*/ 2253 w 2565"/>
              <a:gd name="T1" fmla="*/ 7 h 1975"/>
              <a:gd name="T2" fmla="*/ 0 w 2565"/>
              <a:gd name="T3" fmla="*/ 0 h 1975"/>
              <a:gd name="T4" fmla="*/ 2220 w 2565"/>
              <a:gd name="T5" fmla="*/ 1975 h 1975"/>
              <a:gd name="T6" fmla="*/ 2565 w 2565"/>
              <a:gd name="T7" fmla="*/ 535 h 1975"/>
              <a:gd name="T8" fmla="*/ 2253 w 2565"/>
              <a:gd name="T9" fmla="*/ 7 h 1975"/>
            </a:gdLst>
            <a:ahLst/>
            <a:cxnLst>
              <a:cxn ang="0">
                <a:pos x="T0" y="T1"/>
              </a:cxn>
              <a:cxn ang="0">
                <a:pos x="T2" y="T3"/>
              </a:cxn>
              <a:cxn ang="0">
                <a:pos x="T4" y="T5"/>
              </a:cxn>
              <a:cxn ang="0">
                <a:pos x="T6" y="T7"/>
              </a:cxn>
              <a:cxn ang="0">
                <a:pos x="T8" y="T9"/>
              </a:cxn>
            </a:cxnLst>
            <a:rect l="0" t="0" r="r" b="b"/>
            <a:pathLst>
              <a:path w="2565" h="1975">
                <a:moveTo>
                  <a:pt x="2253" y="7"/>
                </a:moveTo>
                <a:lnTo>
                  <a:pt x="0" y="0"/>
                </a:lnTo>
                <a:lnTo>
                  <a:pt x="2220" y="1975"/>
                </a:lnTo>
                <a:lnTo>
                  <a:pt x="2565" y="535"/>
                </a:lnTo>
                <a:lnTo>
                  <a:pt x="2253" y="7"/>
                </a:lnTo>
                <a:close/>
              </a:path>
            </a:pathLst>
          </a:custGeom>
          <a:solidFill>
            <a:srgbClr val="BBDC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6"/>
          <p:cNvSpPr/>
          <p:nvPr userDrawn="1"/>
        </p:nvSpPr>
        <p:spPr bwMode="auto">
          <a:xfrm>
            <a:off x="10507662" y="2424305"/>
            <a:ext cx="1684338" cy="2527635"/>
          </a:xfrm>
          <a:custGeom>
            <a:avLst/>
            <a:gdLst>
              <a:gd name="T0" fmla="*/ 1061 w 1061"/>
              <a:gd name="T1" fmla="*/ 0 h 1590"/>
              <a:gd name="T2" fmla="*/ 111 w 1061"/>
              <a:gd name="T3" fmla="*/ 1590 h 1590"/>
              <a:gd name="T4" fmla="*/ 0 w 1061"/>
              <a:gd name="T5" fmla="*/ 645 h 1590"/>
              <a:gd name="T6" fmla="*/ 1061 w 1061"/>
              <a:gd name="T7" fmla="*/ 0 h 1590"/>
            </a:gdLst>
            <a:ahLst/>
            <a:cxnLst>
              <a:cxn ang="0">
                <a:pos x="T0" y="T1"/>
              </a:cxn>
              <a:cxn ang="0">
                <a:pos x="T2" y="T3"/>
              </a:cxn>
              <a:cxn ang="0">
                <a:pos x="T4" y="T5"/>
              </a:cxn>
              <a:cxn ang="0">
                <a:pos x="T6" y="T7"/>
              </a:cxn>
            </a:cxnLst>
            <a:rect l="0" t="0" r="r" b="b"/>
            <a:pathLst>
              <a:path w="1061" h="1590">
                <a:moveTo>
                  <a:pt x="1061" y="0"/>
                </a:moveTo>
                <a:lnTo>
                  <a:pt x="111" y="1590"/>
                </a:lnTo>
                <a:lnTo>
                  <a:pt x="0" y="645"/>
                </a:lnTo>
                <a:lnTo>
                  <a:pt x="1061" y="0"/>
                </a:lnTo>
                <a:close/>
              </a:path>
            </a:pathLst>
          </a:custGeom>
          <a:solidFill>
            <a:srgbClr val="008D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transition>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4" name="TextBox 8"/>
          <p:cNvSpPr txBox="1"/>
          <p:nvPr userDrawn="1"/>
        </p:nvSpPr>
        <p:spPr>
          <a:xfrm>
            <a:off x="1343472" y="498816"/>
            <a:ext cx="8608050" cy="369332"/>
          </a:xfrm>
          <a:prstGeom prst="rect">
            <a:avLst/>
          </a:prstGeom>
          <a:noFill/>
        </p:spPr>
        <p:txBody>
          <a:bodyPr wrap="square" rtlCol="0">
            <a:spAutoFit/>
          </a:bodyPr>
          <a:lstStyle/>
          <a:p>
            <a:pPr algn="l"/>
            <a:r>
              <a:rPr lang="zh-CN" altLang="en-US" dirty="0">
                <a:solidFill>
                  <a:schemeClr val="bg1"/>
                </a:solidFill>
                <a:latin typeface="微软雅黑" panose="020B0503020204020204" pitchFamily="34" charset="-122"/>
                <a:ea typeface="微软雅黑" panose="020B0503020204020204" pitchFamily="34" charset="-122"/>
              </a:rPr>
              <a:t>第六章    文化和旅游部关于新型冠状病毒肺炎疫情防控工作的相关通知</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TextBox 8"/>
          <p:cNvSpPr txBox="1"/>
          <p:nvPr userDrawn="1"/>
        </p:nvSpPr>
        <p:spPr>
          <a:xfrm>
            <a:off x="1343472" y="498816"/>
            <a:ext cx="4608512" cy="369332"/>
          </a:xfrm>
          <a:prstGeom prst="rect">
            <a:avLst/>
          </a:prstGeom>
          <a:noFill/>
        </p:spPr>
        <p:txBody>
          <a:bodyPr wrap="square" rtlCol="0">
            <a:spAutoFit/>
          </a:bodyPr>
          <a:lstStyle/>
          <a:p>
            <a:pPr algn="l"/>
            <a:r>
              <a:rPr lang="zh-CN" altLang="en-US" dirty="0">
                <a:solidFill>
                  <a:schemeClr val="bg1"/>
                </a:solidFill>
                <a:latin typeface="微软雅黑" panose="020B0503020204020204" pitchFamily="34" charset="-122"/>
                <a:ea typeface="微软雅黑" panose="020B0503020204020204" pitchFamily="34" charset="-122"/>
              </a:rPr>
              <a:t>第七章    旅游法的基本知识</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4" name="Picture 2" descr="http://www.cttp.net.cn/Public/static/images/logo.png"/>
          <p:cNvPicPr>
            <a:picLocks noChangeAspect="1" noChangeArrowheads="1"/>
          </p:cNvPicPr>
          <p:nvPr userDrawn="1"/>
        </p:nvPicPr>
        <p:blipFill>
          <a:blip r:embed="rId2" cstate="print">
            <a:biLevel thresh="50000"/>
            <a:extLst>
              <a:ext uri="{28A0092B-C50C-407E-A947-70E740481C1C}">
                <a14:useLocalDpi xmlns:a14="http://schemas.microsoft.com/office/drawing/2010/main" val="0"/>
              </a:ext>
            </a:extLst>
          </a:blip>
          <a:srcRect/>
          <a:stretch>
            <a:fillRect/>
          </a:stretch>
        </p:blipFill>
        <p:spPr bwMode="auto">
          <a:xfrm>
            <a:off x="10849559" y="6240574"/>
            <a:ext cx="1190245" cy="4984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TextBox 8"/>
          <p:cNvSpPr txBox="1"/>
          <p:nvPr userDrawn="1"/>
        </p:nvSpPr>
        <p:spPr>
          <a:xfrm>
            <a:off x="1343472" y="498816"/>
            <a:ext cx="4608512" cy="369332"/>
          </a:xfrm>
          <a:prstGeom prst="rect">
            <a:avLst/>
          </a:prstGeom>
          <a:noFill/>
        </p:spPr>
        <p:txBody>
          <a:bodyPr wrap="square" rtlCol="0">
            <a:spAutoFit/>
          </a:bodyPr>
          <a:lstStyle/>
          <a:p>
            <a:pPr algn="l"/>
            <a:r>
              <a:rPr lang="zh-CN" altLang="en-US" dirty="0">
                <a:solidFill>
                  <a:schemeClr val="bg1"/>
                </a:solidFill>
                <a:latin typeface="微软雅黑" panose="020B0503020204020204" pitchFamily="34" charset="-122"/>
                <a:ea typeface="微软雅黑" panose="020B0503020204020204" pitchFamily="34" charset="-122"/>
              </a:rPr>
              <a:t>第八章    合同与旅游服务合同法律制度</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4" name="Picture 2" descr="http://www.cttp.net.cn/Public/static/images/logo.png"/>
          <p:cNvPicPr>
            <a:picLocks noChangeAspect="1" noChangeArrowheads="1"/>
          </p:cNvPicPr>
          <p:nvPr userDrawn="1"/>
        </p:nvPicPr>
        <p:blipFill>
          <a:blip r:embed="rId2" cstate="print">
            <a:biLevel thresh="50000"/>
            <a:extLst>
              <a:ext uri="{28A0092B-C50C-407E-A947-70E740481C1C}">
                <a14:useLocalDpi xmlns:a14="http://schemas.microsoft.com/office/drawing/2010/main" val="0"/>
              </a:ext>
            </a:extLst>
          </a:blip>
          <a:srcRect/>
          <a:stretch>
            <a:fillRect/>
          </a:stretch>
        </p:blipFill>
        <p:spPr bwMode="auto">
          <a:xfrm>
            <a:off x="10849559" y="6240574"/>
            <a:ext cx="1190245" cy="4984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TextBox 8"/>
          <p:cNvSpPr txBox="1"/>
          <p:nvPr userDrawn="1"/>
        </p:nvSpPr>
        <p:spPr>
          <a:xfrm>
            <a:off x="1343472" y="498816"/>
            <a:ext cx="4608512" cy="369332"/>
          </a:xfrm>
          <a:prstGeom prst="rect">
            <a:avLst/>
          </a:prstGeom>
          <a:noFill/>
        </p:spPr>
        <p:txBody>
          <a:bodyPr wrap="square" rtlCol="0">
            <a:spAutoFit/>
          </a:bodyPr>
          <a:lstStyle/>
          <a:p>
            <a:pPr algn="l"/>
            <a:r>
              <a:rPr lang="zh-CN" altLang="en-US" dirty="0">
                <a:solidFill>
                  <a:schemeClr val="bg1"/>
                </a:solidFill>
                <a:latin typeface="微软雅黑" panose="020B0503020204020204" pitchFamily="34" charset="-122"/>
                <a:ea typeface="微软雅黑" panose="020B0503020204020204" pitchFamily="34" charset="-122"/>
              </a:rPr>
              <a:t>第九章    侵权责任法律制度</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4" name="Picture 2" descr="http://www.cttp.net.cn/Public/static/images/logo.png"/>
          <p:cNvPicPr>
            <a:picLocks noChangeAspect="1" noChangeArrowheads="1"/>
          </p:cNvPicPr>
          <p:nvPr userDrawn="1"/>
        </p:nvPicPr>
        <p:blipFill>
          <a:blip r:embed="rId2" cstate="print">
            <a:biLevel thresh="50000"/>
            <a:extLst>
              <a:ext uri="{28A0092B-C50C-407E-A947-70E740481C1C}">
                <a14:useLocalDpi xmlns:a14="http://schemas.microsoft.com/office/drawing/2010/main" val="0"/>
              </a:ext>
            </a:extLst>
          </a:blip>
          <a:srcRect/>
          <a:stretch>
            <a:fillRect/>
          </a:stretch>
        </p:blipFill>
        <p:spPr bwMode="auto">
          <a:xfrm>
            <a:off x="10849559" y="6240574"/>
            <a:ext cx="1190245" cy="4984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3" name="TextBox 8"/>
          <p:cNvSpPr txBox="1"/>
          <p:nvPr userDrawn="1"/>
        </p:nvSpPr>
        <p:spPr>
          <a:xfrm>
            <a:off x="1343472" y="498816"/>
            <a:ext cx="4608512" cy="369332"/>
          </a:xfrm>
          <a:prstGeom prst="rect">
            <a:avLst/>
          </a:prstGeom>
          <a:noFill/>
        </p:spPr>
        <p:txBody>
          <a:bodyPr wrap="square" rtlCol="0">
            <a:spAutoFit/>
          </a:bodyPr>
          <a:lstStyle/>
          <a:p>
            <a:pPr algn="l"/>
            <a:r>
              <a:rPr lang="zh-CN" altLang="en-US" dirty="0">
                <a:solidFill>
                  <a:schemeClr val="bg1"/>
                </a:solidFill>
                <a:latin typeface="微软雅黑" panose="020B0503020204020204" pitchFamily="34" charset="-122"/>
                <a:ea typeface="微软雅黑" panose="020B0503020204020204" pitchFamily="34" charset="-122"/>
              </a:rPr>
              <a:t>第十章    旅行社法律制度</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4" name="Picture 2" descr="http://www.cttp.net.cn/Public/static/images/logo.png"/>
          <p:cNvPicPr>
            <a:picLocks noChangeAspect="1" noChangeArrowheads="1"/>
          </p:cNvPicPr>
          <p:nvPr userDrawn="1"/>
        </p:nvPicPr>
        <p:blipFill>
          <a:blip r:embed="rId2" cstate="print">
            <a:grayscl/>
            <a:extLst>
              <a:ext uri="{28A0092B-C50C-407E-A947-70E740481C1C}">
                <a14:useLocalDpi xmlns:a14="http://schemas.microsoft.com/office/drawing/2010/main" val="0"/>
              </a:ext>
            </a:extLst>
          </a:blip>
          <a:srcRect/>
          <a:stretch>
            <a:fillRect/>
          </a:stretch>
        </p:blipFill>
        <p:spPr bwMode="auto">
          <a:xfrm>
            <a:off x="10849559" y="6240574"/>
            <a:ext cx="1190245" cy="4984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3" name="TextBox 8"/>
          <p:cNvSpPr txBox="1"/>
          <p:nvPr userDrawn="1"/>
        </p:nvSpPr>
        <p:spPr>
          <a:xfrm>
            <a:off x="1343472" y="498816"/>
            <a:ext cx="4608512" cy="369332"/>
          </a:xfrm>
          <a:prstGeom prst="rect">
            <a:avLst/>
          </a:prstGeom>
          <a:noFill/>
        </p:spPr>
        <p:txBody>
          <a:bodyPr wrap="square" rtlCol="0">
            <a:spAutoFit/>
          </a:bodyPr>
          <a:lstStyle/>
          <a:p>
            <a:pPr algn="l"/>
            <a:r>
              <a:rPr lang="zh-CN" altLang="en-US" dirty="0">
                <a:solidFill>
                  <a:schemeClr val="bg1"/>
                </a:solidFill>
                <a:latin typeface="微软雅黑" panose="020B0503020204020204" pitchFamily="34" charset="-122"/>
                <a:ea typeface="微软雅黑" panose="020B0503020204020204" pitchFamily="34" charset="-122"/>
              </a:rPr>
              <a:t>第十一章    导游管理法律制度</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4" name="Picture 2" descr="http://www.cttp.net.cn/Public/static/images/logo.png"/>
          <p:cNvPicPr>
            <a:picLocks noChangeAspect="1" noChangeArrowheads="1"/>
          </p:cNvPicPr>
          <p:nvPr userDrawn="1"/>
        </p:nvPicPr>
        <p:blipFill>
          <a:blip r:embed="rId2" cstate="print">
            <a:biLevel thresh="50000"/>
            <a:extLst>
              <a:ext uri="{28A0092B-C50C-407E-A947-70E740481C1C}">
                <a14:useLocalDpi xmlns:a14="http://schemas.microsoft.com/office/drawing/2010/main" val="0"/>
              </a:ext>
            </a:extLst>
          </a:blip>
          <a:srcRect/>
          <a:stretch>
            <a:fillRect/>
          </a:stretch>
        </p:blipFill>
        <p:spPr bwMode="auto">
          <a:xfrm>
            <a:off x="10849559" y="6240574"/>
            <a:ext cx="1190245" cy="4984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3" name="TextBox 8"/>
          <p:cNvSpPr txBox="1"/>
          <p:nvPr userDrawn="1"/>
        </p:nvSpPr>
        <p:spPr>
          <a:xfrm>
            <a:off x="1343472" y="498816"/>
            <a:ext cx="6390828" cy="369332"/>
          </a:xfrm>
          <a:prstGeom prst="rect">
            <a:avLst/>
          </a:prstGeom>
          <a:noFill/>
        </p:spPr>
        <p:txBody>
          <a:bodyPr wrap="square" rtlCol="0">
            <a:spAutoFit/>
          </a:bodyPr>
          <a:lstStyle/>
          <a:p>
            <a:pPr algn="l"/>
            <a:r>
              <a:rPr lang="zh-CN" altLang="en-US" dirty="0">
                <a:solidFill>
                  <a:schemeClr val="bg1"/>
                </a:solidFill>
                <a:latin typeface="微软雅黑" panose="020B0503020204020204" pitchFamily="34" charset="-122"/>
                <a:ea typeface="微软雅黑" panose="020B0503020204020204" pitchFamily="34" charset="-122"/>
              </a:rPr>
              <a:t>第十二章    旅游安全管理与责任保险法律制度</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4" name="Picture 2" descr="http://www.cttp.net.cn/Public/static/images/logo.png"/>
          <p:cNvPicPr>
            <a:picLocks noChangeAspect="1" noChangeArrowheads="1"/>
          </p:cNvPicPr>
          <p:nvPr userDrawn="1"/>
        </p:nvPicPr>
        <p:blipFill>
          <a:blip r:embed="rId2" cstate="print">
            <a:biLevel thresh="50000"/>
            <a:extLst>
              <a:ext uri="{28A0092B-C50C-407E-A947-70E740481C1C}">
                <a14:useLocalDpi xmlns:a14="http://schemas.microsoft.com/office/drawing/2010/main" val="0"/>
              </a:ext>
            </a:extLst>
          </a:blip>
          <a:srcRect/>
          <a:stretch>
            <a:fillRect/>
          </a:stretch>
        </p:blipFill>
        <p:spPr bwMode="auto">
          <a:xfrm>
            <a:off x="10849559" y="6240574"/>
            <a:ext cx="1190245" cy="4984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3" name="TextBox 8"/>
          <p:cNvSpPr txBox="1"/>
          <p:nvPr userDrawn="1"/>
        </p:nvSpPr>
        <p:spPr>
          <a:xfrm>
            <a:off x="1343472" y="498816"/>
            <a:ext cx="4608512"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solidFill>
                  <a:schemeClr val="bg1"/>
                </a:solidFill>
                <a:latin typeface="微软雅黑" panose="020B0503020204020204" pitchFamily="34" charset="-122"/>
                <a:ea typeface="微软雅黑" panose="020B0503020204020204" pitchFamily="34" charset="-122"/>
              </a:rPr>
              <a:t>第十三章    </a:t>
            </a:r>
            <a:r>
              <a:rPr lang="zh-CN" altLang="en-US" sz="1800" kern="1200" dirty="0">
                <a:solidFill>
                  <a:schemeClr val="bg1"/>
                </a:solidFill>
                <a:latin typeface="微软雅黑" panose="020B0503020204020204" pitchFamily="34" charset="-122"/>
                <a:ea typeface="微软雅黑" panose="020B0503020204020204" pitchFamily="34" charset="-122"/>
                <a:cs typeface="+mn-cs"/>
              </a:rPr>
              <a:t>出入境与交通法律制度</a:t>
            </a:r>
            <a:endParaRPr lang="zh-CN" altLang="en-US" sz="1800" kern="1200" dirty="0">
              <a:solidFill>
                <a:schemeClr val="bg1"/>
              </a:solidFill>
              <a:latin typeface="微软雅黑" panose="020B0503020204020204" pitchFamily="34" charset="-122"/>
              <a:ea typeface="微软雅黑" panose="020B0503020204020204" pitchFamily="34" charset="-122"/>
              <a:cs typeface="+mn-cs"/>
            </a:endParaRPr>
          </a:p>
        </p:txBody>
      </p:sp>
      <p:pic>
        <p:nvPicPr>
          <p:cNvPr id="4" name="Picture 2" descr="http://www.cttp.net.cn/Public/static/images/logo.png"/>
          <p:cNvPicPr>
            <a:picLocks noChangeAspect="1" noChangeArrowheads="1"/>
          </p:cNvPicPr>
          <p:nvPr userDrawn="1"/>
        </p:nvPicPr>
        <p:blipFill>
          <a:blip r:embed="rId2" cstate="print">
            <a:biLevel thresh="50000"/>
            <a:extLst>
              <a:ext uri="{28A0092B-C50C-407E-A947-70E740481C1C}">
                <a14:useLocalDpi xmlns:a14="http://schemas.microsoft.com/office/drawing/2010/main" val="0"/>
              </a:ext>
            </a:extLst>
          </a:blip>
          <a:srcRect/>
          <a:stretch>
            <a:fillRect/>
          </a:stretch>
        </p:blipFill>
        <p:spPr bwMode="auto">
          <a:xfrm>
            <a:off x="10849559" y="6240574"/>
            <a:ext cx="1190245" cy="4984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3" name="TextBox 8"/>
          <p:cNvSpPr txBox="1"/>
          <p:nvPr userDrawn="1"/>
        </p:nvSpPr>
        <p:spPr>
          <a:xfrm>
            <a:off x="1343472" y="498816"/>
            <a:ext cx="4608512" cy="369332"/>
          </a:xfrm>
          <a:prstGeom prst="rect">
            <a:avLst/>
          </a:prstGeom>
          <a:noFill/>
        </p:spPr>
        <p:txBody>
          <a:bodyPr wrap="square" rtlCol="0">
            <a:spAutoFit/>
          </a:bodyPr>
          <a:lstStyle/>
          <a:p>
            <a:pPr algn="l"/>
            <a:r>
              <a:rPr lang="zh-CN" altLang="en-US" dirty="0">
                <a:solidFill>
                  <a:schemeClr val="bg1"/>
                </a:solidFill>
                <a:latin typeface="微软雅黑" panose="020B0503020204020204" pitchFamily="34" charset="-122"/>
                <a:ea typeface="微软雅黑" panose="020B0503020204020204" pitchFamily="34" charset="-122"/>
              </a:rPr>
              <a:t>第十四章    食品安全、住宿与娱乐法律制度</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4" name="Picture 2" descr="http://www.cttp.net.cn/Public/static/images/logo.png"/>
          <p:cNvPicPr>
            <a:picLocks noChangeAspect="1" noChangeArrowheads="1"/>
          </p:cNvPicPr>
          <p:nvPr userDrawn="1"/>
        </p:nvPicPr>
        <p:blipFill>
          <a:blip r:embed="rId2" cstate="print">
            <a:biLevel thresh="50000"/>
            <a:extLst>
              <a:ext uri="{28A0092B-C50C-407E-A947-70E740481C1C}">
                <a14:useLocalDpi xmlns:a14="http://schemas.microsoft.com/office/drawing/2010/main" val="0"/>
              </a:ext>
            </a:extLst>
          </a:blip>
          <a:srcRect/>
          <a:stretch>
            <a:fillRect/>
          </a:stretch>
        </p:blipFill>
        <p:spPr bwMode="auto">
          <a:xfrm>
            <a:off x="10849559" y="6240574"/>
            <a:ext cx="1190245" cy="4984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3" name="TextBox 8"/>
          <p:cNvSpPr txBox="1"/>
          <p:nvPr userDrawn="1"/>
        </p:nvSpPr>
        <p:spPr>
          <a:xfrm>
            <a:off x="1343472" y="498816"/>
            <a:ext cx="4608512" cy="369332"/>
          </a:xfrm>
          <a:prstGeom prst="rect">
            <a:avLst/>
          </a:prstGeom>
          <a:noFill/>
        </p:spPr>
        <p:txBody>
          <a:bodyPr wrap="square" rtlCol="0">
            <a:spAutoFit/>
          </a:bodyPr>
          <a:lstStyle/>
          <a:p>
            <a:pPr algn="l"/>
            <a:r>
              <a:rPr lang="zh-CN" altLang="en-US" dirty="0">
                <a:solidFill>
                  <a:schemeClr val="bg1"/>
                </a:solidFill>
                <a:latin typeface="微软雅黑" panose="020B0503020204020204" pitchFamily="34" charset="-122"/>
                <a:ea typeface="微软雅黑" panose="020B0503020204020204" pitchFamily="34" charset="-122"/>
              </a:rPr>
              <a:t>第十五章    </a:t>
            </a:r>
            <a:r>
              <a:rPr lang="zh-CN" altLang="zh-CN" sz="1800" kern="1200" dirty="0">
                <a:solidFill>
                  <a:schemeClr val="bg1"/>
                </a:solidFill>
                <a:latin typeface="微软雅黑" panose="020B0503020204020204" pitchFamily="34" charset="-122"/>
                <a:ea typeface="微软雅黑" panose="020B0503020204020204" pitchFamily="34" charset="-122"/>
                <a:cs typeface="+mn-cs"/>
              </a:rPr>
              <a:t>旅游资源保护法律制度</a:t>
            </a:r>
            <a:endParaRPr lang="zh-CN" altLang="en-US" sz="1800" kern="1200" dirty="0">
              <a:solidFill>
                <a:schemeClr val="bg1"/>
              </a:solidFill>
              <a:latin typeface="微软雅黑" panose="020B0503020204020204" pitchFamily="34" charset="-122"/>
              <a:ea typeface="微软雅黑" panose="020B0503020204020204" pitchFamily="34" charset="-122"/>
              <a:cs typeface="+mn-cs"/>
            </a:endParaRPr>
          </a:p>
        </p:txBody>
      </p:sp>
      <p:pic>
        <p:nvPicPr>
          <p:cNvPr id="4" name="Picture 2" descr="http://www.cttp.net.cn/Public/static/images/logo.png"/>
          <p:cNvPicPr>
            <a:picLocks noChangeAspect="1" noChangeArrowheads="1"/>
          </p:cNvPicPr>
          <p:nvPr userDrawn="1"/>
        </p:nvPicPr>
        <p:blipFill>
          <a:blip r:embed="rId2" cstate="print">
            <a:biLevel thresh="50000"/>
            <a:extLst>
              <a:ext uri="{28A0092B-C50C-407E-A947-70E740481C1C}">
                <a14:useLocalDpi xmlns:a14="http://schemas.microsoft.com/office/drawing/2010/main" val="0"/>
              </a:ext>
            </a:extLst>
          </a:blip>
          <a:srcRect/>
          <a:stretch>
            <a:fillRect/>
          </a:stretch>
        </p:blipFill>
        <p:spPr bwMode="auto">
          <a:xfrm>
            <a:off x="10849559" y="6240574"/>
            <a:ext cx="1190245" cy="4984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标题和内容">
    <p:spTree>
      <p:nvGrpSpPr>
        <p:cNvPr id="1" name=""/>
        <p:cNvGrpSpPr/>
        <p:nvPr/>
      </p:nvGrpSpPr>
      <p:grpSpPr>
        <a:xfrm>
          <a:off x="0" y="0"/>
          <a:ext cx="0" cy="0"/>
          <a:chOff x="0" y="0"/>
          <a:chExt cx="0" cy="0"/>
        </a:xfrm>
      </p:grpSpPr>
      <p:sp>
        <p:nvSpPr>
          <p:cNvPr id="10" name="Freeform 5"/>
          <p:cNvSpPr/>
          <p:nvPr userDrawn="1"/>
        </p:nvSpPr>
        <p:spPr bwMode="auto">
          <a:xfrm>
            <a:off x="0" y="2339975"/>
            <a:ext cx="6589713" cy="2160588"/>
          </a:xfrm>
          <a:custGeom>
            <a:avLst/>
            <a:gdLst>
              <a:gd name="T0" fmla="*/ 0 w 4151"/>
              <a:gd name="T1" fmla="*/ 1361 h 1361"/>
              <a:gd name="T2" fmla="*/ 4151 w 4151"/>
              <a:gd name="T3" fmla="*/ 1361 h 1361"/>
              <a:gd name="T4" fmla="*/ 4151 w 4151"/>
              <a:gd name="T5" fmla="*/ 294 h 1361"/>
              <a:gd name="T6" fmla="*/ 1945 w 4151"/>
              <a:gd name="T7" fmla="*/ 0 h 1361"/>
              <a:gd name="T8" fmla="*/ 0 w 4151"/>
              <a:gd name="T9" fmla="*/ 1361 h 1361"/>
            </a:gdLst>
            <a:ahLst/>
            <a:cxnLst>
              <a:cxn ang="0">
                <a:pos x="T0" y="T1"/>
              </a:cxn>
              <a:cxn ang="0">
                <a:pos x="T2" y="T3"/>
              </a:cxn>
              <a:cxn ang="0">
                <a:pos x="T4" y="T5"/>
              </a:cxn>
              <a:cxn ang="0">
                <a:pos x="T6" y="T7"/>
              </a:cxn>
              <a:cxn ang="0">
                <a:pos x="T8" y="T9"/>
              </a:cxn>
            </a:cxnLst>
            <a:rect l="0" t="0" r="r" b="b"/>
            <a:pathLst>
              <a:path w="4151" h="1361">
                <a:moveTo>
                  <a:pt x="0" y="1361"/>
                </a:moveTo>
                <a:lnTo>
                  <a:pt x="4151" y="1361"/>
                </a:lnTo>
                <a:lnTo>
                  <a:pt x="4151" y="294"/>
                </a:lnTo>
                <a:lnTo>
                  <a:pt x="1945" y="0"/>
                </a:lnTo>
                <a:lnTo>
                  <a:pt x="0" y="1361"/>
                </a:lnTo>
                <a:close/>
              </a:path>
            </a:pathLst>
          </a:custGeom>
          <a:solidFill>
            <a:srgbClr val="2EA7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6"/>
          <p:cNvSpPr/>
          <p:nvPr userDrawn="1"/>
        </p:nvSpPr>
        <p:spPr bwMode="auto">
          <a:xfrm>
            <a:off x="0" y="-12700"/>
            <a:ext cx="3087688" cy="4513263"/>
          </a:xfrm>
          <a:custGeom>
            <a:avLst/>
            <a:gdLst>
              <a:gd name="T0" fmla="*/ 1945 w 1945"/>
              <a:gd name="T1" fmla="*/ 1482 h 2843"/>
              <a:gd name="T2" fmla="*/ 0 w 1945"/>
              <a:gd name="T3" fmla="*/ 0 h 2843"/>
              <a:gd name="T4" fmla="*/ 0 w 1945"/>
              <a:gd name="T5" fmla="*/ 2843 h 2843"/>
              <a:gd name="T6" fmla="*/ 1945 w 1945"/>
              <a:gd name="T7" fmla="*/ 1482 h 2843"/>
            </a:gdLst>
            <a:ahLst/>
            <a:cxnLst>
              <a:cxn ang="0">
                <a:pos x="T0" y="T1"/>
              </a:cxn>
              <a:cxn ang="0">
                <a:pos x="T2" y="T3"/>
              </a:cxn>
              <a:cxn ang="0">
                <a:pos x="T4" y="T5"/>
              </a:cxn>
              <a:cxn ang="0">
                <a:pos x="T6" y="T7"/>
              </a:cxn>
            </a:cxnLst>
            <a:rect l="0" t="0" r="r" b="b"/>
            <a:pathLst>
              <a:path w="1945" h="2843">
                <a:moveTo>
                  <a:pt x="1945" y="1482"/>
                </a:moveTo>
                <a:lnTo>
                  <a:pt x="0" y="0"/>
                </a:lnTo>
                <a:lnTo>
                  <a:pt x="0" y="2843"/>
                </a:lnTo>
                <a:lnTo>
                  <a:pt x="1945" y="1482"/>
                </a:lnTo>
                <a:close/>
              </a:path>
            </a:pathLst>
          </a:custGeom>
          <a:solidFill>
            <a:srgbClr val="008D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7"/>
          <p:cNvSpPr/>
          <p:nvPr userDrawn="1"/>
        </p:nvSpPr>
        <p:spPr bwMode="auto">
          <a:xfrm>
            <a:off x="0" y="4500563"/>
            <a:ext cx="2390775" cy="1408113"/>
          </a:xfrm>
          <a:custGeom>
            <a:avLst/>
            <a:gdLst>
              <a:gd name="T0" fmla="*/ 0 w 1506"/>
              <a:gd name="T1" fmla="*/ 887 h 887"/>
              <a:gd name="T2" fmla="*/ 1506 w 1506"/>
              <a:gd name="T3" fmla="*/ 0 h 887"/>
              <a:gd name="T4" fmla="*/ 0 w 1506"/>
              <a:gd name="T5" fmla="*/ 0 h 887"/>
              <a:gd name="T6" fmla="*/ 0 w 1506"/>
              <a:gd name="T7" fmla="*/ 887 h 887"/>
            </a:gdLst>
            <a:ahLst/>
            <a:cxnLst>
              <a:cxn ang="0">
                <a:pos x="T0" y="T1"/>
              </a:cxn>
              <a:cxn ang="0">
                <a:pos x="T2" y="T3"/>
              </a:cxn>
              <a:cxn ang="0">
                <a:pos x="T4" y="T5"/>
              </a:cxn>
              <a:cxn ang="0">
                <a:pos x="T6" y="T7"/>
              </a:cxn>
            </a:cxnLst>
            <a:rect l="0" t="0" r="r" b="b"/>
            <a:pathLst>
              <a:path w="1506" h="887">
                <a:moveTo>
                  <a:pt x="0" y="887"/>
                </a:moveTo>
                <a:lnTo>
                  <a:pt x="1506" y="0"/>
                </a:lnTo>
                <a:lnTo>
                  <a:pt x="0" y="0"/>
                </a:lnTo>
                <a:lnTo>
                  <a:pt x="0" y="887"/>
                </a:lnTo>
                <a:close/>
              </a:path>
            </a:pathLst>
          </a:custGeom>
          <a:solidFill>
            <a:srgbClr val="0073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8"/>
          <p:cNvSpPr/>
          <p:nvPr userDrawn="1"/>
        </p:nvSpPr>
        <p:spPr bwMode="auto">
          <a:xfrm>
            <a:off x="2390775" y="4500563"/>
            <a:ext cx="4198938" cy="696913"/>
          </a:xfrm>
          <a:custGeom>
            <a:avLst/>
            <a:gdLst>
              <a:gd name="T0" fmla="*/ 2645 w 2645"/>
              <a:gd name="T1" fmla="*/ 0 h 439"/>
              <a:gd name="T2" fmla="*/ 2108 w 2645"/>
              <a:gd name="T3" fmla="*/ 439 h 439"/>
              <a:gd name="T4" fmla="*/ 0 w 2645"/>
              <a:gd name="T5" fmla="*/ 0 h 439"/>
              <a:gd name="T6" fmla="*/ 2645 w 2645"/>
              <a:gd name="T7" fmla="*/ 0 h 439"/>
            </a:gdLst>
            <a:ahLst/>
            <a:cxnLst>
              <a:cxn ang="0">
                <a:pos x="T0" y="T1"/>
              </a:cxn>
              <a:cxn ang="0">
                <a:pos x="T2" y="T3"/>
              </a:cxn>
              <a:cxn ang="0">
                <a:pos x="T4" y="T5"/>
              </a:cxn>
              <a:cxn ang="0">
                <a:pos x="T6" y="T7"/>
              </a:cxn>
            </a:cxnLst>
            <a:rect l="0" t="0" r="r" b="b"/>
            <a:pathLst>
              <a:path w="2645" h="439">
                <a:moveTo>
                  <a:pt x="2645" y="0"/>
                </a:moveTo>
                <a:lnTo>
                  <a:pt x="2108" y="439"/>
                </a:lnTo>
                <a:lnTo>
                  <a:pt x="0" y="0"/>
                </a:lnTo>
                <a:lnTo>
                  <a:pt x="2645" y="0"/>
                </a:lnTo>
                <a:close/>
              </a:path>
            </a:pathLst>
          </a:custGeom>
          <a:solidFill>
            <a:srgbClr val="82C1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transition>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3" name="TextBox 8"/>
          <p:cNvSpPr txBox="1"/>
          <p:nvPr userDrawn="1"/>
        </p:nvSpPr>
        <p:spPr>
          <a:xfrm>
            <a:off x="1343472" y="498816"/>
            <a:ext cx="4608512" cy="369332"/>
          </a:xfrm>
          <a:prstGeom prst="rect">
            <a:avLst/>
          </a:prstGeom>
          <a:noFill/>
        </p:spPr>
        <p:txBody>
          <a:bodyPr wrap="square" rtlCol="0">
            <a:spAutoFit/>
          </a:bodyPr>
          <a:lstStyle/>
          <a:p>
            <a:pPr algn="l"/>
            <a:r>
              <a:rPr lang="zh-CN" altLang="en-US" dirty="0">
                <a:solidFill>
                  <a:schemeClr val="bg1"/>
                </a:solidFill>
                <a:latin typeface="微软雅黑" panose="020B0503020204020204" pitchFamily="34" charset="-122"/>
                <a:ea typeface="微软雅黑" panose="020B0503020204020204" pitchFamily="34" charset="-122"/>
              </a:rPr>
              <a:t>第十六章    </a:t>
            </a:r>
            <a:r>
              <a:rPr lang="zh-CN" altLang="zh-CN" sz="1800" kern="1200" dirty="0">
                <a:solidFill>
                  <a:schemeClr val="bg1"/>
                </a:solidFill>
                <a:latin typeface="微软雅黑" panose="020B0503020204020204" pitchFamily="34" charset="-122"/>
                <a:ea typeface="微软雅黑" panose="020B0503020204020204" pitchFamily="34" charset="-122"/>
                <a:cs typeface="+mn-cs"/>
              </a:rPr>
              <a:t>解决旅游纠纷的法律制度</a:t>
            </a:r>
            <a:endParaRPr lang="zh-CN" altLang="en-US" sz="1800" kern="1200" dirty="0">
              <a:solidFill>
                <a:schemeClr val="bg1"/>
              </a:solidFill>
              <a:latin typeface="微软雅黑" panose="020B0503020204020204" pitchFamily="34" charset="-122"/>
              <a:ea typeface="微软雅黑" panose="020B0503020204020204" pitchFamily="34" charset="-122"/>
              <a:cs typeface="+mn-cs"/>
            </a:endParaRPr>
          </a:p>
        </p:txBody>
      </p:sp>
      <p:pic>
        <p:nvPicPr>
          <p:cNvPr id="4" name="Picture 2" descr="http://www.cttp.net.cn/Public/static/images/logo.png"/>
          <p:cNvPicPr>
            <a:picLocks noChangeAspect="1" noChangeArrowheads="1"/>
          </p:cNvPicPr>
          <p:nvPr userDrawn="1"/>
        </p:nvPicPr>
        <p:blipFill>
          <a:blip r:embed="rId2" cstate="print">
            <a:biLevel thresh="50000"/>
            <a:extLst>
              <a:ext uri="{28A0092B-C50C-407E-A947-70E740481C1C}">
                <a14:useLocalDpi xmlns:a14="http://schemas.microsoft.com/office/drawing/2010/main" val="0"/>
              </a:ext>
            </a:extLst>
          </a:blip>
          <a:srcRect/>
          <a:stretch>
            <a:fillRect/>
          </a:stretch>
        </p:blipFill>
        <p:spPr bwMode="auto">
          <a:xfrm>
            <a:off x="10849559" y="6240574"/>
            <a:ext cx="1190245" cy="4984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61" name="矩形 60"/>
          <p:cNvSpPr/>
          <p:nvPr userDrawn="1"/>
        </p:nvSpPr>
        <p:spPr>
          <a:xfrm>
            <a:off x="0" y="0"/>
            <a:ext cx="6096000" cy="6858000"/>
          </a:xfrm>
          <a:prstGeom prst="rect">
            <a:avLst/>
          </a:prstGeom>
          <a:gradFill flip="none" rotWithShape="1">
            <a:gsLst>
              <a:gs pos="0">
                <a:srgbClr val="2EA7E0"/>
              </a:gs>
              <a:gs pos="94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6096000" y="0"/>
            <a:ext cx="6096000" cy="6858000"/>
          </a:xfrm>
          <a:prstGeom prst="rect">
            <a:avLst/>
          </a:prstGeom>
          <a:gradFill flip="none" rotWithShape="1">
            <a:gsLst>
              <a:gs pos="0">
                <a:srgbClr val="2EA7E0"/>
              </a:gs>
              <a:gs pos="92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userDrawn="1"/>
        </p:nvGrpSpPr>
        <p:grpSpPr>
          <a:xfrm>
            <a:off x="5247894" y="2911404"/>
            <a:ext cx="1655322" cy="1440000"/>
            <a:chOff x="5247894" y="3088828"/>
            <a:chExt cx="1655322" cy="1440000"/>
          </a:xfrm>
        </p:grpSpPr>
        <p:sp>
          <p:nvSpPr>
            <p:cNvPr id="14" name="椭圆 13"/>
            <p:cNvSpPr/>
            <p:nvPr userDrawn="1"/>
          </p:nvSpPr>
          <p:spPr>
            <a:xfrm>
              <a:off x="5376000" y="3088828"/>
              <a:ext cx="1440000" cy="1440000"/>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55" name="TextBox 15"/>
            <p:cNvSpPr txBox="1"/>
            <p:nvPr userDrawn="1"/>
          </p:nvSpPr>
          <p:spPr>
            <a:xfrm>
              <a:off x="5247894" y="3857044"/>
              <a:ext cx="1655322" cy="338554"/>
            </a:xfrm>
            <a:prstGeom prst="rect">
              <a:avLst/>
            </a:prstGeom>
            <a:noFill/>
          </p:spPr>
          <p:txBody>
            <a:bodyPr wrap="square" rtlCol="0">
              <a:spAutoFit/>
            </a:bodyPr>
            <a:lstStyle/>
            <a:p>
              <a:pPr algn="ctr"/>
              <a:r>
                <a:rPr lang="en-US" altLang="zh-CN" sz="1600" dirty="0">
                  <a:solidFill>
                    <a:schemeClr val="tx1">
                      <a:lumMod val="65000"/>
                      <a:lumOff val="35000"/>
                    </a:schemeClr>
                  </a:solidFill>
                  <a:latin typeface="Agency FB" panose="020B0503020202020204" pitchFamily="34" charset="0"/>
                  <a:ea typeface="Adobe 宋体 Std L" pitchFamily="18" charset="-122"/>
                </a:rPr>
                <a:t>Contents Page</a:t>
              </a:r>
              <a:endParaRPr lang="zh-CN" altLang="en-US" sz="1600" dirty="0">
                <a:solidFill>
                  <a:schemeClr val="tx1">
                    <a:lumMod val="65000"/>
                    <a:lumOff val="35000"/>
                  </a:schemeClr>
                </a:solidFill>
                <a:latin typeface="Agency FB" panose="020B0503020202020204" pitchFamily="34" charset="0"/>
                <a:ea typeface="Adobe 宋体 Std L" pitchFamily="18" charset="-122"/>
              </a:endParaRPr>
            </a:p>
          </p:txBody>
        </p:sp>
        <p:sp>
          <p:nvSpPr>
            <p:cNvPr id="56" name="文本框 13"/>
            <p:cNvSpPr txBox="1"/>
            <p:nvPr userDrawn="1"/>
          </p:nvSpPr>
          <p:spPr>
            <a:xfrm>
              <a:off x="5247894" y="3416514"/>
              <a:ext cx="1655322" cy="461665"/>
            </a:xfrm>
            <a:prstGeom prst="rect">
              <a:avLst/>
            </a:prstGeom>
            <a:noFill/>
          </p:spPr>
          <p:txBody>
            <a:bodyPr wrap="square" rtlCol="0">
              <a:spAutoFit/>
            </a:bodyPr>
            <a:lstStyle/>
            <a:p>
              <a:pPr algn="ctr"/>
              <a:r>
                <a:rPr lang="zh-CN" altLang="en-US" sz="2400" b="1" dirty="0">
                  <a:solidFill>
                    <a:schemeClr val="tx1">
                      <a:lumMod val="65000"/>
                      <a:lumOff val="35000"/>
                    </a:schemeClr>
                  </a:solidFill>
                  <a:ea typeface="微软雅黑" panose="020B0503020204020204" pitchFamily="34" charset="-122"/>
                </a:rPr>
                <a:t>目录页</a:t>
              </a:r>
              <a:endParaRPr lang="zh-CN" altLang="en-US" sz="2400" b="1" dirty="0">
                <a:solidFill>
                  <a:schemeClr val="tx1">
                    <a:lumMod val="65000"/>
                    <a:lumOff val="35000"/>
                  </a:schemeClr>
                </a:solidFill>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flip dir="r"/>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1_节标题">
    <p:spTree>
      <p:nvGrpSpPr>
        <p:cNvPr id="1" name=""/>
        <p:cNvGrpSpPr/>
        <p:nvPr/>
      </p:nvGrpSpPr>
      <p:grpSpPr>
        <a:xfrm>
          <a:off x="0" y="0"/>
          <a:ext cx="0" cy="0"/>
          <a:chOff x="0" y="0"/>
          <a:chExt cx="0" cy="0"/>
        </a:xfrm>
      </p:grpSpPr>
      <p:sp>
        <p:nvSpPr>
          <p:cNvPr id="163" name="矩形 162"/>
          <p:cNvSpPr/>
          <p:nvPr userDrawn="1"/>
        </p:nvSpPr>
        <p:spPr>
          <a:xfrm>
            <a:off x="0" y="3429000"/>
            <a:ext cx="12192000" cy="3429000"/>
          </a:xfrm>
          <a:prstGeom prst="rect">
            <a:avLst/>
          </a:prstGeom>
          <a:solidFill>
            <a:srgbClr val="2EA7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6"/>
          <p:cNvSpPr>
            <a:spLocks noEditPoints="1"/>
          </p:cNvSpPr>
          <p:nvPr userDrawn="1"/>
        </p:nvSpPr>
        <p:spPr bwMode="auto">
          <a:xfrm>
            <a:off x="4373366" y="3429000"/>
            <a:ext cx="3445268" cy="1729528"/>
          </a:xfrm>
          <a:custGeom>
            <a:avLst/>
            <a:gdLst>
              <a:gd name="T0" fmla="*/ 48 w 13537"/>
              <a:gd name="T1" fmla="*/ 24 h 6793"/>
              <a:gd name="T2" fmla="*/ 68 w 13537"/>
              <a:gd name="T3" fmla="*/ 542 h 6793"/>
              <a:gd name="T4" fmla="*/ 126 w 13537"/>
              <a:gd name="T5" fmla="*/ 1048 h 6793"/>
              <a:gd name="T6" fmla="*/ 260 w 13537"/>
              <a:gd name="T7" fmla="*/ 1705 h 6793"/>
              <a:gd name="T8" fmla="*/ 577 w 13537"/>
              <a:gd name="T9" fmla="*/ 2641 h 6793"/>
              <a:gd name="T10" fmla="*/ 1022 w 13537"/>
              <a:gd name="T11" fmla="*/ 3510 h 6793"/>
              <a:gd name="T12" fmla="*/ 1583 w 13537"/>
              <a:gd name="T13" fmla="*/ 4300 h 6793"/>
              <a:gd name="T14" fmla="*/ 2250 w 13537"/>
              <a:gd name="T15" fmla="*/ 5000 h 6793"/>
              <a:gd name="T16" fmla="*/ 3012 w 13537"/>
              <a:gd name="T17" fmla="*/ 5598 h 6793"/>
              <a:gd name="T18" fmla="*/ 3855 w 13537"/>
              <a:gd name="T19" fmla="*/ 6083 h 6793"/>
              <a:gd name="T20" fmla="*/ 4771 w 13537"/>
              <a:gd name="T21" fmla="*/ 6443 h 6793"/>
              <a:gd name="T22" fmla="*/ 5579 w 13537"/>
              <a:gd name="T23" fmla="*/ 6640 h 6793"/>
              <a:gd name="T24" fmla="*/ 6082 w 13537"/>
              <a:gd name="T25" fmla="*/ 6710 h 6793"/>
              <a:gd name="T26" fmla="*/ 6595 w 13537"/>
              <a:gd name="T27" fmla="*/ 6743 h 6793"/>
              <a:gd name="T28" fmla="*/ 7115 w 13537"/>
              <a:gd name="T29" fmla="*/ 6736 h 6793"/>
              <a:gd name="T30" fmla="*/ 7625 w 13537"/>
              <a:gd name="T31" fmla="*/ 6691 h 6793"/>
              <a:gd name="T32" fmla="*/ 8123 w 13537"/>
              <a:gd name="T33" fmla="*/ 6608 h 6793"/>
              <a:gd name="T34" fmla="*/ 9080 w 13537"/>
              <a:gd name="T35" fmla="*/ 6337 h 6793"/>
              <a:gd name="T36" fmla="*/ 9973 w 13537"/>
              <a:gd name="T37" fmla="*/ 5934 h 6793"/>
              <a:gd name="T38" fmla="*/ 10790 w 13537"/>
              <a:gd name="T39" fmla="*/ 5410 h 6793"/>
              <a:gd name="T40" fmla="*/ 11521 w 13537"/>
              <a:gd name="T41" fmla="*/ 4776 h 6793"/>
              <a:gd name="T42" fmla="*/ 12154 w 13537"/>
              <a:gd name="T43" fmla="*/ 4045 h 6793"/>
              <a:gd name="T44" fmla="*/ 12678 w 13537"/>
              <a:gd name="T45" fmla="*/ 3227 h 6793"/>
              <a:gd name="T46" fmla="*/ 13081 w 13537"/>
              <a:gd name="T47" fmla="*/ 2335 h 6793"/>
              <a:gd name="T48" fmla="*/ 13353 w 13537"/>
              <a:gd name="T49" fmla="*/ 1378 h 6793"/>
              <a:gd name="T50" fmla="*/ 13435 w 13537"/>
              <a:gd name="T51" fmla="*/ 880 h 6793"/>
              <a:gd name="T52" fmla="*/ 13480 w 13537"/>
              <a:gd name="T53" fmla="*/ 370 h 6793"/>
              <a:gd name="T54" fmla="*/ 13513 w 13537"/>
              <a:gd name="T55" fmla="*/ 48 h 6793"/>
              <a:gd name="T56" fmla="*/ 13530 w 13537"/>
              <a:gd name="T57" fmla="*/ 8 h 6793"/>
              <a:gd name="T58" fmla="*/ 13528 w 13537"/>
              <a:gd name="T59" fmla="*/ 373 h 6793"/>
              <a:gd name="T60" fmla="*/ 13482 w 13537"/>
              <a:gd name="T61" fmla="*/ 887 h 6793"/>
              <a:gd name="T62" fmla="*/ 13399 w 13537"/>
              <a:gd name="T63" fmla="*/ 1389 h 6793"/>
              <a:gd name="T64" fmla="*/ 13126 w 13537"/>
              <a:gd name="T65" fmla="*/ 2352 h 6793"/>
              <a:gd name="T66" fmla="*/ 12720 w 13537"/>
              <a:gd name="T67" fmla="*/ 3251 h 6793"/>
              <a:gd name="T68" fmla="*/ 12192 w 13537"/>
              <a:gd name="T69" fmla="*/ 4075 h 6793"/>
              <a:gd name="T70" fmla="*/ 11554 w 13537"/>
              <a:gd name="T71" fmla="*/ 4811 h 6793"/>
              <a:gd name="T72" fmla="*/ 10818 w 13537"/>
              <a:gd name="T73" fmla="*/ 5449 h 6793"/>
              <a:gd name="T74" fmla="*/ 9994 w 13537"/>
              <a:gd name="T75" fmla="*/ 5976 h 6793"/>
              <a:gd name="T76" fmla="*/ 9095 w 13537"/>
              <a:gd name="T77" fmla="*/ 6382 h 6793"/>
              <a:gd name="T78" fmla="*/ 8132 w 13537"/>
              <a:gd name="T79" fmla="*/ 6656 h 6793"/>
              <a:gd name="T80" fmla="*/ 7630 w 13537"/>
              <a:gd name="T81" fmla="*/ 6739 h 6793"/>
              <a:gd name="T82" fmla="*/ 7116 w 13537"/>
              <a:gd name="T83" fmla="*/ 6784 h 6793"/>
              <a:gd name="T84" fmla="*/ 6594 w 13537"/>
              <a:gd name="T85" fmla="*/ 6791 h 6793"/>
              <a:gd name="T86" fmla="*/ 6076 w 13537"/>
              <a:gd name="T87" fmla="*/ 6758 h 6793"/>
              <a:gd name="T88" fmla="*/ 5570 w 13537"/>
              <a:gd name="T89" fmla="*/ 6687 h 6793"/>
              <a:gd name="T90" fmla="*/ 4755 w 13537"/>
              <a:gd name="T91" fmla="*/ 6488 h 6793"/>
              <a:gd name="T92" fmla="*/ 3834 w 13537"/>
              <a:gd name="T93" fmla="*/ 6125 h 6793"/>
              <a:gd name="T94" fmla="*/ 2984 w 13537"/>
              <a:gd name="T95" fmla="*/ 5637 h 6793"/>
              <a:gd name="T96" fmla="*/ 2217 w 13537"/>
              <a:gd name="T97" fmla="*/ 5034 h 6793"/>
              <a:gd name="T98" fmla="*/ 1545 w 13537"/>
              <a:gd name="T99" fmla="*/ 4330 h 6793"/>
              <a:gd name="T100" fmla="*/ 980 w 13537"/>
              <a:gd name="T101" fmla="*/ 3534 h 6793"/>
              <a:gd name="T102" fmla="*/ 532 w 13537"/>
              <a:gd name="T103" fmla="*/ 2659 h 6793"/>
              <a:gd name="T104" fmla="*/ 213 w 13537"/>
              <a:gd name="T105" fmla="*/ 1715 h 6793"/>
              <a:gd name="T106" fmla="*/ 78 w 13537"/>
              <a:gd name="T107" fmla="*/ 1055 h 6793"/>
              <a:gd name="T108" fmla="*/ 20 w 13537"/>
              <a:gd name="T109" fmla="*/ 545 h 6793"/>
              <a:gd name="T110" fmla="*/ 0 w 13537"/>
              <a:gd name="T111" fmla="*/ 25 h 6793"/>
              <a:gd name="T112" fmla="*/ 6768 w 13537"/>
              <a:gd name="T113" fmla="*/ 0 h 6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537" h="6793">
                <a:moveTo>
                  <a:pt x="6768" y="48"/>
                </a:moveTo>
                <a:lnTo>
                  <a:pt x="24" y="48"/>
                </a:lnTo>
                <a:lnTo>
                  <a:pt x="48" y="24"/>
                </a:lnTo>
                <a:lnTo>
                  <a:pt x="50" y="198"/>
                </a:lnTo>
                <a:lnTo>
                  <a:pt x="57" y="371"/>
                </a:lnTo>
                <a:lnTo>
                  <a:pt x="68" y="542"/>
                </a:lnTo>
                <a:lnTo>
                  <a:pt x="83" y="712"/>
                </a:lnTo>
                <a:lnTo>
                  <a:pt x="102" y="881"/>
                </a:lnTo>
                <a:lnTo>
                  <a:pt x="126" y="1048"/>
                </a:lnTo>
                <a:lnTo>
                  <a:pt x="153" y="1215"/>
                </a:lnTo>
                <a:lnTo>
                  <a:pt x="185" y="1379"/>
                </a:lnTo>
                <a:lnTo>
                  <a:pt x="260" y="1705"/>
                </a:lnTo>
                <a:lnTo>
                  <a:pt x="351" y="2024"/>
                </a:lnTo>
                <a:lnTo>
                  <a:pt x="456" y="2336"/>
                </a:lnTo>
                <a:lnTo>
                  <a:pt x="577" y="2641"/>
                </a:lnTo>
                <a:lnTo>
                  <a:pt x="711" y="2939"/>
                </a:lnTo>
                <a:lnTo>
                  <a:pt x="860" y="3229"/>
                </a:lnTo>
                <a:lnTo>
                  <a:pt x="1022" y="3510"/>
                </a:lnTo>
                <a:lnTo>
                  <a:pt x="1196" y="3783"/>
                </a:lnTo>
                <a:lnTo>
                  <a:pt x="1384" y="4046"/>
                </a:lnTo>
                <a:lnTo>
                  <a:pt x="1583" y="4300"/>
                </a:lnTo>
                <a:lnTo>
                  <a:pt x="1794" y="4544"/>
                </a:lnTo>
                <a:lnTo>
                  <a:pt x="2017" y="4777"/>
                </a:lnTo>
                <a:lnTo>
                  <a:pt x="2250" y="5000"/>
                </a:lnTo>
                <a:lnTo>
                  <a:pt x="2494" y="5211"/>
                </a:lnTo>
                <a:lnTo>
                  <a:pt x="2748" y="5410"/>
                </a:lnTo>
                <a:lnTo>
                  <a:pt x="3012" y="5598"/>
                </a:lnTo>
                <a:lnTo>
                  <a:pt x="3284" y="5772"/>
                </a:lnTo>
                <a:lnTo>
                  <a:pt x="3566" y="5934"/>
                </a:lnTo>
                <a:lnTo>
                  <a:pt x="3855" y="6083"/>
                </a:lnTo>
                <a:lnTo>
                  <a:pt x="4153" y="6217"/>
                </a:lnTo>
                <a:lnTo>
                  <a:pt x="4458" y="6337"/>
                </a:lnTo>
                <a:lnTo>
                  <a:pt x="4771" y="6443"/>
                </a:lnTo>
                <a:lnTo>
                  <a:pt x="5090" y="6534"/>
                </a:lnTo>
                <a:lnTo>
                  <a:pt x="5415" y="6609"/>
                </a:lnTo>
                <a:lnTo>
                  <a:pt x="5579" y="6640"/>
                </a:lnTo>
                <a:lnTo>
                  <a:pt x="5745" y="6668"/>
                </a:lnTo>
                <a:lnTo>
                  <a:pt x="5913" y="6691"/>
                </a:lnTo>
                <a:lnTo>
                  <a:pt x="6082" y="6710"/>
                </a:lnTo>
                <a:lnTo>
                  <a:pt x="6252" y="6725"/>
                </a:lnTo>
                <a:lnTo>
                  <a:pt x="6423" y="6736"/>
                </a:lnTo>
                <a:lnTo>
                  <a:pt x="6595" y="6743"/>
                </a:lnTo>
                <a:lnTo>
                  <a:pt x="6769" y="6745"/>
                </a:lnTo>
                <a:lnTo>
                  <a:pt x="6942" y="6743"/>
                </a:lnTo>
                <a:lnTo>
                  <a:pt x="7115" y="6736"/>
                </a:lnTo>
                <a:lnTo>
                  <a:pt x="7286" y="6725"/>
                </a:lnTo>
                <a:lnTo>
                  <a:pt x="7456" y="6710"/>
                </a:lnTo>
                <a:lnTo>
                  <a:pt x="7625" y="6691"/>
                </a:lnTo>
                <a:lnTo>
                  <a:pt x="7792" y="6667"/>
                </a:lnTo>
                <a:lnTo>
                  <a:pt x="7959" y="6640"/>
                </a:lnTo>
                <a:lnTo>
                  <a:pt x="8123" y="6608"/>
                </a:lnTo>
                <a:lnTo>
                  <a:pt x="8449" y="6533"/>
                </a:lnTo>
                <a:lnTo>
                  <a:pt x="8768" y="6443"/>
                </a:lnTo>
                <a:lnTo>
                  <a:pt x="9080" y="6337"/>
                </a:lnTo>
                <a:lnTo>
                  <a:pt x="9385" y="6217"/>
                </a:lnTo>
                <a:lnTo>
                  <a:pt x="9683" y="6082"/>
                </a:lnTo>
                <a:lnTo>
                  <a:pt x="9973" y="5934"/>
                </a:lnTo>
                <a:lnTo>
                  <a:pt x="10254" y="5772"/>
                </a:lnTo>
                <a:lnTo>
                  <a:pt x="10527" y="5597"/>
                </a:lnTo>
                <a:lnTo>
                  <a:pt x="10790" y="5410"/>
                </a:lnTo>
                <a:lnTo>
                  <a:pt x="11044" y="5210"/>
                </a:lnTo>
                <a:lnTo>
                  <a:pt x="11288" y="4999"/>
                </a:lnTo>
                <a:lnTo>
                  <a:pt x="11521" y="4776"/>
                </a:lnTo>
                <a:lnTo>
                  <a:pt x="11744" y="4543"/>
                </a:lnTo>
                <a:lnTo>
                  <a:pt x="11955" y="4299"/>
                </a:lnTo>
                <a:lnTo>
                  <a:pt x="12154" y="4045"/>
                </a:lnTo>
                <a:lnTo>
                  <a:pt x="12342" y="3782"/>
                </a:lnTo>
                <a:lnTo>
                  <a:pt x="12516" y="3509"/>
                </a:lnTo>
                <a:lnTo>
                  <a:pt x="12678" y="3227"/>
                </a:lnTo>
                <a:lnTo>
                  <a:pt x="12827" y="2938"/>
                </a:lnTo>
                <a:lnTo>
                  <a:pt x="12961" y="2640"/>
                </a:lnTo>
                <a:lnTo>
                  <a:pt x="13081" y="2335"/>
                </a:lnTo>
                <a:lnTo>
                  <a:pt x="13187" y="2023"/>
                </a:lnTo>
                <a:lnTo>
                  <a:pt x="13278" y="1703"/>
                </a:lnTo>
                <a:lnTo>
                  <a:pt x="13353" y="1378"/>
                </a:lnTo>
                <a:lnTo>
                  <a:pt x="13384" y="1214"/>
                </a:lnTo>
                <a:lnTo>
                  <a:pt x="13412" y="1048"/>
                </a:lnTo>
                <a:lnTo>
                  <a:pt x="13435" y="880"/>
                </a:lnTo>
                <a:lnTo>
                  <a:pt x="13454" y="711"/>
                </a:lnTo>
                <a:lnTo>
                  <a:pt x="13469" y="541"/>
                </a:lnTo>
                <a:lnTo>
                  <a:pt x="13480" y="370"/>
                </a:lnTo>
                <a:lnTo>
                  <a:pt x="13487" y="198"/>
                </a:lnTo>
                <a:lnTo>
                  <a:pt x="13489" y="24"/>
                </a:lnTo>
                <a:lnTo>
                  <a:pt x="13513" y="48"/>
                </a:lnTo>
                <a:lnTo>
                  <a:pt x="6768" y="48"/>
                </a:lnTo>
                <a:close/>
                <a:moveTo>
                  <a:pt x="13513" y="0"/>
                </a:moveTo>
                <a:cubicBezTo>
                  <a:pt x="13519" y="0"/>
                  <a:pt x="13526" y="3"/>
                  <a:pt x="13530" y="8"/>
                </a:cubicBezTo>
                <a:cubicBezTo>
                  <a:pt x="13535" y="12"/>
                  <a:pt x="13537" y="18"/>
                  <a:pt x="13537" y="25"/>
                </a:cubicBezTo>
                <a:lnTo>
                  <a:pt x="13535" y="199"/>
                </a:lnTo>
                <a:lnTo>
                  <a:pt x="13528" y="373"/>
                </a:lnTo>
                <a:lnTo>
                  <a:pt x="13517" y="546"/>
                </a:lnTo>
                <a:lnTo>
                  <a:pt x="13502" y="717"/>
                </a:lnTo>
                <a:lnTo>
                  <a:pt x="13482" y="887"/>
                </a:lnTo>
                <a:lnTo>
                  <a:pt x="13459" y="1056"/>
                </a:lnTo>
                <a:lnTo>
                  <a:pt x="13431" y="1223"/>
                </a:lnTo>
                <a:lnTo>
                  <a:pt x="13399" y="1389"/>
                </a:lnTo>
                <a:lnTo>
                  <a:pt x="13324" y="1717"/>
                </a:lnTo>
                <a:lnTo>
                  <a:pt x="13232" y="2038"/>
                </a:lnTo>
                <a:lnTo>
                  <a:pt x="13126" y="2352"/>
                </a:lnTo>
                <a:lnTo>
                  <a:pt x="13005" y="2660"/>
                </a:lnTo>
                <a:lnTo>
                  <a:pt x="12869" y="2959"/>
                </a:lnTo>
                <a:lnTo>
                  <a:pt x="12720" y="3251"/>
                </a:lnTo>
                <a:lnTo>
                  <a:pt x="12557" y="3535"/>
                </a:lnTo>
                <a:lnTo>
                  <a:pt x="12381" y="3809"/>
                </a:lnTo>
                <a:lnTo>
                  <a:pt x="12192" y="4075"/>
                </a:lnTo>
                <a:lnTo>
                  <a:pt x="11991" y="4330"/>
                </a:lnTo>
                <a:lnTo>
                  <a:pt x="11778" y="4576"/>
                </a:lnTo>
                <a:lnTo>
                  <a:pt x="11554" y="4811"/>
                </a:lnTo>
                <a:lnTo>
                  <a:pt x="11319" y="5035"/>
                </a:lnTo>
                <a:lnTo>
                  <a:pt x="11074" y="5248"/>
                </a:lnTo>
                <a:lnTo>
                  <a:pt x="10818" y="5449"/>
                </a:lnTo>
                <a:lnTo>
                  <a:pt x="10552" y="5637"/>
                </a:lnTo>
                <a:lnTo>
                  <a:pt x="10278" y="5813"/>
                </a:lnTo>
                <a:lnTo>
                  <a:pt x="9994" y="5976"/>
                </a:lnTo>
                <a:lnTo>
                  <a:pt x="9702" y="6126"/>
                </a:lnTo>
                <a:lnTo>
                  <a:pt x="9403" y="6261"/>
                </a:lnTo>
                <a:lnTo>
                  <a:pt x="9095" y="6382"/>
                </a:lnTo>
                <a:lnTo>
                  <a:pt x="8781" y="6489"/>
                </a:lnTo>
                <a:lnTo>
                  <a:pt x="8459" y="6580"/>
                </a:lnTo>
                <a:lnTo>
                  <a:pt x="8132" y="6656"/>
                </a:lnTo>
                <a:lnTo>
                  <a:pt x="7966" y="6687"/>
                </a:lnTo>
                <a:lnTo>
                  <a:pt x="7799" y="6715"/>
                </a:lnTo>
                <a:lnTo>
                  <a:pt x="7630" y="6739"/>
                </a:lnTo>
                <a:lnTo>
                  <a:pt x="7460" y="6758"/>
                </a:lnTo>
                <a:lnTo>
                  <a:pt x="7289" y="6773"/>
                </a:lnTo>
                <a:lnTo>
                  <a:pt x="7116" y="6784"/>
                </a:lnTo>
                <a:lnTo>
                  <a:pt x="6943" y="6791"/>
                </a:lnTo>
                <a:lnTo>
                  <a:pt x="6768" y="6793"/>
                </a:lnTo>
                <a:lnTo>
                  <a:pt x="6594" y="6791"/>
                </a:lnTo>
                <a:lnTo>
                  <a:pt x="6420" y="6784"/>
                </a:lnTo>
                <a:lnTo>
                  <a:pt x="6247" y="6773"/>
                </a:lnTo>
                <a:lnTo>
                  <a:pt x="6076" y="6758"/>
                </a:lnTo>
                <a:lnTo>
                  <a:pt x="5906" y="6738"/>
                </a:lnTo>
                <a:lnTo>
                  <a:pt x="5738" y="6715"/>
                </a:lnTo>
                <a:lnTo>
                  <a:pt x="5570" y="6687"/>
                </a:lnTo>
                <a:lnTo>
                  <a:pt x="5404" y="6655"/>
                </a:lnTo>
                <a:lnTo>
                  <a:pt x="5076" y="6580"/>
                </a:lnTo>
                <a:lnTo>
                  <a:pt x="4755" y="6488"/>
                </a:lnTo>
                <a:lnTo>
                  <a:pt x="4441" y="6382"/>
                </a:lnTo>
                <a:lnTo>
                  <a:pt x="4133" y="6261"/>
                </a:lnTo>
                <a:lnTo>
                  <a:pt x="3834" y="6125"/>
                </a:lnTo>
                <a:lnTo>
                  <a:pt x="3542" y="5976"/>
                </a:lnTo>
                <a:lnTo>
                  <a:pt x="3258" y="5813"/>
                </a:lnTo>
                <a:lnTo>
                  <a:pt x="2984" y="5637"/>
                </a:lnTo>
                <a:lnTo>
                  <a:pt x="2718" y="5448"/>
                </a:lnTo>
                <a:lnTo>
                  <a:pt x="2463" y="5247"/>
                </a:lnTo>
                <a:lnTo>
                  <a:pt x="2217" y="5034"/>
                </a:lnTo>
                <a:lnTo>
                  <a:pt x="1982" y="4810"/>
                </a:lnTo>
                <a:lnTo>
                  <a:pt x="1758" y="4575"/>
                </a:lnTo>
                <a:lnTo>
                  <a:pt x="1545" y="4330"/>
                </a:lnTo>
                <a:lnTo>
                  <a:pt x="1344" y="4074"/>
                </a:lnTo>
                <a:lnTo>
                  <a:pt x="1156" y="3808"/>
                </a:lnTo>
                <a:lnTo>
                  <a:pt x="980" y="3534"/>
                </a:lnTo>
                <a:lnTo>
                  <a:pt x="817" y="3250"/>
                </a:lnTo>
                <a:lnTo>
                  <a:pt x="667" y="2958"/>
                </a:lnTo>
                <a:lnTo>
                  <a:pt x="532" y="2659"/>
                </a:lnTo>
                <a:lnTo>
                  <a:pt x="411" y="2351"/>
                </a:lnTo>
                <a:lnTo>
                  <a:pt x="304" y="2037"/>
                </a:lnTo>
                <a:lnTo>
                  <a:pt x="213" y="1715"/>
                </a:lnTo>
                <a:lnTo>
                  <a:pt x="138" y="1388"/>
                </a:lnTo>
                <a:lnTo>
                  <a:pt x="106" y="1222"/>
                </a:lnTo>
                <a:lnTo>
                  <a:pt x="78" y="1055"/>
                </a:lnTo>
                <a:lnTo>
                  <a:pt x="55" y="886"/>
                </a:lnTo>
                <a:lnTo>
                  <a:pt x="35" y="716"/>
                </a:lnTo>
                <a:lnTo>
                  <a:pt x="20" y="545"/>
                </a:lnTo>
                <a:lnTo>
                  <a:pt x="9" y="372"/>
                </a:lnTo>
                <a:lnTo>
                  <a:pt x="2" y="199"/>
                </a:lnTo>
                <a:lnTo>
                  <a:pt x="0" y="25"/>
                </a:lnTo>
                <a:cubicBezTo>
                  <a:pt x="0" y="18"/>
                  <a:pt x="3" y="12"/>
                  <a:pt x="7" y="8"/>
                </a:cubicBezTo>
                <a:cubicBezTo>
                  <a:pt x="12" y="3"/>
                  <a:pt x="18" y="0"/>
                  <a:pt x="24" y="0"/>
                </a:cubicBezTo>
                <a:lnTo>
                  <a:pt x="6768" y="0"/>
                </a:lnTo>
                <a:lnTo>
                  <a:pt x="13513" y="0"/>
                </a:lnTo>
                <a:close/>
              </a:path>
            </a:pathLst>
          </a:custGeom>
          <a:solidFill>
            <a:srgbClr val="FFFFFF"/>
          </a:solidFill>
          <a:ln w="635" cap="flat">
            <a:solidFill>
              <a:srgbClr val="FFFFFF"/>
            </a:solidFill>
            <a:prstDash val="solid"/>
            <a:bevel/>
          </a:ln>
        </p:spPr>
        <p:txBody>
          <a:bodyPr vert="horz" wrap="square" lIns="91440" tIns="45720" rIns="91440" bIns="45720" numCol="1" anchor="t" anchorCtr="0" compatLnSpc="1"/>
          <a:lstStyle/>
          <a:p>
            <a:endParaRPr lang="zh-CN" altLang="en-US"/>
          </a:p>
        </p:txBody>
      </p:sp>
      <p:sp>
        <p:nvSpPr>
          <p:cNvPr id="26" name="TextBox 15"/>
          <p:cNvSpPr txBox="1"/>
          <p:nvPr userDrawn="1"/>
        </p:nvSpPr>
        <p:spPr>
          <a:xfrm>
            <a:off x="5246495" y="4208784"/>
            <a:ext cx="1655322" cy="338554"/>
          </a:xfrm>
          <a:prstGeom prst="rect">
            <a:avLst/>
          </a:prstGeom>
          <a:noFill/>
        </p:spPr>
        <p:txBody>
          <a:bodyPr wrap="square" rtlCol="0">
            <a:spAutoFit/>
          </a:bodyPr>
          <a:lstStyle/>
          <a:p>
            <a:pPr algn="ctr"/>
            <a:r>
              <a:rPr lang="zh-CN" altLang="en-US" sz="1600" dirty="0">
                <a:solidFill>
                  <a:schemeClr val="bg1"/>
                </a:solidFill>
                <a:latin typeface="Agency FB" panose="020B0503020202020204" pitchFamily="34" charset="0"/>
                <a:ea typeface="Adobe 宋体 Std L" pitchFamily="18" charset="-122"/>
              </a:rPr>
              <a:t>过渡页</a:t>
            </a:r>
            <a:endParaRPr lang="zh-CN" altLang="en-US" sz="1600" dirty="0">
              <a:solidFill>
                <a:schemeClr val="bg1"/>
              </a:solidFill>
              <a:latin typeface="Agency FB" panose="020B0503020202020204" pitchFamily="34" charset="0"/>
              <a:ea typeface="Adobe 宋体 Std L" pitchFamily="18" charset="-122"/>
            </a:endParaRPr>
          </a:p>
        </p:txBody>
      </p:sp>
      <p:pic>
        <p:nvPicPr>
          <p:cNvPr id="6" name="Picture 2" descr="http://www.cttp.net.cn/Public/static/images/logo.png"/>
          <p:cNvPicPr>
            <a:picLocks noChangeAspect="1" noChangeArrowheads="1"/>
          </p:cNvPicPr>
          <p:nvPr userDrawn="1"/>
        </p:nvPicPr>
        <p:blipFill>
          <a:blip r:embed="rId2" cstate="print">
            <a:biLevel thresh="50000"/>
            <a:extLst>
              <a:ext uri="{28A0092B-C50C-407E-A947-70E740481C1C}">
                <a14:useLocalDpi xmlns:a14="http://schemas.microsoft.com/office/drawing/2010/main" val="0"/>
              </a:ext>
            </a:extLst>
          </a:blip>
          <a:srcRect/>
          <a:stretch>
            <a:fillRect/>
          </a:stretch>
        </p:blipFill>
        <p:spPr bwMode="auto">
          <a:xfrm>
            <a:off x="198783" y="291546"/>
            <a:ext cx="2151998" cy="9011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TextBox 8"/>
          <p:cNvSpPr txBox="1"/>
          <p:nvPr userDrawn="1"/>
        </p:nvSpPr>
        <p:spPr>
          <a:xfrm>
            <a:off x="1343472" y="498816"/>
            <a:ext cx="4608512" cy="369332"/>
          </a:xfrm>
          <a:prstGeom prst="rect">
            <a:avLst/>
          </a:prstGeom>
          <a:noFill/>
        </p:spPr>
        <p:txBody>
          <a:bodyPr wrap="square" rtlCol="0">
            <a:spAutoFit/>
          </a:bodyPr>
          <a:lstStyle/>
          <a:p>
            <a:pPr algn="l"/>
            <a:r>
              <a:rPr lang="zh-CN" altLang="en-US" dirty="0">
                <a:solidFill>
                  <a:schemeClr val="bg1"/>
                </a:solidFill>
                <a:latin typeface="微软雅黑" panose="020B0503020204020204" pitchFamily="34" charset="-122"/>
                <a:ea typeface="微软雅黑" panose="020B0503020204020204" pitchFamily="34" charset="-122"/>
              </a:rPr>
              <a:t>第一章    全面推进法治中国建设</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TextBox 8"/>
          <p:cNvSpPr txBox="1"/>
          <p:nvPr userDrawn="1"/>
        </p:nvSpPr>
        <p:spPr>
          <a:xfrm>
            <a:off x="1343472" y="498816"/>
            <a:ext cx="4608512" cy="369332"/>
          </a:xfrm>
          <a:prstGeom prst="rect">
            <a:avLst/>
          </a:prstGeom>
          <a:noFill/>
        </p:spPr>
        <p:txBody>
          <a:bodyPr wrap="square" rtlCol="0">
            <a:spAutoFit/>
          </a:bodyPr>
          <a:lstStyle/>
          <a:p>
            <a:pPr algn="l"/>
            <a:r>
              <a:rPr lang="zh-CN" altLang="en-US" dirty="0">
                <a:solidFill>
                  <a:schemeClr val="bg1"/>
                </a:solidFill>
                <a:latin typeface="微软雅黑" panose="020B0503020204020204" pitchFamily="34" charset="-122"/>
                <a:ea typeface="微软雅黑" panose="020B0503020204020204" pitchFamily="34" charset="-122"/>
              </a:rPr>
              <a:t>第二章    宪法基本知识</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比较">
    <p:spTree>
      <p:nvGrpSpPr>
        <p:cNvPr id="1" name=""/>
        <p:cNvGrpSpPr/>
        <p:nvPr/>
      </p:nvGrpSpPr>
      <p:grpSpPr>
        <a:xfrm>
          <a:off x="0" y="0"/>
          <a:ext cx="0" cy="0"/>
          <a:chOff x="0" y="0"/>
          <a:chExt cx="0" cy="0"/>
        </a:xfrm>
      </p:grpSpPr>
      <p:sp>
        <p:nvSpPr>
          <p:cNvPr id="2" name="TextBox 8"/>
          <p:cNvSpPr txBox="1"/>
          <p:nvPr userDrawn="1"/>
        </p:nvSpPr>
        <p:spPr>
          <a:xfrm>
            <a:off x="1343471" y="498816"/>
            <a:ext cx="5466761" cy="369332"/>
          </a:xfrm>
          <a:prstGeom prst="rect">
            <a:avLst/>
          </a:prstGeom>
          <a:noFill/>
        </p:spPr>
        <p:txBody>
          <a:bodyPr wrap="square" rtlCol="0">
            <a:spAutoFit/>
          </a:bodyPr>
          <a:lstStyle/>
          <a:p>
            <a:pPr algn="l"/>
            <a:r>
              <a:rPr lang="zh-CN" altLang="en-US" dirty="0">
                <a:solidFill>
                  <a:schemeClr val="bg1"/>
                </a:solidFill>
                <a:latin typeface="微软雅黑" panose="020B0503020204020204" pitchFamily="34" charset="-122"/>
                <a:ea typeface="微软雅黑" panose="020B0503020204020204" pitchFamily="34" charset="-122"/>
              </a:rPr>
              <a:t>第三章    夺取新时代中国特色社会主义伟大胜利</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比较">
    <p:spTree>
      <p:nvGrpSpPr>
        <p:cNvPr id="1" name=""/>
        <p:cNvGrpSpPr/>
        <p:nvPr/>
      </p:nvGrpSpPr>
      <p:grpSpPr>
        <a:xfrm>
          <a:off x="0" y="0"/>
          <a:ext cx="0" cy="0"/>
          <a:chOff x="0" y="0"/>
          <a:chExt cx="0" cy="0"/>
        </a:xfrm>
      </p:grpSpPr>
      <p:sp>
        <p:nvSpPr>
          <p:cNvPr id="2" name="TextBox 8"/>
          <p:cNvSpPr txBox="1"/>
          <p:nvPr userDrawn="1"/>
        </p:nvSpPr>
        <p:spPr>
          <a:xfrm>
            <a:off x="1343471" y="498816"/>
            <a:ext cx="5002737" cy="369332"/>
          </a:xfrm>
          <a:prstGeom prst="rect">
            <a:avLst/>
          </a:prstGeom>
          <a:noFill/>
        </p:spPr>
        <p:txBody>
          <a:bodyPr wrap="square" rtlCol="0">
            <a:spAutoFit/>
          </a:bodyPr>
          <a:lstStyle/>
          <a:p>
            <a:pPr algn="l"/>
            <a:r>
              <a:rPr lang="zh-CN" altLang="en-US" dirty="0">
                <a:solidFill>
                  <a:schemeClr val="bg1"/>
                </a:solidFill>
                <a:latin typeface="微软雅黑" panose="020B0503020204020204" pitchFamily="34" charset="-122"/>
                <a:ea typeface="微软雅黑" panose="020B0503020204020204" pitchFamily="34" charset="-122"/>
              </a:rPr>
              <a:t>第四章</a:t>
            </a:r>
            <a:r>
              <a:rPr lang="zh-CN" altLang="en-US" baseline="0" dirty="0">
                <a:solidFill>
                  <a:schemeClr val="bg1"/>
                </a:solidFill>
                <a:latin typeface="微软雅黑" panose="020B0503020204020204" pitchFamily="34" charset="-122"/>
                <a:ea typeface="微软雅黑" panose="020B0503020204020204" pitchFamily="34" charset="-122"/>
              </a:rPr>
              <a:t>   </a:t>
            </a:r>
            <a:r>
              <a:rPr lang="zh-CN" altLang="en-US" dirty="0">
                <a:solidFill>
                  <a:schemeClr val="bg1"/>
                </a:solidFill>
                <a:latin typeface="微软雅黑" panose="020B0503020204020204" pitchFamily="34" charset="-122"/>
                <a:ea typeface="微软雅黑" panose="020B0503020204020204" pitchFamily="34" charset="-122"/>
              </a:rPr>
              <a:t>维护国家安全法律制度</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比较">
    <p:spTree>
      <p:nvGrpSpPr>
        <p:cNvPr id="1" name=""/>
        <p:cNvGrpSpPr/>
        <p:nvPr/>
      </p:nvGrpSpPr>
      <p:grpSpPr>
        <a:xfrm>
          <a:off x="0" y="0"/>
          <a:ext cx="0" cy="0"/>
          <a:chOff x="0" y="0"/>
          <a:chExt cx="0" cy="0"/>
        </a:xfrm>
      </p:grpSpPr>
      <p:sp>
        <p:nvSpPr>
          <p:cNvPr id="2" name="TextBox 8"/>
          <p:cNvSpPr txBox="1"/>
          <p:nvPr userDrawn="1"/>
        </p:nvSpPr>
        <p:spPr>
          <a:xfrm>
            <a:off x="1343472" y="498816"/>
            <a:ext cx="4608512" cy="369332"/>
          </a:xfrm>
          <a:prstGeom prst="rect">
            <a:avLst/>
          </a:prstGeom>
          <a:noFill/>
        </p:spPr>
        <p:txBody>
          <a:bodyPr wrap="square" rtlCol="0">
            <a:spAutoFit/>
          </a:bodyPr>
          <a:lstStyle/>
          <a:p>
            <a:pPr algn="l"/>
            <a:r>
              <a:rPr lang="zh-CN" altLang="en-US" dirty="0">
                <a:solidFill>
                  <a:schemeClr val="bg1"/>
                </a:solidFill>
                <a:latin typeface="微软雅黑" panose="020B0503020204020204" pitchFamily="34" charset="-122"/>
                <a:ea typeface="微软雅黑" panose="020B0503020204020204" pitchFamily="34" charset="-122"/>
              </a:rPr>
              <a:t>第五章    旅游方针政策</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3" Type="http://schemas.openxmlformats.org/officeDocument/2006/relationships/theme" Target="../theme/theme1.xml"/><Relationship Id="rId22" Type="http://schemas.openxmlformats.org/officeDocument/2006/relationships/image" Target="../media/image1.png"/><Relationship Id="rId21" Type="http://schemas.openxmlformats.org/officeDocument/2006/relationships/image" Target="../media/image2.png"/><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21"/>
          <a:stretch>
            <a:fillRect/>
          </a:stretch>
        </a:blipFill>
        <a:effectLst/>
      </p:bgPr>
    </p:bg>
    <p:spTree>
      <p:nvGrpSpPr>
        <p:cNvPr id="1" name=""/>
        <p:cNvGrpSpPr/>
        <p:nvPr/>
      </p:nvGrpSpPr>
      <p:grpSpPr>
        <a:xfrm>
          <a:off x="0" y="0"/>
          <a:ext cx="0" cy="0"/>
          <a:chOff x="0" y="0"/>
          <a:chExt cx="0" cy="0"/>
        </a:xfrm>
      </p:grpSpPr>
      <p:sp>
        <p:nvSpPr>
          <p:cNvPr id="7" name="矩形 6"/>
          <p:cNvSpPr/>
          <p:nvPr userDrawn="1"/>
        </p:nvSpPr>
        <p:spPr>
          <a:xfrm>
            <a:off x="0" y="450937"/>
            <a:ext cx="1215025" cy="450937"/>
          </a:xfrm>
          <a:prstGeom prst="rect">
            <a:avLst/>
          </a:prstGeom>
          <a:solidFill>
            <a:srgbClr val="2EA7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1215025" y="450936"/>
            <a:ext cx="10976975" cy="45093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直角三角形 8"/>
          <p:cNvSpPr/>
          <p:nvPr userDrawn="1"/>
        </p:nvSpPr>
        <p:spPr>
          <a:xfrm>
            <a:off x="11783149" y="351479"/>
            <a:ext cx="107972" cy="74995"/>
          </a:xfrm>
          <a:prstGeom prst="rtTriangle">
            <a:avLst/>
          </a:prstGeom>
          <a:solidFill>
            <a:srgbClr val="F8F8F8">
              <a:alpha val="84706"/>
            </a:srgbClr>
          </a:solidFill>
          <a:ln w="3175" cap="flat" cmpd="sng" algn="ctr">
            <a:noFill/>
            <a:prstDash val="solid"/>
          </a:ln>
          <a:effectLst>
            <a:outerShdw blurRad="50800" dist="38100" dir="5400000" algn="t" rotWithShape="0">
              <a:prstClr val="black">
                <a:alpha val="40000"/>
              </a:prstClr>
            </a:outerShdw>
          </a:effectLst>
        </p:spPr>
        <p:txBody>
          <a:bodyPr anchor="ctr"/>
          <a:lstStyle/>
          <a:p>
            <a:pPr marR="0" lvl="0" indent="0" algn="ctr" fontAlgn="auto">
              <a:lnSpc>
                <a:spcPct val="120000"/>
              </a:lnSpc>
              <a:spcBef>
                <a:spcPts val="0"/>
              </a:spcBef>
              <a:spcAft>
                <a:spcPts val="0"/>
              </a:spcAft>
              <a:buClrTx/>
              <a:buSzTx/>
              <a:buFontTx/>
              <a:buNone/>
            </a:pPr>
            <a:endParaRPr kumimoji="0" lang="zh-CN" altLang="en-US" sz="1800" b="1" i="0" u="none" strike="noStrike" kern="0" cap="none" spc="0" normalizeH="0" baseline="0">
              <a:ln>
                <a:noFill/>
              </a:ln>
              <a:solidFill>
                <a:srgbClr val="F9F9F9"/>
              </a:solidFill>
              <a:effectLst/>
              <a:uLnTx/>
              <a:uFillTx/>
              <a:latin typeface="微软雅黑" panose="020B0503020204020204" pitchFamily="34" charset="-122"/>
              <a:ea typeface="微软雅黑" panose="020B0503020204020204" pitchFamily="34" charset="-122"/>
            </a:endParaRPr>
          </a:p>
        </p:txBody>
      </p:sp>
      <p:sp>
        <p:nvSpPr>
          <p:cNvPr id="10" name="Rectangle 5"/>
          <p:cNvSpPr>
            <a:spLocks noChangeArrowheads="1"/>
          </p:cNvSpPr>
          <p:nvPr userDrawn="1"/>
        </p:nvSpPr>
        <p:spPr bwMode="auto">
          <a:xfrm rot="16200000">
            <a:off x="11129319" y="343982"/>
            <a:ext cx="634120" cy="673544"/>
          </a:xfrm>
          <a:custGeom>
            <a:avLst/>
            <a:gdLst/>
            <a:ahLst/>
            <a:cxnLst/>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anchor="ctr"/>
          <a:lstStyle/>
          <a:p>
            <a:pPr marR="0" lvl="0" indent="0" algn="ctr" fontAlgn="auto">
              <a:lnSpc>
                <a:spcPct val="120000"/>
              </a:lnSpc>
              <a:spcBef>
                <a:spcPts val="0"/>
              </a:spcBef>
              <a:spcAft>
                <a:spcPts val="0"/>
              </a:spcAft>
              <a:buClrTx/>
              <a:buSzTx/>
              <a:buFontTx/>
              <a:buNone/>
            </a:pPr>
            <a:endParaRPr kumimoji="0" lang="zh-CN" altLang="en-US" sz="1800" b="1" i="0" u="none" strike="noStrike" kern="0" cap="none" spc="0" normalizeH="0" baseline="0" dirty="0">
              <a:ln>
                <a:noFill/>
              </a:ln>
              <a:solidFill>
                <a:srgbClr val="F9F9F9"/>
              </a:solidFill>
              <a:effectLst/>
              <a:uLnTx/>
              <a:uFillTx/>
              <a:latin typeface="微软雅黑" panose="020B0503020204020204" pitchFamily="34" charset="-122"/>
              <a:ea typeface="微软雅黑" panose="020B0503020204020204" pitchFamily="34" charset="-122"/>
            </a:endParaRPr>
          </a:p>
        </p:txBody>
      </p:sp>
      <p:sp>
        <p:nvSpPr>
          <p:cNvPr id="11" name="TextBox 15"/>
          <p:cNvSpPr txBox="1"/>
          <p:nvPr userDrawn="1"/>
        </p:nvSpPr>
        <p:spPr>
          <a:xfrm>
            <a:off x="10978981" y="464142"/>
            <a:ext cx="930197" cy="461665"/>
          </a:xfrm>
          <a:prstGeom prst="rect">
            <a:avLst/>
          </a:prstGeom>
          <a:noFill/>
        </p:spPr>
        <p:txBody>
          <a:bodyPr wrap="square" rtlCol="0">
            <a:spAutoFit/>
          </a:bodyPr>
          <a:lstStyle/>
          <a:p>
            <a:pPr algn="ctr"/>
            <a:fld id="{2EEF1883-7A0E-4F66-9932-E581691AD397}" type="slidenum">
              <a:rPr lang="zh-CN" altLang="en-US" sz="2400" smtClean="0">
                <a:solidFill>
                  <a:srgbClr val="2EA7E0"/>
                </a:solidFill>
                <a:latin typeface="Arial" panose="020B0604020202020204" pitchFamily="34" charset="0"/>
                <a:ea typeface="Arial Unicode MS" panose="020B0604020202020204" pitchFamily="34" charset="-122"/>
                <a:cs typeface="Arial" panose="020B0604020202020204" pitchFamily="34" charset="0"/>
              </a:rPr>
            </a:fld>
            <a:r>
              <a:rPr lang="zh-CN" altLang="en-US" sz="2400" dirty="0">
                <a:solidFill>
                  <a:srgbClr val="2EA7E0"/>
                </a:solidFill>
                <a:latin typeface="Arial" panose="020B0604020202020204" pitchFamily="34" charset="0"/>
                <a:ea typeface="Arial Unicode MS" panose="020B0604020202020204" pitchFamily="34" charset="-122"/>
                <a:cs typeface="Arial" panose="020B0604020202020204" pitchFamily="34" charset="0"/>
              </a:rPr>
              <a:t> </a:t>
            </a:r>
            <a:endParaRPr lang="zh-CN" altLang="en-US" sz="2400" b="0" dirty="0">
              <a:solidFill>
                <a:srgbClr val="2EA7E0"/>
              </a:solidFill>
              <a:latin typeface="Arial" panose="020B0604020202020204" pitchFamily="34" charset="0"/>
              <a:ea typeface="Arial Unicode MS" panose="020B0604020202020204" pitchFamily="34" charset="-122"/>
              <a:cs typeface="Arial" panose="020B0604020202020204" pitchFamily="34" charset="0"/>
            </a:endParaRPr>
          </a:p>
        </p:txBody>
      </p:sp>
      <p:pic>
        <p:nvPicPr>
          <p:cNvPr id="12" name="Picture 2" descr="http://www.cttp.net.cn/Public/static/images/logo.png"/>
          <p:cNvPicPr>
            <a:picLocks noChangeAspect="1" noChangeArrowheads="1"/>
          </p:cNvPicPr>
          <p:nvPr userDrawn="1"/>
        </p:nvPicPr>
        <p:blipFill>
          <a:blip r:embed="rId22" cstate="print">
            <a:biLevel thresh="50000"/>
            <a:extLst>
              <a:ext uri="{28A0092B-C50C-407E-A947-70E740481C1C}">
                <a14:useLocalDpi xmlns:a14="http://schemas.microsoft.com/office/drawing/2010/main" val="0"/>
              </a:ext>
            </a:extLst>
          </a:blip>
          <a:srcRect/>
          <a:stretch>
            <a:fillRect/>
          </a:stretch>
        </p:blipFill>
        <p:spPr bwMode="auto">
          <a:xfrm>
            <a:off x="10849559" y="6240574"/>
            <a:ext cx="1190245" cy="49841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microsoft.com/office/2007/relationships/diagramDrawing" Target="../diagrams/drawing20.xml"/><Relationship Id="rId4" Type="http://schemas.openxmlformats.org/officeDocument/2006/relationships/diagramColors" Target="../diagrams/colors20.xml"/><Relationship Id="rId3" Type="http://schemas.openxmlformats.org/officeDocument/2006/relationships/diagramQuickStyle" Target="../diagrams/quickStyle20.xml"/><Relationship Id="rId2" Type="http://schemas.openxmlformats.org/officeDocument/2006/relationships/diagramLayout" Target="../diagrams/layout20.xml"/><Relationship Id="rId1" Type="http://schemas.openxmlformats.org/officeDocument/2006/relationships/diagramData" Target="../diagrams/data20.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9.xml.rels><?xml version="1.0" encoding="UTF-8" standalone="yes"?>
<Relationships xmlns="http://schemas.openxmlformats.org/package/2006/relationships"><Relationship Id="rId9" Type="http://schemas.openxmlformats.org/officeDocument/2006/relationships/diagramColors" Target="../diagrams/colors22.xml"/><Relationship Id="rId8" Type="http://schemas.openxmlformats.org/officeDocument/2006/relationships/diagramQuickStyle" Target="../diagrams/quickStyle22.xml"/><Relationship Id="rId7" Type="http://schemas.openxmlformats.org/officeDocument/2006/relationships/diagramLayout" Target="../diagrams/layout22.xml"/><Relationship Id="rId6" Type="http://schemas.openxmlformats.org/officeDocument/2006/relationships/diagramData" Target="../diagrams/data22.xml"/><Relationship Id="rId5" Type="http://schemas.microsoft.com/office/2007/relationships/diagramDrawing" Target="../diagrams/drawing21.xml"/><Relationship Id="rId4" Type="http://schemas.openxmlformats.org/officeDocument/2006/relationships/diagramColors" Target="../diagrams/colors21.xml"/><Relationship Id="rId3" Type="http://schemas.openxmlformats.org/officeDocument/2006/relationships/diagramQuickStyle" Target="../diagrams/quickStyle21.xml"/><Relationship Id="rId2" Type="http://schemas.openxmlformats.org/officeDocument/2006/relationships/diagramLayout" Target="../diagrams/layout21.xml"/><Relationship Id="rId11" Type="http://schemas.openxmlformats.org/officeDocument/2006/relationships/slideLayout" Target="../slideLayouts/slideLayout19.xml"/><Relationship Id="rId10" Type="http://schemas.microsoft.com/office/2007/relationships/diagramDrawing" Target="../diagrams/drawing22.xml"/><Relationship Id="rId1" Type="http://schemas.openxmlformats.org/officeDocument/2006/relationships/diagramData" Target="../diagrams/data21.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120.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microsoft.com/office/2007/relationships/diagramDrawing" Target="../diagrams/drawing23.xml"/><Relationship Id="rId4" Type="http://schemas.openxmlformats.org/officeDocument/2006/relationships/diagramColors" Target="../diagrams/colors23.xml"/><Relationship Id="rId3" Type="http://schemas.openxmlformats.org/officeDocument/2006/relationships/diagramQuickStyle" Target="../diagrams/quickStyle23.xml"/><Relationship Id="rId2" Type="http://schemas.openxmlformats.org/officeDocument/2006/relationships/diagramLayout" Target="../diagrams/layout23.xml"/><Relationship Id="rId1" Type="http://schemas.openxmlformats.org/officeDocument/2006/relationships/diagramData" Target="../diagrams/data2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6" Type="http://schemas.openxmlformats.org/officeDocument/2006/relationships/slideLayout" Target="../slideLayouts/slideLayout20.xml"/><Relationship Id="rId5" Type="http://schemas.microsoft.com/office/2007/relationships/diagramDrawing" Target="../diagrams/drawing24.xml"/><Relationship Id="rId4" Type="http://schemas.openxmlformats.org/officeDocument/2006/relationships/diagramColors" Target="../diagrams/colors24.xml"/><Relationship Id="rId3" Type="http://schemas.openxmlformats.org/officeDocument/2006/relationships/diagramQuickStyle" Target="../diagrams/quickStyle24.xml"/><Relationship Id="rId2" Type="http://schemas.openxmlformats.org/officeDocument/2006/relationships/diagramLayout" Target="../diagrams/layout24.xml"/><Relationship Id="rId1" Type="http://schemas.openxmlformats.org/officeDocument/2006/relationships/diagramData" Target="../diagrams/data2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microsoft.com/office/2007/relationships/hdphoto" Target="../media/image5.wdp"/><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 Type="http://schemas.openxmlformats.org/officeDocument/2006/relationships/diagramData" Target="../diagrams/data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9" Type="http://schemas.openxmlformats.org/officeDocument/2006/relationships/diagramColors" Target="../diagrams/colors8.xml"/><Relationship Id="rId8" Type="http://schemas.openxmlformats.org/officeDocument/2006/relationships/diagramQuickStyle" Target="../diagrams/quickStyle8.xml"/><Relationship Id="rId7" Type="http://schemas.openxmlformats.org/officeDocument/2006/relationships/diagramLayout" Target="../diagrams/layout8.xml"/><Relationship Id="rId6" Type="http://schemas.openxmlformats.org/officeDocument/2006/relationships/diagramData" Target="../diagrams/data8.xml"/><Relationship Id="rId5" Type="http://schemas.microsoft.com/office/2007/relationships/diagramDrawing" Target="../diagrams/drawing7.xml"/><Relationship Id="rId4" Type="http://schemas.openxmlformats.org/officeDocument/2006/relationships/diagramColors" Target="../diagrams/colors7.xml"/><Relationship Id="rId3" Type="http://schemas.openxmlformats.org/officeDocument/2006/relationships/diagramQuickStyle" Target="../diagrams/quickStyle7.xml"/><Relationship Id="rId2" Type="http://schemas.openxmlformats.org/officeDocument/2006/relationships/diagramLayout" Target="../diagrams/layout7.xml"/><Relationship Id="rId11" Type="http://schemas.openxmlformats.org/officeDocument/2006/relationships/slideLayout" Target="../slideLayouts/slideLayout7.xml"/><Relationship Id="rId10" Type="http://schemas.microsoft.com/office/2007/relationships/diagramDrawing" Target="../diagrams/drawing8.xml"/><Relationship Id="rId1" Type="http://schemas.openxmlformats.org/officeDocument/2006/relationships/diagramData" Target="../diagrams/data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microsoft.com/office/2007/relationships/diagramDrawing" Target="../diagrams/drawing9.xml"/><Relationship Id="rId4" Type="http://schemas.openxmlformats.org/officeDocument/2006/relationships/diagramColors" Target="../diagrams/colors9.xml"/><Relationship Id="rId3" Type="http://schemas.openxmlformats.org/officeDocument/2006/relationships/diagramQuickStyle" Target="../diagrams/quickStyle9.xml"/><Relationship Id="rId2" Type="http://schemas.openxmlformats.org/officeDocument/2006/relationships/diagramLayout" Target="../diagrams/layout9.xml"/><Relationship Id="rId1" Type="http://schemas.openxmlformats.org/officeDocument/2006/relationships/diagramData" Target="../diagrams/data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6" Type="http://schemas.openxmlformats.org/officeDocument/2006/relationships/slideLayout" Target="../slideLayouts/slideLayout9.xml"/><Relationship Id="rId5" Type="http://schemas.microsoft.com/office/2007/relationships/diagramDrawing" Target="../diagrams/drawing10.xml"/><Relationship Id="rId4" Type="http://schemas.openxmlformats.org/officeDocument/2006/relationships/diagramColors" Target="../diagrams/colors10.xml"/><Relationship Id="rId3" Type="http://schemas.openxmlformats.org/officeDocument/2006/relationships/diagramQuickStyle" Target="../diagrams/quickStyle10.xml"/><Relationship Id="rId2" Type="http://schemas.openxmlformats.org/officeDocument/2006/relationships/diagramLayout" Target="../diagrams/layout10.xml"/><Relationship Id="rId1" Type="http://schemas.openxmlformats.org/officeDocument/2006/relationships/diagramData" Target="../diagrams/data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6" Type="http://schemas.openxmlformats.org/officeDocument/2006/relationships/slideLayout" Target="../slideLayouts/slideLayout9.xml"/><Relationship Id="rId5" Type="http://schemas.microsoft.com/office/2007/relationships/diagramDrawing" Target="../diagrams/drawing11.xml"/><Relationship Id="rId4" Type="http://schemas.openxmlformats.org/officeDocument/2006/relationships/diagramColors" Target="../diagrams/colors11.xml"/><Relationship Id="rId3" Type="http://schemas.openxmlformats.org/officeDocument/2006/relationships/diagramQuickStyle" Target="../diagrams/quickStyle11.xml"/><Relationship Id="rId2" Type="http://schemas.openxmlformats.org/officeDocument/2006/relationships/diagramLayout" Target="../diagrams/layout11.xml"/><Relationship Id="rId1" Type="http://schemas.openxmlformats.org/officeDocument/2006/relationships/diagramData" Target="../diagrams/data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6" Type="http://schemas.openxmlformats.org/officeDocument/2006/relationships/slideLayout" Target="../slideLayouts/slideLayout9.xml"/><Relationship Id="rId5" Type="http://schemas.microsoft.com/office/2007/relationships/diagramDrawing" Target="../diagrams/drawing12.xml"/><Relationship Id="rId4" Type="http://schemas.openxmlformats.org/officeDocument/2006/relationships/diagramColors" Target="../diagrams/colors12.xml"/><Relationship Id="rId3" Type="http://schemas.openxmlformats.org/officeDocument/2006/relationships/diagramQuickStyle" Target="../diagrams/quickStyle12.xml"/><Relationship Id="rId2" Type="http://schemas.openxmlformats.org/officeDocument/2006/relationships/diagramLayout" Target="../diagrams/layout12.xml"/><Relationship Id="rId1" Type="http://schemas.openxmlformats.org/officeDocument/2006/relationships/diagramData" Target="../diagrams/data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50.xml.rels><?xml version="1.0" encoding="UTF-8" standalone="yes"?>
<Relationships xmlns="http://schemas.openxmlformats.org/package/2006/relationships"><Relationship Id="rId6" Type="http://schemas.openxmlformats.org/officeDocument/2006/relationships/slideLayout" Target="../slideLayouts/slideLayout11.xml"/><Relationship Id="rId5" Type="http://schemas.microsoft.com/office/2007/relationships/diagramDrawing" Target="../diagrams/drawing13.xml"/><Relationship Id="rId4" Type="http://schemas.openxmlformats.org/officeDocument/2006/relationships/diagramColors" Target="../diagrams/colors13.xml"/><Relationship Id="rId3" Type="http://schemas.openxmlformats.org/officeDocument/2006/relationships/diagramQuickStyle" Target="../diagrams/quickStyle13.xml"/><Relationship Id="rId2" Type="http://schemas.openxmlformats.org/officeDocument/2006/relationships/diagramLayout" Target="../diagrams/layout13.xml"/><Relationship Id="rId1" Type="http://schemas.openxmlformats.org/officeDocument/2006/relationships/diagramData" Target="../diagrams/data13.xml"/></Relationships>
</file>

<file path=ppt/slides/_rels/slide51.xml.rels><?xml version="1.0" encoding="UTF-8" standalone="yes"?>
<Relationships xmlns="http://schemas.openxmlformats.org/package/2006/relationships"><Relationship Id="rId9" Type="http://schemas.openxmlformats.org/officeDocument/2006/relationships/diagramColors" Target="../diagrams/colors15.xml"/><Relationship Id="rId8" Type="http://schemas.openxmlformats.org/officeDocument/2006/relationships/diagramQuickStyle" Target="../diagrams/quickStyle15.xml"/><Relationship Id="rId7" Type="http://schemas.openxmlformats.org/officeDocument/2006/relationships/diagramLayout" Target="../diagrams/layout15.xml"/><Relationship Id="rId6" Type="http://schemas.openxmlformats.org/officeDocument/2006/relationships/diagramData" Target="../diagrams/data15.xml"/><Relationship Id="rId5" Type="http://schemas.microsoft.com/office/2007/relationships/diagramDrawing" Target="../diagrams/drawing14.xml"/><Relationship Id="rId4" Type="http://schemas.openxmlformats.org/officeDocument/2006/relationships/diagramColors" Target="../diagrams/colors14.xml"/><Relationship Id="rId3" Type="http://schemas.openxmlformats.org/officeDocument/2006/relationships/diagramQuickStyle" Target="../diagrams/quickStyle14.xml"/><Relationship Id="rId2" Type="http://schemas.openxmlformats.org/officeDocument/2006/relationships/diagramLayout" Target="../diagrams/layout14.xml"/><Relationship Id="rId11" Type="http://schemas.openxmlformats.org/officeDocument/2006/relationships/slideLayout" Target="../slideLayouts/slideLayout11.xml"/><Relationship Id="rId10" Type="http://schemas.microsoft.com/office/2007/relationships/diagramDrawing" Target="../diagrams/drawing15.xml"/><Relationship Id="rId1" Type="http://schemas.openxmlformats.org/officeDocument/2006/relationships/diagramData" Target="../diagrams/data14.xml"/></Relationships>
</file>

<file path=ppt/slides/_rels/slide52.xml.rels><?xml version="1.0" encoding="UTF-8" standalone="yes"?>
<Relationships xmlns="http://schemas.openxmlformats.org/package/2006/relationships"><Relationship Id="rId6" Type="http://schemas.openxmlformats.org/officeDocument/2006/relationships/slideLayout" Target="../slideLayouts/slideLayout11.xml"/><Relationship Id="rId5" Type="http://schemas.microsoft.com/office/2007/relationships/diagramDrawing" Target="../diagrams/drawing16.xml"/><Relationship Id="rId4" Type="http://schemas.openxmlformats.org/officeDocument/2006/relationships/diagramColors" Target="../diagrams/colors16.xml"/><Relationship Id="rId3" Type="http://schemas.openxmlformats.org/officeDocument/2006/relationships/diagramQuickStyle" Target="../diagrams/quickStyle16.xml"/><Relationship Id="rId2" Type="http://schemas.openxmlformats.org/officeDocument/2006/relationships/diagramLayout" Target="../diagrams/layout16.xml"/><Relationship Id="rId1" Type="http://schemas.openxmlformats.org/officeDocument/2006/relationships/diagramData" Target="../diagrams/data16.xml"/></Relationships>
</file>

<file path=ppt/slides/_rels/slide53.xml.rels><?xml version="1.0" encoding="UTF-8" standalone="yes"?>
<Relationships xmlns="http://schemas.openxmlformats.org/package/2006/relationships"><Relationship Id="rId9" Type="http://schemas.openxmlformats.org/officeDocument/2006/relationships/diagramColors" Target="../diagrams/colors18.xml"/><Relationship Id="rId8" Type="http://schemas.openxmlformats.org/officeDocument/2006/relationships/diagramQuickStyle" Target="../diagrams/quickStyle18.xml"/><Relationship Id="rId7" Type="http://schemas.openxmlformats.org/officeDocument/2006/relationships/diagramLayout" Target="../diagrams/layout18.xml"/><Relationship Id="rId6" Type="http://schemas.openxmlformats.org/officeDocument/2006/relationships/diagramData" Target="../diagrams/data18.xml"/><Relationship Id="rId5" Type="http://schemas.microsoft.com/office/2007/relationships/diagramDrawing" Target="../diagrams/drawing17.xml"/><Relationship Id="rId4" Type="http://schemas.openxmlformats.org/officeDocument/2006/relationships/diagramColors" Target="../diagrams/colors17.xml"/><Relationship Id="rId3" Type="http://schemas.openxmlformats.org/officeDocument/2006/relationships/diagramQuickStyle" Target="../diagrams/quickStyle17.xml"/><Relationship Id="rId2" Type="http://schemas.openxmlformats.org/officeDocument/2006/relationships/diagramLayout" Target="../diagrams/layout17.xml"/><Relationship Id="rId11" Type="http://schemas.openxmlformats.org/officeDocument/2006/relationships/slideLayout" Target="../slideLayouts/slideLayout11.xml"/><Relationship Id="rId10" Type="http://schemas.microsoft.com/office/2007/relationships/diagramDrawing" Target="../diagrams/drawing18.xml"/><Relationship Id="rId1" Type="http://schemas.openxmlformats.org/officeDocument/2006/relationships/diagramData" Target="../diagrams/data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microsoft.com/office/2007/relationships/diagramDrawing" Target="../diagrams/drawing19.xml"/><Relationship Id="rId4" Type="http://schemas.openxmlformats.org/officeDocument/2006/relationships/diagramColors" Target="../diagrams/colors19.xml"/><Relationship Id="rId3" Type="http://schemas.openxmlformats.org/officeDocument/2006/relationships/diagramQuickStyle" Target="../diagrams/quickStyle19.xml"/><Relationship Id="rId2" Type="http://schemas.openxmlformats.org/officeDocument/2006/relationships/diagramLayout" Target="../diagrams/layout19.xml"/><Relationship Id="rId1" Type="http://schemas.openxmlformats.org/officeDocument/2006/relationships/diagramData" Target="../diagrams/data1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ttp.net.cn/Public/static/images/logo.png"/>
          <p:cNvPicPr>
            <a:picLocks noChangeAspect="1" noChangeArrowheads="1"/>
          </p:cNvPicPr>
          <p:nvPr/>
        </p:nvPicPr>
        <p:blipFill>
          <a:blip r:embed="rId1" cstate="print">
            <a:biLevel thresh="50000"/>
            <a:extLst>
              <a:ext uri="{28A0092B-C50C-407E-A947-70E740481C1C}">
                <a14:useLocalDpi xmlns:a14="http://schemas.microsoft.com/office/drawing/2010/main" val="0"/>
              </a:ext>
            </a:extLst>
          </a:blip>
          <a:srcRect/>
          <a:stretch>
            <a:fillRect/>
          </a:stretch>
        </p:blipFill>
        <p:spPr bwMode="auto">
          <a:xfrm>
            <a:off x="198783" y="291546"/>
            <a:ext cx="2151998" cy="9011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14"/>
          <p:cNvSpPr txBox="1"/>
          <p:nvPr/>
        </p:nvSpPr>
        <p:spPr>
          <a:xfrm>
            <a:off x="-502082" y="3959768"/>
            <a:ext cx="8706812" cy="2123658"/>
          </a:xfrm>
          <a:prstGeom prst="rect">
            <a:avLst/>
          </a:prstGeom>
          <a:noFill/>
        </p:spPr>
        <p:txBody>
          <a:bodyPr wrap="square" rtlCol="0">
            <a:spAutoFit/>
          </a:bodyPr>
          <a:lstStyle/>
          <a:p>
            <a:pPr marL="0" marR="0" indent="0" algn="ctr" defTabSz="914400" rtl="0" eaLnBrk="1" fontAlgn="auto" latinLnBrk="0" hangingPunct="1">
              <a:lnSpc>
                <a:spcPct val="120000"/>
              </a:lnSpc>
              <a:spcBef>
                <a:spcPts val="0"/>
              </a:spcBef>
              <a:spcAft>
                <a:spcPts val="0"/>
              </a:spcAft>
              <a:buClrTx/>
              <a:buSzTx/>
              <a:buFontTx/>
              <a:buNone/>
              <a:defRPr/>
            </a:pPr>
            <a:r>
              <a:rPr lang="en-US" altLang="zh-CN" sz="6600" b="1"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6600" b="1"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政策与法律法规</a:t>
            </a:r>
            <a:r>
              <a:rPr lang="en-US" altLang="zh-CN" sz="6600" b="1"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4400" b="1" dirty="0">
                <a:solidFill>
                  <a:schemeClr val="tx1"/>
                </a:solidFill>
                <a:latin typeface="华文行楷" panose="02010800040101010101" pitchFamily="2" charset="-122"/>
                <a:ea typeface="华文行楷" panose="02010800040101010101" pitchFamily="2" charset="-122"/>
              </a:rPr>
              <a:t>（第五版）</a:t>
            </a:r>
            <a:endParaRPr lang="zh-CN" altLang="en-US" sz="4400" b="1" dirty="0">
              <a:solidFill>
                <a:schemeClr val="tx1"/>
              </a:solidFill>
              <a:latin typeface="华文行楷" panose="02010800040101010101" pitchFamily="2" charset="-122"/>
              <a:ea typeface="华文行楷" panose="02010800040101010101" pitchFamily="2" charset="-122"/>
            </a:endParaRPr>
          </a:p>
        </p:txBody>
      </p:sp>
      <p:sp>
        <p:nvSpPr>
          <p:cNvPr id="4" name="TextBox 3"/>
          <p:cNvSpPr txBox="1"/>
          <p:nvPr/>
        </p:nvSpPr>
        <p:spPr>
          <a:xfrm>
            <a:off x="391766" y="2864892"/>
            <a:ext cx="5109091" cy="584775"/>
          </a:xfrm>
          <a:prstGeom prst="rect">
            <a:avLst/>
          </a:prstGeom>
          <a:noFill/>
        </p:spPr>
        <p:txBody>
          <a:bodyPr wrap="none" rtlCol="0">
            <a:spAutoFit/>
          </a:bodyPr>
          <a:lstStyle/>
          <a:p>
            <a:r>
              <a:rPr lang="zh-CN" altLang="en-US" sz="3200" b="1" dirty="0">
                <a:solidFill>
                  <a:schemeClr val="tx1"/>
                </a:solidFill>
                <a:latin typeface="+mn-ea"/>
                <a:ea typeface="+mn-ea"/>
              </a:rPr>
              <a:t>全国导游资格考试统编教材</a:t>
            </a:r>
            <a:endParaRPr lang="zh-CN" altLang="en-US" sz="3200" b="1" dirty="0">
              <a:solidFill>
                <a:schemeClr val="tx1"/>
              </a:solidFill>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4279423" y="5173539"/>
            <a:ext cx="3663574" cy="941796"/>
          </a:xfrm>
          <a:prstGeom prst="rect">
            <a:avLst/>
          </a:prstGeom>
          <a:noFill/>
        </p:spPr>
        <p:txBody>
          <a:bodyPr wrap="square" rtlCol="0">
            <a:spAutoFit/>
          </a:bodyPr>
          <a:lstStyle/>
          <a:p>
            <a:pPr>
              <a:lnSpc>
                <a:spcPct val="120000"/>
              </a:lnSpc>
            </a:pPr>
            <a:r>
              <a:rPr lang="zh-CN" altLang="en-US" dirty="0">
                <a:solidFill>
                  <a:schemeClr val="bg1"/>
                </a:solidFill>
              </a:rPr>
              <a:t>第二章 </a:t>
            </a:r>
            <a:endParaRPr lang="en-US" altLang="zh-CN" dirty="0">
              <a:solidFill>
                <a:schemeClr val="bg1"/>
              </a:solidFill>
            </a:endParaRPr>
          </a:p>
          <a:p>
            <a:pPr algn="ctr">
              <a:lnSpc>
                <a:spcPct val="120000"/>
              </a:lnSpc>
            </a:pPr>
            <a:r>
              <a:rPr lang="zh-CN" altLang="en-US" sz="2800" b="1" dirty="0">
                <a:solidFill>
                  <a:schemeClr val="bg1"/>
                </a:solidFill>
              </a:rPr>
              <a:t>宪法基本知识</a:t>
            </a:r>
            <a:endParaRPr lang="zh-CN" altLang="en-US" sz="2800" b="1" dirty="0">
              <a:solidFill>
                <a:schemeClr val="bg1"/>
              </a:solidFill>
            </a:endParaRPr>
          </a:p>
        </p:txBody>
      </p:sp>
      <p:sp>
        <p:nvSpPr>
          <p:cNvPr id="21" name="Freeform 5"/>
          <p:cNvSpPr/>
          <p:nvPr/>
        </p:nvSpPr>
        <p:spPr bwMode="auto">
          <a:xfrm>
            <a:off x="6095468" y="1705040"/>
            <a:ext cx="861448" cy="1723960"/>
          </a:xfrm>
          <a:custGeom>
            <a:avLst/>
            <a:gdLst>
              <a:gd name="T0" fmla="*/ 0 w 6745"/>
              <a:gd name="T1" fmla="*/ 13488 h 13488"/>
              <a:gd name="T2" fmla="*/ 6745 w 6745"/>
              <a:gd name="T3" fmla="*/ 1807 h 13488"/>
              <a:gd name="T4" fmla="*/ 0 w 6745"/>
              <a:gd name="T5" fmla="*/ 0 h 13488"/>
              <a:gd name="T6" fmla="*/ 0 w 6745"/>
              <a:gd name="T7" fmla="*/ 13488 h 13488"/>
            </a:gdLst>
            <a:ahLst/>
            <a:cxnLst>
              <a:cxn ang="0">
                <a:pos x="T0" y="T1"/>
              </a:cxn>
              <a:cxn ang="0">
                <a:pos x="T2" y="T3"/>
              </a:cxn>
              <a:cxn ang="0">
                <a:pos x="T4" y="T5"/>
              </a:cxn>
              <a:cxn ang="0">
                <a:pos x="T6" y="T7"/>
              </a:cxn>
            </a:cxnLst>
            <a:rect l="0" t="0" r="r" b="b"/>
            <a:pathLst>
              <a:path w="6745" h="13488">
                <a:moveTo>
                  <a:pt x="0" y="13488"/>
                </a:moveTo>
                <a:lnTo>
                  <a:pt x="6745" y="1807"/>
                </a:lnTo>
                <a:cubicBezTo>
                  <a:pt x="4694" y="623"/>
                  <a:pt x="2368" y="0"/>
                  <a:pt x="0" y="0"/>
                </a:cubicBezTo>
                <a:lnTo>
                  <a:pt x="0" y="13488"/>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22" name="Freeform 6"/>
          <p:cNvSpPr>
            <a:spLocks noEditPoints="1"/>
          </p:cNvSpPr>
          <p:nvPr/>
        </p:nvSpPr>
        <p:spPr bwMode="auto">
          <a:xfrm>
            <a:off x="6089079" y="1698651"/>
            <a:ext cx="874226" cy="1736738"/>
          </a:xfrm>
          <a:custGeom>
            <a:avLst/>
            <a:gdLst>
              <a:gd name="T0" fmla="*/ 7 w 6843"/>
              <a:gd name="T1" fmla="*/ 13512 h 13588"/>
              <a:gd name="T2" fmla="*/ 6769 w 6843"/>
              <a:gd name="T3" fmla="*/ 1897 h 13588"/>
              <a:gd name="T4" fmla="*/ 6382 w 6843"/>
              <a:gd name="T5" fmla="*/ 1682 h 13588"/>
              <a:gd name="T6" fmla="*/ 5990 w 6843"/>
              <a:gd name="T7" fmla="*/ 1480 h 13588"/>
              <a:gd name="T8" fmla="*/ 5592 w 6843"/>
              <a:gd name="T9" fmla="*/ 1292 h 13588"/>
              <a:gd name="T10" fmla="*/ 5188 w 6843"/>
              <a:gd name="T11" fmla="*/ 1117 h 13588"/>
              <a:gd name="T12" fmla="*/ 4780 w 6843"/>
              <a:gd name="T13" fmla="*/ 956 h 13588"/>
              <a:gd name="T14" fmla="*/ 4367 w 6843"/>
              <a:gd name="T15" fmla="*/ 808 h 13588"/>
              <a:gd name="T16" fmla="*/ 3949 w 6843"/>
              <a:gd name="T17" fmla="*/ 674 h 13588"/>
              <a:gd name="T18" fmla="*/ 3527 w 6843"/>
              <a:gd name="T19" fmla="*/ 554 h 13588"/>
              <a:gd name="T20" fmla="*/ 3102 w 6843"/>
              <a:gd name="T21" fmla="*/ 447 h 13588"/>
              <a:gd name="T22" fmla="*/ 2673 w 6843"/>
              <a:gd name="T23" fmla="*/ 354 h 13588"/>
              <a:gd name="T24" fmla="*/ 2241 w 6843"/>
              <a:gd name="T25" fmla="*/ 276 h 13588"/>
              <a:gd name="T26" fmla="*/ 1806 w 6843"/>
              <a:gd name="T27" fmla="*/ 212 h 13588"/>
              <a:gd name="T28" fmla="*/ 1369 w 6843"/>
              <a:gd name="T29" fmla="*/ 161 h 13588"/>
              <a:gd name="T30" fmla="*/ 930 w 6843"/>
              <a:gd name="T31" fmla="*/ 125 h 13588"/>
              <a:gd name="T32" fmla="*/ 490 w 6843"/>
              <a:gd name="T33" fmla="*/ 103 h 13588"/>
              <a:gd name="T34" fmla="*/ 48 w 6843"/>
              <a:gd name="T35" fmla="*/ 96 h 13588"/>
              <a:gd name="T36" fmla="*/ 96 w 6843"/>
              <a:gd name="T37" fmla="*/ 13536 h 13588"/>
              <a:gd name="T38" fmla="*/ 15 w 6843"/>
              <a:gd name="T39" fmla="*/ 14 h 13588"/>
              <a:gd name="T40" fmla="*/ 271 w 6843"/>
              <a:gd name="T41" fmla="*/ 2 h 13588"/>
              <a:gd name="T42" fmla="*/ 716 w 6843"/>
              <a:gd name="T43" fmla="*/ 17 h 13588"/>
              <a:gd name="T44" fmla="*/ 1159 w 6843"/>
              <a:gd name="T45" fmla="*/ 46 h 13588"/>
              <a:gd name="T46" fmla="*/ 1600 w 6843"/>
              <a:gd name="T47" fmla="*/ 89 h 13588"/>
              <a:gd name="T48" fmla="*/ 2039 w 6843"/>
              <a:gd name="T49" fmla="*/ 147 h 13588"/>
              <a:gd name="T50" fmla="*/ 2475 w 6843"/>
              <a:gd name="T51" fmla="*/ 219 h 13588"/>
              <a:gd name="T52" fmla="*/ 2908 w 6843"/>
              <a:gd name="T53" fmla="*/ 306 h 13588"/>
              <a:gd name="T54" fmla="*/ 3338 w 6843"/>
              <a:gd name="T55" fmla="*/ 406 h 13588"/>
              <a:gd name="T56" fmla="*/ 3766 w 6843"/>
              <a:gd name="T57" fmla="*/ 520 h 13588"/>
              <a:gd name="T58" fmla="*/ 4188 w 6843"/>
              <a:gd name="T59" fmla="*/ 648 h 13588"/>
              <a:gd name="T60" fmla="*/ 4606 w 6843"/>
              <a:gd name="T61" fmla="*/ 790 h 13588"/>
              <a:gd name="T62" fmla="*/ 5020 w 6843"/>
              <a:gd name="T63" fmla="*/ 946 h 13588"/>
              <a:gd name="T64" fmla="*/ 5430 w 6843"/>
              <a:gd name="T65" fmla="*/ 1115 h 13588"/>
              <a:gd name="T66" fmla="*/ 5833 w 6843"/>
              <a:gd name="T67" fmla="*/ 1298 h 13588"/>
              <a:gd name="T68" fmla="*/ 6231 w 6843"/>
              <a:gd name="T69" fmla="*/ 1494 h 13588"/>
              <a:gd name="T70" fmla="*/ 6624 w 6843"/>
              <a:gd name="T71" fmla="*/ 1704 h 13588"/>
              <a:gd name="T72" fmla="*/ 6839 w 6843"/>
              <a:gd name="T73" fmla="*/ 1842 h 13588"/>
              <a:gd name="T74" fmla="*/ 90 w 6843"/>
              <a:gd name="T75" fmla="*/ 13560 h 13588"/>
              <a:gd name="T76" fmla="*/ 0 w 6843"/>
              <a:gd name="T77" fmla="*/ 13536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3" h="13588">
                <a:moveTo>
                  <a:pt x="96" y="13536"/>
                </a:moveTo>
                <a:lnTo>
                  <a:pt x="7" y="13512"/>
                </a:lnTo>
                <a:lnTo>
                  <a:pt x="6751" y="1831"/>
                </a:lnTo>
                <a:lnTo>
                  <a:pt x="6769" y="1897"/>
                </a:lnTo>
                <a:lnTo>
                  <a:pt x="6576" y="1787"/>
                </a:lnTo>
                <a:lnTo>
                  <a:pt x="6382" y="1682"/>
                </a:lnTo>
                <a:lnTo>
                  <a:pt x="6187" y="1580"/>
                </a:lnTo>
                <a:lnTo>
                  <a:pt x="5990" y="1480"/>
                </a:lnTo>
                <a:lnTo>
                  <a:pt x="5792" y="1385"/>
                </a:lnTo>
                <a:lnTo>
                  <a:pt x="5592" y="1292"/>
                </a:lnTo>
                <a:lnTo>
                  <a:pt x="5391" y="1203"/>
                </a:lnTo>
                <a:lnTo>
                  <a:pt x="5188" y="1117"/>
                </a:lnTo>
                <a:lnTo>
                  <a:pt x="4985" y="1035"/>
                </a:lnTo>
                <a:lnTo>
                  <a:pt x="4780" y="956"/>
                </a:lnTo>
                <a:lnTo>
                  <a:pt x="4574" y="881"/>
                </a:lnTo>
                <a:lnTo>
                  <a:pt x="4367" y="808"/>
                </a:lnTo>
                <a:lnTo>
                  <a:pt x="4158" y="740"/>
                </a:lnTo>
                <a:lnTo>
                  <a:pt x="3949" y="674"/>
                </a:lnTo>
                <a:lnTo>
                  <a:pt x="3738" y="612"/>
                </a:lnTo>
                <a:lnTo>
                  <a:pt x="3527" y="554"/>
                </a:lnTo>
                <a:lnTo>
                  <a:pt x="3314" y="499"/>
                </a:lnTo>
                <a:lnTo>
                  <a:pt x="3102" y="447"/>
                </a:lnTo>
                <a:lnTo>
                  <a:pt x="2888" y="399"/>
                </a:lnTo>
                <a:lnTo>
                  <a:pt x="2673" y="354"/>
                </a:lnTo>
                <a:lnTo>
                  <a:pt x="2457" y="314"/>
                </a:lnTo>
                <a:lnTo>
                  <a:pt x="2241" y="276"/>
                </a:lnTo>
                <a:lnTo>
                  <a:pt x="2024" y="242"/>
                </a:lnTo>
                <a:lnTo>
                  <a:pt x="1806" y="212"/>
                </a:lnTo>
                <a:lnTo>
                  <a:pt x="1588" y="185"/>
                </a:lnTo>
                <a:lnTo>
                  <a:pt x="1369" y="161"/>
                </a:lnTo>
                <a:lnTo>
                  <a:pt x="1150" y="141"/>
                </a:lnTo>
                <a:lnTo>
                  <a:pt x="930" y="125"/>
                </a:lnTo>
                <a:lnTo>
                  <a:pt x="710" y="112"/>
                </a:lnTo>
                <a:lnTo>
                  <a:pt x="490" y="103"/>
                </a:lnTo>
                <a:lnTo>
                  <a:pt x="269" y="98"/>
                </a:lnTo>
                <a:lnTo>
                  <a:pt x="48" y="96"/>
                </a:lnTo>
                <a:lnTo>
                  <a:pt x="96" y="48"/>
                </a:lnTo>
                <a:lnTo>
                  <a:pt x="96" y="13536"/>
                </a:lnTo>
                <a:close/>
                <a:moveTo>
                  <a:pt x="0" y="48"/>
                </a:moveTo>
                <a:cubicBezTo>
                  <a:pt x="0" y="35"/>
                  <a:pt x="6" y="23"/>
                  <a:pt x="15" y="14"/>
                </a:cubicBezTo>
                <a:cubicBezTo>
                  <a:pt x="24" y="5"/>
                  <a:pt x="36" y="0"/>
                  <a:pt x="49" y="0"/>
                </a:cubicBezTo>
                <a:lnTo>
                  <a:pt x="271" y="2"/>
                </a:lnTo>
                <a:lnTo>
                  <a:pt x="494" y="8"/>
                </a:lnTo>
                <a:lnTo>
                  <a:pt x="716" y="17"/>
                </a:lnTo>
                <a:lnTo>
                  <a:pt x="938" y="29"/>
                </a:lnTo>
                <a:lnTo>
                  <a:pt x="1159" y="46"/>
                </a:lnTo>
                <a:lnTo>
                  <a:pt x="1380" y="66"/>
                </a:lnTo>
                <a:lnTo>
                  <a:pt x="1600" y="89"/>
                </a:lnTo>
                <a:lnTo>
                  <a:pt x="1820" y="116"/>
                </a:lnTo>
                <a:lnTo>
                  <a:pt x="2039" y="147"/>
                </a:lnTo>
                <a:lnTo>
                  <a:pt x="2257" y="181"/>
                </a:lnTo>
                <a:lnTo>
                  <a:pt x="2475" y="219"/>
                </a:lnTo>
                <a:lnTo>
                  <a:pt x="2692" y="260"/>
                </a:lnTo>
                <a:lnTo>
                  <a:pt x="2908" y="306"/>
                </a:lnTo>
                <a:lnTo>
                  <a:pt x="3124" y="354"/>
                </a:lnTo>
                <a:lnTo>
                  <a:pt x="3338" y="406"/>
                </a:lnTo>
                <a:lnTo>
                  <a:pt x="3553" y="461"/>
                </a:lnTo>
                <a:lnTo>
                  <a:pt x="3766" y="520"/>
                </a:lnTo>
                <a:lnTo>
                  <a:pt x="3977" y="583"/>
                </a:lnTo>
                <a:lnTo>
                  <a:pt x="4188" y="648"/>
                </a:lnTo>
                <a:lnTo>
                  <a:pt x="4398" y="718"/>
                </a:lnTo>
                <a:lnTo>
                  <a:pt x="4606" y="790"/>
                </a:lnTo>
                <a:lnTo>
                  <a:pt x="4814" y="866"/>
                </a:lnTo>
                <a:lnTo>
                  <a:pt x="5020" y="946"/>
                </a:lnTo>
                <a:lnTo>
                  <a:pt x="5226" y="1029"/>
                </a:lnTo>
                <a:lnTo>
                  <a:pt x="5430" y="1115"/>
                </a:lnTo>
                <a:lnTo>
                  <a:pt x="5632" y="1205"/>
                </a:lnTo>
                <a:lnTo>
                  <a:pt x="5833" y="1298"/>
                </a:lnTo>
                <a:lnTo>
                  <a:pt x="6033" y="1395"/>
                </a:lnTo>
                <a:lnTo>
                  <a:pt x="6231" y="1494"/>
                </a:lnTo>
                <a:lnTo>
                  <a:pt x="6428" y="1597"/>
                </a:lnTo>
                <a:lnTo>
                  <a:pt x="6624" y="1704"/>
                </a:lnTo>
                <a:lnTo>
                  <a:pt x="6817" y="1813"/>
                </a:lnTo>
                <a:cubicBezTo>
                  <a:pt x="6828" y="1820"/>
                  <a:pt x="6836" y="1830"/>
                  <a:pt x="6839" y="1842"/>
                </a:cubicBezTo>
                <a:cubicBezTo>
                  <a:pt x="6843" y="1855"/>
                  <a:pt x="6841" y="1868"/>
                  <a:pt x="6835" y="1879"/>
                </a:cubicBezTo>
                <a:lnTo>
                  <a:pt x="90" y="13560"/>
                </a:lnTo>
                <a:cubicBezTo>
                  <a:pt x="79" y="13579"/>
                  <a:pt x="57" y="13588"/>
                  <a:pt x="36" y="13583"/>
                </a:cubicBezTo>
                <a:cubicBezTo>
                  <a:pt x="15" y="13577"/>
                  <a:pt x="0" y="13558"/>
                  <a:pt x="0" y="13536"/>
                </a:cubicBezTo>
                <a:lnTo>
                  <a:pt x="0" y="48"/>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23" name="Freeform 7"/>
          <p:cNvSpPr/>
          <p:nvPr/>
        </p:nvSpPr>
        <p:spPr bwMode="auto">
          <a:xfrm>
            <a:off x="6095468" y="1936108"/>
            <a:ext cx="1492892" cy="1492892"/>
          </a:xfrm>
          <a:custGeom>
            <a:avLst/>
            <a:gdLst>
              <a:gd name="T0" fmla="*/ 0 w 5841"/>
              <a:gd name="T1" fmla="*/ 5840 h 5840"/>
              <a:gd name="T2" fmla="*/ 5841 w 5841"/>
              <a:gd name="T3" fmla="*/ 2468 h 5840"/>
              <a:gd name="T4" fmla="*/ 3373 w 5841"/>
              <a:gd name="T5" fmla="*/ 0 h 5840"/>
              <a:gd name="T6" fmla="*/ 0 w 5841"/>
              <a:gd name="T7" fmla="*/ 5840 h 5840"/>
            </a:gdLst>
            <a:ahLst/>
            <a:cxnLst>
              <a:cxn ang="0">
                <a:pos x="T0" y="T1"/>
              </a:cxn>
              <a:cxn ang="0">
                <a:pos x="T2" y="T3"/>
              </a:cxn>
              <a:cxn ang="0">
                <a:pos x="T4" y="T5"/>
              </a:cxn>
              <a:cxn ang="0">
                <a:pos x="T6" y="T7"/>
              </a:cxn>
            </a:cxnLst>
            <a:rect l="0" t="0" r="r" b="b"/>
            <a:pathLst>
              <a:path w="5841" h="5840">
                <a:moveTo>
                  <a:pt x="0" y="5840"/>
                </a:moveTo>
                <a:lnTo>
                  <a:pt x="5841" y="2468"/>
                </a:lnTo>
                <a:cubicBezTo>
                  <a:pt x="5249" y="1443"/>
                  <a:pt x="4398" y="592"/>
                  <a:pt x="3373" y="0"/>
                </a:cubicBezTo>
                <a:lnTo>
                  <a:pt x="0" y="584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25" name="Freeform 8"/>
          <p:cNvSpPr>
            <a:spLocks noEditPoints="1"/>
          </p:cNvSpPr>
          <p:nvPr/>
        </p:nvSpPr>
        <p:spPr bwMode="auto">
          <a:xfrm>
            <a:off x="6089079" y="1929719"/>
            <a:ext cx="1505670" cy="1505670"/>
          </a:xfrm>
          <a:custGeom>
            <a:avLst/>
            <a:gdLst>
              <a:gd name="T0" fmla="*/ 47 w 5892"/>
              <a:gd name="T1" fmla="*/ 5877 h 5892"/>
              <a:gd name="T2" fmla="*/ 14 w 5892"/>
              <a:gd name="T3" fmla="*/ 5845 h 5892"/>
              <a:gd name="T4" fmla="*/ 5855 w 5892"/>
              <a:gd name="T5" fmla="*/ 2473 h 5892"/>
              <a:gd name="T6" fmla="*/ 5847 w 5892"/>
              <a:gd name="T7" fmla="*/ 2506 h 5892"/>
              <a:gd name="T8" fmla="*/ 5791 w 5892"/>
              <a:gd name="T9" fmla="*/ 2410 h 5892"/>
              <a:gd name="T10" fmla="*/ 5733 w 5892"/>
              <a:gd name="T11" fmla="*/ 2316 h 5892"/>
              <a:gd name="T12" fmla="*/ 5613 w 5892"/>
              <a:gd name="T13" fmla="*/ 2130 h 5892"/>
              <a:gd name="T14" fmla="*/ 5488 w 5892"/>
              <a:gd name="T15" fmla="*/ 1949 h 5892"/>
              <a:gd name="T16" fmla="*/ 5357 w 5892"/>
              <a:gd name="T17" fmla="*/ 1773 h 5892"/>
              <a:gd name="T18" fmla="*/ 5220 w 5892"/>
              <a:gd name="T19" fmla="*/ 1601 h 5892"/>
              <a:gd name="T20" fmla="*/ 5078 w 5892"/>
              <a:gd name="T21" fmla="*/ 1433 h 5892"/>
              <a:gd name="T22" fmla="*/ 4931 w 5892"/>
              <a:gd name="T23" fmla="*/ 1271 h 5892"/>
              <a:gd name="T24" fmla="*/ 4778 w 5892"/>
              <a:gd name="T25" fmla="*/ 1113 h 5892"/>
              <a:gd name="T26" fmla="*/ 4621 w 5892"/>
              <a:gd name="T27" fmla="*/ 961 h 5892"/>
              <a:gd name="T28" fmla="*/ 4458 w 5892"/>
              <a:gd name="T29" fmla="*/ 814 h 5892"/>
              <a:gd name="T30" fmla="*/ 4291 w 5892"/>
              <a:gd name="T31" fmla="*/ 671 h 5892"/>
              <a:gd name="T32" fmla="*/ 4119 w 5892"/>
              <a:gd name="T33" fmla="*/ 535 h 5892"/>
              <a:gd name="T34" fmla="*/ 3942 w 5892"/>
              <a:gd name="T35" fmla="*/ 404 h 5892"/>
              <a:gd name="T36" fmla="*/ 3761 w 5892"/>
              <a:gd name="T37" fmla="*/ 278 h 5892"/>
              <a:gd name="T38" fmla="*/ 3576 w 5892"/>
              <a:gd name="T39" fmla="*/ 159 h 5892"/>
              <a:gd name="T40" fmla="*/ 3482 w 5892"/>
              <a:gd name="T41" fmla="*/ 101 h 5892"/>
              <a:gd name="T42" fmla="*/ 3387 w 5892"/>
              <a:gd name="T43" fmla="*/ 45 h 5892"/>
              <a:gd name="T44" fmla="*/ 3420 w 5892"/>
              <a:gd name="T45" fmla="*/ 37 h 5892"/>
              <a:gd name="T46" fmla="*/ 47 w 5892"/>
              <a:gd name="T47" fmla="*/ 5877 h 5892"/>
              <a:gd name="T48" fmla="*/ 3378 w 5892"/>
              <a:gd name="T49" fmla="*/ 13 h 5892"/>
              <a:gd name="T50" fmla="*/ 3393 w 5892"/>
              <a:gd name="T51" fmla="*/ 2 h 5892"/>
              <a:gd name="T52" fmla="*/ 3411 w 5892"/>
              <a:gd name="T53" fmla="*/ 4 h 5892"/>
              <a:gd name="T54" fmla="*/ 3507 w 5892"/>
              <a:gd name="T55" fmla="*/ 60 h 5892"/>
              <a:gd name="T56" fmla="*/ 3602 w 5892"/>
              <a:gd name="T57" fmla="*/ 119 h 5892"/>
              <a:gd name="T58" fmla="*/ 3788 w 5892"/>
              <a:gd name="T59" fmla="*/ 239 h 5892"/>
              <a:gd name="T60" fmla="*/ 3971 w 5892"/>
              <a:gd name="T61" fmla="*/ 365 h 5892"/>
              <a:gd name="T62" fmla="*/ 4149 w 5892"/>
              <a:gd name="T63" fmla="*/ 497 h 5892"/>
              <a:gd name="T64" fmla="*/ 4322 w 5892"/>
              <a:gd name="T65" fmla="*/ 635 h 5892"/>
              <a:gd name="T66" fmla="*/ 4490 w 5892"/>
              <a:gd name="T67" fmla="*/ 778 h 5892"/>
              <a:gd name="T68" fmla="*/ 4654 w 5892"/>
              <a:gd name="T69" fmla="*/ 926 h 5892"/>
              <a:gd name="T70" fmla="*/ 4813 w 5892"/>
              <a:gd name="T71" fmla="*/ 1080 h 5892"/>
              <a:gd name="T72" fmla="*/ 4967 w 5892"/>
              <a:gd name="T73" fmla="*/ 1239 h 5892"/>
              <a:gd name="T74" fmla="*/ 5115 w 5892"/>
              <a:gd name="T75" fmla="*/ 1402 h 5892"/>
              <a:gd name="T76" fmla="*/ 5258 w 5892"/>
              <a:gd name="T77" fmla="*/ 1571 h 5892"/>
              <a:gd name="T78" fmla="*/ 5395 w 5892"/>
              <a:gd name="T79" fmla="*/ 1744 h 5892"/>
              <a:gd name="T80" fmla="*/ 5527 w 5892"/>
              <a:gd name="T81" fmla="*/ 1922 h 5892"/>
              <a:gd name="T82" fmla="*/ 5654 w 5892"/>
              <a:gd name="T83" fmla="*/ 2104 h 5892"/>
              <a:gd name="T84" fmla="*/ 5774 w 5892"/>
              <a:gd name="T85" fmla="*/ 2291 h 5892"/>
              <a:gd name="T86" fmla="*/ 5832 w 5892"/>
              <a:gd name="T87" fmla="*/ 2386 h 5892"/>
              <a:gd name="T88" fmla="*/ 5888 w 5892"/>
              <a:gd name="T89" fmla="*/ 2481 h 5892"/>
              <a:gd name="T90" fmla="*/ 5891 w 5892"/>
              <a:gd name="T91" fmla="*/ 2500 h 5892"/>
              <a:gd name="T92" fmla="*/ 5879 w 5892"/>
              <a:gd name="T93" fmla="*/ 2514 h 5892"/>
              <a:gd name="T94" fmla="*/ 38 w 5892"/>
              <a:gd name="T95" fmla="*/ 5886 h 5892"/>
              <a:gd name="T96" fmla="*/ 9 w 5892"/>
              <a:gd name="T97" fmla="*/ 5882 h 5892"/>
              <a:gd name="T98" fmla="*/ 6 w 5892"/>
              <a:gd name="T99" fmla="*/ 5853 h 5892"/>
              <a:gd name="T100" fmla="*/ 3378 w 5892"/>
              <a:gd name="T101" fmla="*/ 13 h 5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92" h="5892">
                <a:moveTo>
                  <a:pt x="47" y="5877"/>
                </a:moveTo>
                <a:lnTo>
                  <a:pt x="14" y="5845"/>
                </a:lnTo>
                <a:lnTo>
                  <a:pt x="5855" y="2473"/>
                </a:lnTo>
                <a:lnTo>
                  <a:pt x="5847" y="2506"/>
                </a:lnTo>
                <a:lnTo>
                  <a:pt x="5791" y="2410"/>
                </a:lnTo>
                <a:lnTo>
                  <a:pt x="5733" y="2316"/>
                </a:lnTo>
                <a:lnTo>
                  <a:pt x="5613" y="2130"/>
                </a:lnTo>
                <a:lnTo>
                  <a:pt x="5488" y="1949"/>
                </a:lnTo>
                <a:lnTo>
                  <a:pt x="5357" y="1773"/>
                </a:lnTo>
                <a:lnTo>
                  <a:pt x="5220" y="1601"/>
                </a:lnTo>
                <a:lnTo>
                  <a:pt x="5078" y="1433"/>
                </a:lnTo>
                <a:lnTo>
                  <a:pt x="4931" y="1271"/>
                </a:lnTo>
                <a:lnTo>
                  <a:pt x="4778" y="1113"/>
                </a:lnTo>
                <a:lnTo>
                  <a:pt x="4621" y="961"/>
                </a:lnTo>
                <a:lnTo>
                  <a:pt x="4458" y="814"/>
                </a:lnTo>
                <a:lnTo>
                  <a:pt x="4291" y="671"/>
                </a:lnTo>
                <a:lnTo>
                  <a:pt x="4119" y="535"/>
                </a:lnTo>
                <a:lnTo>
                  <a:pt x="3942" y="404"/>
                </a:lnTo>
                <a:lnTo>
                  <a:pt x="3761" y="278"/>
                </a:lnTo>
                <a:lnTo>
                  <a:pt x="3576" y="159"/>
                </a:lnTo>
                <a:lnTo>
                  <a:pt x="3482" y="101"/>
                </a:lnTo>
                <a:lnTo>
                  <a:pt x="3387" y="45"/>
                </a:lnTo>
                <a:lnTo>
                  <a:pt x="3420" y="37"/>
                </a:lnTo>
                <a:lnTo>
                  <a:pt x="47" y="5877"/>
                </a:lnTo>
                <a:close/>
                <a:moveTo>
                  <a:pt x="3378" y="13"/>
                </a:moveTo>
                <a:cubicBezTo>
                  <a:pt x="3381" y="7"/>
                  <a:pt x="3386" y="3"/>
                  <a:pt x="3393" y="2"/>
                </a:cubicBezTo>
                <a:cubicBezTo>
                  <a:pt x="3399" y="0"/>
                  <a:pt x="3405" y="1"/>
                  <a:pt x="3411" y="4"/>
                </a:cubicBezTo>
                <a:lnTo>
                  <a:pt x="3507" y="60"/>
                </a:lnTo>
                <a:lnTo>
                  <a:pt x="3602" y="119"/>
                </a:lnTo>
                <a:lnTo>
                  <a:pt x="3788" y="239"/>
                </a:lnTo>
                <a:lnTo>
                  <a:pt x="3971" y="365"/>
                </a:lnTo>
                <a:lnTo>
                  <a:pt x="4149" y="497"/>
                </a:lnTo>
                <a:lnTo>
                  <a:pt x="4322" y="635"/>
                </a:lnTo>
                <a:lnTo>
                  <a:pt x="4490" y="778"/>
                </a:lnTo>
                <a:lnTo>
                  <a:pt x="4654" y="926"/>
                </a:lnTo>
                <a:lnTo>
                  <a:pt x="4813" y="1080"/>
                </a:lnTo>
                <a:lnTo>
                  <a:pt x="4967" y="1239"/>
                </a:lnTo>
                <a:lnTo>
                  <a:pt x="5115" y="1402"/>
                </a:lnTo>
                <a:lnTo>
                  <a:pt x="5258" y="1571"/>
                </a:lnTo>
                <a:lnTo>
                  <a:pt x="5395" y="1744"/>
                </a:lnTo>
                <a:lnTo>
                  <a:pt x="5527" y="1922"/>
                </a:lnTo>
                <a:lnTo>
                  <a:pt x="5654" y="2104"/>
                </a:lnTo>
                <a:lnTo>
                  <a:pt x="5774" y="2291"/>
                </a:lnTo>
                <a:lnTo>
                  <a:pt x="5832" y="2386"/>
                </a:lnTo>
                <a:lnTo>
                  <a:pt x="5888" y="2481"/>
                </a:lnTo>
                <a:cubicBezTo>
                  <a:pt x="5891" y="2487"/>
                  <a:pt x="5892" y="2493"/>
                  <a:pt x="5891" y="2500"/>
                </a:cubicBezTo>
                <a:cubicBezTo>
                  <a:pt x="5889" y="2506"/>
                  <a:pt x="5885" y="2511"/>
                  <a:pt x="5879" y="2514"/>
                </a:cubicBezTo>
                <a:lnTo>
                  <a:pt x="38" y="5886"/>
                </a:lnTo>
                <a:cubicBezTo>
                  <a:pt x="29" y="5892"/>
                  <a:pt x="17" y="5890"/>
                  <a:pt x="9" y="5882"/>
                </a:cubicBezTo>
                <a:cubicBezTo>
                  <a:pt x="2" y="5875"/>
                  <a:pt x="0" y="5863"/>
                  <a:pt x="6" y="5853"/>
                </a:cubicBezTo>
                <a:lnTo>
                  <a:pt x="3378" y="13"/>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26" name="Freeform 9"/>
          <p:cNvSpPr/>
          <p:nvPr/>
        </p:nvSpPr>
        <p:spPr bwMode="auto">
          <a:xfrm>
            <a:off x="6095468" y="2566488"/>
            <a:ext cx="1723960" cy="862512"/>
          </a:xfrm>
          <a:custGeom>
            <a:avLst/>
            <a:gdLst>
              <a:gd name="T0" fmla="*/ 0 w 6745"/>
              <a:gd name="T1" fmla="*/ 3372 h 3372"/>
              <a:gd name="T2" fmla="*/ 6745 w 6745"/>
              <a:gd name="T3" fmla="*/ 3372 h 3372"/>
              <a:gd name="T4" fmla="*/ 5841 w 6745"/>
              <a:gd name="T5" fmla="*/ 0 h 3372"/>
              <a:gd name="T6" fmla="*/ 0 w 6745"/>
              <a:gd name="T7" fmla="*/ 3372 h 3372"/>
            </a:gdLst>
            <a:ahLst/>
            <a:cxnLst>
              <a:cxn ang="0">
                <a:pos x="T0" y="T1"/>
              </a:cxn>
              <a:cxn ang="0">
                <a:pos x="T2" y="T3"/>
              </a:cxn>
              <a:cxn ang="0">
                <a:pos x="T4" y="T5"/>
              </a:cxn>
              <a:cxn ang="0">
                <a:pos x="T6" y="T7"/>
              </a:cxn>
            </a:cxnLst>
            <a:rect l="0" t="0" r="r" b="b"/>
            <a:pathLst>
              <a:path w="6745" h="3372">
                <a:moveTo>
                  <a:pt x="0" y="3372"/>
                </a:moveTo>
                <a:lnTo>
                  <a:pt x="6745" y="3372"/>
                </a:lnTo>
                <a:cubicBezTo>
                  <a:pt x="6745" y="2189"/>
                  <a:pt x="6433" y="1026"/>
                  <a:pt x="5841" y="0"/>
                </a:cubicBezTo>
                <a:lnTo>
                  <a:pt x="0" y="3372"/>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27" name="Freeform 10"/>
          <p:cNvSpPr>
            <a:spLocks noEditPoints="1"/>
          </p:cNvSpPr>
          <p:nvPr/>
        </p:nvSpPr>
        <p:spPr bwMode="auto">
          <a:xfrm>
            <a:off x="6089079" y="2561163"/>
            <a:ext cx="1736738" cy="874226"/>
          </a:xfrm>
          <a:custGeom>
            <a:avLst/>
            <a:gdLst>
              <a:gd name="T0" fmla="*/ 26 w 6795"/>
              <a:gd name="T1" fmla="*/ 3372 h 3420"/>
              <a:gd name="T2" fmla="*/ 6747 w 6795"/>
              <a:gd name="T3" fmla="*/ 3397 h 3420"/>
              <a:gd name="T4" fmla="*/ 6743 w 6795"/>
              <a:gd name="T5" fmla="*/ 3175 h 3420"/>
              <a:gd name="T6" fmla="*/ 6733 w 6795"/>
              <a:gd name="T7" fmla="*/ 2955 h 3420"/>
              <a:gd name="T8" fmla="*/ 6714 w 6795"/>
              <a:gd name="T9" fmla="*/ 2736 h 3420"/>
              <a:gd name="T10" fmla="*/ 6689 w 6795"/>
              <a:gd name="T11" fmla="*/ 2517 h 3420"/>
              <a:gd name="T12" fmla="*/ 6657 w 6795"/>
              <a:gd name="T13" fmla="*/ 2300 h 3420"/>
              <a:gd name="T14" fmla="*/ 6618 w 6795"/>
              <a:gd name="T15" fmla="*/ 2084 h 3420"/>
              <a:gd name="T16" fmla="*/ 6571 w 6795"/>
              <a:gd name="T17" fmla="*/ 1870 h 3420"/>
              <a:gd name="T18" fmla="*/ 6518 w 6795"/>
              <a:gd name="T19" fmla="*/ 1657 h 3420"/>
              <a:gd name="T20" fmla="*/ 6458 w 6795"/>
              <a:gd name="T21" fmla="*/ 1446 h 3420"/>
              <a:gd name="T22" fmla="*/ 6391 w 6795"/>
              <a:gd name="T23" fmla="*/ 1237 h 3420"/>
              <a:gd name="T24" fmla="*/ 6317 w 6795"/>
              <a:gd name="T25" fmla="*/ 1031 h 3420"/>
              <a:gd name="T26" fmla="*/ 6236 w 6795"/>
              <a:gd name="T27" fmla="*/ 826 h 3420"/>
              <a:gd name="T28" fmla="*/ 6149 w 6795"/>
              <a:gd name="T29" fmla="*/ 625 h 3420"/>
              <a:gd name="T30" fmla="*/ 6055 w 6795"/>
              <a:gd name="T31" fmla="*/ 426 h 3420"/>
              <a:gd name="T32" fmla="*/ 5954 w 6795"/>
              <a:gd name="T33" fmla="*/ 229 h 3420"/>
              <a:gd name="T34" fmla="*/ 5847 w 6795"/>
              <a:gd name="T35" fmla="*/ 36 h 3420"/>
              <a:gd name="T36" fmla="*/ 38 w 6795"/>
              <a:gd name="T37" fmla="*/ 3417 h 3420"/>
              <a:gd name="T38" fmla="*/ 5874 w 6795"/>
              <a:gd name="T39" fmla="*/ 1 h 3420"/>
              <a:gd name="T40" fmla="*/ 5943 w 6795"/>
              <a:gd name="T41" fmla="*/ 109 h 3420"/>
              <a:gd name="T42" fmla="*/ 6048 w 6795"/>
              <a:gd name="T43" fmla="*/ 306 h 3420"/>
              <a:gd name="T44" fmla="*/ 6146 w 6795"/>
              <a:gd name="T45" fmla="*/ 505 h 3420"/>
              <a:gd name="T46" fmla="*/ 6238 w 6795"/>
              <a:gd name="T47" fmla="*/ 706 h 3420"/>
              <a:gd name="T48" fmla="*/ 6322 w 6795"/>
              <a:gd name="T49" fmla="*/ 911 h 3420"/>
              <a:gd name="T50" fmla="*/ 6400 w 6795"/>
              <a:gd name="T51" fmla="*/ 1118 h 3420"/>
              <a:gd name="T52" fmla="*/ 6471 w 6795"/>
              <a:gd name="T53" fmla="*/ 1327 h 3420"/>
              <a:gd name="T54" fmla="*/ 6535 w 6795"/>
              <a:gd name="T55" fmla="*/ 1539 h 3420"/>
              <a:gd name="T56" fmla="*/ 6592 w 6795"/>
              <a:gd name="T57" fmla="*/ 1752 h 3420"/>
              <a:gd name="T58" fmla="*/ 6642 w 6795"/>
              <a:gd name="T59" fmla="*/ 1967 h 3420"/>
              <a:gd name="T60" fmla="*/ 6685 w 6795"/>
              <a:gd name="T61" fmla="*/ 2184 h 3420"/>
              <a:gd name="T62" fmla="*/ 6721 w 6795"/>
              <a:gd name="T63" fmla="*/ 2402 h 3420"/>
              <a:gd name="T64" fmla="*/ 6750 w 6795"/>
              <a:gd name="T65" fmla="*/ 2621 h 3420"/>
              <a:gd name="T66" fmla="*/ 6772 w 6795"/>
              <a:gd name="T67" fmla="*/ 2842 h 3420"/>
              <a:gd name="T68" fmla="*/ 6787 w 6795"/>
              <a:gd name="T69" fmla="*/ 3063 h 3420"/>
              <a:gd name="T70" fmla="*/ 6794 w 6795"/>
              <a:gd name="T71" fmla="*/ 3285 h 3420"/>
              <a:gd name="T72" fmla="*/ 6788 w 6795"/>
              <a:gd name="T73" fmla="*/ 3413 h 3420"/>
              <a:gd name="T74" fmla="*/ 26 w 6795"/>
              <a:gd name="T75" fmla="*/ 3420 h 3420"/>
              <a:gd name="T76" fmla="*/ 14 w 6795"/>
              <a:gd name="T77" fmla="*/ 3376 h 3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95" h="3420">
                <a:moveTo>
                  <a:pt x="38" y="3417"/>
                </a:moveTo>
                <a:lnTo>
                  <a:pt x="26" y="3372"/>
                </a:lnTo>
                <a:lnTo>
                  <a:pt x="6771" y="3372"/>
                </a:lnTo>
                <a:lnTo>
                  <a:pt x="6747" y="3397"/>
                </a:lnTo>
                <a:lnTo>
                  <a:pt x="6746" y="3286"/>
                </a:lnTo>
                <a:lnTo>
                  <a:pt x="6743" y="3175"/>
                </a:lnTo>
                <a:lnTo>
                  <a:pt x="6739" y="3065"/>
                </a:lnTo>
                <a:lnTo>
                  <a:pt x="6733" y="2955"/>
                </a:lnTo>
                <a:lnTo>
                  <a:pt x="6724" y="2845"/>
                </a:lnTo>
                <a:lnTo>
                  <a:pt x="6714" y="2736"/>
                </a:lnTo>
                <a:lnTo>
                  <a:pt x="6703" y="2626"/>
                </a:lnTo>
                <a:lnTo>
                  <a:pt x="6689" y="2517"/>
                </a:lnTo>
                <a:lnTo>
                  <a:pt x="6674" y="2409"/>
                </a:lnTo>
                <a:lnTo>
                  <a:pt x="6657" y="2300"/>
                </a:lnTo>
                <a:lnTo>
                  <a:pt x="6638" y="2192"/>
                </a:lnTo>
                <a:lnTo>
                  <a:pt x="6618" y="2084"/>
                </a:lnTo>
                <a:lnTo>
                  <a:pt x="6595" y="1977"/>
                </a:lnTo>
                <a:lnTo>
                  <a:pt x="6571" y="1870"/>
                </a:lnTo>
                <a:lnTo>
                  <a:pt x="6545" y="1763"/>
                </a:lnTo>
                <a:lnTo>
                  <a:pt x="6518" y="1657"/>
                </a:lnTo>
                <a:lnTo>
                  <a:pt x="6489" y="1551"/>
                </a:lnTo>
                <a:lnTo>
                  <a:pt x="6458" y="1446"/>
                </a:lnTo>
                <a:lnTo>
                  <a:pt x="6425" y="1342"/>
                </a:lnTo>
                <a:lnTo>
                  <a:pt x="6391" y="1237"/>
                </a:lnTo>
                <a:lnTo>
                  <a:pt x="6355" y="1134"/>
                </a:lnTo>
                <a:lnTo>
                  <a:pt x="6317" y="1031"/>
                </a:lnTo>
                <a:lnTo>
                  <a:pt x="6277" y="928"/>
                </a:lnTo>
                <a:lnTo>
                  <a:pt x="6236" y="826"/>
                </a:lnTo>
                <a:lnTo>
                  <a:pt x="6193" y="725"/>
                </a:lnTo>
                <a:lnTo>
                  <a:pt x="6149" y="625"/>
                </a:lnTo>
                <a:lnTo>
                  <a:pt x="6102" y="525"/>
                </a:lnTo>
                <a:lnTo>
                  <a:pt x="6055" y="426"/>
                </a:lnTo>
                <a:lnTo>
                  <a:pt x="6005" y="327"/>
                </a:lnTo>
                <a:lnTo>
                  <a:pt x="5954" y="229"/>
                </a:lnTo>
                <a:lnTo>
                  <a:pt x="5901" y="132"/>
                </a:lnTo>
                <a:lnTo>
                  <a:pt x="5847" y="36"/>
                </a:lnTo>
                <a:lnTo>
                  <a:pt x="5879" y="45"/>
                </a:lnTo>
                <a:lnTo>
                  <a:pt x="38" y="3417"/>
                </a:lnTo>
                <a:close/>
                <a:moveTo>
                  <a:pt x="5855" y="4"/>
                </a:moveTo>
                <a:cubicBezTo>
                  <a:pt x="5861" y="0"/>
                  <a:pt x="5868" y="0"/>
                  <a:pt x="5874" y="1"/>
                </a:cubicBezTo>
                <a:cubicBezTo>
                  <a:pt x="5880" y="3"/>
                  <a:pt x="5885" y="7"/>
                  <a:pt x="5888" y="13"/>
                </a:cubicBezTo>
                <a:lnTo>
                  <a:pt x="5943" y="109"/>
                </a:lnTo>
                <a:lnTo>
                  <a:pt x="5996" y="207"/>
                </a:lnTo>
                <a:lnTo>
                  <a:pt x="6048" y="306"/>
                </a:lnTo>
                <a:lnTo>
                  <a:pt x="6098" y="405"/>
                </a:lnTo>
                <a:lnTo>
                  <a:pt x="6146" y="505"/>
                </a:lnTo>
                <a:lnTo>
                  <a:pt x="6193" y="605"/>
                </a:lnTo>
                <a:lnTo>
                  <a:pt x="6238" y="706"/>
                </a:lnTo>
                <a:lnTo>
                  <a:pt x="6281" y="808"/>
                </a:lnTo>
                <a:lnTo>
                  <a:pt x="6322" y="911"/>
                </a:lnTo>
                <a:lnTo>
                  <a:pt x="6362" y="1014"/>
                </a:lnTo>
                <a:lnTo>
                  <a:pt x="6400" y="1118"/>
                </a:lnTo>
                <a:lnTo>
                  <a:pt x="6436" y="1222"/>
                </a:lnTo>
                <a:lnTo>
                  <a:pt x="6471" y="1327"/>
                </a:lnTo>
                <a:lnTo>
                  <a:pt x="6504" y="1433"/>
                </a:lnTo>
                <a:lnTo>
                  <a:pt x="6535" y="1539"/>
                </a:lnTo>
                <a:lnTo>
                  <a:pt x="6564" y="1645"/>
                </a:lnTo>
                <a:lnTo>
                  <a:pt x="6592" y="1752"/>
                </a:lnTo>
                <a:lnTo>
                  <a:pt x="6618" y="1859"/>
                </a:lnTo>
                <a:lnTo>
                  <a:pt x="6642" y="1967"/>
                </a:lnTo>
                <a:lnTo>
                  <a:pt x="6665" y="2075"/>
                </a:lnTo>
                <a:lnTo>
                  <a:pt x="6685" y="2184"/>
                </a:lnTo>
                <a:lnTo>
                  <a:pt x="6704" y="2293"/>
                </a:lnTo>
                <a:lnTo>
                  <a:pt x="6721" y="2402"/>
                </a:lnTo>
                <a:lnTo>
                  <a:pt x="6737" y="2512"/>
                </a:lnTo>
                <a:lnTo>
                  <a:pt x="6750" y="2621"/>
                </a:lnTo>
                <a:lnTo>
                  <a:pt x="6762" y="2731"/>
                </a:lnTo>
                <a:lnTo>
                  <a:pt x="6772" y="2842"/>
                </a:lnTo>
                <a:lnTo>
                  <a:pt x="6780" y="2952"/>
                </a:lnTo>
                <a:lnTo>
                  <a:pt x="6787" y="3063"/>
                </a:lnTo>
                <a:lnTo>
                  <a:pt x="6791" y="3174"/>
                </a:lnTo>
                <a:lnTo>
                  <a:pt x="6794" y="3285"/>
                </a:lnTo>
                <a:lnTo>
                  <a:pt x="6795" y="3396"/>
                </a:lnTo>
                <a:cubicBezTo>
                  <a:pt x="6795" y="3403"/>
                  <a:pt x="6793" y="3409"/>
                  <a:pt x="6788" y="3413"/>
                </a:cubicBezTo>
                <a:cubicBezTo>
                  <a:pt x="6784" y="3418"/>
                  <a:pt x="6777" y="3420"/>
                  <a:pt x="6771" y="3420"/>
                </a:cubicBezTo>
                <a:lnTo>
                  <a:pt x="26" y="3420"/>
                </a:lnTo>
                <a:cubicBezTo>
                  <a:pt x="16" y="3420"/>
                  <a:pt x="6" y="3413"/>
                  <a:pt x="3" y="3403"/>
                </a:cubicBezTo>
                <a:cubicBezTo>
                  <a:pt x="0" y="3392"/>
                  <a:pt x="5" y="3381"/>
                  <a:pt x="14" y="3376"/>
                </a:cubicBezTo>
                <a:lnTo>
                  <a:pt x="5855" y="4"/>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28" name="Freeform 23"/>
          <p:cNvSpPr/>
          <p:nvPr/>
        </p:nvSpPr>
        <p:spPr bwMode="auto">
          <a:xfrm>
            <a:off x="4371508" y="2566488"/>
            <a:ext cx="1723960" cy="862512"/>
          </a:xfrm>
          <a:custGeom>
            <a:avLst/>
            <a:gdLst>
              <a:gd name="T0" fmla="*/ 13488 w 13488"/>
              <a:gd name="T1" fmla="*/ 6744 h 6744"/>
              <a:gd name="T2" fmla="*/ 1807 w 13488"/>
              <a:gd name="T3" fmla="*/ 0 h 6744"/>
              <a:gd name="T4" fmla="*/ 0 w 13488"/>
              <a:gd name="T5" fmla="*/ 6744 h 6744"/>
              <a:gd name="T6" fmla="*/ 13488 w 13488"/>
              <a:gd name="T7" fmla="*/ 6744 h 6744"/>
            </a:gdLst>
            <a:ahLst/>
            <a:cxnLst>
              <a:cxn ang="0">
                <a:pos x="T0" y="T1"/>
              </a:cxn>
              <a:cxn ang="0">
                <a:pos x="T2" y="T3"/>
              </a:cxn>
              <a:cxn ang="0">
                <a:pos x="T4" y="T5"/>
              </a:cxn>
              <a:cxn ang="0">
                <a:pos x="T6" y="T7"/>
              </a:cxn>
            </a:cxnLst>
            <a:rect l="0" t="0" r="r" b="b"/>
            <a:pathLst>
              <a:path w="13488" h="6744">
                <a:moveTo>
                  <a:pt x="13488" y="6744"/>
                </a:moveTo>
                <a:lnTo>
                  <a:pt x="1807" y="0"/>
                </a:lnTo>
                <a:cubicBezTo>
                  <a:pt x="623" y="2051"/>
                  <a:pt x="0" y="4377"/>
                  <a:pt x="0" y="6744"/>
                </a:cubicBezTo>
                <a:lnTo>
                  <a:pt x="13488" y="6744"/>
                </a:lnTo>
                <a:close/>
              </a:path>
            </a:pathLst>
          </a:custGeom>
          <a:solidFill>
            <a:srgbClr val="2EA7E0"/>
          </a:solidFill>
          <a:ln w="0">
            <a:noFill/>
            <a:prstDash val="solid"/>
            <a:round/>
          </a:ln>
        </p:spPr>
        <p:txBody>
          <a:bodyPr vert="horz" wrap="square" lIns="91440" tIns="45720" rIns="91440" bIns="45720" numCol="1" anchor="t" anchorCtr="0" compatLnSpc="1"/>
          <a:lstStyle/>
          <a:p>
            <a:endParaRPr lang="zh-CN" altLang="en-US"/>
          </a:p>
        </p:txBody>
      </p:sp>
      <p:sp>
        <p:nvSpPr>
          <p:cNvPr id="29" name="Freeform 24"/>
          <p:cNvSpPr>
            <a:spLocks noEditPoints="1"/>
          </p:cNvSpPr>
          <p:nvPr/>
        </p:nvSpPr>
        <p:spPr bwMode="auto">
          <a:xfrm>
            <a:off x="4366184" y="2561163"/>
            <a:ext cx="1735673" cy="874226"/>
          </a:xfrm>
          <a:custGeom>
            <a:avLst/>
            <a:gdLst>
              <a:gd name="T0" fmla="*/ 13512 w 13588"/>
              <a:gd name="T1" fmla="*/ 6835 h 6841"/>
              <a:gd name="T2" fmla="*/ 1897 w 13588"/>
              <a:gd name="T3" fmla="*/ 73 h 6841"/>
              <a:gd name="T4" fmla="*/ 1682 w 13588"/>
              <a:gd name="T5" fmla="*/ 460 h 6841"/>
              <a:gd name="T6" fmla="*/ 1480 w 13588"/>
              <a:gd name="T7" fmla="*/ 853 h 6841"/>
              <a:gd name="T8" fmla="*/ 1292 w 13588"/>
              <a:gd name="T9" fmla="*/ 1251 h 6841"/>
              <a:gd name="T10" fmla="*/ 1117 w 13588"/>
              <a:gd name="T11" fmla="*/ 1654 h 6841"/>
              <a:gd name="T12" fmla="*/ 956 w 13588"/>
              <a:gd name="T13" fmla="*/ 2063 h 6841"/>
              <a:gd name="T14" fmla="*/ 808 w 13588"/>
              <a:gd name="T15" fmla="*/ 2476 h 6841"/>
              <a:gd name="T16" fmla="*/ 674 w 13588"/>
              <a:gd name="T17" fmla="*/ 2894 h 6841"/>
              <a:gd name="T18" fmla="*/ 554 w 13588"/>
              <a:gd name="T19" fmla="*/ 3315 h 6841"/>
              <a:gd name="T20" fmla="*/ 447 w 13588"/>
              <a:gd name="T21" fmla="*/ 3741 h 6841"/>
              <a:gd name="T22" fmla="*/ 354 w 13588"/>
              <a:gd name="T23" fmla="*/ 4170 h 6841"/>
              <a:gd name="T24" fmla="*/ 276 w 13588"/>
              <a:gd name="T25" fmla="*/ 4602 h 6841"/>
              <a:gd name="T26" fmla="*/ 212 w 13588"/>
              <a:gd name="T27" fmla="*/ 5036 h 6841"/>
              <a:gd name="T28" fmla="*/ 161 w 13588"/>
              <a:gd name="T29" fmla="*/ 5473 h 6841"/>
              <a:gd name="T30" fmla="*/ 125 w 13588"/>
              <a:gd name="T31" fmla="*/ 5912 h 6841"/>
              <a:gd name="T32" fmla="*/ 103 w 13588"/>
              <a:gd name="T33" fmla="*/ 6352 h 6841"/>
              <a:gd name="T34" fmla="*/ 96 w 13588"/>
              <a:gd name="T35" fmla="*/ 6794 h 6841"/>
              <a:gd name="T36" fmla="*/ 13536 w 13588"/>
              <a:gd name="T37" fmla="*/ 6745 h 6841"/>
              <a:gd name="T38" fmla="*/ 14 w 13588"/>
              <a:gd name="T39" fmla="*/ 6827 h 6841"/>
              <a:gd name="T40" fmla="*/ 2 w 13588"/>
              <a:gd name="T41" fmla="*/ 6570 h 6841"/>
              <a:gd name="T42" fmla="*/ 17 w 13588"/>
              <a:gd name="T43" fmla="*/ 6126 h 6841"/>
              <a:gd name="T44" fmla="*/ 46 w 13588"/>
              <a:gd name="T45" fmla="*/ 5683 h 6841"/>
              <a:gd name="T46" fmla="*/ 89 w 13588"/>
              <a:gd name="T47" fmla="*/ 5242 h 6841"/>
              <a:gd name="T48" fmla="*/ 147 w 13588"/>
              <a:gd name="T49" fmla="*/ 4804 h 6841"/>
              <a:gd name="T50" fmla="*/ 219 w 13588"/>
              <a:gd name="T51" fmla="*/ 4367 h 6841"/>
              <a:gd name="T52" fmla="*/ 306 w 13588"/>
              <a:gd name="T53" fmla="*/ 3934 h 6841"/>
              <a:gd name="T54" fmla="*/ 406 w 13588"/>
              <a:gd name="T55" fmla="*/ 3503 h 6841"/>
              <a:gd name="T56" fmla="*/ 520 w 13588"/>
              <a:gd name="T57" fmla="*/ 3077 h 6841"/>
              <a:gd name="T58" fmla="*/ 648 w 13588"/>
              <a:gd name="T59" fmla="*/ 2654 h 6841"/>
              <a:gd name="T60" fmla="*/ 790 w 13588"/>
              <a:gd name="T61" fmla="*/ 2235 h 6841"/>
              <a:gd name="T62" fmla="*/ 946 w 13588"/>
              <a:gd name="T63" fmla="*/ 1822 h 6841"/>
              <a:gd name="T64" fmla="*/ 1115 w 13588"/>
              <a:gd name="T65" fmla="*/ 1412 h 6841"/>
              <a:gd name="T66" fmla="*/ 1298 w 13588"/>
              <a:gd name="T67" fmla="*/ 1009 h 6841"/>
              <a:gd name="T68" fmla="*/ 1494 w 13588"/>
              <a:gd name="T69" fmla="*/ 611 h 6841"/>
              <a:gd name="T70" fmla="*/ 1704 w 13588"/>
              <a:gd name="T71" fmla="*/ 219 h 6841"/>
              <a:gd name="T72" fmla="*/ 1842 w 13588"/>
              <a:gd name="T73" fmla="*/ 3 h 6841"/>
              <a:gd name="T74" fmla="*/ 13560 w 13588"/>
              <a:gd name="T75" fmla="*/ 6752 h 6841"/>
              <a:gd name="T76" fmla="*/ 13536 w 13588"/>
              <a:gd name="T77" fmla="*/ 6841 h 6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88" h="6841">
                <a:moveTo>
                  <a:pt x="13536" y="6745"/>
                </a:moveTo>
                <a:lnTo>
                  <a:pt x="13512" y="6835"/>
                </a:lnTo>
                <a:lnTo>
                  <a:pt x="1831" y="91"/>
                </a:lnTo>
                <a:lnTo>
                  <a:pt x="1897" y="73"/>
                </a:lnTo>
                <a:lnTo>
                  <a:pt x="1787" y="266"/>
                </a:lnTo>
                <a:lnTo>
                  <a:pt x="1682" y="460"/>
                </a:lnTo>
                <a:lnTo>
                  <a:pt x="1580" y="656"/>
                </a:lnTo>
                <a:lnTo>
                  <a:pt x="1480" y="853"/>
                </a:lnTo>
                <a:lnTo>
                  <a:pt x="1385" y="1051"/>
                </a:lnTo>
                <a:lnTo>
                  <a:pt x="1292" y="1251"/>
                </a:lnTo>
                <a:lnTo>
                  <a:pt x="1203" y="1451"/>
                </a:lnTo>
                <a:lnTo>
                  <a:pt x="1117" y="1654"/>
                </a:lnTo>
                <a:lnTo>
                  <a:pt x="1035" y="1858"/>
                </a:lnTo>
                <a:lnTo>
                  <a:pt x="956" y="2063"/>
                </a:lnTo>
                <a:lnTo>
                  <a:pt x="881" y="2268"/>
                </a:lnTo>
                <a:lnTo>
                  <a:pt x="808" y="2476"/>
                </a:lnTo>
                <a:lnTo>
                  <a:pt x="740" y="2684"/>
                </a:lnTo>
                <a:lnTo>
                  <a:pt x="674" y="2894"/>
                </a:lnTo>
                <a:lnTo>
                  <a:pt x="612" y="3104"/>
                </a:lnTo>
                <a:lnTo>
                  <a:pt x="554" y="3315"/>
                </a:lnTo>
                <a:lnTo>
                  <a:pt x="499" y="3527"/>
                </a:lnTo>
                <a:lnTo>
                  <a:pt x="447" y="3741"/>
                </a:lnTo>
                <a:lnTo>
                  <a:pt x="399" y="3955"/>
                </a:lnTo>
                <a:lnTo>
                  <a:pt x="354" y="4170"/>
                </a:lnTo>
                <a:lnTo>
                  <a:pt x="314" y="4385"/>
                </a:lnTo>
                <a:lnTo>
                  <a:pt x="276" y="4602"/>
                </a:lnTo>
                <a:lnTo>
                  <a:pt x="242" y="4818"/>
                </a:lnTo>
                <a:lnTo>
                  <a:pt x="212" y="5036"/>
                </a:lnTo>
                <a:lnTo>
                  <a:pt x="185" y="5254"/>
                </a:lnTo>
                <a:lnTo>
                  <a:pt x="161" y="5473"/>
                </a:lnTo>
                <a:lnTo>
                  <a:pt x="141" y="5692"/>
                </a:lnTo>
                <a:lnTo>
                  <a:pt x="125" y="5912"/>
                </a:lnTo>
                <a:lnTo>
                  <a:pt x="112" y="6132"/>
                </a:lnTo>
                <a:lnTo>
                  <a:pt x="103" y="6352"/>
                </a:lnTo>
                <a:lnTo>
                  <a:pt x="98" y="6573"/>
                </a:lnTo>
                <a:lnTo>
                  <a:pt x="96" y="6794"/>
                </a:lnTo>
                <a:lnTo>
                  <a:pt x="48" y="6745"/>
                </a:lnTo>
                <a:lnTo>
                  <a:pt x="13536" y="6745"/>
                </a:lnTo>
                <a:close/>
                <a:moveTo>
                  <a:pt x="48" y="6841"/>
                </a:moveTo>
                <a:cubicBezTo>
                  <a:pt x="35" y="6841"/>
                  <a:pt x="23" y="6836"/>
                  <a:pt x="14" y="6827"/>
                </a:cubicBezTo>
                <a:cubicBezTo>
                  <a:pt x="5" y="6818"/>
                  <a:pt x="0" y="6806"/>
                  <a:pt x="0" y="6793"/>
                </a:cubicBezTo>
                <a:lnTo>
                  <a:pt x="2" y="6570"/>
                </a:lnTo>
                <a:lnTo>
                  <a:pt x="8" y="6348"/>
                </a:lnTo>
                <a:lnTo>
                  <a:pt x="17" y="6126"/>
                </a:lnTo>
                <a:lnTo>
                  <a:pt x="29" y="5904"/>
                </a:lnTo>
                <a:lnTo>
                  <a:pt x="46" y="5683"/>
                </a:lnTo>
                <a:lnTo>
                  <a:pt x="66" y="5462"/>
                </a:lnTo>
                <a:lnTo>
                  <a:pt x="89" y="5242"/>
                </a:lnTo>
                <a:lnTo>
                  <a:pt x="116" y="5023"/>
                </a:lnTo>
                <a:lnTo>
                  <a:pt x="147" y="4804"/>
                </a:lnTo>
                <a:lnTo>
                  <a:pt x="181" y="4585"/>
                </a:lnTo>
                <a:lnTo>
                  <a:pt x="219" y="4367"/>
                </a:lnTo>
                <a:lnTo>
                  <a:pt x="260" y="4150"/>
                </a:lnTo>
                <a:lnTo>
                  <a:pt x="306" y="3934"/>
                </a:lnTo>
                <a:lnTo>
                  <a:pt x="354" y="3718"/>
                </a:lnTo>
                <a:lnTo>
                  <a:pt x="406" y="3503"/>
                </a:lnTo>
                <a:lnTo>
                  <a:pt x="461" y="3290"/>
                </a:lnTo>
                <a:lnTo>
                  <a:pt x="520" y="3077"/>
                </a:lnTo>
                <a:lnTo>
                  <a:pt x="583" y="2865"/>
                </a:lnTo>
                <a:lnTo>
                  <a:pt x="648" y="2654"/>
                </a:lnTo>
                <a:lnTo>
                  <a:pt x="718" y="2444"/>
                </a:lnTo>
                <a:lnTo>
                  <a:pt x="790" y="2235"/>
                </a:lnTo>
                <a:lnTo>
                  <a:pt x="866" y="2028"/>
                </a:lnTo>
                <a:lnTo>
                  <a:pt x="946" y="1822"/>
                </a:lnTo>
                <a:lnTo>
                  <a:pt x="1029" y="1617"/>
                </a:lnTo>
                <a:lnTo>
                  <a:pt x="1115" y="1412"/>
                </a:lnTo>
                <a:lnTo>
                  <a:pt x="1205" y="1210"/>
                </a:lnTo>
                <a:lnTo>
                  <a:pt x="1298" y="1009"/>
                </a:lnTo>
                <a:lnTo>
                  <a:pt x="1395" y="809"/>
                </a:lnTo>
                <a:lnTo>
                  <a:pt x="1494" y="611"/>
                </a:lnTo>
                <a:lnTo>
                  <a:pt x="1597" y="414"/>
                </a:lnTo>
                <a:lnTo>
                  <a:pt x="1704" y="219"/>
                </a:lnTo>
                <a:lnTo>
                  <a:pt x="1813" y="26"/>
                </a:lnTo>
                <a:cubicBezTo>
                  <a:pt x="1820" y="15"/>
                  <a:pt x="1830" y="7"/>
                  <a:pt x="1842" y="3"/>
                </a:cubicBezTo>
                <a:cubicBezTo>
                  <a:pt x="1855" y="0"/>
                  <a:pt x="1868" y="2"/>
                  <a:pt x="1879" y="8"/>
                </a:cubicBezTo>
                <a:lnTo>
                  <a:pt x="13560" y="6752"/>
                </a:lnTo>
                <a:cubicBezTo>
                  <a:pt x="13579" y="6763"/>
                  <a:pt x="13588" y="6785"/>
                  <a:pt x="13583" y="6806"/>
                </a:cubicBezTo>
                <a:cubicBezTo>
                  <a:pt x="13577" y="6827"/>
                  <a:pt x="13558" y="6841"/>
                  <a:pt x="13536" y="6841"/>
                </a:cubicBezTo>
                <a:lnTo>
                  <a:pt x="48" y="6841"/>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30" name="Freeform 25"/>
          <p:cNvSpPr/>
          <p:nvPr/>
        </p:nvSpPr>
        <p:spPr bwMode="auto">
          <a:xfrm>
            <a:off x="4602576" y="1936108"/>
            <a:ext cx="1492892" cy="1492892"/>
          </a:xfrm>
          <a:custGeom>
            <a:avLst/>
            <a:gdLst>
              <a:gd name="T0" fmla="*/ 11681 w 11681"/>
              <a:gd name="T1" fmla="*/ 11681 h 11681"/>
              <a:gd name="T2" fmla="*/ 4937 w 11681"/>
              <a:gd name="T3" fmla="*/ 0 h 11681"/>
              <a:gd name="T4" fmla="*/ 0 w 11681"/>
              <a:gd name="T5" fmla="*/ 4937 h 11681"/>
              <a:gd name="T6" fmla="*/ 11681 w 11681"/>
              <a:gd name="T7" fmla="*/ 11681 h 11681"/>
            </a:gdLst>
            <a:ahLst/>
            <a:cxnLst>
              <a:cxn ang="0">
                <a:pos x="T0" y="T1"/>
              </a:cxn>
              <a:cxn ang="0">
                <a:pos x="T2" y="T3"/>
              </a:cxn>
              <a:cxn ang="0">
                <a:pos x="T4" y="T5"/>
              </a:cxn>
              <a:cxn ang="0">
                <a:pos x="T6" y="T7"/>
              </a:cxn>
            </a:cxnLst>
            <a:rect l="0" t="0" r="r" b="b"/>
            <a:pathLst>
              <a:path w="11681" h="11681">
                <a:moveTo>
                  <a:pt x="11681" y="11681"/>
                </a:moveTo>
                <a:lnTo>
                  <a:pt x="4937" y="0"/>
                </a:lnTo>
                <a:cubicBezTo>
                  <a:pt x="2886" y="1184"/>
                  <a:pt x="1184" y="2886"/>
                  <a:pt x="0" y="4937"/>
                </a:cubicBezTo>
                <a:lnTo>
                  <a:pt x="11681" y="11681"/>
                </a:lnTo>
                <a:close/>
              </a:path>
            </a:pathLst>
          </a:custGeom>
          <a:solidFill>
            <a:srgbClr val="2EA7E0"/>
          </a:solidFill>
          <a:ln w="0">
            <a:noFill/>
            <a:prstDash val="solid"/>
            <a:round/>
          </a:ln>
        </p:spPr>
        <p:txBody>
          <a:bodyPr vert="horz" wrap="square" lIns="91440" tIns="45720" rIns="91440" bIns="45720" numCol="1" anchor="t" anchorCtr="0" compatLnSpc="1"/>
          <a:lstStyle/>
          <a:p>
            <a:endParaRPr lang="zh-CN" altLang="en-US"/>
          </a:p>
        </p:txBody>
      </p:sp>
      <p:sp>
        <p:nvSpPr>
          <p:cNvPr id="31" name="Freeform 26"/>
          <p:cNvSpPr>
            <a:spLocks noEditPoints="1"/>
          </p:cNvSpPr>
          <p:nvPr/>
        </p:nvSpPr>
        <p:spPr bwMode="auto">
          <a:xfrm>
            <a:off x="4596187" y="1929719"/>
            <a:ext cx="1505670" cy="1505670"/>
          </a:xfrm>
          <a:custGeom>
            <a:avLst/>
            <a:gdLst>
              <a:gd name="T0" fmla="*/ 11755 w 11784"/>
              <a:gd name="T1" fmla="*/ 11690 h 11784"/>
              <a:gd name="T2" fmla="*/ 11690 w 11784"/>
              <a:gd name="T3" fmla="*/ 11755 h 11784"/>
              <a:gd name="T4" fmla="*/ 4946 w 11784"/>
              <a:gd name="T5" fmla="*/ 74 h 11784"/>
              <a:gd name="T6" fmla="*/ 5012 w 11784"/>
              <a:gd name="T7" fmla="*/ 91 h 11784"/>
              <a:gd name="T8" fmla="*/ 4820 w 11784"/>
              <a:gd name="T9" fmla="*/ 204 h 11784"/>
              <a:gd name="T10" fmla="*/ 4632 w 11784"/>
              <a:gd name="T11" fmla="*/ 319 h 11784"/>
              <a:gd name="T12" fmla="*/ 4261 w 11784"/>
              <a:gd name="T13" fmla="*/ 558 h 11784"/>
              <a:gd name="T14" fmla="*/ 3899 w 11784"/>
              <a:gd name="T15" fmla="*/ 809 h 11784"/>
              <a:gd name="T16" fmla="*/ 3546 w 11784"/>
              <a:gd name="T17" fmla="*/ 1071 h 11784"/>
              <a:gd name="T18" fmla="*/ 3202 w 11784"/>
              <a:gd name="T19" fmla="*/ 1344 h 11784"/>
              <a:gd name="T20" fmla="*/ 2867 w 11784"/>
              <a:gd name="T21" fmla="*/ 1629 h 11784"/>
              <a:gd name="T22" fmla="*/ 2542 w 11784"/>
              <a:gd name="T23" fmla="*/ 1923 h 11784"/>
              <a:gd name="T24" fmla="*/ 2227 w 11784"/>
              <a:gd name="T25" fmla="*/ 2228 h 11784"/>
              <a:gd name="T26" fmla="*/ 1922 w 11784"/>
              <a:gd name="T27" fmla="*/ 2543 h 11784"/>
              <a:gd name="T28" fmla="*/ 1628 w 11784"/>
              <a:gd name="T29" fmla="*/ 2868 h 11784"/>
              <a:gd name="T30" fmla="*/ 1343 w 11784"/>
              <a:gd name="T31" fmla="*/ 3203 h 11784"/>
              <a:gd name="T32" fmla="*/ 1070 w 11784"/>
              <a:gd name="T33" fmla="*/ 3547 h 11784"/>
              <a:gd name="T34" fmla="*/ 808 w 11784"/>
              <a:gd name="T35" fmla="*/ 3900 h 11784"/>
              <a:gd name="T36" fmla="*/ 557 w 11784"/>
              <a:gd name="T37" fmla="*/ 4262 h 11784"/>
              <a:gd name="T38" fmla="*/ 318 w 11784"/>
              <a:gd name="T39" fmla="*/ 4633 h 11784"/>
              <a:gd name="T40" fmla="*/ 203 w 11784"/>
              <a:gd name="T41" fmla="*/ 4821 h 11784"/>
              <a:gd name="T42" fmla="*/ 91 w 11784"/>
              <a:gd name="T43" fmla="*/ 5012 h 11784"/>
              <a:gd name="T44" fmla="*/ 74 w 11784"/>
              <a:gd name="T45" fmla="*/ 4946 h 11784"/>
              <a:gd name="T46" fmla="*/ 11755 w 11784"/>
              <a:gd name="T47" fmla="*/ 11690 h 11784"/>
              <a:gd name="T48" fmla="*/ 26 w 11784"/>
              <a:gd name="T49" fmla="*/ 5029 h 11784"/>
              <a:gd name="T50" fmla="*/ 4 w 11784"/>
              <a:gd name="T51" fmla="*/ 5000 h 11784"/>
              <a:gd name="T52" fmla="*/ 9 w 11784"/>
              <a:gd name="T53" fmla="*/ 4963 h 11784"/>
              <a:gd name="T54" fmla="*/ 122 w 11784"/>
              <a:gd name="T55" fmla="*/ 4771 h 11784"/>
              <a:gd name="T56" fmla="*/ 238 w 11784"/>
              <a:gd name="T57" fmla="*/ 4581 h 11784"/>
              <a:gd name="T58" fmla="*/ 478 w 11784"/>
              <a:gd name="T59" fmla="*/ 4208 h 11784"/>
              <a:gd name="T60" fmla="*/ 731 w 11784"/>
              <a:gd name="T61" fmla="*/ 3843 h 11784"/>
              <a:gd name="T62" fmla="*/ 995 w 11784"/>
              <a:gd name="T63" fmla="*/ 3487 h 11784"/>
              <a:gd name="T64" fmla="*/ 1270 w 11784"/>
              <a:gd name="T65" fmla="*/ 3141 h 11784"/>
              <a:gd name="T66" fmla="*/ 1556 w 11784"/>
              <a:gd name="T67" fmla="*/ 2804 h 11784"/>
              <a:gd name="T68" fmla="*/ 1853 w 11784"/>
              <a:gd name="T69" fmla="*/ 2477 h 11784"/>
              <a:gd name="T70" fmla="*/ 2160 w 11784"/>
              <a:gd name="T71" fmla="*/ 2159 h 11784"/>
              <a:gd name="T72" fmla="*/ 2478 w 11784"/>
              <a:gd name="T73" fmla="*/ 1852 h 11784"/>
              <a:gd name="T74" fmla="*/ 2805 w 11784"/>
              <a:gd name="T75" fmla="*/ 1555 h 11784"/>
              <a:gd name="T76" fmla="*/ 3142 w 11784"/>
              <a:gd name="T77" fmla="*/ 1269 h 11784"/>
              <a:gd name="T78" fmla="*/ 3489 w 11784"/>
              <a:gd name="T79" fmla="*/ 994 h 11784"/>
              <a:gd name="T80" fmla="*/ 3844 w 11784"/>
              <a:gd name="T81" fmla="*/ 730 h 11784"/>
              <a:gd name="T82" fmla="*/ 4209 w 11784"/>
              <a:gd name="T83" fmla="*/ 478 h 11784"/>
              <a:gd name="T84" fmla="*/ 4582 w 11784"/>
              <a:gd name="T85" fmla="*/ 237 h 11784"/>
              <a:gd name="T86" fmla="*/ 4772 w 11784"/>
              <a:gd name="T87" fmla="*/ 121 h 11784"/>
              <a:gd name="T88" fmla="*/ 4963 w 11784"/>
              <a:gd name="T89" fmla="*/ 9 h 11784"/>
              <a:gd name="T90" fmla="*/ 5000 w 11784"/>
              <a:gd name="T91" fmla="*/ 4 h 11784"/>
              <a:gd name="T92" fmla="*/ 5029 w 11784"/>
              <a:gd name="T93" fmla="*/ 26 h 11784"/>
              <a:gd name="T94" fmla="*/ 11773 w 11784"/>
              <a:gd name="T95" fmla="*/ 11707 h 11784"/>
              <a:gd name="T96" fmla="*/ 11765 w 11784"/>
              <a:gd name="T97" fmla="*/ 11765 h 11784"/>
              <a:gd name="T98" fmla="*/ 11707 w 11784"/>
              <a:gd name="T99" fmla="*/ 11773 h 11784"/>
              <a:gd name="T100" fmla="*/ 26 w 11784"/>
              <a:gd name="T101" fmla="*/ 5029 h 11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84" h="11784">
                <a:moveTo>
                  <a:pt x="11755" y="11690"/>
                </a:moveTo>
                <a:lnTo>
                  <a:pt x="11690" y="11755"/>
                </a:lnTo>
                <a:lnTo>
                  <a:pt x="4946" y="74"/>
                </a:lnTo>
                <a:lnTo>
                  <a:pt x="5012" y="91"/>
                </a:lnTo>
                <a:lnTo>
                  <a:pt x="4820" y="204"/>
                </a:lnTo>
                <a:lnTo>
                  <a:pt x="4632" y="319"/>
                </a:lnTo>
                <a:lnTo>
                  <a:pt x="4261" y="558"/>
                </a:lnTo>
                <a:lnTo>
                  <a:pt x="3899" y="809"/>
                </a:lnTo>
                <a:lnTo>
                  <a:pt x="3546" y="1071"/>
                </a:lnTo>
                <a:lnTo>
                  <a:pt x="3202" y="1344"/>
                </a:lnTo>
                <a:lnTo>
                  <a:pt x="2867" y="1629"/>
                </a:lnTo>
                <a:lnTo>
                  <a:pt x="2542" y="1923"/>
                </a:lnTo>
                <a:lnTo>
                  <a:pt x="2227" y="2228"/>
                </a:lnTo>
                <a:lnTo>
                  <a:pt x="1922" y="2543"/>
                </a:lnTo>
                <a:lnTo>
                  <a:pt x="1628" y="2868"/>
                </a:lnTo>
                <a:lnTo>
                  <a:pt x="1343" y="3203"/>
                </a:lnTo>
                <a:lnTo>
                  <a:pt x="1070" y="3547"/>
                </a:lnTo>
                <a:lnTo>
                  <a:pt x="808" y="3900"/>
                </a:lnTo>
                <a:lnTo>
                  <a:pt x="557" y="4262"/>
                </a:lnTo>
                <a:lnTo>
                  <a:pt x="318" y="4633"/>
                </a:lnTo>
                <a:lnTo>
                  <a:pt x="203" y="4821"/>
                </a:lnTo>
                <a:lnTo>
                  <a:pt x="91" y="5012"/>
                </a:lnTo>
                <a:lnTo>
                  <a:pt x="74" y="4946"/>
                </a:lnTo>
                <a:lnTo>
                  <a:pt x="11755" y="11690"/>
                </a:lnTo>
                <a:close/>
                <a:moveTo>
                  <a:pt x="26" y="5029"/>
                </a:moveTo>
                <a:cubicBezTo>
                  <a:pt x="15" y="5023"/>
                  <a:pt x="7" y="5012"/>
                  <a:pt x="4" y="5000"/>
                </a:cubicBezTo>
                <a:cubicBezTo>
                  <a:pt x="0" y="4987"/>
                  <a:pt x="2" y="4974"/>
                  <a:pt x="9" y="4963"/>
                </a:cubicBezTo>
                <a:lnTo>
                  <a:pt x="122" y="4771"/>
                </a:lnTo>
                <a:lnTo>
                  <a:pt x="238" y="4581"/>
                </a:lnTo>
                <a:lnTo>
                  <a:pt x="478" y="4208"/>
                </a:lnTo>
                <a:lnTo>
                  <a:pt x="731" y="3843"/>
                </a:lnTo>
                <a:lnTo>
                  <a:pt x="995" y="3487"/>
                </a:lnTo>
                <a:lnTo>
                  <a:pt x="1270" y="3141"/>
                </a:lnTo>
                <a:lnTo>
                  <a:pt x="1556" y="2804"/>
                </a:lnTo>
                <a:lnTo>
                  <a:pt x="1853" y="2477"/>
                </a:lnTo>
                <a:lnTo>
                  <a:pt x="2160" y="2159"/>
                </a:lnTo>
                <a:lnTo>
                  <a:pt x="2478" y="1852"/>
                </a:lnTo>
                <a:lnTo>
                  <a:pt x="2805" y="1555"/>
                </a:lnTo>
                <a:lnTo>
                  <a:pt x="3142" y="1269"/>
                </a:lnTo>
                <a:lnTo>
                  <a:pt x="3489" y="994"/>
                </a:lnTo>
                <a:lnTo>
                  <a:pt x="3844" y="730"/>
                </a:lnTo>
                <a:lnTo>
                  <a:pt x="4209" y="478"/>
                </a:lnTo>
                <a:lnTo>
                  <a:pt x="4582" y="237"/>
                </a:lnTo>
                <a:lnTo>
                  <a:pt x="4772" y="121"/>
                </a:lnTo>
                <a:lnTo>
                  <a:pt x="4963" y="9"/>
                </a:lnTo>
                <a:cubicBezTo>
                  <a:pt x="4974" y="2"/>
                  <a:pt x="4987" y="0"/>
                  <a:pt x="5000" y="4"/>
                </a:cubicBezTo>
                <a:cubicBezTo>
                  <a:pt x="5012" y="7"/>
                  <a:pt x="5023" y="15"/>
                  <a:pt x="5029" y="26"/>
                </a:cubicBezTo>
                <a:lnTo>
                  <a:pt x="11773" y="11707"/>
                </a:lnTo>
                <a:cubicBezTo>
                  <a:pt x="11784" y="11726"/>
                  <a:pt x="11781" y="11750"/>
                  <a:pt x="11765" y="11765"/>
                </a:cubicBezTo>
                <a:cubicBezTo>
                  <a:pt x="11750" y="11781"/>
                  <a:pt x="11726" y="11784"/>
                  <a:pt x="11707" y="11773"/>
                </a:cubicBezTo>
                <a:lnTo>
                  <a:pt x="26" y="5029"/>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32" name="Freeform 27"/>
          <p:cNvSpPr/>
          <p:nvPr/>
        </p:nvSpPr>
        <p:spPr bwMode="auto">
          <a:xfrm>
            <a:off x="5234021" y="1705040"/>
            <a:ext cx="861448" cy="1723960"/>
          </a:xfrm>
          <a:custGeom>
            <a:avLst/>
            <a:gdLst>
              <a:gd name="T0" fmla="*/ 6744 w 6744"/>
              <a:gd name="T1" fmla="*/ 13488 h 13488"/>
              <a:gd name="T2" fmla="*/ 6744 w 6744"/>
              <a:gd name="T3" fmla="*/ 0 h 13488"/>
              <a:gd name="T4" fmla="*/ 0 w 6744"/>
              <a:gd name="T5" fmla="*/ 1807 h 13488"/>
              <a:gd name="T6" fmla="*/ 6744 w 6744"/>
              <a:gd name="T7" fmla="*/ 13488 h 13488"/>
            </a:gdLst>
            <a:ahLst/>
            <a:cxnLst>
              <a:cxn ang="0">
                <a:pos x="T0" y="T1"/>
              </a:cxn>
              <a:cxn ang="0">
                <a:pos x="T2" y="T3"/>
              </a:cxn>
              <a:cxn ang="0">
                <a:pos x="T4" y="T5"/>
              </a:cxn>
              <a:cxn ang="0">
                <a:pos x="T6" y="T7"/>
              </a:cxn>
            </a:cxnLst>
            <a:rect l="0" t="0" r="r" b="b"/>
            <a:pathLst>
              <a:path w="6744" h="13488">
                <a:moveTo>
                  <a:pt x="6744" y="13488"/>
                </a:moveTo>
                <a:lnTo>
                  <a:pt x="6744" y="0"/>
                </a:lnTo>
                <a:cubicBezTo>
                  <a:pt x="4377" y="0"/>
                  <a:pt x="2051" y="623"/>
                  <a:pt x="0" y="1807"/>
                </a:cubicBezTo>
                <a:lnTo>
                  <a:pt x="6744" y="13488"/>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33" name="Freeform 28"/>
          <p:cNvSpPr>
            <a:spLocks noEditPoints="1"/>
          </p:cNvSpPr>
          <p:nvPr/>
        </p:nvSpPr>
        <p:spPr bwMode="auto">
          <a:xfrm>
            <a:off x="5227632" y="1698651"/>
            <a:ext cx="874226" cy="1736738"/>
          </a:xfrm>
          <a:custGeom>
            <a:avLst/>
            <a:gdLst>
              <a:gd name="T0" fmla="*/ 6745 w 6841"/>
              <a:gd name="T1" fmla="*/ 13536 h 13588"/>
              <a:gd name="T2" fmla="*/ 6794 w 6841"/>
              <a:gd name="T3" fmla="*/ 96 h 13588"/>
              <a:gd name="T4" fmla="*/ 6351 w 6841"/>
              <a:gd name="T5" fmla="*/ 103 h 13588"/>
              <a:gd name="T6" fmla="*/ 5911 w 6841"/>
              <a:gd name="T7" fmla="*/ 125 h 13588"/>
              <a:gd name="T8" fmla="*/ 5472 w 6841"/>
              <a:gd name="T9" fmla="*/ 161 h 13588"/>
              <a:gd name="T10" fmla="*/ 5035 w 6841"/>
              <a:gd name="T11" fmla="*/ 212 h 13588"/>
              <a:gd name="T12" fmla="*/ 4601 w 6841"/>
              <a:gd name="T13" fmla="*/ 276 h 13588"/>
              <a:gd name="T14" fmla="*/ 4169 w 6841"/>
              <a:gd name="T15" fmla="*/ 355 h 13588"/>
              <a:gd name="T16" fmla="*/ 3740 w 6841"/>
              <a:gd name="T17" fmla="*/ 447 h 13588"/>
              <a:gd name="T18" fmla="*/ 3314 w 6841"/>
              <a:gd name="T19" fmla="*/ 554 h 13588"/>
              <a:gd name="T20" fmla="*/ 2893 w 6841"/>
              <a:gd name="T21" fmla="*/ 674 h 13588"/>
              <a:gd name="T22" fmla="*/ 2475 w 6841"/>
              <a:gd name="T23" fmla="*/ 809 h 13588"/>
              <a:gd name="T24" fmla="*/ 2062 w 6841"/>
              <a:gd name="T25" fmla="*/ 956 h 13588"/>
              <a:gd name="T26" fmla="*/ 1653 w 6841"/>
              <a:gd name="T27" fmla="*/ 1117 h 13588"/>
              <a:gd name="T28" fmla="*/ 1250 w 6841"/>
              <a:gd name="T29" fmla="*/ 1292 h 13588"/>
              <a:gd name="T30" fmla="*/ 852 w 6841"/>
              <a:gd name="T31" fmla="*/ 1481 h 13588"/>
              <a:gd name="T32" fmla="*/ 459 w 6841"/>
              <a:gd name="T33" fmla="*/ 1682 h 13588"/>
              <a:gd name="T34" fmla="*/ 73 w 6841"/>
              <a:gd name="T35" fmla="*/ 1897 h 13588"/>
              <a:gd name="T36" fmla="*/ 6835 w 6841"/>
              <a:gd name="T37" fmla="*/ 13512 h 13588"/>
              <a:gd name="T38" fmla="*/ 3 w 6841"/>
              <a:gd name="T39" fmla="*/ 1842 h 13588"/>
              <a:gd name="T40" fmla="*/ 219 w 6841"/>
              <a:gd name="T41" fmla="*/ 1703 h 13588"/>
              <a:gd name="T42" fmla="*/ 612 w 6841"/>
              <a:gd name="T43" fmla="*/ 1494 h 13588"/>
              <a:gd name="T44" fmla="*/ 1010 w 6841"/>
              <a:gd name="T45" fmla="*/ 1298 h 13588"/>
              <a:gd name="T46" fmla="*/ 1413 w 6841"/>
              <a:gd name="T47" fmla="*/ 1115 h 13588"/>
              <a:gd name="T48" fmla="*/ 1823 w 6841"/>
              <a:gd name="T49" fmla="*/ 946 h 13588"/>
              <a:gd name="T50" fmla="*/ 2236 w 6841"/>
              <a:gd name="T51" fmla="*/ 790 h 13588"/>
              <a:gd name="T52" fmla="*/ 2655 w 6841"/>
              <a:gd name="T53" fmla="*/ 648 h 13588"/>
              <a:gd name="T54" fmla="*/ 3078 w 6841"/>
              <a:gd name="T55" fmla="*/ 520 h 13588"/>
              <a:gd name="T56" fmla="*/ 3504 w 6841"/>
              <a:gd name="T57" fmla="*/ 406 h 13588"/>
              <a:gd name="T58" fmla="*/ 3935 w 6841"/>
              <a:gd name="T59" fmla="*/ 305 h 13588"/>
              <a:gd name="T60" fmla="*/ 4368 w 6841"/>
              <a:gd name="T61" fmla="*/ 219 h 13588"/>
              <a:gd name="T62" fmla="*/ 4804 w 6841"/>
              <a:gd name="T63" fmla="*/ 147 h 13588"/>
              <a:gd name="T64" fmla="*/ 5243 w 6841"/>
              <a:gd name="T65" fmla="*/ 89 h 13588"/>
              <a:gd name="T66" fmla="*/ 5684 w 6841"/>
              <a:gd name="T67" fmla="*/ 46 h 13588"/>
              <a:gd name="T68" fmla="*/ 6127 w 6841"/>
              <a:gd name="T69" fmla="*/ 17 h 13588"/>
              <a:gd name="T70" fmla="*/ 6571 w 6841"/>
              <a:gd name="T71" fmla="*/ 2 h 13588"/>
              <a:gd name="T72" fmla="*/ 6827 w 6841"/>
              <a:gd name="T73" fmla="*/ 14 h 13588"/>
              <a:gd name="T74" fmla="*/ 6841 w 6841"/>
              <a:gd name="T75" fmla="*/ 13536 h 13588"/>
              <a:gd name="T76" fmla="*/ 6752 w 6841"/>
              <a:gd name="T77" fmla="*/ 13560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1" h="13588">
                <a:moveTo>
                  <a:pt x="6835" y="13512"/>
                </a:moveTo>
                <a:lnTo>
                  <a:pt x="6745" y="13536"/>
                </a:lnTo>
                <a:lnTo>
                  <a:pt x="6745" y="48"/>
                </a:lnTo>
                <a:lnTo>
                  <a:pt x="6794" y="96"/>
                </a:lnTo>
                <a:lnTo>
                  <a:pt x="6572" y="98"/>
                </a:lnTo>
                <a:lnTo>
                  <a:pt x="6351" y="103"/>
                </a:lnTo>
                <a:lnTo>
                  <a:pt x="6131" y="112"/>
                </a:lnTo>
                <a:lnTo>
                  <a:pt x="5911" y="125"/>
                </a:lnTo>
                <a:lnTo>
                  <a:pt x="5691" y="141"/>
                </a:lnTo>
                <a:lnTo>
                  <a:pt x="5472" y="161"/>
                </a:lnTo>
                <a:lnTo>
                  <a:pt x="5253" y="185"/>
                </a:lnTo>
                <a:lnTo>
                  <a:pt x="5035" y="212"/>
                </a:lnTo>
                <a:lnTo>
                  <a:pt x="4818" y="242"/>
                </a:lnTo>
                <a:lnTo>
                  <a:pt x="4601" y="276"/>
                </a:lnTo>
                <a:lnTo>
                  <a:pt x="4384" y="314"/>
                </a:lnTo>
                <a:lnTo>
                  <a:pt x="4169" y="355"/>
                </a:lnTo>
                <a:lnTo>
                  <a:pt x="3954" y="399"/>
                </a:lnTo>
                <a:lnTo>
                  <a:pt x="3740" y="447"/>
                </a:lnTo>
                <a:lnTo>
                  <a:pt x="3527" y="499"/>
                </a:lnTo>
                <a:lnTo>
                  <a:pt x="3314" y="554"/>
                </a:lnTo>
                <a:lnTo>
                  <a:pt x="3103" y="612"/>
                </a:lnTo>
                <a:lnTo>
                  <a:pt x="2893" y="674"/>
                </a:lnTo>
                <a:lnTo>
                  <a:pt x="2684" y="740"/>
                </a:lnTo>
                <a:lnTo>
                  <a:pt x="2475" y="809"/>
                </a:lnTo>
                <a:lnTo>
                  <a:pt x="2268" y="881"/>
                </a:lnTo>
                <a:lnTo>
                  <a:pt x="2062" y="956"/>
                </a:lnTo>
                <a:lnTo>
                  <a:pt x="1857" y="1035"/>
                </a:lnTo>
                <a:lnTo>
                  <a:pt x="1653" y="1117"/>
                </a:lnTo>
                <a:lnTo>
                  <a:pt x="1451" y="1203"/>
                </a:lnTo>
                <a:lnTo>
                  <a:pt x="1250" y="1292"/>
                </a:lnTo>
                <a:lnTo>
                  <a:pt x="1050" y="1385"/>
                </a:lnTo>
                <a:lnTo>
                  <a:pt x="852" y="1481"/>
                </a:lnTo>
                <a:lnTo>
                  <a:pt x="655" y="1580"/>
                </a:lnTo>
                <a:lnTo>
                  <a:pt x="459" y="1682"/>
                </a:lnTo>
                <a:lnTo>
                  <a:pt x="265" y="1788"/>
                </a:lnTo>
                <a:lnTo>
                  <a:pt x="73" y="1897"/>
                </a:lnTo>
                <a:lnTo>
                  <a:pt x="91" y="1831"/>
                </a:lnTo>
                <a:lnTo>
                  <a:pt x="6835" y="13512"/>
                </a:lnTo>
                <a:close/>
                <a:moveTo>
                  <a:pt x="8" y="1879"/>
                </a:moveTo>
                <a:cubicBezTo>
                  <a:pt x="2" y="1868"/>
                  <a:pt x="0" y="1855"/>
                  <a:pt x="3" y="1842"/>
                </a:cubicBezTo>
                <a:cubicBezTo>
                  <a:pt x="7" y="1830"/>
                  <a:pt x="15" y="1820"/>
                  <a:pt x="26" y="1813"/>
                </a:cubicBezTo>
                <a:lnTo>
                  <a:pt x="219" y="1703"/>
                </a:lnTo>
                <a:lnTo>
                  <a:pt x="415" y="1597"/>
                </a:lnTo>
                <a:lnTo>
                  <a:pt x="612" y="1494"/>
                </a:lnTo>
                <a:lnTo>
                  <a:pt x="810" y="1394"/>
                </a:lnTo>
                <a:lnTo>
                  <a:pt x="1010" y="1298"/>
                </a:lnTo>
                <a:lnTo>
                  <a:pt x="1211" y="1205"/>
                </a:lnTo>
                <a:lnTo>
                  <a:pt x="1413" y="1115"/>
                </a:lnTo>
                <a:lnTo>
                  <a:pt x="1618" y="1028"/>
                </a:lnTo>
                <a:lnTo>
                  <a:pt x="1823" y="946"/>
                </a:lnTo>
                <a:lnTo>
                  <a:pt x="2029" y="866"/>
                </a:lnTo>
                <a:lnTo>
                  <a:pt x="2236" y="790"/>
                </a:lnTo>
                <a:lnTo>
                  <a:pt x="2445" y="717"/>
                </a:lnTo>
                <a:lnTo>
                  <a:pt x="2655" y="648"/>
                </a:lnTo>
                <a:lnTo>
                  <a:pt x="2866" y="582"/>
                </a:lnTo>
                <a:lnTo>
                  <a:pt x="3078" y="520"/>
                </a:lnTo>
                <a:lnTo>
                  <a:pt x="3290" y="461"/>
                </a:lnTo>
                <a:lnTo>
                  <a:pt x="3504" y="406"/>
                </a:lnTo>
                <a:lnTo>
                  <a:pt x="3719" y="354"/>
                </a:lnTo>
                <a:lnTo>
                  <a:pt x="3935" y="305"/>
                </a:lnTo>
                <a:lnTo>
                  <a:pt x="4151" y="260"/>
                </a:lnTo>
                <a:lnTo>
                  <a:pt x="4368" y="219"/>
                </a:lnTo>
                <a:lnTo>
                  <a:pt x="4586" y="181"/>
                </a:lnTo>
                <a:lnTo>
                  <a:pt x="4804" y="147"/>
                </a:lnTo>
                <a:lnTo>
                  <a:pt x="5024" y="116"/>
                </a:lnTo>
                <a:lnTo>
                  <a:pt x="5243" y="89"/>
                </a:lnTo>
                <a:lnTo>
                  <a:pt x="5463" y="66"/>
                </a:lnTo>
                <a:lnTo>
                  <a:pt x="5684" y="46"/>
                </a:lnTo>
                <a:lnTo>
                  <a:pt x="5905" y="29"/>
                </a:lnTo>
                <a:lnTo>
                  <a:pt x="6127" y="17"/>
                </a:lnTo>
                <a:lnTo>
                  <a:pt x="6349" y="7"/>
                </a:lnTo>
                <a:lnTo>
                  <a:pt x="6571" y="2"/>
                </a:lnTo>
                <a:lnTo>
                  <a:pt x="6793" y="0"/>
                </a:lnTo>
                <a:cubicBezTo>
                  <a:pt x="6806" y="0"/>
                  <a:pt x="6818" y="5"/>
                  <a:pt x="6827" y="14"/>
                </a:cubicBezTo>
                <a:cubicBezTo>
                  <a:pt x="6836" y="23"/>
                  <a:pt x="6841" y="35"/>
                  <a:pt x="6841" y="48"/>
                </a:cubicBezTo>
                <a:lnTo>
                  <a:pt x="6841" y="13536"/>
                </a:lnTo>
                <a:cubicBezTo>
                  <a:pt x="6841" y="13558"/>
                  <a:pt x="6827" y="13577"/>
                  <a:pt x="6806" y="13583"/>
                </a:cubicBezTo>
                <a:cubicBezTo>
                  <a:pt x="6785" y="13588"/>
                  <a:pt x="6763" y="13579"/>
                  <a:pt x="6752" y="13560"/>
                </a:cubicBezTo>
                <a:lnTo>
                  <a:pt x="8" y="1879"/>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18" name="矩形 17"/>
          <p:cNvSpPr/>
          <p:nvPr/>
        </p:nvSpPr>
        <p:spPr>
          <a:xfrm>
            <a:off x="4597271" y="3613666"/>
            <a:ext cx="3023585" cy="461665"/>
          </a:xfrm>
          <a:prstGeom prst="rect">
            <a:avLst/>
          </a:prstGeom>
        </p:spPr>
        <p:txBody>
          <a:bodyPr wrap="none">
            <a:spAutoFit/>
          </a:bodyPr>
          <a:lstStyle/>
          <a:p>
            <a:r>
              <a:rPr lang="zh-CN" altLang="en-US" sz="2400" b="1" dirty="0">
                <a:solidFill>
                  <a:schemeClr val="bg1"/>
                </a:solidFill>
              </a:rPr>
              <a:t>第一篇  依法治国篇</a:t>
            </a:r>
            <a:endParaRPr lang="zh-CN" altLang="en-US" sz="2400" b="1" dirty="0">
              <a:solidFill>
                <a:schemeClr val="bg1"/>
              </a:solidFill>
            </a:endParaRPr>
          </a:p>
        </p:txBody>
      </p:sp>
      <p:grpSp>
        <p:nvGrpSpPr>
          <p:cNvPr id="19" name="组合 28"/>
          <p:cNvGrpSpPr/>
          <p:nvPr/>
        </p:nvGrpSpPr>
        <p:grpSpPr>
          <a:xfrm>
            <a:off x="3450650" y="5341346"/>
            <a:ext cx="664429" cy="643114"/>
            <a:chOff x="3030538" y="663575"/>
            <a:chExt cx="1435101" cy="1389063"/>
          </a:xfrm>
          <a:solidFill>
            <a:schemeClr val="bg1"/>
          </a:solidFill>
        </p:grpSpPr>
        <p:sp>
          <p:nvSpPr>
            <p:cNvPr id="20" name="Freeform 11"/>
            <p:cNvSpPr>
              <a:spLocks noEditPoints="1"/>
            </p:cNvSpPr>
            <p:nvPr/>
          </p:nvSpPr>
          <p:spPr bwMode="auto">
            <a:xfrm>
              <a:off x="3030538" y="671513"/>
              <a:ext cx="1098550" cy="1103313"/>
            </a:xfrm>
            <a:custGeom>
              <a:avLst/>
              <a:gdLst>
                <a:gd name="T0" fmla="*/ 188 w 376"/>
                <a:gd name="T1" fmla="*/ 0 h 377"/>
                <a:gd name="T2" fmla="*/ 0 w 376"/>
                <a:gd name="T3" fmla="*/ 189 h 377"/>
                <a:gd name="T4" fmla="*/ 188 w 376"/>
                <a:gd name="T5" fmla="*/ 377 h 377"/>
                <a:gd name="T6" fmla="*/ 376 w 376"/>
                <a:gd name="T7" fmla="*/ 189 h 377"/>
                <a:gd name="T8" fmla="*/ 188 w 376"/>
                <a:gd name="T9" fmla="*/ 0 h 377"/>
                <a:gd name="T10" fmla="*/ 188 w 376"/>
                <a:gd name="T11" fmla="*/ 329 h 377"/>
                <a:gd name="T12" fmla="*/ 48 w 376"/>
                <a:gd name="T13" fmla="*/ 189 h 377"/>
                <a:gd name="T14" fmla="*/ 188 w 376"/>
                <a:gd name="T15" fmla="*/ 48 h 377"/>
                <a:gd name="T16" fmla="*/ 328 w 376"/>
                <a:gd name="T17" fmla="*/ 189 h 377"/>
                <a:gd name="T18" fmla="*/ 188 w 376"/>
                <a:gd name="T19" fmla="*/ 329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377">
                  <a:moveTo>
                    <a:pt x="188" y="0"/>
                  </a:moveTo>
                  <a:cubicBezTo>
                    <a:pt x="84" y="0"/>
                    <a:pt x="0" y="85"/>
                    <a:pt x="0" y="189"/>
                  </a:cubicBezTo>
                  <a:cubicBezTo>
                    <a:pt x="0" y="292"/>
                    <a:pt x="84" y="377"/>
                    <a:pt x="188" y="377"/>
                  </a:cubicBezTo>
                  <a:cubicBezTo>
                    <a:pt x="292" y="377"/>
                    <a:pt x="376" y="292"/>
                    <a:pt x="376" y="189"/>
                  </a:cubicBezTo>
                  <a:cubicBezTo>
                    <a:pt x="376" y="85"/>
                    <a:pt x="292" y="0"/>
                    <a:pt x="188" y="0"/>
                  </a:cubicBezTo>
                  <a:close/>
                  <a:moveTo>
                    <a:pt x="188" y="329"/>
                  </a:moveTo>
                  <a:cubicBezTo>
                    <a:pt x="111" y="329"/>
                    <a:pt x="48" y="266"/>
                    <a:pt x="48" y="189"/>
                  </a:cubicBezTo>
                  <a:cubicBezTo>
                    <a:pt x="48" y="111"/>
                    <a:pt x="111" y="48"/>
                    <a:pt x="188" y="48"/>
                  </a:cubicBezTo>
                  <a:cubicBezTo>
                    <a:pt x="265" y="48"/>
                    <a:pt x="328" y="111"/>
                    <a:pt x="328" y="189"/>
                  </a:cubicBezTo>
                  <a:cubicBezTo>
                    <a:pt x="328" y="266"/>
                    <a:pt x="265" y="329"/>
                    <a:pt x="188" y="3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2"/>
            <p:cNvSpPr/>
            <p:nvPr/>
          </p:nvSpPr>
          <p:spPr bwMode="auto">
            <a:xfrm>
              <a:off x="3933826" y="1538288"/>
              <a:ext cx="111125" cy="115888"/>
            </a:xfrm>
            <a:custGeom>
              <a:avLst/>
              <a:gdLst>
                <a:gd name="T0" fmla="*/ 34 w 38"/>
                <a:gd name="T1" fmla="*/ 4 h 40"/>
                <a:gd name="T2" fmla="*/ 34 w 38"/>
                <a:gd name="T3" fmla="*/ 19 h 40"/>
                <a:gd name="T4" fmla="*/ 19 w 38"/>
                <a:gd name="T5" fmla="*/ 35 h 40"/>
                <a:gd name="T6" fmla="*/ 4 w 38"/>
                <a:gd name="T7" fmla="*/ 36 h 40"/>
                <a:gd name="T8" fmla="*/ 4 w 38"/>
                <a:gd name="T9" fmla="*/ 36 h 40"/>
                <a:gd name="T10" fmla="*/ 5 w 38"/>
                <a:gd name="T11" fmla="*/ 21 h 40"/>
                <a:gd name="T12" fmla="*/ 19 w 38"/>
                <a:gd name="T13" fmla="*/ 6 h 40"/>
                <a:gd name="T14" fmla="*/ 34 w 38"/>
                <a:gd name="T15" fmla="*/ 4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0">
                  <a:moveTo>
                    <a:pt x="34" y="4"/>
                  </a:moveTo>
                  <a:cubicBezTo>
                    <a:pt x="38" y="8"/>
                    <a:pt x="38" y="15"/>
                    <a:pt x="34" y="19"/>
                  </a:cubicBezTo>
                  <a:cubicBezTo>
                    <a:pt x="19" y="35"/>
                    <a:pt x="19" y="35"/>
                    <a:pt x="19" y="35"/>
                  </a:cubicBezTo>
                  <a:cubicBezTo>
                    <a:pt x="15" y="39"/>
                    <a:pt x="8" y="40"/>
                    <a:pt x="4" y="36"/>
                  </a:cubicBezTo>
                  <a:cubicBezTo>
                    <a:pt x="4" y="36"/>
                    <a:pt x="4" y="36"/>
                    <a:pt x="4" y="36"/>
                  </a:cubicBezTo>
                  <a:cubicBezTo>
                    <a:pt x="0" y="32"/>
                    <a:pt x="1" y="26"/>
                    <a:pt x="5" y="21"/>
                  </a:cubicBezTo>
                  <a:cubicBezTo>
                    <a:pt x="19" y="6"/>
                    <a:pt x="19" y="6"/>
                    <a:pt x="19" y="6"/>
                  </a:cubicBezTo>
                  <a:cubicBezTo>
                    <a:pt x="24" y="1"/>
                    <a:pt x="30" y="0"/>
                    <a:pt x="3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3"/>
            <p:cNvSpPr/>
            <p:nvPr/>
          </p:nvSpPr>
          <p:spPr bwMode="auto">
            <a:xfrm>
              <a:off x="3971926" y="1573213"/>
              <a:ext cx="493713" cy="479425"/>
            </a:xfrm>
            <a:custGeom>
              <a:avLst/>
              <a:gdLst>
                <a:gd name="T0" fmla="*/ 163 w 169"/>
                <a:gd name="T1" fmla="*/ 104 h 164"/>
                <a:gd name="T2" fmla="*/ 162 w 169"/>
                <a:gd name="T3" fmla="*/ 129 h 164"/>
                <a:gd name="T4" fmla="*/ 137 w 169"/>
                <a:gd name="T5" fmla="*/ 155 h 164"/>
                <a:gd name="T6" fmla="*/ 112 w 169"/>
                <a:gd name="T7" fmla="*/ 158 h 164"/>
                <a:gd name="T8" fmla="*/ 112 w 169"/>
                <a:gd name="T9" fmla="*/ 158 h 164"/>
                <a:gd name="T10" fmla="*/ 7 w 169"/>
                <a:gd name="T11" fmla="*/ 33 h 164"/>
                <a:gd name="T12" fmla="*/ 32 w 169"/>
                <a:gd name="T13" fmla="*/ 7 h 164"/>
                <a:gd name="T14" fmla="*/ 163 w 169"/>
                <a:gd name="T15" fmla="*/ 10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64">
                  <a:moveTo>
                    <a:pt x="163" y="104"/>
                  </a:moveTo>
                  <a:cubicBezTo>
                    <a:pt x="169" y="110"/>
                    <a:pt x="169" y="121"/>
                    <a:pt x="162" y="129"/>
                  </a:cubicBezTo>
                  <a:cubicBezTo>
                    <a:pt x="137" y="155"/>
                    <a:pt x="137" y="155"/>
                    <a:pt x="137" y="155"/>
                  </a:cubicBezTo>
                  <a:cubicBezTo>
                    <a:pt x="130" y="163"/>
                    <a:pt x="119" y="164"/>
                    <a:pt x="112" y="158"/>
                  </a:cubicBezTo>
                  <a:cubicBezTo>
                    <a:pt x="112" y="158"/>
                    <a:pt x="112" y="158"/>
                    <a:pt x="112" y="158"/>
                  </a:cubicBezTo>
                  <a:cubicBezTo>
                    <a:pt x="105" y="151"/>
                    <a:pt x="0" y="41"/>
                    <a:pt x="7" y="33"/>
                  </a:cubicBezTo>
                  <a:cubicBezTo>
                    <a:pt x="32" y="7"/>
                    <a:pt x="32" y="7"/>
                    <a:pt x="32" y="7"/>
                  </a:cubicBezTo>
                  <a:cubicBezTo>
                    <a:pt x="39" y="0"/>
                    <a:pt x="156" y="97"/>
                    <a:pt x="163"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4"/>
            <p:cNvSpPr/>
            <p:nvPr/>
          </p:nvSpPr>
          <p:spPr bwMode="auto">
            <a:xfrm>
              <a:off x="4000501" y="771525"/>
              <a:ext cx="271463" cy="58738"/>
            </a:xfrm>
            <a:custGeom>
              <a:avLst/>
              <a:gdLst>
                <a:gd name="T0" fmla="*/ 93 w 93"/>
                <a:gd name="T1" fmla="*/ 10 h 20"/>
                <a:gd name="T2" fmla="*/ 83 w 93"/>
                <a:gd name="T3" fmla="*/ 20 h 20"/>
                <a:gd name="T4" fmla="*/ 9 w 93"/>
                <a:gd name="T5" fmla="*/ 20 h 20"/>
                <a:gd name="T6" fmla="*/ 0 w 93"/>
                <a:gd name="T7" fmla="*/ 10 h 20"/>
                <a:gd name="T8" fmla="*/ 0 w 93"/>
                <a:gd name="T9" fmla="*/ 10 h 20"/>
                <a:gd name="T10" fmla="*/ 9 w 93"/>
                <a:gd name="T11" fmla="*/ 0 h 20"/>
                <a:gd name="T12" fmla="*/ 83 w 93"/>
                <a:gd name="T13" fmla="*/ 0 h 20"/>
                <a:gd name="T14" fmla="*/ 93 w 93"/>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20">
                  <a:moveTo>
                    <a:pt x="93" y="10"/>
                  </a:moveTo>
                  <a:cubicBezTo>
                    <a:pt x="93" y="15"/>
                    <a:pt x="89" y="20"/>
                    <a:pt x="83" y="20"/>
                  </a:cubicBezTo>
                  <a:cubicBezTo>
                    <a:pt x="9" y="20"/>
                    <a:pt x="9" y="20"/>
                    <a:pt x="9" y="20"/>
                  </a:cubicBezTo>
                  <a:cubicBezTo>
                    <a:pt x="4" y="20"/>
                    <a:pt x="0" y="15"/>
                    <a:pt x="0" y="10"/>
                  </a:cubicBezTo>
                  <a:cubicBezTo>
                    <a:pt x="0" y="10"/>
                    <a:pt x="0" y="10"/>
                    <a:pt x="0" y="10"/>
                  </a:cubicBezTo>
                  <a:cubicBezTo>
                    <a:pt x="0" y="4"/>
                    <a:pt x="4" y="0"/>
                    <a:pt x="9" y="0"/>
                  </a:cubicBezTo>
                  <a:cubicBezTo>
                    <a:pt x="83" y="0"/>
                    <a:pt x="83" y="0"/>
                    <a:pt x="83" y="0"/>
                  </a:cubicBezTo>
                  <a:cubicBezTo>
                    <a:pt x="89" y="0"/>
                    <a:pt x="93" y="4"/>
                    <a:pt x="9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5"/>
            <p:cNvSpPr/>
            <p:nvPr/>
          </p:nvSpPr>
          <p:spPr bwMode="auto">
            <a:xfrm>
              <a:off x="4108451" y="663575"/>
              <a:ext cx="55563" cy="271463"/>
            </a:xfrm>
            <a:custGeom>
              <a:avLst/>
              <a:gdLst>
                <a:gd name="T0" fmla="*/ 9 w 19"/>
                <a:gd name="T1" fmla="*/ 0 h 93"/>
                <a:gd name="T2" fmla="*/ 19 w 19"/>
                <a:gd name="T3" fmla="*/ 10 h 93"/>
                <a:gd name="T4" fmla="*/ 19 w 19"/>
                <a:gd name="T5" fmla="*/ 84 h 93"/>
                <a:gd name="T6" fmla="*/ 9 w 19"/>
                <a:gd name="T7" fmla="*/ 93 h 93"/>
                <a:gd name="T8" fmla="*/ 9 w 19"/>
                <a:gd name="T9" fmla="*/ 93 h 93"/>
                <a:gd name="T10" fmla="*/ 0 w 19"/>
                <a:gd name="T11" fmla="*/ 84 h 93"/>
                <a:gd name="T12" fmla="*/ 0 w 19"/>
                <a:gd name="T13" fmla="*/ 10 h 93"/>
                <a:gd name="T14" fmla="*/ 9 w 19"/>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93">
                  <a:moveTo>
                    <a:pt x="9" y="0"/>
                  </a:moveTo>
                  <a:cubicBezTo>
                    <a:pt x="15" y="0"/>
                    <a:pt x="19" y="4"/>
                    <a:pt x="19" y="10"/>
                  </a:cubicBezTo>
                  <a:cubicBezTo>
                    <a:pt x="19" y="84"/>
                    <a:pt x="19" y="84"/>
                    <a:pt x="19" y="84"/>
                  </a:cubicBezTo>
                  <a:cubicBezTo>
                    <a:pt x="19" y="89"/>
                    <a:pt x="15" y="93"/>
                    <a:pt x="9" y="93"/>
                  </a:cubicBezTo>
                  <a:cubicBezTo>
                    <a:pt x="9" y="93"/>
                    <a:pt x="9" y="93"/>
                    <a:pt x="9" y="93"/>
                  </a:cubicBezTo>
                  <a:cubicBezTo>
                    <a:pt x="4" y="93"/>
                    <a:pt x="0" y="89"/>
                    <a:pt x="0" y="84"/>
                  </a:cubicBezTo>
                  <a:cubicBezTo>
                    <a:pt x="0" y="10"/>
                    <a:pt x="0" y="10"/>
                    <a:pt x="0" y="10"/>
                  </a:cubicBezTo>
                  <a:cubicBezTo>
                    <a:pt x="0" y="4"/>
                    <a:pt x="4"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6"/>
            <p:cNvSpPr/>
            <p:nvPr/>
          </p:nvSpPr>
          <p:spPr bwMode="auto">
            <a:xfrm>
              <a:off x="3590926" y="844550"/>
              <a:ext cx="354013" cy="287338"/>
            </a:xfrm>
            <a:custGeom>
              <a:avLst/>
              <a:gdLst>
                <a:gd name="T0" fmla="*/ 105 w 121"/>
                <a:gd name="T1" fmla="*/ 93 h 98"/>
                <a:gd name="T2" fmla="*/ 7 w 121"/>
                <a:gd name="T3" fmla="*/ 15 h 98"/>
                <a:gd name="T4" fmla="*/ 7 w 121"/>
                <a:gd name="T5" fmla="*/ 15 h 98"/>
                <a:gd name="T6" fmla="*/ 1 w 121"/>
                <a:gd name="T7" fmla="*/ 7 h 98"/>
                <a:gd name="T8" fmla="*/ 1 w 121"/>
                <a:gd name="T9" fmla="*/ 7 h 98"/>
                <a:gd name="T10" fmla="*/ 9 w 121"/>
                <a:gd name="T11" fmla="*/ 0 h 98"/>
                <a:gd name="T12" fmla="*/ 9 w 121"/>
                <a:gd name="T13" fmla="*/ 0 h 98"/>
                <a:gd name="T14" fmla="*/ 119 w 121"/>
                <a:gd name="T15" fmla="*/ 88 h 98"/>
                <a:gd name="T16" fmla="*/ 119 w 121"/>
                <a:gd name="T17" fmla="*/ 88 h 98"/>
                <a:gd name="T18" fmla="*/ 115 w 121"/>
                <a:gd name="T19" fmla="*/ 98 h 98"/>
                <a:gd name="T20" fmla="*/ 115 w 121"/>
                <a:gd name="T21" fmla="*/ 98 h 98"/>
                <a:gd name="T22" fmla="*/ 112 w 121"/>
                <a:gd name="T23" fmla="*/ 98 h 98"/>
                <a:gd name="T24" fmla="*/ 112 w 121"/>
                <a:gd name="T25" fmla="*/ 98 h 98"/>
                <a:gd name="T26" fmla="*/ 105 w 121"/>
                <a:gd name="T27"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 h="98">
                  <a:moveTo>
                    <a:pt x="105" y="93"/>
                  </a:moveTo>
                  <a:cubicBezTo>
                    <a:pt x="91" y="51"/>
                    <a:pt x="53" y="19"/>
                    <a:pt x="7" y="15"/>
                  </a:cubicBezTo>
                  <a:cubicBezTo>
                    <a:pt x="7" y="15"/>
                    <a:pt x="7" y="15"/>
                    <a:pt x="7" y="15"/>
                  </a:cubicBezTo>
                  <a:cubicBezTo>
                    <a:pt x="3" y="14"/>
                    <a:pt x="0" y="11"/>
                    <a:pt x="1" y="7"/>
                  </a:cubicBezTo>
                  <a:cubicBezTo>
                    <a:pt x="1" y="7"/>
                    <a:pt x="1" y="7"/>
                    <a:pt x="1" y="7"/>
                  </a:cubicBezTo>
                  <a:cubicBezTo>
                    <a:pt x="1" y="3"/>
                    <a:pt x="5" y="0"/>
                    <a:pt x="9" y="0"/>
                  </a:cubicBezTo>
                  <a:cubicBezTo>
                    <a:pt x="9" y="0"/>
                    <a:pt x="9" y="0"/>
                    <a:pt x="9" y="0"/>
                  </a:cubicBezTo>
                  <a:cubicBezTo>
                    <a:pt x="61" y="5"/>
                    <a:pt x="103" y="41"/>
                    <a:pt x="119" y="88"/>
                  </a:cubicBezTo>
                  <a:cubicBezTo>
                    <a:pt x="119" y="88"/>
                    <a:pt x="119" y="88"/>
                    <a:pt x="119" y="88"/>
                  </a:cubicBezTo>
                  <a:cubicBezTo>
                    <a:pt x="121" y="92"/>
                    <a:pt x="118" y="96"/>
                    <a:pt x="115" y="98"/>
                  </a:cubicBezTo>
                  <a:cubicBezTo>
                    <a:pt x="115" y="98"/>
                    <a:pt x="115" y="98"/>
                    <a:pt x="115" y="98"/>
                  </a:cubicBezTo>
                  <a:cubicBezTo>
                    <a:pt x="114" y="98"/>
                    <a:pt x="113" y="98"/>
                    <a:pt x="112" y="98"/>
                  </a:cubicBezTo>
                  <a:cubicBezTo>
                    <a:pt x="112" y="98"/>
                    <a:pt x="112" y="98"/>
                    <a:pt x="112" y="98"/>
                  </a:cubicBezTo>
                  <a:cubicBezTo>
                    <a:pt x="109" y="98"/>
                    <a:pt x="106" y="96"/>
                    <a:pt x="105"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Oval 17"/>
            <p:cNvSpPr>
              <a:spLocks noChangeArrowheads="1"/>
            </p:cNvSpPr>
            <p:nvPr/>
          </p:nvSpPr>
          <p:spPr bwMode="auto">
            <a:xfrm>
              <a:off x="3906838" y="1149350"/>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551804" y="968528"/>
            <a:ext cx="11830695" cy="2308324"/>
          </a:xfrm>
          <a:prstGeom prst="rect">
            <a:avLst/>
          </a:prstGeom>
          <a:noFill/>
        </p:spPr>
        <p:txBody>
          <a:bodyPr wrap="square">
            <a:spAutoFit/>
          </a:bodyPr>
          <a:lstStyle/>
          <a:p>
            <a:r>
              <a:rPr lang="zh-CN" altLang="en-US" b="1" dirty="0"/>
              <a:t>二、公民、法人和其他组织参与突发事件应对的义务</a:t>
            </a:r>
            <a:endParaRPr lang="zh-CN" altLang="en-US" b="1" dirty="0"/>
          </a:p>
          <a:p>
            <a:r>
              <a:rPr lang="en-US" altLang="zh-CN" dirty="0"/>
              <a:t>1. </a:t>
            </a:r>
            <a:r>
              <a:rPr lang="zh-CN" altLang="en-US" dirty="0"/>
              <a:t>信息报告义务</a:t>
            </a:r>
            <a:endParaRPr lang="en-US" altLang="zh-CN" dirty="0"/>
          </a:p>
          <a:p>
            <a:r>
              <a:rPr lang="en-US" altLang="zh-CN" dirty="0"/>
              <a:t>2. </a:t>
            </a:r>
            <a:r>
              <a:rPr lang="zh-CN" altLang="en-US" dirty="0"/>
              <a:t>制定、演练应急预案与排查、消除风险隐患义务</a:t>
            </a:r>
            <a:endParaRPr lang="en-US" altLang="zh-CN" dirty="0"/>
          </a:p>
          <a:p>
            <a:r>
              <a:rPr lang="en-US" altLang="zh-CN" dirty="0"/>
              <a:t>3. </a:t>
            </a:r>
            <a:r>
              <a:rPr lang="zh-CN" altLang="en-US" dirty="0"/>
              <a:t>参加应急专、兼职或志愿者救援队伍义务</a:t>
            </a:r>
            <a:endParaRPr lang="en-US" altLang="zh-CN" dirty="0"/>
          </a:p>
          <a:p>
            <a:r>
              <a:rPr lang="en-US" altLang="zh-CN" dirty="0"/>
              <a:t>4. </a:t>
            </a:r>
            <a:r>
              <a:rPr lang="zh-CN" altLang="en-US" dirty="0"/>
              <a:t>为应急处置提供科研、宣传、医疗、物质、技术、生产能力等义务</a:t>
            </a:r>
            <a:endParaRPr lang="en-US" altLang="zh-CN" dirty="0"/>
          </a:p>
          <a:p>
            <a:r>
              <a:rPr lang="en-US" altLang="zh-CN" dirty="0"/>
              <a:t>5. </a:t>
            </a:r>
            <a:r>
              <a:rPr lang="zh-CN" altLang="en-US" dirty="0"/>
              <a:t>执行有关决定和命令义务</a:t>
            </a:r>
            <a:endParaRPr lang="en-US" altLang="zh-CN" dirty="0"/>
          </a:p>
          <a:p>
            <a:r>
              <a:rPr lang="en-US" altLang="zh-CN" dirty="0"/>
              <a:t>6. </a:t>
            </a:r>
            <a:r>
              <a:rPr lang="zh-CN" altLang="en-US" dirty="0"/>
              <a:t>服从征用措施义务 </a:t>
            </a:r>
            <a:endParaRPr lang="en-US" altLang="zh-CN" dirty="0"/>
          </a:p>
          <a:p>
            <a:endParaRPr lang="zh-CN" altLang="en-US" dirty="0"/>
          </a:p>
        </p:txBody>
      </p:sp>
      <p:sp>
        <p:nvSpPr>
          <p:cNvPr id="9" name="文本框 8"/>
          <p:cNvSpPr txBox="1"/>
          <p:nvPr/>
        </p:nvSpPr>
        <p:spPr>
          <a:xfrm>
            <a:off x="663209" y="3651253"/>
            <a:ext cx="5032500" cy="2215991"/>
          </a:xfrm>
          <a:prstGeom prst="rect">
            <a:avLst/>
          </a:prstGeom>
          <a:noFill/>
        </p:spPr>
        <p:txBody>
          <a:bodyPr wrap="square">
            <a:spAutoFit/>
          </a:bodyPr>
          <a:lstStyle/>
          <a:p>
            <a:r>
              <a:rPr lang="zh-CN" altLang="en-US" b="1" dirty="0"/>
              <a:t>三、突发事件预警制度</a:t>
            </a:r>
            <a:endParaRPr lang="en-US" altLang="zh-CN" b="1" dirty="0"/>
          </a:p>
          <a:p>
            <a:r>
              <a:rPr lang="en-US" altLang="zh-CN" dirty="0"/>
              <a:t>1. </a:t>
            </a:r>
            <a:r>
              <a:rPr lang="zh-CN" altLang="en-US" dirty="0"/>
              <a:t>突发事件预警级别 </a:t>
            </a:r>
            <a:endParaRPr lang="en-US" altLang="zh-CN" dirty="0"/>
          </a:p>
          <a:p>
            <a:pPr indent="457200"/>
            <a:r>
              <a:rPr lang="zh-CN" altLang="en-US" sz="1600" dirty="0"/>
              <a:t>按照突发事件发生的紧急程度、 发展势态和可能造成的危害程度分为一级、二级、三级和四级，分别用</a:t>
            </a:r>
            <a:r>
              <a:rPr lang="zh-CN" altLang="en-US" sz="1600" b="1" dirty="0"/>
              <a:t>红色、橙色、黄色和蓝色标示，一级为最高级别</a:t>
            </a:r>
            <a:r>
              <a:rPr lang="zh-CN" altLang="en-US" sz="1600" dirty="0"/>
              <a:t>。 </a:t>
            </a:r>
            <a:endParaRPr lang="en-US" altLang="zh-CN" sz="1600" dirty="0"/>
          </a:p>
          <a:p>
            <a:r>
              <a:rPr lang="en-US" altLang="zh-CN" dirty="0"/>
              <a:t>2. </a:t>
            </a:r>
            <a:r>
              <a:rPr lang="zh-CN" altLang="en-US" dirty="0"/>
              <a:t>预警信息的发布和报告、通告</a:t>
            </a:r>
            <a:endParaRPr lang="en-US" altLang="zh-CN" dirty="0"/>
          </a:p>
          <a:p>
            <a:r>
              <a:rPr lang="en-US" altLang="zh-CN" dirty="0"/>
              <a:t>3. </a:t>
            </a:r>
            <a:r>
              <a:rPr lang="zh-CN" altLang="en-US" dirty="0"/>
              <a:t>突发事件发布应采取的措施</a:t>
            </a:r>
            <a:endParaRPr lang="en-US" altLang="zh-CN" dirty="0"/>
          </a:p>
          <a:p>
            <a:r>
              <a:rPr lang="en-US" altLang="zh-CN" dirty="0"/>
              <a:t>4. </a:t>
            </a:r>
            <a:r>
              <a:rPr lang="zh-CN" altLang="en-US" dirty="0"/>
              <a:t>预警级别的调整及解除 </a:t>
            </a:r>
            <a:endParaRPr lang="en-US" altLang="zh-CN" dirty="0"/>
          </a:p>
        </p:txBody>
      </p:sp>
      <p:sp>
        <p:nvSpPr>
          <p:cNvPr id="11" name="文本框 10"/>
          <p:cNvSpPr txBox="1"/>
          <p:nvPr/>
        </p:nvSpPr>
        <p:spPr>
          <a:xfrm>
            <a:off x="5997613" y="2870485"/>
            <a:ext cx="5356187" cy="3139321"/>
          </a:xfrm>
          <a:prstGeom prst="rect">
            <a:avLst/>
          </a:prstGeom>
          <a:noFill/>
        </p:spPr>
        <p:txBody>
          <a:bodyPr wrap="square">
            <a:spAutoFit/>
          </a:bodyPr>
          <a:lstStyle/>
          <a:p>
            <a:r>
              <a:rPr lang="zh-CN" altLang="en-US" b="1" dirty="0"/>
              <a:t>四、突发事件应急处置与救援制度</a:t>
            </a:r>
            <a:endParaRPr lang="zh-CN" altLang="en-US" b="1" dirty="0"/>
          </a:p>
          <a:p>
            <a:r>
              <a:rPr lang="en-US" altLang="zh-CN" b="1" dirty="0"/>
              <a:t>1. </a:t>
            </a:r>
            <a:r>
              <a:rPr lang="zh-CN" altLang="en-US" b="1" dirty="0"/>
              <a:t>应急处置制度</a:t>
            </a:r>
            <a:endParaRPr lang="en-US" altLang="zh-CN" b="1" dirty="0"/>
          </a:p>
          <a:p>
            <a:pPr indent="457200"/>
            <a:r>
              <a:rPr lang="en-US" altLang="zh-CN" sz="1600" dirty="0"/>
              <a:t>《</a:t>
            </a:r>
            <a:r>
              <a:rPr lang="zh-CN" altLang="en-US" sz="1600" dirty="0"/>
              <a:t>突发事件应对法</a:t>
            </a:r>
            <a:r>
              <a:rPr lang="en-US" altLang="zh-CN" sz="1600" dirty="0"/>
              <a:t>》</a:t>
            </a:r>
            <a:r>
              <a:rPr lang="zh-CN" altLang="en-US" sz="1600" dirty="0"/>
              <a:t>第 </a:t>
            </a:r>
            <a:r>
              <a:rPr lang="en-US" altLang="zh-CN" sz="1600" dirty="0"/>
              <a:t>48 </a:t>
            </a:r>
            <a:r>
              <a:rPr lang="zh-CN" altLang="en-US" sz="1600" dirty="0"/>
              <a:t>条，应急处置制度的法定条件是突发事件发生；实施的主体是履行统一领导职责或者组织处 置突发事件的人民政府；具体要求是应当针对突发事件的性质、特点和危害 程度；途径是组织有关部门，调动应急救援队伍和社会力量。 </a:t>
            </a:r>
            <a:endParaRPr lang="en-US" altLang="zh-CN" sz="1600" dirty="0"/>
          </a:p>
          <a:p>
            <a:r>
              <a:rPr lang="en-US" altLang="zh-CN" b="1" dirty="0"/>
              <a:t>2. </a:t>
            </a:r>
            <a:r>
              <a:rPr lang="zh-CN" altLang="en-US" b="1" dirty="0"/>
              <a:t>救援制度</a:t>
            </a:r>
            <a:endParaRPr lang="en-US" altLang="zh-CN" b="1" dirty="0"/>
          </a:p>
          <a:p>
            <a:pPr indent="457200"/>
            <a:r>
              <a:rPr lang="zh-CN" altLang="en-US" sz="1600" dirty="0"/>
              <a:t>突发事件的应急处置与救援是一个复杂的系统工程，政府在应急处置与救援中扮演了主要角色，同时居民 </a:t>
            </a:r>
            <a:r>
              <a:rPr lang="en-US" altLang="zh-CN" sz="1600" dirty="0"/>
              <a:t>/ </a:t>
            </a:r>
            <a:r>
              <a:rPr lang="zh-CN" altLang="en-US" sz="1600" dirty="0"/>
              <a:t>村民委员会、有关单位、公民及其他组 织在救援中也贡献着重大的力量。 </a:t>
            </a:r>
            <a:endParaRPr lang="zh-CN" altLang="en-US" sz="1600" dirty="0"/>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05113" y="1065927"/>
            <a:ext cx="11528385" cy="2585323"/>
          </a:xfrm>
          <a:prstGeom prst="rect">
            <a:avLst/>
          </a:prstGeom>
          <a:noFill/>
        </p:spPr>
        <p:txBody>
          <a:bodyPr wrap="square">
            <a:spAutoFit/>
          </a:bodyPr>
          <a:lstStyle/>
          <a:p>
            <a:pPr algn="ctr"/>
            <a:r>
              <a:rPr lang="zh-CN" altLang="en-US" b="1" dirty="0"/>
              <a:t>第三节 旅游经营者安全责任</a:t>
            </a:r>
            <a:endParaRPr lang="en-US" altLang="zh-CN" b="1" dirty="0"/>
          </a:p>
          <a:p>
            <a:r>
              <a:rPr lang="zh-CN" altLang="en-US" b="1" dirty="0"/>
              <a:t>一、旅游经营者的安全责任</a:t>
            </a:r>
            <a:endParaRPr lang="en-US" altLang="zh-CN" b="1" dirty="0"/>
          </a:p>
          <a:p>
            <a:pPr indent="457200"/>
            <a:r>
              <a:rPr lang="en-US" altLang="zh-CN" sz="1600" dirty="0"/>
              <a:t>《</a:t>
            </a:r>
            <a:r>
              <a:rPr lang="zh-CN" altLang="en-US" sz="1600" dirty="0"/>
              <a:t>旅游安全管理办法</a:t>
            </a:r>
            <a:r>
              <a:rPr lang="en-US" altLang="zh-CN" sz="1600" dirty="0"/>
              <a:t>》</a:t>
            </a:r>
            <a:r>
              <a:rPr lang="zh-CN" altLang="en-US" sz="1600" dirty="0"/>
              <a:t>第 </a:t>
            </a:r>
            <a:r>
              <a:rPr lang="en-US" altLang="zh-CN" sz="1600" dirty="0"/>
              <a:t>4 </a:t>
            </a:r>
            <a:r>
              <a:rPr lang="zh-CN" altLang="en-US" sz="1600" dirty="0"/>
              <a:t>条规定，旅游经营者应当承担旅游安全的主体责任，加强安全管理，建立、健全安全管理制度，关注安全风险预警和提示，妥善应对旅游突发事件。旅游从业人员应当严格遵守本单位的安全管理制度，接受安全生产教育和培训，增强旅游突发事件防范和应急处理能力。</a:t>
            </a:r>
            <a:endParaRPr lang="en-US" altLang="zh-CN" sz="1600" dirty="0"/>
          </a:p>
          <a:p>
            <a:r>
              <a:rPr lang="zh-CN" altLang="en-US" b="1" dirty="0"/>
              <a:t>二、旅游经营者的安全义务</a:t>
            </a:r>
            <a:endParaRPr lang="en-US" altLang="zh-CN" b="1" dirty="0"/>
          </a:p>
          <a:p>
            <a:pPr marL="342900" indent="-342900"/>
            <a:r>
              <a:rPr lang="en-US" altLang="zh-CN" dirty="0"/>
              <a:t>1. </a:t>
            </a:r>
            <a:r>
              <a:rPr lang="zh-CN" altLang="en-US" dirty="0"/>
              <a:t>安全防范、管理和保障义务</a:t>
            </a:r>
            <a:endParaRPr lang="en-US" altLang="zh-CN" dirty="0"/>
          </a:p>
          <a:p>
            <a:pPr marL="342900" indent="-342900"/>
            <a:r>
              <a:rPr lang="en-US" altLang="zh-CN" dirty="0"/>
              <a:t>2. </a:t>
            </a:r>
            <a:r>
              <a:rPr lang="zh-CN" altLang="en-US" dirty="0"/>
              <a:t>安全说明或警示义务</a:t>
            </a:r>
            <a:endParaRPr lang="en-US" altLang="zh-CN" dirty="0"/>
          </a:p>
          <a:p>
            <a:pPr marL="342900" indent="-342900"/>
            <a:r>
              <a:rPr lang="en-US" altLang="zh-CN" dirty="0"/>
              <a:t>3. </a:t>
            </a:r>
            <a:r>
              <a:rPr lang="zh-CN" altLang="en-US" dirty="0"/>
              <a:t>安全救助、处置和报告义务</a:t>
            </a:r>
            <a:endParaRPr lang="en-US" altLang="zh-CN" dirty="0"/>
          </a:p>
        </p:txBody>
      </p:sp>
      <p:sp>
        <p:nvSpPr>
          <p:cNvPr id="2" name="文本框 19"/>
          <p:cNvSpPr txBox="1"/>
          <p:nvPr/>
        </p:nvSpPr>
        <p:spPr>
          <a:xfrm>
            <a:off x="4673700" y="3745315"/>
            <a:ext cx="4854624" cy="368300"/>
          </a:xfrm>
          <a:prstGeom prst="rect">
            <a:avLst/>
          </a:prstGeom>
          <a:noFill/>
        </p:spPr>
        <p:txBody>
          <a:bodyPr wrap="square" rtlCol="0">
            <a:spAutoFit/>
          </a:bodyPr>
          <a:lstStyle/>
          <a:p>
            <a:r>
              <a:rPr lang="zh-CN" altLang="en-US" b="1" dirty="0"/>
              <a:t>第四节 旅游安全管理制度</a:t>
            </a:r>
            <a:endParaRPr lang="zh-CN" altLang="en-US" b="1" dirty="0"/>
          </a:p>
        </p:txBody>
      </p:sp>
      <p:sp>
        <p:nvSpPr>
          <p:cNvPr id="10" name="文本框 9"/>
          <p:cNvSpPr txBox="1"/>
          <p:nvPr/>
        </p:nvSpPr>
        <p:spPr>
          <a:xfrm>
            <a:off x="570053" y="4207681"/>
            <a:ext cx="11363445" cy="2154436"/>
          </a:xfrm>
          <a:prstGeom prst="rect">
            <a:avLst/>
          </a:prstGeom>
          <a:noFill/>
        </p:spPr>
        <p:txBody>
          <a:bodyPr wrap="square">
            <a:spAutoFit/>
          </a:bodyPr>
          <a:lstStyle/>
          <a:p>
            <a:r>
              <a:rPr lang="zh-CN" altLang="en-US" b="1" dirty="0"/>
              <a:t>一、政府及其部门的安全职责</a:t>
            </a:r>
            <a:endParaRPr lang="en-US" altLang="zh-CN" b="1" dirty="0"/>
          </a:p>
          <a:p>
            <a:r>
              <a:rPr lang="en-US" altLang="zh-CN" b="1" dirty="0"/>
              <a:t>1.</a:t>
            </a:r>
            <a:r>
              <a:rPr lang="zh-CN" altLang="en-US" b="1" dirty="0"/>
              <a:t>政府的安全职责</a:t>
            </a:r>
            <a:endParaRPr lang="en-US" altLang="zh-CN" b="1" dirty="0"/>
          </a:p>
          <a:p>
            <a:pPr indent="457200"/>
            <a:r>
              <a:rPr lang="en-US" altLang="zh-CN" sz="1600" dirty="0"/>
              <a:t>《</a:t>
            </a:r>
            <a:r>
              <a:rPr lang="zh-CN" altLang="en-US" sz="1600" dirty="0"/>
              <a:t>旅游法</a:t>
            </a:r>
            <a:r>
              <a:rPr lang="en-US" altLang="zh-CN" sz="1600" dirty="0"/>
              <a:t>》</a:t>
            </a:r>
            <a:r>
              <a:rPr lang="zh-CN" altLang="en-US" sz="1600" dirty="0"/>
              <a:t>第 </a:t>
            </a:r>
            <a:r>
              <a:rPr lang="en-US" altLang="zh-CN" sz="1600" dirty="0"/>
              <a:t>76 </a:t>
            </a:r>
            <a:r>
              <a:rPr lang="zh-CN" altLang="en-US" sz="1600" dirty="0"/>
              <a:t>条，县级以上人民政府统一负责旅游安全工作。县级以上人民政府有关部门依照法律、法规履行旅游安全监管职责。</a:t>
            </a:r>
            <a:endParaRPr lang="en-US" altLang="zh-CN" sz="1600" dirty="0"/>
          </a:p>
          <a:p>
            <a:pPr marL="342900" indent="-342900"/>
            <a:r>
              <a:rPr lang="en-US" altLang="zh-CN" b="1" dirty="0"/>
              <a:t>2. </a:t>
            </a:r>
            <a:r>
              <a:rPr lang="zh-CN" altLang="en-US" b="1" dirty="0"/>
              <a:t>部门的安全职责</a:t>
            </a:r>
            <a:endParaRPr lang="en-US" altLang="zh-CN" b="1" dirty="0"/>
          </a:p>
          <a:p>
            <a:pPr indent="457200"/>
            <a:r>
              <a:rPr lang="en-US" altLang="zh-CN" sz="1600" dirty="0"/>
              <a:t>《</a:t>
            </a:r>
            <a:r>
              <a:rPr lang="zh-CN" altLang="en-US" sz="1600" dirty="0"/>
              <a:t>旅游法</a:t>
            </a:r>
            <a:r>
              <a:rPr lang="en-US" altLang="zh-CN" sz="1600" dirty="0"/>
              <a:t>》</a:t>
            </a:r>
            <a:r>
              <a:rPr lang="zh-CN" altLang="en-US" sz="1600" dirty="0"/>
              <a:t>第 </a:t>
            </a:r>
            <a:r>
              <a:rPr lang="en-US" altLang="zh-CN" sz="1600" dirty="0"/>
              <a:t>76 </a:t>
            </a:r>
            <a:r>
              <a:rPr lang="zh-CN" altLang="en-US" sz="1600" dirty="0"/>
              <a:t>条规定，旅游安全工作涉及县级以上人民政府安监、公 安、消防、交通、卫生、质监、农业、住建、旅游等众多管理部门，各有关 部门应当在本级人民政府的统一领导下，按照本法及其他法律、法规和国务 院规定的职责，切实履行旅游安全的监督管理和突发事件应对职能。 </a:t>
            </a:r>
            <a:endParaRPr lang="en-US" altLang="zh-CN" sz="1600" dirty="0"/>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552451" y="4798930"/>
            <a:ext cx="11182350" cy="1938992"/>
          </a:xfrm>
          <a:prstGeom prst="rect">
            <a:avLst/>
          </a:prstGeom>
        </p:spPr>
        <p:txBody>
          <a:bodyPr wrap="square">
            <a:spAutoFit/>
          </a:bodyPr>
          <a:lstStyle/>
          <a:p>
            <a:r>
              <a:rPr lang="zh-CN" altLang="en-US" b="1" dirty="0"/>
              <a:t>三、旅游突发事件的应急处置</a:t>
            </a:r>
            <a:endParaRPr lang="en-US" altLang="zh-CN" b="1" dirty="0"/>
          </a:p>
          <a:p>
            <a:r>
              <a:rPr lang="en-US" altLang="zh-CN" b="1" dirty="0"/>
              <a:t>1. </a:t>
            </a:r>
            <a:r>
              <a:rPr lang="zh-CN" altLang="en-US" b="1" dirty="0"/>
              <a:t>旅游突发事件的含义及分类 </a:t>
            </a:r>
            <a:endParaRPr lang="en-US" altLang="zh-CN" b="1" dirty="0"/>
          </a:p>
          <a:p>
            <a:pPr indent="457200"/>
            <a:r>
              <a:rPr lang="zh-CN" altLang="en-US" sz="1600" dirty="0"/>
              <a:t>（</a:t>
            </a:r>
            <a:r>
              <a:rPr lang="en-US" altLang="zh-CN" sz="1600" dirty="0"/>
              <a:t>1</a:t>
            </a:r>
            <a:r>
              <a:rPr lang="zh-CN" altLang="en-US" sz="1600" dirty="0"/>
              <a:t>）旅游突发事件的含义。</a:t>
            </a:r>
            <a:r>
              <a:rPr lang="en-US" altLang="zh-CN" sz="1600" dirty="0"/>
              <a:t>《</a:t>
            </a:r>
            <a:r>
              <a:rPr lang="zh-CN" altLang="en-US" sz="1600" dirty="0"/>
              <a:t>办法</a:t>
            </a:r>
            <a:r>
              <a:rPr lang="en-US" altLang="zh-CN" sz="1600" dirty="0"/>
              <a:t>》</a:t>
            </a:r>
            <a:r>
              <a:rPr lang="zh-CN" altLang="en-US" sz="1600" dirty="0"/>
              <a:t>第 </a:t>
            </a:r>
            <a:r>
              <a:rPr lang="en-US" altLang="zh-CN" sz="1600" dirty="0"/>
              <a:t>39 </a:t>
            </a:r>
            <a:r>
              <a:rPr lang="zh-CN" altLang="en-US" sz="1600" dirty="0"/>
              <a:t>条第 </a:t>
            </a:r>
            <a:r>
              <a:rPr lang="en-US" altLang="zh-CN" sz="1600" dirty="0"/>
              <a:t>1 </a:t>
            </a:r>
            <a:r>
              <a:rPr lang="zh-CN" altLang="en-US" sz="1600" dirty="0"/>
              <a:t>款规定，旅游突发事件， 是指突然发生，造成或者可能造成旅游者人身伤亡、财产损失，需要采取应急处置措施予以应对的自然灾害、事故灾难、公共卫生事件和社会安全事件。 （</a:t>
            </a:r>
            <a:r>
              <a:rPr lang="en-US" altLang="zh-CN" sz="1600" dirty="0"/>
              <a:t>2</a:t>
            </a:r>
            <a:r>
              <a:rPr lang="zh-CN" altLang="en-US" sz="1600" dirty="0"/>
              <a:t>）旅游突发事件的分类。</a:t>
            </a:r>
            <a:r>
              <a:rPr lang="en-US" altLang="zh-CN" sz="1600" dirty="0"/>
              <a:t>《</a:t>
            </a:r>
            <a:r>
              <a:rPr lang="zh-CN" altLang="en-US" sz="1600" dirty="0"/>
              <a:t>办法</a:t>
            </a:r>
            <a:r>
              <a:rPr lang="en-US" altLang="zh-CN" sz="1600" dirty="0"/>
              <a:t>》</a:t>
            </a:r>
            <a:r>
              <a:rPr lang="zh-CN" altLang="en-US" sz="1600" dirty="0"/>
              <a:t>第 </a:t>
            </a:r>
            <a:r>
              <a:rPr lang="en-US" altLang="zh-CN" sz="1600" dirty="0"/>
              <a:t>39 </a:t>
            </a:r>
            <a:r>
              <a:rPr lang="zh-CN" altLang="en-US" sz="1600" dirty="0"/>
              <a:t>条第 </a:t>
            </a:r>
            <a:r>
              <a:rPr lang="en-US" altLang="zh-CN" sz="1600" dirty="0"/>
              <a:t>2 </a:t>
            </a:r>
            <a:r>
              <a:rPr lang="zh-CN" altLang="en-US" sz="1600" dirty="0"/>
              <a:t>款规定，根据旅游突发 事件的性质、危害程度、可控性</a:t>
            </a:r>
            <a:endParaRPr lang="en-US" altLang="zh-CN" sz="1600" dirty="0"/>
          </a:p>
          <a:p>
            <a:pPr indent="457200"/>
            <a:r>
              <a:rPr lang="zh-CN" altLang="en-US" sz="1600" dirty="0"/>
              <a:t>以及造成或者可能造成的影响，旅游突发事 件一般分为特别重大、重大、较大和一般四级。</a:t>
            </a:r>
            <a:endParaRPr lang="en-US" altLang="zh-CN" sz="1600" dirty="0"/>
          </a:p>
          <a:p>
            <a:endParaRPr lang="en-US" altLang="zh-CN" dirty="0"/>
          </a:p>
        </p:txBody>
      </p:sp>
      <p:sp>
        <p:nvSpPr>
          <p:cNvPr id="2" name="文本框 1"/>
          <p:cNvSpPr txBox="1"/>
          <p:nvPr/>
        </p:nvSpPr>
        <p:spPr>
          <a:xfrm>
            <a:off x="552450" y="929107"/>
            <a:ext cx="11182350" cy="3724096"/>
          </a:xfrm>
          <a:prstGeom prst="rect">
            <a:avLst/>
          </a:prstGeom>
          <a:noFill/>
        </p:spPr>
        <p:txBody>
          <a:bodyPr wrap="square">
            <a:spAutoFit/>
          </a:bodyPr>
          <a:lstStyle/>
          <a:p>
            <a:r>
              <a:rPr lang="zh-CN" altLang="en-US" b="1" dirty="0"/>
              <a:t>二、目的地安全风险提示制度</a:t>
            </a:r>
            <a:endParaRPr lang="en-US" altLang="zh-CN" b="1" dirty="0"/>
          </a:p>
          <a:p>
            <a:r>
              <a:rPr lang="en-US" altLang="zh-CN" b="1" dirty="0"/>
              <a:t>1. </a:t>
            </a:r>
            <a:r>
              <a:rPr lang="zh-CN" altLang="en-US" b="1" dirty="0"/>
              <a:t>概念</a:t>
            </a:r>
            <a:endParaRPr lang="en-US" altLang="zh-CN" b="1" dirty="0"/>
          </a:p>
          <a:p>
            <a:pPr indent="457200"/>
            <a:r>
              <a:rPr lang="zh-CN" altLang="en-US" sz="1600" dirty="0"/>
              <a:t>旅游目的地安全风险提示制度，主要指预先发现境内外旅游目的地对旅游者的人身、财产可能造成损害的自然灾害、事故灾难、公共卫生事件和社会安全事件等潜在的或者已经存在的安全风险，运用定性和定量分析相结合的方法，识别旅游安全风险的类别、等级，提出旅游出行的建议，并按规定的权限和程序，向社会发布相关提示信息的制度。</a:t>
            </a:r>
            <a:endParaRPr lang="en-US" altLang="zh-CN" sz="1600" dirty="0"/>
          </a:p>
          <a:p>
            <a:r>
              <a:rPr lang="en-US" altLang="zh-CN" b="1" dirty="0"/>
              <a:t>2. </a:t>
            </a:r>
            <a:r>
              <a:rPr lang="zh-CN" altLang="en-US" b="1" dirty="0"/>
              <a:t>安全风险提示的级别划分</a:t>
            </a:r>
            <a:endParaRPr lang="en-US" altLang="zh-CN" b="1" dirty="0"/>
          </a:p>
          <a:p>
            <a:pPr indent="457200"/>
            <a:r>
              <a:rPr lang="zh-CN" altLang="en-US" sz="1600" dirty="0"/>
              <a:t>根据可能对旅游者造成的危害程度、紧急程度和发展态势，风险提示级别分为一级（特别严重）、二级（严重）、三级（较重）和四级（一般），分别用红色、橙色、黄色和蓝色标示。</a:t>
            </a:r>
            <a:endParaRPr lang="en-US" altLang="zh-CN" sz="1600" dirty="0"/>
          </a:p>
          <a:p>
            <a:r>
              <a:rPr lang="en-US" altLang="zh-CN" b="1" dirty="0"/>
              <a:t>3. </a:t>
            </a:r>
            <a:r>
              <a:rPr lang="zh-CN" altLang="en-US" b="1" dirty="0"/>
              <a:t>风险提示信息的内容</a:t>
            </a:r>
            <a:endParaRPr lang="en-US" altLang="zh-CN" b="1" dirty="0"/>
          </a:p>
          <a:p>
            <a:pPr indent="457200"/>
            <a:r>
              <a:rPr lang="zh-CN" altLang="en-US" sz="1600" dirty="0"/>
              <a:t>应当包括风险类别、提示级别、可能影响的区域、起始时间、注意事项、应采取的措施和发布机关等内容。</a:t>
            </a:r>
            <a:endParaRPr lang="en-US" altLang="zh-CN" sz="1600" dirty="0"/>
          </a:p>
          <a:p>
            <a:r>
              <a:rPr lang="en-US" altLang="zh-CN" b="1" dirty="0"/>
              <a:t>4.</a:t>
            </a:r>
            <a:r>
              <a:rPr lang="zh-CN" altLang="en-US" b="1" dirty="0"/>
              <a:t>风险提示信息的应对措施</a:t>
            </a:r>
            <a:endParaRPr lang="en-US" altLang="zh-CN" b="1" dirty="0"/>
          </a:p>
          <a:p>
            <a:pPr indent="457200"/>
            <a:r>
              <a:rPr lang="zh-CN" altLang="en-US" sz="1600" dirty="0"/>
              <a:t>（</a:t>
            </a:r>
            <a:r>
              <a:rPr lang="en-US" altLang="zh-CN" sz="1600" dirty="0"/>
              <a:t>1</a:t>
            </a:r>
            <a:r>
              <a:rPr lang="zh-CN" altLang="en-US" sz="1600" dirty="0"/>
              <a:t>）旅行社  （</a:t>
            </a:r>
            <a:r>
              <a:rPr lang="en-US" altLang="zh-CN" sz="1600" dirty="0"/>
              <a:t>2</a:t>
            </a:r>
            <a:r>
              <a:rPr lang="zh-CN" altLang="en-US" sz="1600" dirty="0"/>
              <a:t>）其他旅游经营者  （</a:t>
            </a:r>
            <a:r>
              <a:rPr lang="en-US" altLang="zh-CN" sz="1600" dirty="0"/>
              <a:t>3</a:t>
            </a:r>
            <a:r>
              <a:rPr lang="zh-CN" altLang="en-US" sz="1600" dirty="0"/>
              <a:t>）旅游者</a:t>
            </a:r>
            <a:endParaRPr lang="en-US" altLang="zh-CN" sz="1600" dirty="0"/>
          </a:p>
          <a:p>
            <a:r>
              <a:rPr lang="en-US" altLang="zh-CN" b="1" dirty="0"/>
              <a:t>5. </a:t>
            </a:r>
            <a:r>
              <a:rPr lang="zh-CN" altLang="en-US" b="1" dirty="0"/>
              <a:t>风险提示信息的发布权限与发布渠道</a:t>
            </a:r>
            <a:endParaRPr lang="en-US" altLang="zh-CN" b="1" dirty="0"/>
          </a:p>
          <a:p>
            <a:pPr indent="457200"/>
            <a:r>
              <a:rPr lang="zh-CN" altLang="en-US" sz="1600" dirty="0"/>
              <a:t>（</a:t>
            </a:r>
            <a:r>
              <a:rPr lang="en-US" altLang="zh-CN" sz="1600" dirty="0"/>
              <a:t>1</a:t>
            </a:r>
            <a:r>
              <a:rPr lang="zh-CN" altLang="en-US" sz="1600" dirty="0"/>
              <a:t>）发布权限  （</a:t>
            </a:r>
            <a:r>
              <a:rPr lang="en-US" altLang="zh-CN" sz="1600" dirty="0"/>
              <a:t>2</a:t>
            </a:r>
            <a:r>
              <a:rPr lang="zh-CN" altLang="en-US" sz="1600" dirty="0"/>
              <a:t>）发布渠道</a:t>
            </a:r>
            <a:endParaRPr lang="en-US" altLang="zh-CN" sz="1600" dirty="0"/>
          </a:p>
        </p:txBody>
      </p:sp>
    </p:spTree>
  </p:cSld>
  <p:clrMapOvr>
    <a:masterClrMapping/>
  </p:clrMapOvr>
  <p:transition>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236490" y="1004431"/>
            <a:ext cx="11240814" cy="923330"/>
          </a:xfrm>
          <a:prstGeom prst="rect">
            <a:avLst/>
          </a:prstGeom>
        </p:spPr>
        <p:txBody>
          <a:bodyPr wrap="square">
            <a:spAutoFit/>
          </a:bodyPr>
          <a:lstStyle/>
          <a:p>
            <a:endParaRPr lang="en-US" altLang="zh-CN" dirty="0"/>
          </a:p>
          <a:p>
            <a:endParaRPr lang="en-US" altLang="zh-CN" dirty="0"/>
          </a:p>
          <a:p>
            <a:endParaRPr lang="en-US" altLang="zh-CN" dirty="0"/>
          </a:p>
        </p:txBody>
      </p:sp>
      <p:sp>
        <p:nvSpPr>
          <p:cNvPr id="5" name="文本框 4"/>
          <p:cNvSpPr txBox="1"/>
          <p:nvPr/>
        </p:nvSpPr>
        <p:spPr>
          <a:xfrm>
            <a:off x="635879" y="1004431"/>
            <a:ext cx="11089396" cy="7355860"/>
          </a:xfrm>
          <a:prstGeom prst="rect">
            <a:avLst/>
          </a:prstGeom>
          <a:noFill/>
        </p:spPr>
        <p:txBody>
          <a:bodyPr wrap="square">
            <a:spAutoFit/>
          </a:bodyPr>
          <a:lstStyle/>
          <a:p>
            <a:r>
              <a:rPr lang="en-US" altLang="zh-CN" b="1" dirty="0"/>
              <a:t>2. </a:t>
            </a:r>
            <a:r>
              <a:rPr lang="zh-CN" altLang="en-US" b="1" dirty="0"/>
              <a:t>旅游突发事件的应急管理</a:t>
            </a:r>
            <a:endParaRPr lang="en-US" altLang="zh-CN" b="1" dirty="0"/>
          </a:p>
          <a:p>
            <a:pPr indent="457200"/>
            <a:r>
              <a:rPr lang="zh-CN" altLang="en-US" sz="1600" dirty="0"/>
              <a:t>旅游突发事件应对的基本要求是采取措施开展救援，特殊要求是协助旅游者返回。</a:t>
            </a:r>
            <a:endParaRPr lang="en-US" altLang="zh-CN" sz="1600" dirty="0"/>
          </a:p>
          <a:p>
            <a:r>
              <a:rPr lang="en-US" altLang="zh-CN" b="1" dirty="0"/>
              <a:t>3. </a:t>
            </a:r>
            <a:r>
              <a:rPr lang="zh-CN" altLang="en-US" b="1" dirty="0"/>
              <a:t>旅游突发事件的调查 </a:t>
            </a:r>
            <a:endParaRPr lang="en-US" altLang="zh-CN" b="1" dirty="0"/>
          </a:p>
          <a:p>
            <a:pPr indent="457200"/>
            <a:r>
              <a:rPr lang="en-US" altLang="zh-CN" sz="1600" dirty="0"/>
              <a:t>《</a:t>
            </a:r>
            <a:r>
              <a:rPr lang="zh-CN" altLang="en-US" sz="1600" dirty="0"/>
              <a:t>办法</a:t>
            </a:r>
            <a:r>
              <a:rPr lang="en-US" altLang="zh-CN" sz="1600" dirty="0"/>
              <a:t>》</a:t>
            </a:r>
            <a:r>
              <a:rPr lang="zh-CN" altLang="en-US" sz="1600" dirty="0"/>
              <a:t>第 </a:t>
            </a:r>
            <a:r>
              <a:rPr lang="en-US" altLang="zh-CN" sz="1600" dirty="0"/>
              <a:t>26 </a:t>
            </a:r>
            <a:r>
              <a:rPr lang="zh-CN" altLang="en-US" sz="1600" dirty="0"/>
              <a:t>条规定，旅游突发事件发生后，发生地县级以上旅游主管 部门应当根据同级人民政府的要求和有关规定，参与旅游突发事件的调查， 配合相关部门依法对应当承担事件责任的旅游经营者及其责任人进行处理。 </a:t>
            </a:r>
            <a:endParaRPr lang="en-US" altLang="zh-CN" sz="1600" dirty="0"/>
          </a:p>
          <a:p>
            <a:r>
              <a:rPr lang="en-US" altLang="zh-CN" b="1" dirty="0"/>
              <a:t>4. </a:t>
            </a:r>
            <a:r>
              <a:rPr lang="zh-CN" altLang="en-US" b="1" dirty="0"/>
              <a:t>旅游突发事件的报告和通报 </a:t>
            </a:r>
            <a:endParaRPr lang="en-US" altLang="zh-CN" b="1" dirty="0"/>
          </a:p>
          <a:p>
            <a:pPr indent="457200"/>
            <a:r>
              <a:rPr lang="en-US" altLang="zh-CN" sz="1600" dirty="0"/>
              <a:t>《</a:t>
            </a:r>
            <a:r>
              <a:rPr lang="zh-CN" altLang="en-US" sz="1600" dirty="0"/>
              <a:t>办法</a:t>
            </a:r>
            <a:r>
              <a:rPr lang="en-US" altLang="zh-CN" sz="1600" dirty="0"/>
              <a:t>》</a:t>
            </a:r>
            <a:r>
              <a:rPr lang="zh-CN" altLang="en-US" sz="1600" dirty="0"/>
              <a:t>第 </a:t>
            </a:r>
            <a:r>
              <a:rPr lang="en-US" altLang="zh-CN" sz="1600" dirty="0"/>
              <a:t>27 </a:t>
            </a:r>
            <a:r>
              <a:rPr lang="zh-CN" altLang="en-US" sz="1600" dirty="0"/>
              <a:t>条规定，各级旅游主管部门应当建立旅游突发事件报告制度。第 </a:t>
            </a:r>
            <a:r>
              <a:rPr lang="en-US" altLang="zh-CN" sz="1600" dirty="0"/>
              <a:t>28 </a:t>
            </a:r>
            <a:r>
              <a:rPr lang="zh-CN" altLang="en-US" sz="1600" dirty="0"/>
              <a:t>条规定，旅游主管部门在接到旅游经营者依据本办法第 </a:t>
            </a:r>
            <a:r>
              <a:rPr lang="en-US" altLang="zh-CN" sz="1600" dirty="0"/>
              <a:t>15 </a:t>
            </a:r>
            <a:r>
              <a:rPr lang="zh-CN" altLang="en-US" sz="1600" dirty="0"/>
              <a:t>条规定 的报告后，应当向同级人民政府和上级旅游主管部门报告。</a:t>
            </a:r>
            <a:endParaRPr lang="en-US" altLang="zh-CN" sz="1600" dirty="0"/>
          </a:p>
          <a:p>
            <a:r>
              <a:rPr lang="en-US" altLang="zh-CN" b="1" dirty="0"/>
              <a:t>5. </a:t>
            </a:r>
            <a:r>
              <a:rPr lang="zh-CN" altLang="en-US" b="1" dirty="0"/>
              <a:t>旅游突发事件总结报告的提交</a:t>
            </a:r>
            <a:endParaRPr lang="en-US" altLang="zh-CN" b="1" dirty="0"/>
          </a:p>
          <a:p>
            <a:pPr indent="457200"/>
            <a:r>
              <a:rPr lang="en-US" altLang="zh-CN" sz="1600" dirty="0"/>
              <a:t>《</a:t>
            </a:r>
            <a:r>
              <a:rPr lang="zh-CN" altLang="en-US" sz="1600" dirty="0"/>
              <a:t>办法</a:t>
            </a:r>
            <a:r>
              <a:rPr lang="en-US" altLang="zh-CN" sz="1600" dirty="0"/>
              <a:t>》</a:t>
            </a:r>
            <a:r>
              <a:rPr lang="zh-CN" altLang="en-US" sz="1600" dirty="0"/>
              <a:t>第 </a:t>
            </a:r>
            <a:r>
              <a:rPr lang="en-US" altLang="zh-CN" sz="1600" dirty="0"/>
              <a:t>30 </a:t>
            </a:r>
            <a:r>
              <a:rPr lang="zh-CN" altLang="en-US" sz="1600" dirty="0"/>
              <a:t>条规定，旅游突发事件处置结束后，发生地旅游主管部门 应当及时查明突发事件的发生经过和原因，总结突发事件应急处置工作的经验教训，制定改进措施，并在 </a:t>
            </a:r>
            <a:r>
              <a:rPr lang="en-US" altLang="zh-CN" sz="1600" dirty="0"/>
              <a:t>30 </a:t>
            </a:r>
            <a:r>
              <a:rPr lang="zh-CN" altLang="en-US" sz="1600" dirty="0"/>
              <a:t>日内按照下列程序提交总结报告。</a:t>
            </a:r>
            <a:endParaRPr lang="en-US" altLang="zh-CN" sz="1600" dirty="0"/>
          </a:p>
          <a:p>
            <a:r>
              <a:rPr lang="en-US" altLang="zh-CN" b="1" dirty="0"/>
              <a:t>6. </a:t>
            </a:r>
            <a:r>
              <a:rPr lang="zh-CN" altLang="en-US" b="1" dirty="0"/>
              <a:t>旅游突发事件的统计分析</a:t>
            </a:r>
            <a:r>
              <a:rPr lang="zh-CN" altLang="en-US" dirty="0"/>
              <a:t> </a:t>
            </a:r>
            <a:endParaRPr lang="en-US" altLang="zh-CN" dirty="0"/>
          </a:p>
          <a:p>
            <a:pPr indent="457200"/>
            <a:r>
              <a:rPr lang="en-US" altLang="zh-CN" sz="1600" dirty="0"/>
              <a:t>《</a:t>
            </a:r>
            <a:r>
              <a:rPr lang="zh-CN" altLang="en-US" sz="1600" dirty="0"/>
              <a:t>办法</a:t>
            </a:r>
            <a:r>
              <a:rPr lang="en-US" altLang="zh-CN" sz="1600" dirty="0"/>
              <a:t>》</a:t>
            </a:r>
            <a:r>
              <a:rPr lang="zh-CN" altLang="en-US" sz="1600" dirty="0"/>
              <a:t>第 </a:t>
            </a:r>
            <a:r>
              <a:rPr lang="en-US" altLang="zh-CN" sz="1600" dirty="0"/>
              <a:t>32 </a:t>
            </a:r>
            <a:r>
              <a:rPr lang="zh-CN" altLang="en-US" sz="1600" dirty="0"/>
              <a:t>条规定，县级以上地方各级旅游主管部门应当定期统计分 析本行政区域内发生旅游突发事件的情况，并于每年 </a:t>
            </a:r>
            <a:r>
              <a:rPr lang="en-US" altLang="zh-CN" sz="1600" dirty="0"/>
              <a:t>1 </a:t>
            </a:r>
            <a:r>
              <a:rPr lang="zh-CN" altLang="en-US" sz="1600" dirty="0"/>
              <a:t>月底前将上一年度相 关情况逐级报国务院旅游主管部门。</a:t>
            </a:r>
            <a:endParaRPr lang="en-US" altLang="zh-CN" sz="1600" dirty="0"/>
          </a:p>
          <a:p>
            <a:pPr indent="457200"/>
            <a:endParaRPr lang="zh-CN" altLang="en-US" sz="1600" dirty="0"/>
          </a:p>
          <a:p>
            <a:r>
              <a:rPr lang="zh-CN" altLang="en-US" b="1" dirty="0"/>
              <a:t>四、相关罚则</a:t>
            </a:r>
            <a:endParaRPr lang="en-US" altLang="zh-CN" b="1" dirty="0"/>
          </a:p>
          <a:p>
            <a:pPr indent="457200"/>
            <a:r>
              <a:rPr lang="en-US" altLang="zh-CN" sz="1600" dirty="0"/>
              <a:t>1. </a:t>
            </a:r>
            <a:r>
              <a:rPr lang="zh-CN" altLang="en-US" sz="1600" dirty="0"/>
              <a:t>违反安全生产和消防安全管理</a:t>
            </a:r>
            <a:endParaRPr lang="en-US" altLang="zh-CN" sz="1600" dirty="0"/>
          </a:p>
          <a:p>
            <a:pPr indent="457200"/>
            <a:r>
              <a:rPr lang="en-US" altLang="zh-CN" sz="1600" dirty="0"/>
              <a:t>2. </a:t>
            </a:r>
            <a:r>
              <a:rPr lang="zh-CN" altLang="en-US" sz="1600" dirty="0"/>
              <a:t>未制止履行辅助人的非法或不规范行为</a:t>
            </a:r>
            <a:endParaRPr lang="en-US" altLang="zh-CN" sz="1600" dirty="0"/>
          </a:p>
          <a:p>
            <a:pPr indent="457200"/>
            <a:r>
              <a:rPr lang="en-US" altLang="zh-CN" sz="1600" dirty="0"/>
              <a:t>3. </a:t>
            </a:r>
            <a:r>
              <a:rPr lang="zh-CN" altLang="en-US" sz="1600" dirty="0"/>
              <a:t>不按要求制作安全信息卡</a:t>
            </a:r>
            <a:endParaRPr lang="en-US" altLang="zh-CN" sz="1600" dirty="0"/>
          </a:p>
          <a:p>
            <a:pPr indent="457200"/>
            <a:r>
              <a:rPr lang="en-US" altLang="zh-CN" sz="1600" dirty="0"/>
              <a:t>4. </a:t>
            </a:r>
            <a:r>
              <a:rPr lang="zh-CN" altLang="en-US" sz="1600" dirty="0"/>
              <a:t>针对风险提示不采取相应措施</a:t>
            </a:r>
            <a:endParaRPr lang="en-US" altLang="zh-CN" sz="1600" dirty="0"/>
          </a:p>
          <a:p>
            <a:pPr indent="457200"/>
            <a:r>
              <a:rPr lang="en-US" altLang="zh-CN" sz="1600" dirty="0"/>
              <a:t>5. </a:t>
            </a:r>
            <a:r>
              <a:rPr lang="zh-CN" altLang="en-US" sz="1600" dirty="0"/>
              <a:t>按国家标准、行业标准评定的旅游经营者违法</a:t>
            </a:r>
            <a:endParaRPr lang="en-US" altLang="zh-CN" sz="1600" dirty="0"/>
          </a:p>
          <a:p>
            <a:pPr indent="457200"/>
            <a:r>
              <a:rPr lang="en-US" altLang="zh-CN" sz="1600" dirty="0"/>
              <a:t>6. </a:t>
            </a:r>
            <a:r>
              <a:rPr lang="zh-CN" altLang="en-US" sz="1600" dirty="0"/>
              <a:t>旅游主管部门及其工作人员违法</a:t>
            </a:r>
            <a:endParaRPr lang="en-US" altLang="zh-CN" sz="1600"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p:txBody>
      </p:sp>
    </p:spTree>
  </p:cSld>
  <p:clrMapOvr>
    <a:masterClrMapping/>
  </p:clrMapOvr>
  <p:transition>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95300" y="919569"/>
            <a:ext cx="11277600" cy="5509200"/>
          </a:xfrm>
          <a:prstGeom prst="rect">
            <a:avLst/>
          </a:prstGeom>
        </p:spPr>
        <p:txBody>
          <a:bodyPr wrap="square">
            <a:spAutoFit/>
          </a:bodyPr>
          <a:lstStyle/>
          <a:p>
            <a:pPr marL="342900" indent="-342900" algn="ctr"/>
            <a:r>
              <a:rPr lang="zh-CN" altLang="en-US" b="1" dirty="0"/>
              <a:t>第五节 责任保险管理制度</a:t>
            </a:r>
            <a:endParaRPr lang="en-US" altLang="zh-CN" b="1" dirty="0"/>
          </a:p>
          <a:p>
            <a:pPr marL="342900" indent="-342900"/>
            <a:r>
              <a:rPr lang="zh-CN" altLang="en-US" b="1" dirty="0"/>
              <a:t>一、旅行社责任保险</a:t>
            </a:r>
            <a:endParaRPr lang="en-US" altLang="zh-CN" b="1" dirty="0"/>
          </a:p>
          <a:p>
            <a:pPr marL="342900" indent="-342900"/>
            <a:r>
              <a:rPr lang="en-US" altLang="zh-CN" b="1" dirty="0"/>
              <a:t>1.</a:t>
            </a:r>
            <a:r>
              <a:rPr lang="zh-CN" altLang="en-US" b="1" dirty="0"/>
              <a:t>旅行社责任保险的含义及监管</a:t>
            </a:r>
            <a:endParaRPr lang="en-US" altLang="zh-CN" b="1" dirty="0"/>
          </a:p>
          <a:p>
            <a:pPr indent="457200"/>
            <a:r>
              <a:rPr lang="zh-CN" altLang="en-US" sz="1600" dirty="0"/>
              <a:t>（</a:t>
            </a:r>
            <a:r>
              <a:rPr lang="en-US" altLang="zh-CN" sz="1600" dirty="0"/>
              <a:t>1</a:t>
            </a:r>
            <a:r>
              <a:rPr lang="zh-CN" altLang="en-US" sz="1600" dirty="0"/>
              <a:t>）含义与特征</a:t>
            </a:r>
            <a:endParaRPr lang="en-US" altLang="zh-CN" sz="1600" dirty="0"/>
          </a:p>
          <a:p>
            <a:pPr indent="457200"/>
            <a:r>
              <a:rPr lang="zh-CN" altLang="en-US" sz="1600" dirty="0"/>
              <a:t>旅行社责任保险，是指旅行社因其组织的旅游活动对旅游者和受其委派并为旅游者提供服务的导游或者领队人员依法应当承担的赔偿责任为保险标的的保险。①强制保险②财产保险③投保人和被保险人是旅行社④保险人是保险公司。</a:t>
            </a:r>
            <a:endParaRPr lang="en-US" altLang="zh-CN" sz="1600" dirty="0"/>
          </a:p>
          <a:p>
            <a:pPr indent="457200"/>
            <a:r>
              <a:rPr lang="zh-CN" altLang="en-US" sz="1600" dirty="0"/>
              <a:t>（</a:t>
            </a:r>
            <a:r>
              <a:rPr lang="en-US" altLang="zh-CN" sz="1600" dirty="0"/>
              <a:t>2</a:t>
            </a:r>
            <a:r>
              <a:rPr lang="zh-CN" altLang="en-US" sz="1600" dirty="0"/>
              <a:t>）监管体制。①监管主体及职责 ②行政处罚权限。</a:t>
            </a:r>
            <a:endParaRPr lang="en-US" altLang="zh-CN" sz="1600" dirty="0"/>
          </a:p>
          <a:p>
            <a:pPr marL="342900" indent="-342900"/>
            <a:r>
              <a:rPr lang="en-US" altLang="zh-CN" b="1" dirty="0"/>
              <a:t>2. </a:t>
            </a:r>
            <a:r>
              <a:rPr lang="zh-CN" altLang="en-US" b="1" dirty="0"/>
              <a:t>旅行社责任保险的投保</a:t>
            </a:r>
            <a:endParaRPr lang="en-US" altLang="zh-CN" b="1" dirty="0"/>
          </a:p>
          <a:p>
            <a:pPr indent="457200"/>
            <a:r>
              <a:rPr lang="zh-CN" altLang="en-US" sz="1600" dirty="0"/>
              <a:t>（</a:t>
            </a:r>
            <a:r>
              <a:rPr lang="en-US" altLang="zh-CN" sz="1600" dirty="0"/>
              <a:t>1</a:t>
            </a:r>
            <a:r>
              <a:rPr lang="zh-CN" altLang="en-US" sz="1600" dirty="0"/>
              <a:t>）赔偿责任</a:t>
            </a:r>
            <a:endParaRPr lang="en-US" altLang="zh-CN" sz="1600" dirty="0"/>
          </a:p>
          <a:p>
            <a:pPr indent="457200"/>
            <a:r>
              <a:rPr lang="zh-CN" altLang="en-US" sz="1600" dirty="0"/>
              <a:t>（</a:t>
            </a:r>
            <a:r>
              <a:rPr lang="en-US" altLang="zh-CN" sz="1600" dirty="0"/>
              <a:t>2</a:t>
            </a:r>
            <a:r>
              <a:rPr lang="zh-CN" altLang="en-US" sz="1600" dirty="0"/>
              <a:t>）保险费率和赔偿限额</a:t>
            </a:r>
            <a:r>
              <a:rPr lang="zh-CN" altLang="zh-CN" sz="1600" dirty="0"/>
              <a:t>责任限额</a:t>
            </a:r>
            <a:r>
              <a:rPr lang="zh-CN" altLang="en-US" sz="1600" dirty="0"/>
              <a:t>。</a:t>
            </a:r>
            <a:r>
              <a:rPr lang="zh-CN" altLang="zh-CN" sz="1600" dirty="0"/>
              <a:t>可以根据旅行社业务经营范围、经营规模、风险管控能力、当地经济社会发展水平和旅行社自身需要，由旅行社与保险公司协商确定，但每人人身伤亡责任限额不得低于</a:t>
            </a:r>
            <a:r>
              <a:rPr lang="en-US" altLang="zh-CN" sz="1600" dirty="0"/>
              <a:t> 20 </a:t>
            </a:r>
            <a:r>
              <a:rPr lang="zh-CN" altLang="zh-CN" sz="1600" dirty="0"/>
              <a:t>万元。</a:t>
            </a:r>
            <a:endParaRPr lang="en-US" altLang="zh-CN" sz="1600" dirty="0"/>
          </a:p>
          <a:p>
            <a:pPr indent="457200"/>
            <a:r>
              <a:rPr lang="zh-CN" altLang="en-US" sz="1600" dirty="0"/>
              <a:t>（</a:t>
            </a:r>
            <a:r>
              <a:rPr lang="en-US" altLang="zh-CN" sz="1600" dirty="0"/>
              <a:t>3</a:t>
            </a:r>
            <a:r>
              <a:rPr lang="zh-CN" altLang="en-US" sz="1600" dirty="0"/>
              <a:t>）投保旅行社责任保险当事人的义务</a:t>
            </a:r>
            <a:endParaRPr lang="en-US" altLang="zh-CN" sz="1600" dirty="0"/>
          </a:p>
          <a:p>
            <a:pPr indent="457200"/>
            <a:r>
              <a:rPr lang="zh-CN" altLang="en-US" sz="1600" dirty="0"/>
              <a:t>（</a:t>
            </a:r>
            <a:r>
              <a:rPr lang="en-US" altLang="zh-CN" sz="1600" dirty="0"/>
              <a:t>4</a:t>
            </a:r>
            <a:r>
              <a:rPr lang="zh-CN" altLang="en-US" sz="1600" dirty="0"/>
              <a:t>）保险期限。</a:t>
            </a:r>
            <a:r>
              <a:rPr lang="zh-CN" altLang="zh-CN" sz="1600" dirty="0"/>
              <a:t>旅行社责任保险的保险期限为</a:t>
            </a:r>
            <a:r>
              <a:rPr lang="en-US" altLang="zh-CN" sz="1600" dirty="0"/>
              <a:t> 1</a:t>
            </a:r>
            <a:r>
              <a:rPr lang="zh-CN" altLang="zh-CN" sz="1600" dirty="0"/>
              <a:t>年。即旅行社投保责任险后，在</a:t>
            </a:r>
            <a:r>
              <a:rPr lang="en-US" altLang="zh-CN" sz="1600" dirty="0"/>
              <a:t> 1 </a:t>
            </a:r>
            <a:r>
              <a:rPr lang="zh-CN" altLang="zh-CN" sz="1600" dirty="0"/>
              <a:t>年的保险期限内，如果发生投保范围内的赔偿责任，由承保的保险公司承担赔偿责任。</a:t>
            </a:r>
            <a:endParaRPr lang="en-US" altLang="zh-CN" sz="1600" dirty="0"/>
          </a:p>
          <a:p>
            <a:pPr marL="342900" indent="-342900"/>
            <a:r>
              <a:rPr lang="en-US" altLang="zh-CN" b="1" dirty="0"/>
              <a:t>3. </a:t>
            </a:r>
            <a:r>
              <a:rPr lang="zh-CN" altLang="en-US" b="1" dirty="0"/>
              <a:t>旅行社责任保险的赔偿</a:t>
            </a:r>
            <a:endParaRPr lang="en-US" altLang="zh-CN" b="1" dirty="0"/>
          </a:p>
          <a:p>
            <a:pPr indent="457200"/>
            <a:r>
              <a:rPr lang="zh-CN" altLang="en-US" sz="1600" dirty="0"/>
              <a:t>（</a:t>
            </a:r>
            <a:r>
              <a:rPr lang="en-US" altLang="zh-CN" sz="1600" dirty="0"/>
              <a:t>1</a:t>
            </a:r>
            <a:r>
              <a:rPr lang="zh-CN" altLang="en-US" sz="1600" dirty="0"/>
              <a:t>）旅行社的责任与行为 </a:t>
            </a:r>
            <a:endParaRPr lang="en-US" altLang="zh-CN" sz="1600" dirty="0"/>
          </a:p>
          <a:p>
            <a:pPr indent="457200"/>
            <a:r>
              <a:rPr lang="zh-CN" altLang="en-US" sz="1600" dirty="0"/>
              <a:t>（</a:t>
            </a:r>
            <a:r>
              <a:rPr lang="en-US" altLang="zh-CN" sz="1600" dirty="0"/>
              <a:t>2</a:t>
            </a:r>
            <a:r>
              <a:rPr lang="zh-CN" altLang="en-US" sz="1600" dirty="0"/>
              <a:t>）保险公司的责任与行为</a:t>
            </a:r>
            <a:endParaRPr lang="en-US" altLang="zh-CN" sz="1600" dirty="0"/>
          </a:p>
          <a:p>
            <a:pPr marL="342900" indent="-342900"/>
            <a:r>
              <a:rPr lang="zh-CN" altLang="en-US" b="1" dirty="0"/>
              <a:t>二、其他旅游经营者责任保险</a:t>
            </a:r>
            <a:endParaRPr lang="en-US" altLang="zh-CN" b="1" dirty="0"/>
          </a:p>
          <a:p>
            <a:pPr indent="457200"/>
            <a:r>
              <a:rPr lang="zh-CN" altLang="en-US" sz="1600" dirty="0"/>
              <a:t>依据</a:t>
            </a:r>
            <a:r>
              <a:rPr lang="en-US" altLang="zh-CN" sz="1600" dirty="0"/>
              <a:t>《</a:t>
            </a:r>
            <a:r>
              <a:rPr lang="zh-CN" altLang="en-US" sz="1600" dirty="0"/>
              <a:t>旅游法</a:t>
            </a:r>
            <a:r>
              <a:rPr lang="en-US" altLang="zh-CN" sz="1600" dirty="0"/>
              <a:t>》</a:t>
            </a:r>
            <a:r>
              <a:rPr lang="zh-CN" altLang="en-US" sz="1600" dirty="0"/>
              <a:t>第 </a:t>
            </a:r>
            <a:r>
              <a:rPr lang="en-US" altLang="zh-CN" sz="1600" dirty="0"/>
              <a:t>56 </a:t>
            </a:r>
            <a:r>
              <a:rPr lang="zh-CN" altLang="en-US" sz="1600" dirty="0"/>
              <a:t>条规定，国家根据旅游活动的风险程度，对旅行社、住宿、旅游交通以及本法第 </a:t>
            </a:r>
            <a:r>
              <a:rPr lang="en-US" altLang="zh-CN" sz="1600" dirty="0"/>
              <a:t>47 </a:t>
            </a:r>
            <a:r>
              <a:rPr lang="zh-CN" altLang="en-US" sz="1600" dirty="0"/>
              <a:t>条规定的高风险旅游项目等经营者实施责任保险制度，即旅行社、住宿、旅游交通以及高空、高速、水上、潜水、探险等高风险旅游项目的经营者应投保责任保险。</a:t>
            </a:r>
            <a:endParaRPr lang="en-US" altLang="zh-CN" sz="1600" dirty="0"/>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3862577" y="5173345"/>
            <a:ext cx="4734106" cy="905312"/>
          </a:xfrm>
          <a:prstGeom prst="rect">
            <a:avLst/>
          </a:prstGeom>
          <a:noFill/>
        </p:spPr>
        <p:txBody>
          <a:bodyPr wrap="square" rtlCol="0">
            <a:spAutoFit/>
          </a:bodyPr>
          <a:lstStyle/>
          <a:p>
            <a:pPr>
              <a:lnSpc>
                <a:spcPct val="120000"/>
              </a:lnSpc>
            </a:pPr>
            <a:r>
              <a:rPr lang="zh-CN" altLang="en-US" dirty="0">
                <a:solidFill>
                  <a:schemeClr val="bg1"/>
                </a:solidFill>
              </a:rPr>
              <a:t>第十三章 </a:t>
            </a:r>
            <a:endParaRPr lang="en-US" altLang="zh-CN" dirty="0">
              <a:solidFill>
                <a:schemeClr val="bg1"/>
              </a:solidFill>
            </a:endParaRPr>
          </a:p>
          <a:p>
            <a:pPr algn="ctr">
              <a:lnSpc>
                <a:spcPct val="120000"/>
              </a:lnSpc>
            </a:pPr>
            <a:r>
              <a:rPr lang="zh-CN" altLang="en-US" sz="2800" b="1" dirty="0">
                <a:solidFill>
                  <a:schemeClr val="bg1"/>
                </a:solidFill>
              </a:rPr>
              <a:t>出入境与交通法律制度</a:t>
            </a:r>
            <a:endParaRPr lang="zh-CN" altLang="en-US" sz="2800" b="1" dirty="0">
              <a:solidFill>
                <a:schemeClr val="bg1"/>
              </a:solidFill>
            </a:endParaRPr>
          </a:p>
        </p:txBody>
      </p:sp>
      <p:grpSp>
        <p:nvGrpSpPr>
          <p:cNvPr id="2" name="组合 28"/>
          <p:cNvGrpSpPr/>
          <p:nvPr/>
        </p:nvGrpSpPr>
        <p:grpSpPr>
          <a:xfrm>
            <a:off x="3033961" y="5341346"/>
            <a:ext cx="664429" cy="643114"/>
            <a:chOff x="3030538" y="663575"/>
            <a:chExt cx="1435101" cy="1389063"/>
          </a:xfrm>
          <a:solidFill>
            <a:schemeClr val="bg1"/>
          </a:solidFill>
        </p:grpSpPr>
        <p:sp>
          <p:nvSpPr>
            <p:cNvPr id="30" name="Freeform 11"/>
            <p:cNvSpPr>
              <a:spLocks noEditPoints="1"/>
            </p:cNvSpPr>
            <p:nvPr/>
          </p:nvSpPr>
          <p:spPr bwMode="auto">
            <a:xfrm>
              <a:off x="3030538" y="671513"/>
              <a:ext cx="1098550" cy="1103313"/>
            </a:xfrm>
            <a:custGeom>
              <a:avLst/>
              <a:gdLst>
                <a:gd name="T0" fmla="*/ 188 w 376"/>
                <a:gd name="T1" fmla="*/ 0 h 377"/>
                <a:gd name="T2" fmla="*/ 0 w 376"/>
                <a:gd name="T3" fmla="*/ 189 h 377"/>
                <a:gd name="T4" fmla="*/ 188 w 376"/>
                <a:gd name="T5" fmla="*/ 377 h 377"/>
                <a:gd name="T6" fmla="*/ 376 w 376"/>
                <a:gd name="T7" fmla="*/ 189 h 377"/>
                <a:gd name="T8" fmla="*/ 188 w 376"/>
                <a:gd name="T9" fmla="*/ 0 h 377"/>
                <a:gd name="T10" fmla="*/ 188 w 376"/>
                <a:gd name="T11" fmla="*/ 329 h 377"/>
                <a:gd name="T12" fmla="*/ 48 w 376"/>
                <a:gd name="T13" fmla="*/ 189 h 377"/>
                <a:gd name="T14" fmla="*/ 188 w 376"/>
                <a:gd name="T15" fmla="*/ 48 h 377"/>
                <a:gd name="T16" fmla="*/ 328 w 376"/>
                <a:gd name="T17" fmla="*/ 189 h 377"/>
                <a:gd name="T18" fmla="*/ 188 w 376"/>
                <a:gd name="T19" fmla="*/ 329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377">
                  <a:moveTo>
                    <a:pt x="188" y="0"/>
                  </a:moveTo>
                  <a:cubicBezTo>
                    <a:pt x="84" y="0"/>
                    <a:pt x="0" y="85"/>
                    <a:pt x="0" y="189"/>
                  </a:cubicBezTo>
                  <a:cubicBezTo>
                    <a:pt x="0" y="292"/>
                    <a:pt x="84" y="377"/>
                    <a:pt x="188" y="377"/>
                  </a:cubicBezTo>
                  <a:cubicBezTo>
                    <a:pt x="292" y="377"/>
                    <a:pt x="376" y="292"/>
                    <a:pt x="376" y="189"/>
                  </a:cubicBezTo>
                  <a:cubicBezTo>
                    <a:pt x="376" y="85"/>
                    <a:pt x="292" y="0"/>
                    <a:pt x="188" y="0"/>
                  </a:cubicBezTo>
                  <a:close/>
                  <a:moveTo>
                    <a:pt x="188" y="329"/>
                  </a:moveTo>
                  <a:cubicBezTo>
                    <a:pt x="111" y="329"/>
                    <a:pt x="48" y="266"/>
                    <a:pt x="48" y="189"/>
                  </a:cubicBezTo>
                  <a:cubicBezTo>
                    <a:pt x="48" y="111"/>
                    <a:pt x="111" y="48"/>
                    <a:pt x="188" y="48"/>
                  </a:cubicBezTo>
                  <a:cubicBezTo>
                    <a:pt x="265" y="48"/>
                    <a:pt x="328" y="111"/>
                    <a:pt x="328" y="189"/>
                  </a:cubicBezTo>
                  <a:cubicBezTo>
                    <a:pt x="328" y="266"/>
                    <a:pt x="265" y="329"/>
                    <a:pt x="188" y="3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2"/>
            <p:cNvSpPr/>
            <p:nvPr/>
          </p:nvSpPr>
          <p:spPr bwMode="auto">
            <a:xfrm>
              <a:off x="3933826" y="1538288"/>
              <a:ext cx="111125" cy="115888"/>
            </a:xfrm>
            <a:custGeom>
              <a:avLst/>
              <a:gdLst>
                <a:gd name="T0" fmla="*/ 34 w 38"/>
                <a:gd name="T1" fmla="*/ 4 h 40"/>
                <a:gd name="T2" fmla="*/ 34 w 38"/>
                <a:gd name="T3" fmla="*/ 19 h 40"/>
                <a:gd name="T4" fmla="*/ 19 w 38"/>
                <a:gd name="T5" fmla="*/ 35 h 40"/>
                <a:gd name="T6" fmla="*/ 4 w 38"/>
                <a:gd name="T7" fmla="*/ 36 h 40"/>
                <a:gd name="T8" fmla="*/ 4 w 38"/>
                <a:gd name="T9" fmla="*/ 36 h 40"/>
                <a:gd name="T10" fmla="*/ 5 w 38"/>
                <a:gd name="T11" fmla="*/ 21 h 40"/>
                <a:gd name="T12" fmla="*/ 19 w 38"/>
                <a:gd name="T13" fmla="*/ 6 h 40"/>
                <a:gd name="T14" fmla="*/ 34 w 38"/>
                <a:gd name="T15" fmla="*/ 4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0">
                  <a:moveTo>
                    <a:pt x="34" y="4"/>
                  </a:moveTo>
                  <a:cubicBezTo>
                    <a:pt x="38" y="8"/>
                    <a:pt x="38" y="15"/>
                    <a:pt x="34" y="19"/>
                  </a:cubicBezTo>
                  <a:cubicBezTo>
                    <a:pt x="19" y="35"/>
                    <a:pt x="19" y="35"/>
                    <a:pt x="19" y="35"/>
                  </a:cubicBezTo>
                  <a:cubicBezTo>
                    <a:pt x="15" y="39"/>
                    <a:pt x="8" y="40"/>
                    <a:pt x="4" y="36"/>
                  </a:cubicBezTo>
                  <a:cubicBezTo>
                    <a:pt x="4" y="36"/>
                    <a:pt x="4" y="36"/>
                    <a:pt x="4" y="36"/>
                  </a:cubicBezTo>
                  <a:cubicBezTo>
                    <a:pt x="0" y="32"/>
                    <a:pt x="1" y="26"/>
                    <a:pt x="5" y="21"/>
                  </a:cubicBezTo>
                  <a:cubicBezTo>
                    <a:pt x="19" y="6"/>
                    <a:pt x="19" y="6"/>
                    <a:pt x="19" y="6"/>
                  </a:cubicBezTo>
                  <a:cubicBezTo>
                    <a:pt x="24" y="1"/>
                    <a:pt x="30" y="0"/>
                    <a:pt x="3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3"/>
            <p:cNvSpPr/>
            <p:nvPr/>
          </p:nvSpPr>
          <p:spPr bwMode="auto">
            <a:xfrm>
              <a:off x="3971926" y="1573213"/>
              <a:ext cx="493713" cy="479425"/>
            </a:xfrm>
            <a:custGeom>
              <a:avLst/>
              <a:gdLst>
                <a:gd name="T0" fmla="*/ 163 w 169"/>
                <a:gd name="T1" fmla="*/ 104 h 164"/>
                <a:gd name="T2" fmla="*/ 162 w 169"/>
                <a:gd name="T3" fmla="*/ 129 h 164"/>
                <a:gd name="T4" fmla="*/ 137 w 169"/>
                <a:gd name="T5" fmla="*/ 155 h 164"/>
                <a:gd name="T6" fmla="*/ 112 w 169"/>
                <a:gd name="T7" fmla="*/ 158 h 164"/>
                <a:gd name="T8" fmla="*/ 112 w 169"/>
                <a:gd name="T9" fmla="*/ 158 h 164"/>
                <a:gd name="T10" fmla="*/ 7 w 169"/>
                <a:gd name="T11" fmla="*/ 33 h 164"/>
                <a:gd name="T12" fmla="*/ 32 w 169"/>
                <a:gd name="T13" fmla="*/ 7 h 164"/>
                <a:gd name="T14" fmla="*/ 163 w 169"/>
                <a:gd name="T15" fmla="*/ 10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64">
                  <a:moveTo>
                    <a:pt x="163" y="104"/>
                  </a:moveTo>
                  <a:cubicBezTo>
                    <a:pt x="169" y="110"/>
                    <a:pt x="169" y="121"/>
                    <a:pt x="162" y="129"/>
                  </a:cubicBezTo>
                  <a:cubicBezTo>
                    <a:pt x="137" y="155"/>
                    <a:pt x="137" y="155"/>
                    <a:pt x="137" y="155"/>
                  </a:cubicBezTo>
                  <a:cubicBezTo>
                    <a:pt x="130" y="163"/>
                    <a:pt x="119" y="164"/>
                    <a:pt x="112" y="158"/>
                  </a:cubicBezTo>
                  <a:cubicBezTo>
                    <a:pt x="112" y="158"/>
                    <a:pt x="112" y="158"/>
                    <a:pt x="112" y="158"/>
                  </a:cubicBezTo>
                  <a:cubicBezTo>
                    <a:pt x="105" y="151"/>
                    <a:pt x="0" y="41"/>
                    <a:pt x="7" y="33"/>
                  </a:cubicBezTo>
                  <a:cubicBezTo>
                    <a:pt x="32" y="7"/>
                    <a:pt x="32" y="7"/>
                    <a:pt x="32" y="7"/>
                  </a:cubicBezTo>
                  <a:cubicBezTo>
                    <a:pt x="39" y="0"/>
                    <a:pt x="156" y="97"/>
                    <a:pt x="163"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4"/>
            <p:cNvSpPr/>
            <p:nvPr/>
          </p:nvSpPr>
          <p:spPr bwMode="auto">
            <a:xfrm>
              <a:off x="4000501" y="771525"/>
              <a:ext cx="271463" cy="58738"/>
            </a:xfrm>
            <a:custGeom>
              <a:avLst/>
              <a:gdLst>
                <a:gd name="T0" fmla="*/ 93 w 93"/>
                <a:gd name="T1" fmla="*/ 10 h 20"/>
                <a:gd name="T2" fmla="*/ 83 w 93"/>
                <a:gd name="T3" fmla="*/ 20 h 20"/>
                <a:gd name="T4" fmla="*/ 9 w 93"/>
                <a:gd name="T5" fmla="*/ 20 h 20"/>
                <a:gd name="T6" fmla="*/ 0 w 93"/>
                <a:gd name="T7" fmla="*/ 10 h 20"/>
                <a:gd name="T8" fmla="*/ 0 w 93"/>
                <a:gd name="T9" fmla="*/ 10 h 20"/>
                <a:gd name="T10" fmla="*/ 9 w 93"/>
                <a:gd name="T11" fmla="*/ 0 h 20"/>
                <a:gd name="T12" fmla="*/ 83 w 93"/>
                <a:gd name="T13" fmla="*/ 0 h 20"/>
                <a:gd name="T14" fmla="*/ 93 w 93"/>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20">
                  <a:moveTo>
                    <a:pt x="93" y="10"/>
                  </a:moveTo>
                  <a:cubicBezTo>
                    <a:pt x="93" y="15"/>
                    <a:pt x="89" y="20"/>
                    <a:pt x="83" y="20"/>
                  </a:cubicBezTo>
                  <a:cubicBezTo>
                    <a:pt x="9" y="20"/>
                    <a:pt x="9" y="20"/>
                    <a:pt x="9" y="20"/>
                  </a:cubicBezTo>
                  <a:cubicBezTo>
                    <a:pt x="4" y="20"/>
                    <a:pt x="0" y="15"/>
                    <a:pt x="0" y="10"/>
                  </a:cubicBezTo>
                  <a:cubicBezTo>
                    <a:pt x="0" y="10"/>
                    <a:pt x="0" y="10"/>
                    <a:pt x="0" y="10"/>
                  </a:cubicBezTo>
                  <a:cubicBezTo>
                    <a:pt x="0" y="4"/>
                    <a:pt x="4" y="0"/>
                    <a:pt x="9" y="0"/>
                  </a:cubicBezTo>
                  <a:cubicBezTo>
                    <a:pt x="83" y="0"/>
                    <a:pt x="83" y="0"/>
                    <a:pt x="83" y="0"/>
                  </a:cubicBezTo>
                  <a:cubicBezTo>
                    <a:pt x="89" y="0"/>
                    <a:pt x="93" y="4"/>
                    <a:pt x="9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5"/>
            <p:cNvSpPr/>
            <p:nvPr/>
          </p:nvSpPr>
          <p:spPr bwMode="auto">
            <a:xfrm>
              <a:off x="4108451" y="663575"/>
              <a:ext cx="55563" cy="271463"/>
            </a:xfrm>
            <a:custGeom>
              <a:avLst/>
              <a:gdLst>
                <a:gd name="T0" fmla="*/ 9 w 19"/>
                <a:gd name="T1" fmla="*/ 0 h 93"/>
                <a:gd name="T2" fmla="*/ 19 w 19"/>
                <a:gd name="T3" fmla="*/ 10 h 93"/>
                <a:gd name="T4" fmla="*/ 19 w 19"/>
                <a:gd name="T5" fmla="*/ 84 h 93"/>
                <a:gd name="T6" fmla="*/ 9 w 19"/>
                <a:gd name="T7" fmla="*/ 93 h 93"/>
                <a:gd name="T8" fmla="*/ 9 w 19"/>
                <a:gd name="T9" fmla="*/ 93 h 93"/>
                <a:gd name="T10" fmla="*/ 0 w 19"/>
                <a:gd name="T11" fmla="*/ 84 h 93"/>
                <a:gd name="T12" fmla="*/ 0 w 19"/>
                <a:gd name="T13" fmla="*/ 10 h 93"/>
                <a:gd name="T14" fmla="*/ 9 w 19"/>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93">
                  <a:moveTo>
                    <a:pt x="9" y="0"/>
                  </a:moveTo>
                  <a:cubicBezTo>
                    <a:pt x="15" y="0"/>
                    <a:pt x="19" y="4"/>
                    <a:pt x="19" y="10"/>
                  </a:cubicBezTo>
                  <a:cubicBezTo>
                    <a:pt x="19" y="84"/>
                    <a:pt x="19" y="84"/>
                    <a:pt x="19" y="84"/>
                  </a:cubicBezTo>
                  <a:cubicBezTo>
                    <a:pt x="19" y="89"/>
                    <a:pt x="15" y="93"/>
                    <a:pt x="9" y="93"/>
                  </a:cubicBezTo>
                  <a:cubicBezTo>
                    <a:pt x="9" y="93"/>
                    <a:pt x="9" y="93"/>
                    <a:pt x="9" y="93"/>
                  </a:cubicBezTo>
                  <a:cubicBezTo>
                    <a:pt x="4" y="93"/>
                    <a:pt x="0" y="89"/>
                    <a:pt x="0" y="84"/>
                  </a:cubicBezTo>
                  <a:cubicBezTo>
                    <a:pt x="0" y="10"/>
                    <a:pt x="0" y="10"/>
                    <a:pt x="0" y="10"/>
                  </a:cubicBezTo>
                  <a:cubicBezTo>
                    <a:pt x="0" y="4"/>
                    <a:pt x="4"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6"/>
            <p:cNvSpPr/>
            <p:nvPr/>
          </p:nvSpPr>
          <p:spPr bwMode="auto">
            <a:xfrm>
              <a:off x="3590926" y="844550"/>
              <a:ext cx="354013" cy="287338"/>
            </a:xfrm>
            <a:custGeom>
              <a:avLst/>
              <a:gdLst>
                <a:gd name="T0" fmla="*/ 105 w 121"/>
                <a:gd name="T1" fmla="*/ 93 h 98"/>
                <a:gd name="T2" fmla="*/ 7 w 121"/>
                <a:gd name="T3" fmla="*/ 15 h 98"/>
                <a:gd name="T4" fmla="*/ 7 w 121"/>
                <a:gd name="T5" fmla="*/ 15 h 98"/>
                <a:gd name="T6" fmla="*/ 1 w 121"/>
                <a:gd name="T7" fmla="*/ 7 h 98"/>
                <a:gd name="T8" fmla="*/ 1 w 121"/>
                <a:gd name="T9" fmla="*/ 7 h 98"/>
                <a:gd name="T10" fmla="*/ 9 w 121"/>
                <a:gd name="T11" fmla="*/ 0 h 98"/>
                <a:gd name="T12" fmla="*/ 9 w 121"/>
                <a:gd name="T13" fmla="*/ 0 h 98"/>
                <a:gd name="T14" fmla="*/ 119 w 121"/>
                <a:gd name="T15" fmla="*/ 88 h 98"/>
                <a:gd name="T16" fmla="*/ 119 w 121"/>
                <a:gd name="T17" fmla="*/ 88 h 98"/>
                <a:gd name="T18" fmla="*/ 115 w 121"/>
                <a:gd name="T19" fmla="*/ 98 h 98"/>
                <a:gd name="T20" fmla="*/ 115 w 121"/>
                <a:gd name="T21" fmla="*/ 98 h 98"/>
                <a:gd name="T22" fmla="*/ 112 w 121"/>
                <a:gd name="T23" fmla="*/ 98 h 98"/>
                <a:gd name="T24" fmla="*/ 112 w 121"/>
                <a:gd name="T25" fmla="*/ 98 h 98"/>
                <a:gd name="T26" fmla="*/ 105 w 121"/>
                <a:gd name="T27"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 h="98">
                  <a:moveTo>
                    <a:pt x="105" y="93"/>
                  </a:moveTo>
                  <a:cubicBezTo>
                    <a:pt x="91" y="51"/>
                    <a:pt x="53" y="19"/>
                    <a:pt x="7" y="15"/>
                  </a:cubicBezTo>
                  <a:cubicBezTo>
                    <a:pt x="7" y="15"/>
                    <a:pt x="7" y="15"/>
                    <a:pt x="7" y="15"/>
                  </a:cubicBezTo>
                  <a:cubicBezTo>
                    <a:pt x="3" y="14"/>
                    <a:pt x="0" y="11"/>
                    <a:pt x="1" y="7"/>
                  </a:cubicBezTo>
                  <a:cubicBezTo>
                    <a:pt x="1" y="7"/>
                    <a:pt x="1" y="7"/>
                    <a:pt x="1" y="7"/>
                  </a:cubicBezTo>
                  <a:cubicBezTo>
                    <a:pt x="1" y="3"/>
                    <a:pt x="5" y="0"/>
                    <a:pt x="9" y="0"/>
                  </a:cubicBezTo>
                  <a:cubicBezTo>
                    <a:pt x="9" y="0"/>
                    <a:pt x="9" y="0"/>
                    <a:pt x="9" y="0"/>
                  </a:cubicBezTo>
                  <a:cubicBezTo>
                    <a:pt x="61" y="5"/>
                    <a:pt x="103" y="41"/>
                    <a:pt x="119" y="88"/>
                  </a:cubicBezTo>
                  <a:cubicBezTo>
                    <a:pt x="119" y="88"/>
                    <a:pt x="119" y="88"/>
                    <a:pt x="119" y="88"/>
                  </a:cubicBezTo>
                  <a:cubicBezTo>
                    <a:pt x="121" y="92"/>
                    <a:pt x="118" y="96"/>
                    <a:pt x="115" y="98"/>
                  </a:cubicBezTo>
                  <a:cubicBezTo>
                    <a:pt x="115" y="98"/>
                    <a:pt x="115" y="98"/>
                    <a:pt x="115" y="98"/>
                  </a:cubicBezTo>
                  <a:cubicBezTo>
                    <a:pt x="114" y="98"/>
                    <a:pt x="113" y="98"/>
                    <a:pt x="112" y="98"/>
                  </a:cubicBezTo>
                  <a:cubicBezTo>
                    <a:pt x="112" y="98"/>
                    <a:pt x="112" y="98"/>
                    <a:pt x="112" y="98"/>
                  </a:cubicBezTo>
                  <a:cubicBezTo>
                    <a:pt x="109" y="98"/>
                    <a:pt x="106" y="96"/>
                    <a:pt x="105"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Oval 17"/>
            <p:cNvSpPr>
              <a:spLocks noChangeArrowheads="1"/>
            </p:cNvSpPr>
            <p:nvPr/>
          </p:nvSpPr>
          <p:spPr bwMode="auto">
            <a:xfrm>
              <a:off x="3906838" y="1149350"/>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 name="矩形 3"/>
          <p:cNvSpPr/>
          <p:nvPr/>
        </p:nvSpPr>
        <p:spPr>
          <a:xfrm>
            <a:off x="4597271" y="3613666"/>
            <a:ext cx="3023585" cy="461665"/>
          </a:xfrm>
          <a:prstGeom prst="rect">
            <a:avLst/>
          </a:prstGeom>
        </p:spPr>
        <p:txBody>
          <a:bodyPr wrap="none">
            <a:spAutoFit/>
          </a:bodyPr>
          <a:lstStyle/>
          <a:p>
            <a:r>
              <a:rPr lang="zh-CN" altLang="en-US" sz="2400" b="1" dirty="0">
                <a:solidFill>
                  <a:schemeClr val="bg1"/>
                </a:solidFill>
              </a:rPr>
              <a:t>第三篇  法律法规篇</a:t>
            </a:r>
            <a:endParaRPr lang="zh-CN" altLang="en-US" sz="2400" b="1" dirty="0">
              <a:solidFill>
                <a:schemeClr val="bg1"/>
              </a:solidFill>
            </a:endParaRPr>
          </a:p>
        </p:txBody>
      </p:sp>
      <p:sp>
        <p:nvSpPr>
          <p:cNvPr id="25" name="Freeform 5"/>
          <p:cNvSpPr/>
          <p:nvPr/>
        </p:nvSpPr>
        <p:spPr bwMode="auto">
          <a:xfrm>
            <a:off x="6095468" y="1705040"/>
            <a:ext cx="861448" cy="1723960"/>
          </a:xfrm>
          <a:custGeom>
            <a:avLst/>
            <a:gdLst>
              <a:gd name="T0" fmla="*/ 0 w 6745"/>
              <a:gd name="T1" fmla="*/ 13488 h 13488"/>
              <a:gd name="T2" fmla="*/ 6745 w 6745"/>
              <a:gd name="T3" fmla="*/ 1807 h 13488"/>
              <a:gd name="T4" fmla="*/ 0 w 6745"/>
              <a:gd name="T5" fmla="*/ 0 h 13488"/>
              <a:gd name="T6" fmla="*/ 0 w 6745"/>
              <a:gd name="T7" fmla="*/ 13488 h 13488"/>
            </a:gdLst>
            <a:ahLst/>
            <a:cxnLst>
              <a:cxn ang="0">
                <a:pos x="T0" y="T1"/>
              </a:cxn>
              <a:cxn ang="0">
                <a:pos x="T2" y="T3"/>
              </a:cxn>
              <a:cxn ang="0">
                <a:pos x="T4" y="T5"/>
              </a:cxn>
              <a:cxn ang="0">
                <a:pos x="T6" y="T7"/>
              </a:cxn>
            </a:cxnLst>
            <a:rect l="0" t="0" r="r" b="b"/>
            <a:pathLst>
              <a:path w="6745" h="13488">
                <a:moveTo>
                  <a:pt x="0" y="13488"/>
                </a:moveTo>
                <a:lnTo>
                  <a:pt x="6745" y="1807"/>
                </a:lnTo>
                <a:cubicBezTo>
                  <a:pt x="4694" y="623"/>
                  <a:pt x="2368" y="0"/>
                  <a:pt x="0" y="0"/>
                </a:cubicBezTo>
                <a:lnTo>
                  <a:pt x="0" y="13488"/>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26" name="Freeform 6"/>
          <p:cNvSpPr>
            <a:spLocks noEditPoints="1"/>
          </p:cNvSpPr>
          <p:nvPr/>
        </p:nvSpPr>
        <p:spPr bwMode="auto">
          <a:xfrm>
            <a:off x="6089079" y="1698651"/>
            <a:ext cx="874226" cy="1736738"/>
          </a:xfrm>
          <a:custGeom>
            <a:avLst/>
            <a:gdLst>
              <a:gd name="T0" fmla="*/ 7 w 6843"/>
              <a:gd name="T1" fmla="*/ 13512 h 13588"/>
              <a:gd name="T2" fmla="*/ 6769 w 6843"/>
              <a:gd name="T3" fmla="*/ 1897 h 13588"/>
              <a:gd name="T4" fmla="*/ 6382 w 6843"/>
              <a:gd name="T5" fmla="*/ 1682 h 13588"/>
              <a:gd name="T6" fmla="*/ 5990 w 6843"/>
              <a:gd name="T7" fmla="*/ 1480 h 13588"/>
              <a:gd name="T8" fmla="*/ 5592 w 6843"/>
              <a:gd name="T9" fmla="*/ 1292 h 13588"/>
              <a:gd name="T10" fmla="*/ 5188 w 6843"/>
              <a:gd name="T11" fmla="*/ 1117 h 13588"/>
              <a:gd name="T12" fmla="*/ 4780 w 6843"/>
              <a:gd name="T13" fmla="*/ 956 h 13588"/>
              <a:gd name="T14" fmla="*/ 4367 w 6843"/>
              <a:gd name="T15" fmla="*/ 808 h 13588"/>
              <a:gd name="T16" fmla="*/ 3949 w 6843"/>
              <a:gd name="T17" fmla="*/ 674 h 13588"/>
              <a:gd name="T18" fmla="*/ 3527 w 6843"/>
              <a:gd name="T19" fmla="*/ 554 h 13588"/>
              <a:gd name="T20" fmla="*/ 3102 w 6843"/>
              <a:gd name="T21" fmla="*/ 447 h 13588"/>
              <a:gd name="T22" fmla="*/ 2673 w 6843"/>
              <a:gd name="T23" fmla="*/ 354 h 13588"/>
              <a:gd name="T24" fmla="*/ 2241 w 6843"/>
              <a:gd name="T25" fmla="*/ 276 h 13588"/>
              <a:gd name="T26" fmla="*/ 1806 w 6843"/>
              <a:gd name="T27" fmla="*/ 212 h 13588"/>
              <a:gd name="T28" fmla="*/ 1369 w 6843"/>
              <a:gd name="T29" fmla="*/ 161 h 13588"/>
              <a:gd name="T30" fmla="*/ 930 w 6843"/>
              <a:gd name="T31" fmla="*/ 125 h 13588"/>
              <a:gd name="T32" fmla="*/ 490 w 6843"/>
              <a:gd name="T33" fmla="*/ 103 h 13588"/>
              <a:gd name="T34" fmla="*/ 48 w 6843"/>
              <a:gd name="T35" fmla="*/ 96 h 13588"/>
              <a:gd name="T36" fmla="*/ 96 w 6843"/>
              <a:gd name="T37" fmla="*/ 13536 h 13588"/>
              <a:gd name="T38" fmla="*/ 15 w 6843"/>
              <a:gd name="T39" fmla="*/ 14 h 13588"/>
              <a:gd name="T40" fmla="*/ 271 w 6843"/>
              <a:gd name="T41" fmla="*/ 2 h 13588"/>
              <a:gd name="T42" fmla="*/ 716 w 6843"/>
              <a:gd name="T43" fmla="*/ 17 h 13588"/>
              <a:gd name="T44" fmla="*/ 1159 w 6843"/>
              <a:gd name="T45" fmla="*/ 46 h 13588"/>
              <a:gd name="T46" fmla="*/ 1600 w 6843"/>
              <a:gd name="T47" fmla="*/ 89 h 13588"/>
              <a:gd name="T48" fmla="*/ 2039 w 6843"/>
              <a:gd name="T49" fmla="*/ 147 h 13588"/>
              <a:gd name="T50" fmla="*/ 2475 w 6843"/>
              <a:gd name="T51" fmla="*/ 219 h 13588"/>
              <a:gd name="T52" fmla="*/ 2908 w 6843"/>
              <a:gd name="T53" fmla="*/ 306 h 13588"/>
              <a:gd name="T54" fmla="*/ 3338 w 6843"/>
              <a:gd name="T55" fmla="*/ 406 h 13588"/>
              <a:gd name="T56" fmla="*/ 3766 w 6843"/>
              <a:gd name="T57" fmla="*/ 520 h 13588"/>
              <a:gd name="T58" fmla="*/ 4188 w 6843"/>
              <a:gd name="T59" fmla="*/ 648 h 13588"/>
              <a:gd name="T60" fmla="*/ 4606 w 6843"/>
              <a:gd name="T61" fmla="*/ 790 h 13588"/>
              <a:gd name="T62" fmla="*/ 5020 w 6843"/>
              <a:gd name="T63" fmla="*/ 946 h 13588"/>
              <a:gd name="T64" fmla="*/ 5430 w 6843"/>
              <a:gd name="T65" fmla="*/ 1115 h 13588"/>
              <a:gd name="T66" fmla="*/ 5833 w 6843"/>
              <a:gd name="T67" fmla="*/ 1298 h 13588"/>
              <a:gd name="T68" fmla="*/ 6231 w 6843"/>
              <a:gd name="T69" fmla="*/ 1494 h 13588"/>
              <a:gd name="T70" fmla="*/ 6624 w 6843"/>
              <a:gd name="T71" fmla="*/ 1704 h 13588"/>
              <a:gd name="T72" fmla="*/ 6839 w 6843"/>
              <a:gd name="T73" fmla="*/ 1842 h 13588"/>
              <a:gd name="T74" fmla="*/ 90 w 6843"/>
              <a:gd name="T75" fmla="*/ 13560 h 13588"/>
              <a:gd name="T76" fmla="*/ 0 w 6843"/>
              <a:gd name="T77" fmla="*/ 13536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3" h="13588">
                <a:moveTo>
                  <a:pt x="96" y="13536"/>
                </a:moveTo>
                <a:lnTo>
                  <a:pt x="7" y="13512"/>
                </a:lnTo>
                <a:lnTo>
                  <a:pt x="6751" y="1831"/>
                </a:lnTo>
                <a:lnTo>
                  <a:pt x="6769" y="1897"/>
                </a:lnTo>
                <a:lnTo>
                  <a:pt x="6576" y="1787"/>
                </a:lnTo>
                <a:lnTo>
                  <a:pt x="6382" y="1682"/>
                </a:lnTo>
                <a:lnTo>
                  <a:pt x="6187" y="1580"/>
                </a:lnTo>
                <a:lnTo>
                  <a:pt x="5990" y="1480"/>
                </a:lnTo>
                <a:lnTo>
                  <a:pt x="5792" y="1385"/>
                </a:lnTo>
                <a:lnTo>
                  <a:pt x="5592" y="1292"/>
                </a:lnTo>
                <a:lnTo>
                  <a:pt x="5391" y="1203"/>
                </a:lnTo>
                <a:lnTo>
                  <a:pt x="5188" y="1117"/>
                </a:lnTo>
                <a:lnTo>
                  <a:pt x="4985" y="1035"/>
                </a:lnTo>
                <a:lnTo>
                  <a:pt x="4780" y="956"/>
                </a:lnTo>
                <a:lnTo>
                  <a:pt x="4574" y="881"/>
                </a:lnTo>
                <a:lnTo>
                  <a:pt x="4367" y="808"/>
                </a:lnTo>
                <a:lnTo>
                  <a:pt x="4158" y="740"/>
                </a:lnTo>
                <a:lnTo>
                  <a:pt x="3949" y="674"/>
                </a:lnTo>
                <a:lnTo>
                  <a:pt x="3738" y="612"/>
                </a:lnTo>
                <a:lnTo>
                  <a:pt x="3527" y="554"/>
                </a:lnTo>
                <a:lnTo>
                  <a:pt x="3314" y="499"/>
                </a:lnTo>
                <a:lnTo>
                  <a:pt x="3102" y="447"/>
                </a:lnTo>
                <a:lnTo>
                  <a:pt x="2888" y="399"/>
                </a:lnTo>
                <a:lnTo>
                  <a:pt x="2673" y="354"/>
                </a:lnTo>
                <a:lnTo>
                  <a:pt x="2457" y="314"/>
                </a:lnTo>
                <a:lnTo>
                  <a:pt x="2241" y="276"/>
                </a:lnTo>
                <a:lnTo>
                  <a:pt x="2024" y="242"/>
                </a:lnTo>
                <a:lnTo>
                  <a:pt x="1806" y="212"/>
                </a:lnTo>
                <a:lnTo>
                  <a:pt x="1588" y="185"/>
                </a:lnTo>
                <a:lnTo>
                  <a:pt x="1369" y="161"/>
                </a:lnTo>
                <a:lnTo>
                  <a:pt x="1150" y="141"/>
                </a:lnTo>
                <a:lnTo>
                  <a:pt x="930" y="125"/>
                </a:lnTo>
                <a:lnTo>
                  <a:pt x="710" y="112"/>
                </a:lnTo>
                <a:lnTo>
                  <a:pt x="490" y="103"/>
                </a:lnTo>
                <a:lnTo>
                  <a:pt x="269" y="98"/>
                </a:lnTo>
                <a:lnTo>
                  <a:pt x="48" y="96"/>
                </a:lnTo>
                <a:lnTo>
                  <a:pt x="96" y="48"/>
                </a:lnTo>
                <a:lnTo>
                  <a:pt x="96" y="13536"/>
                </a:lnTo>
                <a:close/>
                <a:moveTo>
                  <a:pt x="0" y="48"/>
                </a:moveTo>
                <a:cubicBezTo>
                  <a:pt x="0" y="35"/>
                  <a:pt x="6" y="23"/>
                  <a:pt x="15" y="14"/>
                </a:cubicBezTo>
                <a:cubicBezTo>
                  <a:pt x="24" y="5"/>
                  <a:pt x="36" y="0"/>
                  <a:pt x="49" y="0"/>
                </a:cubicBezTo>
                <a:lnTo>
                  <a:pt x="271" y="2"/>
                </a:lnTo>
                <a:lnTo>
                  <a:pt x="494" y="8"/>
                </a:lnTo>
                <a:lnTo>
                  <a:pt x="716" y="17"/>
                </a:lnTo>
                <a:lnTo>
                  <a:pt x="938" y="29"/>
                </a:lnTo>
                <a:lnTo>
                  <a:pt x="1159" y="46"/>
                </a:lnTo>
                <a:lnTo>
                  <a:pt x="1380" y="66"/>
                </a:lnTo>
                <a:lnTo>
                  <a:pt x="1600" y="89"/>
                </a:lnTo>
                <a:lnTo>
                  <a:pt x="1820" y="116"/>
                </a:lnTo>
                <a:lnTo>
                  <a:pt x="2039" y="147"/>
                </a:lnTo>
                <a:lnTo>
                  <a:pt x="2257" y="181"/>
                </a:lnTo>
                <a:lnTo>
                  <a:pt x="2475" y="219"/>
                </a:lnTo>
                <a:lnTo>
                  <a:pt x="2692" y="260"/>
                </a:lnTo>
                <a:lnTo>
                  <a:pt x="2908" y="306"/>
                </a:lnTo>
                <a:lnTo>
                  <a:pt x="3124" y="354"/>
                </a:lnTo>
                <a:lnTo>
                  <a:pt x="3338" y="406"/>
                </a:lnTo>
                <a:lnTo>
                  <a:pt x="3553" y="461"/>
                </a:lnTo>
                <a:lnTo>
                  <a:pt x="3766" y="520"/>
                </a:lnTo>
                <a:lnTo>
                  <a:pt x="3977" y="583"/>
                </a:lnTo>
                <a:lnTo>
                  <a:pt x="4188" y="648"/>
                </a:lnTo>
                <a:lnTo>
                  <a:pt x="4398" y="718"/>
                </a:lnTo>
                <a:lnTo>
                  <a:pt x="4606" y="790"/>
                </a:lnTo>
                <a:lnTo>
                  <a:pt x="4814" y="866"/>
                </a:lnTo>
                <a:lnTo>
                  <a:pt x="5020" y="946"/>
                </a:lnTo>
                <a:lnTo>
                  <a:pt x="5226" y="1029"/>
                </a:lnTo>
                <a:lnTo>
                  <a:pt x="5430" y="1115"/>
                </a:lnTo>
                <a:lnTo>
                  <a:pt x="5632" y="1205"/>
                </a:lnTo>
                <a:lnTo>
                  <a:pt x="5833" y="1298"/>
                </a:lnTo>
                <a:lnTo>
                  <a:pt x="6033" y="1395"/>
                </a:lnTo>
                <a:lnTo>
                  <a:pt x="6231" y="1494"/>
                </a:lnTo>
                <a:lnTo>
                  <a:pt x="6428" y="1597"/>
                </a:lnTo>
                <a:lnTo>
                  <a:pt x="6624" y="1704"/>
                </a:lnTo>
                <a:lnTo>
                  <a:pt x="6817" y="1813"/>
                </a:lnTo>
                <a:cubicBezTo>
                  <a:pt x="6828" y="1820"/>
                  <a:pt x="6836" y="1830"/>
                  <a:pt x="6839" y="1842"/>
                </a:cubicBezTo>
                <a:cubicBezTo>
                  <a:pt x="6843" y="1855"/>
                  <a:pt x="6841" y="1868"/>
                  <a:pt x="6835" y="1879"/>
                </a:cubicBezTo>
                <a:lnTo>
                  <a:pt x="90" y="13560"/>
                </a:lnTo>
                <a:cubicBezTo>
                  <a:pt x="79" y="13579"/>
                  <a:pt x="57" y="13588"/>
                  <a:pt x="36" y="13583"/>
                </a:cubicBezTo>
                <a:cubicBezTo>
                  <a:pt x="15" y="13577"/>
                  <a:pt x="0" y="13558"/>
                  <a:pt x="0" y="13536"/>
                </a:cubicBezTo>
                <a:lnTo>
                  <a:pt x="0" y="48"/>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27" name="Freeform 7"/>
          <p:cNvSpPr/>
          <p:nvPr/>
        </p:nvSpPr>
        <p:spPr bwMode="auto">
          <a:xfrm>
            <a:off x="6095468" y="1936108"/>
            <a:ext cx="1492892" cy="1492892"/>
          </a:xfrm>
          <a:custGeom>
            <a:avLst/>
            <a:gdLst>
              <a:gd name="T0" fmla="*/ 0 w 5841"/>
              <a:gd name="T1" fmla="*/ 5840 h 5840"/>
              <a:gd name="T2" fmla="*/ 5841 w 5841"/>
              <a:gd name="T3" fmla="*/ 2468 h 5840"/>
              <a:gd name="T4" fmla="*/ 3373 w 5841"/>
              <a:gd name="T5" fmla="*/ 0 h 5840"/>
              <a:gd name="T6" fmla="*/ 0 w 5841"/>
              <a:gd name="T7" fmla="*/ 5840 h 5840"/>
            </a:gdLst>
            <a:ahLst/>
            <a:cxnLst>
              <a:cxn ang="0">
                <a:pos x="T0" y="T1"/>
              </a:cxn>
              <a:cxn ang="0">
                <a:pos x="T2" y="T3"/>
              </a:cxn>
              <a:cxn ang="0">
                <a:pos x="T4" y="T5"/>
              </a:cxn>
              <a:cxn ang="0">
                <a:pos x="T6" y="T7"/>
              </a:cxn>
            </a:cxnLst>
            <a:rect l="0" t="0" r="r" b="b"/>
            <a:pathLst>
              <a:path w="5841" h="5840">
                <a:moveTo>
                  <a:pt x="0" y="5840"/>
                </a:moveTo>
                <a:lnTo>
                  <a:pt x="5841" y="2468"/>
                </a:lnTo>
                <a:cubicBezTo>
                  <a:pt x="5249" y="1443"/>
                  <a:pt x="4398" y="592"/>
                  <a:pt x="3373" y="0"/>
                </a:cubicBezTo>
                <a:lnTo>
                  <a:pt x="0" y="5840"/>
                </a:lnTo>
                <a:close/>
              </a:path>
            </a:pathLst>
          </a:custGeom>
          <a:solidFill>
            <a:srgbClr val="2EA7E0"/>
          </a:solidFill>
          <a:ln w="0">
            <a:noFill/>
            <a:prstDash val="solid"/>
            <a:round/>
          </a:ln>
        </p:spPr>
        <p:txBody>
          <a:bodyPr vert="horz" wrap="square" lIns="91440" tIns="45720" rIns="91440" bIns="45720" numCol="1" anchor="t" anchorCtr="0" compatLnSpc="1"/>
          <a:lstStyle/>
          <a:p>
            <a:endParaRPr lang="zh-CN" altLang="en-US"/>
          </a:p>
        </p:txBody>
      </p:sp>
      <p:sp>
        <p:nvSpPr>
          <p:cNvPr id="28" name="Freeform 8"/>
          <p:cNvSpPr>
            <a:spLocks noEditPoints="1"/>
          </p:cNvSpPr>
          <p:nvPr/>
        </p:nvSpPr>
        <p:spPr bwMode="auto">
          <a:xfrm>
            <a:off x="6089079" y="1929719"/>
            <a:ext cx="1505670" cy="1505670"/>
          </a:xfrm>
          <a:custGeom>
            <a:avLst/>
            <a:gdLst>
              <a:gd name="T0" fmla="*/ 47 w 5892"/>
              <a:gd name="T1" fmla="*/ 5877 h 5892"/>
              <a:gd name="T2" fmla="*/ 14 w 5892"/>
              <a:gd name="T3" fmla="*/ 5845 h 5892"/>
              <a:gd name="T4" fmla="*/ 5855 w 5892"/>
              <a:gd name="T5" fmla="*/ 2473 h 5892"/>
              <a:gd name="T6" fmla="*/ 5847 w 5892"/>
              <a:gd name="T7" fmla="*/ 2506 h 5892"/>
              <a:gd name="T8" fmla="*/ 5791 w 5892"/>
              <a:gd name="T9" fmla="*/ 2410 h 5892"/>
              <a:gd name="T10" fmla="*/ 5733 w 5892"/>
              <a:gd name="T11" fmla="*/ 2316 h 5892"/>
              <a:gd name="T12" fmla="*/ 5613 w 5892"/>
              <a:gd name="T13" fmla="*/ 2130 h 5892"/>
              <a:gd name="T14" fmla="*/ 5488 w 5892"/>
              <a:gd name="T15" fmla="*/ 1949 h 5892"/>
              <a:gd name="T16" fmla="*/ 5357 w 5892"/>
              <a:gd name="T17" fmla="*/ 1773 h 5892"/>
              <a:gd name="T18" fmla="*/ 5220 w 5892"/>
              <a:gd name="T19" fmla="*/ 1601 h 5892"/>
              <a:gd name="T20" fmla="*/ 5078 w 5892"/>
              <a:gd name="T21" fmla="*/ 1433 h 5892"/>
              <a:gd name="T22" fmla="*/ 4931 w 5892"/>
              <a:gd name="T23" fmla="*/ 1271 h 5892"/>
              <a:gd name="T24" fmla="*/ 4778 w 5892"/>
              <a:gd name="T25" fmla="*/ 1113 h 5892"/>
              <a:gd name="T26" fmla="*/ 4621 w 5892"/>
              <a:gd name="T27" fmla="*/ 961 h 5892"/>
              <a:gd name="T28" fmla="*/ 4458 w 5892"/>
              <a:gd name="T29" fmla="*/ 814 h 5892"/>
              <a:gd name="T30" fmla="*/ 4291 w 5892"/>
              <a:gd name="T31" fmla="*/ 671 h 5892"/>
              <a:gd name="T32" fmla="*/ 4119 w 5892"/>
              <a:gd name="T33" fmla="*/ 535 h 5892"/>
              <a:gd name="T34" fmla="*/ 3942 w 5892"/>
              <a:gd name="T35" fmla="*/ 404 h 5892"/>
              <a:gd name="T36" fmla="*/ 3761 w 5892"/>
              <a:gd name="T37" fmla="*/ 278 h 5892"/>
              <a:gd name="T38" fmla="*/ 3576 w 5892"/>
              <a:gd name="T39" fmla="*/ 159 h 5892"/>
              <a:gd name="T40" fmla="*/ 3482 w 5892"/>
              <a:gd name="T41" fmla="*/ 101 h 5892"/>
              <a:gd name="T42" fmla="*/ 3387 w 5892"/>
              <a:gd name="T43" fmla="*/ 45 h 5892"/>
              <a:gd name="T44" fmla="*/ 3420 w 5892"/>
              <a:gd name="T45" fmla="*/ 37 h 5892"/>
              <a:gd name="T46" fmla="*/ 47 w 5892"/>
              <a:gd name="T47" fmla="*/ 5877 h 5892"/>
              <a:gd name="T48" fmla="*/ 3378 w 5892"/>
              <a:gd name="T49" fmla="*/ 13 h 5892"/>
              <a:gd name="T50" fmla="*/ 3393 w 5892"/>
              <a:gd name="T51" fmla="*/ 2 h 5892"/>
              <a:gd name="T52" fmla="*/ 3411 w 5892"/>
              <a:gd name="T53" fmla="*/ 4 h 5892"/>
              <a:gd name="T54" fmla="*/ 3507 w 5892"/>
              <a:gd name="T55" fmla="*/ 60 h 5892"/>
              <a:gd name="T56" fmla="*/ 3602 w 5892"/>
              <a:gd name="T57" fmla="*/ 119 h 5892"/>
              <a:gd name="T58" fmla="*/ 3788 w 5892"/>
              <a:gd name="T59" fmla="*/ 239 h 5892"/>
              <a:gd name="T60" fmla="*/ 3971 w 5892"/>
              <a:gd name="T61" fmla="*/ 365 h 5892"/>
              <a:gd name="T62" fmla="*/ 4149 w 5892"/>
              <a:gd name="T63" fmla="*/ 497 h 5892"/>
              <a:gd name="T64" fmla="*/ 4322 w 5892"/>
              <a:gd name="T65" fmla="*/ 635 h 5892"/>
              <a:gd name="T66" fmla="*/ 4490 w 5892"/>
              <a:gd name="T67" fmla="*/ 778 h 5892"/>
              <a:gd name="T68" fmla="*/ 4654 w 5892"/>
              <a:gd name="T69" fmla="*/ 926 h 5892"/>
              <a:gd name="T70" fmla="*/ 4813 w 5892"/>
              <a:gd name="T71" fmla="*/ 1080 h 5892"/>
              <a:gd name="T72" fmla="*/ 4967 w 5892"/>
              <a:gd name="T73" fmla="*/ 1239 h 5892"/>
              <a:gd name="T74" fmla="*/ 5115 w 5892"/>
              <a:gd name="T75" fmla="*/ 1402 h 5892"/>
              <a:gd name="T76" fmla="*/ 5258 w 5892"/>
              <a:gd name="T77" fmla="*/ 1571 h 5892"/>
              <a:gd name="T78" fmla="*/ 5395 w 5892"/>
              <a:gd name="T79" fmla="*/ 1744 h 5892"/>
              <a:gd name="T80" fmla="*/ 5527 w 5892"/>
              <a:gd name="T81" fmla="*/ 1922 h 5892"/>
              <a:gd name="T82" fmla="*/ 5654 w 5892"/>
              <a:gd name="T83" fmla="*/ 2104 h 5892"/>
              <a:gd name="T84" fmla="*/ 5774 w 5892"/>
              <a:gd name="T85" fmla="*/ 2291 h 5892"/>
              <a:gd name="T86" fmla="*/ 5832 w 5892"/>
              <a:gd name="T87" fmla="*/ 2386 h 5892"/>
              <a:gd name="T88" fmla="*/ 5888 w 5892"/>
              <a:gd name="T89" fmla="*/ 2481 h 5892"/>
              <a:gd name="T90" fmla="*/ 5891 w 5892"/>
              <a:gd name="T91" fmla="*/ 2500 h 5892"/>
              <a:gd name="T92" fmla="*/ 5879 w 5892"/>
              <a:gd name="T93" fmla="*/ 2514 h 5892"/>
              <a:gd name="T94" fmla="*/ 38 w 5892"/>
              <a:gd name="T95" fmla="*/ 5886 h 5892"/>
              <a:gd name="T96" fmla="*/ 9 w 5892"/>
              <a:gd name="T97" fmla="*/ 5882 h 5892"/>
              <a:gd name="T98" fmla="*/ 6 w 5892"/>
              <a:gd name="T99" fmla="*/ 5853 h 5892"/>
              <a:gd name="T100" fmla="*/ 3378 w 5892"/>
              <a:gd name="T101" fmla="*/ 13 h 5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92" h="5892">
                <a:moveTo>
                  <a:pt x="47" y="5877"/>
                </a:moveTo>
                <a:lnTo>
                  <a:pt x="14" y="5845"/>
                </a:lnTo>
                <a:lnTo>
                  <a:pt x="5855" y="2473"/>
                </a:lnTo>
                <a:lnTo>
                  <a:pt x="5847" y="2506"/>
                </a:lnTo>
                <a:lnTo>
                  <a:pt x="5791" y="2410"/>
                </a:lnTo>
                <a:lnTo>
                  <a:pt x="5733" y="2316"/>
                </a:lnTo>
                <a:lnTo>
                  <a:pt x="5613" y="2130"/>
                </a:lnTo>
                <a:lnTo>
                  <a:pt x="5488" y="1949"/>
                </a:lnTo>
                <a:lnTo>
                  <a:pt x="5357" y="1773"/>
                </a:lnTo>
                <a:lnTo>
                  <a:pt x="5220" y="1601"/>
                </a:lnTo>
                <a:lnTo>
                  <a:pt x="5078" y="1433"/>
                </a:lnTo>
                <a:lnTo>
                  <a:pt x="4931" y="1271"/>
                </a:lnTo>
                <a:lnTo>
                  <a:pt x="4778" y="1113"/>
                </a:lnTo>
                <a:lnTo>
                  <a:pt x="4621" y="961"/>
                </a:lnTo>
                <a:lnTo>
                  <a:pt x="4458" y="814"/>
                </a:lnTo>
                <a:lnTo>
                  <a:pt x="4291" y="671"/>
                </a:lnTo>
                <a:lnTo>
                  <a:pt x="4119" y="535"/>
                </a:lnTo>
                <a:lnTo>
                  <a:pt x="3942" y="404"/>
                </a:lnTo>
                <a:lnTo>
                  <a:pt x="3761" y="278"/>
                </a:lnTo>
                <a:lnTo>
                  <a:pt x="3576" y="159"/>
                </a:lnTo>
                <a:lnTo>
                  <a:pt x="3482" y="101"/>
                </a:lnTo>
                <a:lnTo>
                  <a:pt x="3387" y="45"/>
                </a:lnTo>
                <a:lnTo>
                  <a:pt x="3420" y="37"/>
                </a:lnTo>
                <a:lnTo>
                  <a:pt x="47" y="5877"/>
                </a:lnTo>
                <a:close/>
                <a:moveTo>
                  <a:pt x="3378" y="13"/>
                </a:moveTo>
                <a:cubicBezTo>
                  <a:pt x="3381" y="7"/>
                  <a:pt x="3386" y="3"/>
                  <a:pt x="3393" y="2"/>
                </a:cubicBezTo>
                <a:cubicBezTo>
                  <a:pt x="3399" y="0"/>
                  <a:pt x="3405" y="1"/>
                  <a:pt x="3411" y="4"/>
                </a:cubicBezTo>
                <a:lnTo>
                  <a:pt x="3507" y="60"/>
                </a:lnTo>
                <a:lnTo>
                  <a:pt x="3602" y="119"/>
                </a:lnTo>
                <a:lnTo>
                  <a:pt x="3788" y="239"/>
                </a:lnTo>
                <a:lnTo>
                  <a:pt x="3971" y="365"/>
                </a:lnTo>
                <a:lnTo>
                  <a:pt x="4149" y="497"/>
                </a:lnTo>
                <a:lnTo>
                  <a:pt x="4322" y="635"/>
                </a:lnTo>
                <a:lnTo>
                  <a:pt x="4490" y="778"/>
                </a:lnTo>
                <a:lnTo>
                  <a:pt x="4654" y="926"/>
                </a:lnTo>
                <a:lnTo>
                  <a:pt x="4813" y="1080"/>
                </a:lnTo>
                <a:lnTo>
                  <a:pt x="4967" y="1239"/>
                </a:lnTo>
                <a:lnTo>
                  <a:pt x="5115" y="1402"/>
                </a:lnTo>
                <a:lnTo>
                  <a:pt x="5258" y="1571"/>
                </a:lnTo>
                <a:lnTo>
                  <a:pt x="5395" y="1744"/>
                </a:lnTo>
                <a:lnTo>
                  <a:pt x="5527" y="1922"/>
                </a:lnTo>
                <a:lnTo>
                  <a:pt x="5654" y="2104"/>
                </a:lnTo>
                <a:lnTo>
                  <a:pt x="5774" y="2291"/>
                </a:lnTo>
                <a:lnTo>
                  <a:pt x="5832" y="2386"/>
                </a:lnTo>
                <a:lnTo>
                  <a:pt x="5888" y="2481"/>
                </a:lnTo>
                <a:cubicBezTo>
                  <a:pt x="5891" y="2487"/>
                  <a:pt x="5892" y="2493"/>
                  <a:pt x="5891" y="2500"/>
                </a:cubicBezTo>
                <a:cubicBezTo>
                  <a:pt x="5889" y="2506"/>
                  <a:pt x="5885" y="2511"/>
                  <a:pt x="5879" y="2514"/>
                </a:cubicBezTo>
                <a:lnTo>
                  <a:pt x="38" y="5886"/>
                </a:lnTo>
                <a:cubicBezTo>
                  <a:pt x="29" y="5892"/>
                  <a:pt x="17" y="5890"/>
                  <a:pt x="9" y="5882"/>
                </a:cubicBezTo>
                <a:cubicBezTo>
                  <a:pt x="2" y="5875"/>
                  <a:pt x="0" y="5863"/>
                  <a:pt x="6" y="5853"/>
                </a:cubicBezTo>
                <a:lnTo>
                  <a:pt x="3378" y="13"/>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29" name="Freeform 9"/>
          <p:cNvSpPr/>
          <p:nvPr/>
        </p:nvSpPr>
        <p:spPr bwMode="auto">
          <a:xfrm>
            <a:off x="6095468" y="2566488"/>
            <a:ext cx="1723960" cy="862512"/>
          </a:xfrm>
          <a:custGeom>
            <a:avLst/>
            <a:gdLst>
              <a:gd name="T0" fmla="*/ 0 w 6745"/>
              <a:gd name="T1" fmla="*/ 3372 h 3372"/>
              <a:gd name="T2" fmla="*/ 6745 w 6745"/>
              <a:gd name="T3" fmla="*/ 3372 h 3372"/>
              <a:gd name="T4" fmla="*/ 5841 w 6745"/>
              <a:gd name="T5" fmla="*/ 0 h 3372"/>
              <a:gd name="T6" fmla="*/ 0 w 6745"/>
              <a:gd name="T7" fmla="*/ 3372 h 3372"/>
            </a:gdLst>
            <a:ahLst/>
            <a:cxnLst>
              <a:cxn ang="0">
                <a:pos x="T0" y="T1"/>
              </a:cxn>
              <a:cxn ang="0">
                <a:pos x="T2" y="T3"/>
              </a:cxn>
              <a:cxn ang="0">
                <a:pos x="T4" y="T5"/>
              </a:cxn>
              <a:cxn ang="0">
                <a:pos x="T6" y="T7"/>
              </a:cxn>
            </a:cxnLst>
            <a:rect l="0" t="0" r="r" b="b"/>
            <a:pathLst>
              <a:path w="6745" h="3372">
                <a:moveTo>
                  <a:pt x="0" y="3372"/>
                </a:moveTo>
                <a:lnTo>
                  <a:pt x="6745" y="3372"/>
                </a:lnTo>
                <a:cubicBezTo>
                  <a:pt x="6745" y="2189"/>
                  <a:pt x="6433" y="1026"/>
                  <a:pt x="5841" y="0"/>
                </a:cubicBezTo>
                <a:lnTo>
                  <a:pt x="0" y="3372"/>
                </a:lnTo>
                <a:close/>
              </a:path>
            </a:pathLst>
          </a:custGeom>
          <a:solidFill>
            <a:srgbClr val="2EA7E0"/>
          </a:solidFill>
          <a:ln w="0">
            <a:noFill/>
            <a:prstDash val="solid"/>
            <a:round/>
          </a:ln>
        </p:spPr>
        <p:txBody>
          <a:bodyPr vert="horz" wrap="square" lIns="91440" tIns="45720" rIns="91440" bIns="45720" numCol="1" anchor="t" anchorCtr="0" compatLnSpc="1"/>
          <a:lstStyle/>
          <a:p>
            <a:endParaRPr lang="zh-CN" altLang="en-US"/>
          </a:p>
        </p:txBody>
      </p:sp>
      <p:sp>
        <p:nvSpPr>
          <p:cNvPr id="37" name="Freeform 10"/>
          <p:cNvSpPr>
            <a:spLocks noEditPoints="1"/>
          </p:cNvSpPr>
          <p:nvPr/>
        </p:nvSpPr>
        <p:spPr bwMode="auto">
          <a:xfrm>
            <a:off x="6089079" y="2561163"/>
            <a:ext cx="1736738" cy="874226"/>
          </a:xfrm>
          <a:custGeom>
            <a:avLst/>
            <a:gdLst>
              <a:gd name="T0" fmla="*/ 26 w 6795"/>
              <a:gd name="T1" fmla="*/ 3372 h 3420"/>
              <a:gd name="T2" fmla="*/ 6747 w 6795"/>
              <a:gd name="T3" fmla="*/ 3397 h 3420"/>
              <a:gd name="T4" fmla="*/ 6743 w 6795"/>
              <a:gd name="T5" fmla="*/ 3175 h 3420"/>
              <a:gd name="T6" fmla="*/ 6733 w 6795"/>
              <a:gd name="T7" fmla="*/ 2955 h 3420"/>
              <a:gd name="T8" fmla="*/ 6714 w 6795"/>
              <a:gd name="T9" fmla="*/ 2736 h 3420"/>
              <a:gd name="T10" fmla="*/ 6689 w 6795"/>
              <a:gd name="T11" fmla="*/ 2517 h 3420"/>
              <a:gd name="T12" fmla="*/ 6657 w 6795"/>
              <a:gd name="T13" fmla="*/ 2300 h 3420"/>
              <a:gd name="T14" fmla="*/ 6618 w 6795"/>
              <a:gd name="T15" fmla="*/ 2084 h 3420"/>
              <a:gd name="T16" fmla="*/ 6571 w 6795"/>
              <a:gd name="T17" fmla="*/ 1870 h 3420"/>
              <a:gd name="T18" fmla="*/ 6518 w 6795"/>
              <a:gd name="T19" fmla="*/ 1657 h 3420"/>
              <a:gd name="T20" fmla="*/ 6458 w 6795"/>
              <a:gd name="T21" fmla="*/ 1446 h 3420"/>
              <a:gd name="T22" fmla="*/ 6391 w 6795"/>
              <a:gd name="T23" fmla="*/ 1237 h 3420"/>
              <a:gd name="T24" fmla="*/ 6317 w 6795"/>
              <a:gd name="T25" fmla="*/ 1031 h 3420"/>
              <a:gd name="T26" fmla="*/ 6236 w 6795"/>
              <a:gd name="T27" fmla="*/ 826 h 3420"/>
              <a:gd name="T28" fmla="*/ 6149 w 6795"/>
              <a:gd name="T29" fmla="*/ 625 h 3420"/>
              <a:gd name="T30" fmla="*/ 6055 w 6795"/>
              <a:gd name="T31" fmla="*/ 426 h 3420"/>
              <a:gd name="T32" fmla="*/ 5954 w 6795"/>
              <a:gd name="T33" fmla="*/ 229 h 3420"/>
              <a:gd name="T34" fmla="*/ 5847 w 6795"/>
              <a:gd name="T35" fmla="*/ 36 h 3420"/>
              <a:gd name="T36" fmla="*/ 38 w 6795"/>
              <a:gd name="T37" fmla="*/ 3417 h 3420"/>
              <a:gd name="T38" fmla="*/ 5874 w 6795"/>
              <a:gd name="T39" fmla="*/ 1 h 3420"/>
              <a:gd name="T40" fmla="*/ 5943 w 6795"/>
              <a:gd name="T41" fmla="*/ 109 h 3420"/>
              <a:gd name="T42" fmla="*/ 6048 w 6795"/>
              <a:gd name="T43" fmla="*/ 306 h 3420"/>
              <a:gd name="T44" fmla="*/ 6146 w 6795"/>
              <a:gd name="T45" fmla="*/ 505 h 3420"/>
              <a:gd name="T46" fmla="*/ 6238 w 6795"/>
              <a:gd name="T47" fmla="*/ 706 h 3420"/>
              <a:gd name="T48" fmla="*/ 6322 w 6795"/>
              <a:gd name="T49" fmla="*/ 911 h 3420"/>
              <a:gd name="T50" fmla="*/ 6400 w 6795"/>
              <a:gd name="T51" fmla="*/ 1118 h 3420"/>
              <a:gd name="T52" fmla="*/ 6471 w 6795"/>
              <a:gd name="T53" fmla="*/ 1327 h 3420"/>
              <a:gd name="T54" fmla="*/ 6535 w 6795"/>
              <a:gd name="T55" fmla="*/ 1539 h 3420"/>
              <a:gd name="T56" fmla="*/ 6592 w 6795"/>
              <a:gd name="T57" fmla="*/ 1752 h 3420"/>
              <a:gd name="T58" fmla="*/ 6642 w 6795"/>
              <a:gd name="T59" fmla="*/ 1967 h 3420"/>
              <a:gd name="T60" fmla="*/ 6685 w 6795"/>
              <a:gd name="T61" fmla="*/ 2184 h 3420"/>
              <a:gd name="T62" fmla="*/ 6721 w 6795"/>
              <a:gd name="T63" fmla="*/ 2402 h 3420"/>
              <a:gd name="T64" fmla="*/ 6750 w 6795"/>
              <a:gd name="T65" fmla="*/ 2621 h 3420"/>
              <a:gd name="T66" fmla="*/ 6772 w 6795"/>
              <a:gd name="T67" fmla="*/ 2842 h 3420"/>
              <a:gd name="T68" fmla="*/ 6787 w 6795"/>
              <a:gd name="T69" fmla="*/ 3063 h 3420"/>
              <a:gd name="T70" fmla="*/ 6794 w 6795"/>
              <a:gd name="T71" fmla="*/ 3285 h 3420"/>
              <a:gd name="T72" fmla="*/ 6788 w 6795"/>
              <a:gd name="T73" fmla="*/ 3413 h 3420"/>
              <a:gd name="T74" fmla="*/ 26 w 6795"/>
              <a:gd name="T75" fmla="*/ 3420 h 3420"/>
              <a:gd name="T76" fmla="*/ 14 w 6795"/>
              <a:gd name="T77" fmla="*/ 3376 h 3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95" h="3420">
                <a:moveTo>
                  <a:pt x="38" y="3417"/>
                </a:moveTo>
                <a:lnTo>
                  <a:pt x="26" y="3372"/>
                </a:lnTo>
                <a:lnTo>
                  <a:pt x="6771" y="3372"/>
                </a:lnTo>
                <a:lnTo>
                  <a:pt x="6747" y="3397"/>
                </a:lnTo>
                <a:lnTo>
                  <a:pt x="6746" y="3286"/>
                </a:lnTo>
                <a:lnTo>
                  <a:pt x="6743" y="3175"/>
                </a:lnTo>
                <a:lnTo>
                  <a:pt x="6739" y="3065"/>
                </a:lnTo>
                <a:lnTo>
                  <a:pt x="6733" y="2955"/>
                </a:lnTo>
                <a:lnTo>
                  <a:pt x="6724" y="2845"/>
                </a:lnTo>
                <a:lnTo>
                  <a:pt x="6714" y="2736"/>
                </a:lnTo>
                <a:lnTo>
                  <a:pt x="6703" y="2626"/>
                </a:lnTo>
                <a:lnTo>
                  <a:pt x="6689" y="2517"/>
                </a:lnTo>
                <a:lnTo>
                  <a:pt x="6674" y="2409"/>
                </a:lnTo>
                <a:lnTo>
                  <a:pt x="6657" y="2300"/>
                </a:lnTo>
                <a:lnTo>
                  <a:pt x="6638" y="2192"/>
                </a:lnTo>
                <a:lnTo>
                  <a:pt x="6618" y="2084"/>
                </a:lnTo>
                <a:lnTo>
                  <a:pt x="6595" y="1977"/>
                </a:lnTo>
                <a:lnTo>
                  <a:pt x="6571" y="1870"/>
                </a:lnTo>
                <a:lnTo>
                  <a:pt x="6545" y="1763"/>
                </a:lnTo>
                <a:lnTo>
                  <a:pt x="6518" y="1657"/>
                </a:lnTo>
                <a:lnTo>
                  <a:pt x="6489" y="1551"/>
                </a:lnTo>
                <a:lnTo>
                  <a:pt x="6458" y="1446"/>
                </a:lnTo>
                <a:lnTo>
                  <a:pt x="6425" y="1342"/>
                </a:lnTo>
                <a:lnTo>
                  <a:pt x="6391" y="1237"/>
                </a:lnTo>
                <a:lnTo>
                  <a:pt x="6355" y="1134"/>
                </a:lnTo>
                <a:lnTo>
                  <a:pt x="6317" y="1031"/>
                </a:lnTo>
                <a:lnTo>
                  <a:pt x="6277" y="928"/>
                </a:lnTo>
                <a:lnTo>
                  <a:pt x="6236" y="826"/>
                </a:lnTo>
                <a:lnTo>
                  <a:pt x="6193" y="725"/>
                </a:lnTo>
                <a:lnTo>
                  <a:pt x="6149" y="625"/>
                </a:lnTo>
                <a:lnTo>
                  <a:pt x="6102" y="525"/>
                </a:lnTo>
                <a:lnTo>
                  <a:pt x="6055" y="426"/>
                </a:lnTo>
                <a:lnTo>
                  <a:pt x="6005" y="327"/>
                </a:lnTo>
                <a:lnTo>
                  <a:pt x="5954" y="229"/>
                </a:lnTo>
                <a:lnTo>
                  <a:pt x="5901" y="132"/>
                </a:lnTo>
                <a:lnTo>
                  <a:pt x="5847" y="36"/>
                </a:lnTo>
                <a:lnTo>
                  <a:pt x="5879" y="45"/>
                </a:lnTo>
                <a:lnTo>
                  <a:pt x="38" y="3417"/>
                </a:lnTo>
                <a:close/>
                <a:moveTo>
                  <a:pt x="5855" y="4"/>
                </a:moveTo>
                <a:cubicBezTo>
                  <a:pt x="5861" y="0"/>
                  <a:pt x="5868" y="0"/>
                  <a:pt x="5874" y="1"/>
                </a:cubicBezTo>
                <a:cubicBezTo>
                  <a:pt x="5880" y="3"/>
                  <a:pt x="5885" y="7"/>
                  <a:pt x="5888" y="13"/>
                </a:cubicBezTo>
                <a:lnTo>
                  <a:pt x="5943" y="109"/>
                </a:lnTo>
                <a:lnTo>
                  <a:pt x="5996" y="207"/>
                </a:lnTo>
                <a:lnTo>
                  <a:pt x="6048" y="306"/>
                </a:lnTo>
                <a:lnTo>
                  <a:pt x="6098" y="405"/>
                </a:lnTo>
                <a:lnTo>
                  <a:pt x="6146" y="505"/>
                </a:lnTo>
                <a:lnTo>
                  <a:pt x="6193" y="605"/>
                </a:lnTo>
                <a:lnTo>
                  <a:pt x="6238" y="706"/>
                </a:lnTo>
                <a:lnTo>
                  <a:pt x="6281" y="808"/>
                </a:lnTo>
                <a:lnTo>
                  <a:pt x="6322" y="911"/>
                </a:lnTo>
                <a:lnTo>
                  <a:pt x="6362" y="1014"/>
                </a:lnTo>
                <a:lnTo>
                  <a:pt x="6400" y="1118"/>
                </a:lnTo>
                <a:lnTo>
                  <a:pt x="6436" y="1222"/>
                </a:lnTo>
                <a:lnTo>
                  <a:pt x="6471" y="1327"/>
                </a:lnTo>
                <a:lnTo>
                  <a:pt x="6504" y="1433"/>
                </a:lnTo>
                <a:lnTo>
                  <a:pt x="6535" y="1539"/>
                </a:lnTo>
                <a:lnTo>
                  <a:pt x="6564" y="1645"/>
                </a:lnTo>
                <a:lnTo>
                  <a:pt x="6592" y="1752"/>
                </a:lnTo>
                <a:lnTo>
                  <a:pt x="6618" y="1859"/>
                </a:lnTo>
                <a:lnTo>
                  <a:pt x="6642" y="1967"/>
                </a:lnTo>
                <a:lnTo>
                  <a:pt x="6665" y="2075"/>
                </a:lnTo>
                <a:lnTo>
                  <a:pt x="6685" y="2184"/>
                </a:lnTo>
                <a:lnTo>
                  <a:pt x="6704" y="2293"/>
                </a:lnTo>
                <a:lnTo>
                  <a:pt x="6721" y="2402"/>
                </a:lnTo>
                <a:lnTo>
                  <a:pt x="6737" y="2512"/>
                </a:lnTo>
                <a:lnTo>
                  <a:pt x="6750" y="2621"/>
                </a:lnTo>
                <a:lnTo>
                  <a:pt x="6762" y="2731"/>
                </a:lnTo>
                <a:lnTo>
                  <a:pt x="6772" y="2842"/>
                </a:lnTo>
                <a:lnTo>
                  <a:pt x="6780" y="2952"/>
                </a:lnTo>
                <a:lnTo>
                  <a:pt x="6787" y="3063"/>
                </a:lnTo>
                <a:lnTo>
                  <a:pt x="6791" y="3174"/>
                </a:lnTo>
                <a:lnTo>
                  <a:pt x="6794" y="3285"/>
                </a:lnTo>
                <a:lnTo>
                  <a:pt x="6795" y="3396"/>
                </a:lnTo>
                <a:cubicBezTo>
                  <a:pt x="6795" y="3403"/>
                  <a:pt x="6793" y="3409"/>
                  <a:pt x="6788" y="3413"/>
                </a:cubicBezTo>
                <a:cubicBezTo>
                  <a:pt x="6784" y="3418"/>
                  <a:pt x="6777" y="3420"/>
                  <a:pt x="6771" y="3420"/>
                </a:cubicBezTo>
                <a:lnTo>
                  <a:pt x="26" y="3420"/>
                </a:lnTo>
                <a:cubicBezTo>
                  <a:pt x="16" y="3420"/>
                  <a:pt x="6" y="3413"/>
                  <a:pt x="3" y="3403"/>
                </a:cubicBezTo>
                <a:cubicBezTo>
                  <a:pt x="0" y="3392"/>
                  <a:pt x="5" y="3381"/>
                  <a:pt x="14" y="3376"/>
                </a:cubicBezTo>
                <a:lnTo>
                  <a:pt x="5855" y="4"/>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38" name="Freeform 23"/>
          <p:cNvSpPr/>
          <p:nvPr/>
        </p:nvSpPr>
        <p:spPr bwMode="auto">
          <a:xfrm>
            <a:off x="4371508" y="2566488"/>
            <a:ext cx="1723960" cy="862512"/>
          </a:xfrm>
          <a:custGeom>
            <a:avLst/>
            <a:gdLst>
              <a:gd name="T0" fmla="*/ 13488 w 13488"/>
              <a:gd name="T1" fmla="*/ 6744 h 6744"/>
              <a:gd name="T2" fmla="*/ 1807 w 13488"/>
              <a:gd name="T3" fmla="*/ 0 h 6744"/>
              <a:gd name="T4" fmla="*/ 0 w 13488"/>
              <a:gd name="T5" fmla="*/ 6744 h 6744"/>
              <a:gd name="T6" fmla="*/ 13488 w 13488"/>
              <a:gd name="T7" fmla="*/ 6744 h 6744"/>
            </a:gdLst>
            <a:ahLst/>
            <a:cxnLst>
              <a:cxn ang="0">
                <a:pos x="T0" y="T1"/>
              </a:cxn>
              <a:cxn ang="0">
                <a:pos x="T2" y="T3"/>
              </a:cxn>
              <a:cxn ang="0">
                <a:pos x="T4" y="T5"/>
              </a:cxn>
              <a:cxn ang="0">
                <a:pos x="T6" y="T7"/>
              </a:cxn>
            </a:cxnLst>
            <a:rect l="0" t="0" r="r" b="b"/>
            <a:pathLst>
              <a:path w="13488" h="6744">
                <a:moveTo>
                  <a:pt x="13488" y="6744"/>
                </a:moveTo>
                <a:lnTo>
                  <a:pt x="1807" y="0"/>
                </a:lnTo>
                <a:cubicBezTo>
                  <a:pt x="623" y="2051"/>
                  <a:pt x="0" y="4377"/>
                  <a:pt x="0" y="6744"/>
                </a:cubicBezTo>
                <a:lnTo>
                  <a:pt x="13488" y="6744"/>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39" name="Freeform 24"/>
          <p:cNvSpPr>
            <a:spLocks noEditPoints="1"/>
          </p:cNvSpPr>
          <p:nvPr/>
        </p:nvSpPr>
        <p:spPr bwMode="auto">
          <a:xfrm>
            <a:off x="4366184" y="2561163"/>
            <a:ext cx="1735673" cy="874226"/>
          </a:xfrm>
          <a:custGeom>
            <a:avLst/>
            <a:gdLst>
              <a:gd name="T0" fmla="*/ 13512 w 13588"/>
              <a:gd name="T1" fmla="*/ 6835 h 6841"/>
              <a:gd name="T2" fmla="*/ 1897 w 13588"/>
              <a:gd name="T3" fmla="*/ 73 h 6841"/>
              <a:gd name="T4" fmla="*/ 1682 w 13588"/>
              <a:gd name="T5" fmla="*/ 460 h 6841"/>
              <a:gd name="T6" fmla="*/ 1480 w 13588"/>
              <a:gd name="T7" fmla="*/ 853 h 6841"/>
              <a:gd name="T8" fmla="*/ 1292 w 13588"/>
              <a:gd name="T9" fmla="*/ 1251 h 6841"/>
              <a:gd name="T10" fmla="*/ 1117 w 13588"/>
              <a:gd name="T11" fmla="*/ 1654 h 6841"/>
              <a:gd name="T12" fmla="*/ 956 w 13588"/>
              <a:gd name="T13" fmla="*/ 2063 h 6841"/>
              <a:gd name="T14" fmla="*/ 808 w 13588"/>
              <a:gd name="T15" fmla="*/ 2476 h 6841"/>
              <a:gd name="T16" fmla="*/ 674 w 13588"/>
              <a:gd name="T17" fmla="*/ 2894 h 6841"/>
              <a:gd name="T18" fmla="*/ 554 w 13588"/>
              <a:gd name="T19" fmla="*/ 3315 h 6841"/>
              <a:gd name="T20" fmla="*/ 447 w 13588"/>
              <a:gd name="T21" fmla="*/ 3741 h 6841"/>
              <a:gd name="T22" fmla="*/ 354 w 13588"/>
              <a:gd name="T23" fmla="*/ 4170 h 6841"/>
              <a:gd name="T24" fmla="*/ 276 w 13588"/>
              <a:gd name="T25" fmla="*/ 4602 h 6841"/>
              <a:gd name="T26" fmla="*/ 212 w 13588"/>
              <a:gd name="T27" fmla="*/ 5036 h 6841"/>
              <a:gd name="T28" fmla="*/ 161 w 13588"/>
              <a:gd name="T29" fmla="*/ 5473 h 6841"/>
              <a:gd name="T30" fmla="*/ 125 w 13588"/>
              <a:gd name="T31" fmla="*/ 5912 h 6841"/>
              <a:gd name="T32" fmla="*/ 103 w 13588"/>
              <a:gd name="T33" fmla="*/ 6352 h 6841"/>
              <a:gd name="T34" fmla="*/ 96 w 13588"/>
              <a:gd name="T35" fmla="*/ 6794 h 6841"/>
              <a:gd name="T36" fmla="*/ 13536 w 13588"/>
              <a:gd name="T37" fmla="*/ 6745 h 6841"/>
              <a:gd name="T38" fmla="*/ 14 w 13588"/>
              <a:gd name="T39" fmla="*/ 6827 h 6841"/>
              <a:gd name="T40" fmla="*/ 2 w 13588"/>
              <a:gd name="T41" fmla="*/ 6570 h 6841"/>
              <a:gd name="T42" fmla="*/ 17 w 13588"/>
              <a:gd name="T43" fmla="*/ 6126 h 6841"/>
              <a:gd name="T44" fmla="*/ 46 w 13588"/>
              <a:gd name="T45" fmla="*/ 5683 h 6841"/>
              <a:gd name="T46" fmla="*/ 89 w 13588"/>
              <a:gd name="T47" fmla="*/ 5242 h 6841"/>
              <a:gd name="T48" fmla="*/ 147 w 13588"/>
              <a:gd name="T49" fmla="*/ 4804 h 6841"/>
              <a:gd name="T50" fmla="*/ 219 w 13588"/>
              <a:gd name="T51" fmla="*/ 4367 h 6841"/>
              <a:gd name="T52" fmla="*/ 306 w 13588"/>
              <a:gd name="T53" fmla="*/ 3934 h 6841"/>
              <a:gd name="T54" fmla="*/ 406 w 13588"/>
              <a:gd name="T55" fmla="*/ 3503 h 6841"/>
              <a:gd name="T56" fmla="*/ 520 w 13588"/>
              <a:gd name="T57" fmla="*/ 3077 h 6841"/>
              <a:gd name="T58" fmla="*/ 648 w 13588"/>
              <a:gd name="T59" fmla="*/ 2654 h 6841"/>
              <a:gd name="T60" fmla="*/ 790 w 13588"/>
              <a:gd name="T61" fmla="*/ 2235 h 6841"/>
              <a:gd name="T62" fmla="*/ 946 w 13588"/>
              <a:gd name="T63" fmla="*/ 1822 h 6841"/>
              <a:gd name="T64" fmla="*/ 1115 w 13588"/>
              <a:gd name="T65" fmla="*/ 1412 h 6841"/>
              <a:gd name="T66" fmla="*/ 1298 w 13588"/>
              <a:gd name="T67" fmla="*/ 1009 h 6841"/>
              <a:gd name="T68" fmla="*/ 1494 w 13588"/>
              <a:gd name="T69" fmla="*/ 611 h 6841"/>
              <a:gd name="T70" fmla="*/ 1704 w 13588"/>
              <a:gd name="T71" fmla="*/ 219 h 6841"/>
              <a:gd name="T72" fmla="*/ 1842 w 13588"/>
              <a:gd name="T73" fmla="*/ 3 h 6841"/>
              <a:gd name="T74" fmla="*/ 13560 w 13588"/>
              <a:gd name="T75" fmla="*/ 6752 h 6841"/>
              <a:gd name="T76" fmla="*/ 13536 w 13588"/>
              <a:gd name="T77" fmla="*/ 6841 h 6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88" h="6841">
                <a:moveTo>
                  <a:pt x="13536" y="6745"/>
                </a:moveTo>
                <a:lnTo>
                  <a:pt x="13512" y="6835"/>
                </a:lnTo>
                <a:lnTo>
                  <a:pt x="1831" y="91"/>
                </a:lnTo>
                <a:lnTo>
                  <a:pt x="1897" y="73"/>
                </a:lnTo>
                <a:lnTo>
                  <a:pt x="1787" y="266"/>
                </a:lnTo>
                <a:lnTo>
                  <a:pt x="1682" y="460"/>
                </a:lnTo>
                <a:lnTo>
                  <a:pt x="1580" y="656"/>
                </a:lnTo>
                <a:lnTo>
                  <a:pt x="1480" y="853"/>
                </a:lnTo>
                <a:lnTo>
                  <a:pt x="1385" y="1051"/>
                </a:lnTo>
                <a:lnTo>
                  <a:pt x="1292" y="1251"/>
                </a:lnTo>
                <a:lnTo>
                  <a:pt x="1203" y="1451"/>
                </a:lnTo>
                <a:lnTo>
                  <a:pt x="1117" y="1654"/>
                </a:lnTo>
                <a:lnTo>
                  <a:pt x="1035" y="1858"/>
                </a:lnTo>
                <a:lnTo>
                  <a:pt x="956" y="2063"/>
                </a:lnTo>
                <a:lnTo>
                  <a:pt x="881" y="2268"/>
                </a:lnTo>
                <a:lnTo>
                  <a:pt x="808" y="2476"/>
                </a:lnTo>
                <a:lnTo>
                  <a:pt x="740" y="2684"/>
                </a:lnTo>
                <a:lnTo>
                  <a:pt x="674" y="2894"/>
                </a:lnTo>
                <a:lnTo>
                  <a:pt x="612" y="3104"/>
                </a:lnTo>
                <a:lnTo>
                  <a:pt x="554" y="3315"/>
                </a:lnTo>
                <a:lnTo>
                  <a:pt x="499" y="3527"/>
                </a:lnTo>
                <a:lnTo>
                  <a:pt x="447" y="3741"/>
                </a:lnTo>
                <a:lnTo>
                  <a:pt x="399" y="3955"/>
                </a:lnTo>
                <a:lnTo>
                  <a:pt x="354" y="4170"/>
                </a:lnTo>
                <a:lnTo>
                  <a:pt x="314" y="4385"/>
                </a:lnTo>
                <a:lnTo>
                  <a:pt x="276" y="4602"/>
                </a:lnTo>
                <a:lnTo>
                  <a:pt x="242" y="4818"/>
                </a:lnTo>
                <a:lnTo>
                  <a:pt x="212" y="5036"/>
                </a:lnTo>
                <a:lnTo>
                  <a:pt x="185" y="5254"/>
                </a:lnTo>
                <a:lnTo>
                  <a:pt x="161" y="5473"/>
                </a:lnTo>
                <a:lnTo>
                  <a:pt x="141" y="5692"/>
                </a:lnTo>
                <a:lnTo>
                  <a:pt x="125" y="5912"/>
                </a:lnTo>
                <a:lnTo>
                  <a:pt x="112" y="6132"/>
                </a:lnTo>
                <a:lnTo>
                  <a:pt x="103" y="6352"/>
                </a:lnTo>
                <a:lnTo>
                  <a:pt x="98" y="6573"/>
                </a:lnTo>
                <a:lnTo>
                  <a:pt x="96" y="6794"/>
                </a:lnTo>
                <a:lnTo>
                  <a:pt x="48" y="6745"/>
                </a:lnTo>
                <a:lnTo>
                  <a:pt x="13536" y="6745"/>
                </a:lnTo>
                <a:close/>
                <a:moveTo>
                  <a:pt x="48" y="6841"/>
                </a:moveTo>
                <a:cubicBezTo>
                  <a:pt x="35" y="6841"/>
                  <a:pt x="23" y="6836"/>
                  <a:pt x="14" y="6827"/>
                </a:cubicBezTo>
                <a:cubicBezTo>
                  <a:pt x="5" y="6818"/>
                  <a:pt x="0" y="6806"/>
                  <a:pt x="0" y="6793"/>
                </a:cubicBezTo>
                <a:lnTo>
                  <a:pt x="2" y="6570"/>
                </a:lnTo>
                <a:lnTo>
                  <a:pt x="8" y="6348"/>
                </a:lnTo>
                <a:lnTo>
                  <a:pt x="17" y="6126"/>
                </a:lnTo>
                <a:lnTo>
                  <a:pt x="29" y="5904"/>
                </a:lnTo>
                <a:lnTo>
                  <a:pt x="46" y="5683"/>
                </a:lnTo>
                <a:lnTo>
                  <a:pt x="66" y="5462"/>
                </a:lnTo>
                <a:lnTo>
                  <a:pt x="89" y="5242"/>
                </a:lnTo>
                <a:lnTo>
                  <a:pt x="116" y="5023"/>
                </a:lnTo>
                <a:lnTo>
                  <a:pt x="147" y="4804"/>
                </a:lnTo>
                <a:lnTo>
                  <a:pt x="181" y="4585"/>
                </a:lnTo>
                <a:lnTo>
                  <a:pt x="219" y="4367"/>
                </a:lnTo>
                <a:lnTo>
                  <a:pt x="260" y="4150"/>
                </a:lnTo>
                <a:lnTo>
                  <a:pt x="306" y="3934"/>
                </a:lnTo>
                <a:lnTo>
                  <a:pt x="354" y="3718"/>
                </a:lnTo>
                <a:lnTo>
                  <a:pt x="406" y="3503"/>
                </a:lnTo>
                <a:lnTo>
                  <a:pt x="461" y="3290"/>
                </a:lnTo>
                <a:lnTo>
                  <a:pt x="520" y="3077"/>
                </a:lnTo>
                <a:lnTo>
                  <a:pt x="583" y="2865"/>
                </a:lnTo>
                <a:lnTo>
                  <a:pt x="648" y="2654"/>
                </a:lnTo>
                <a:lnTo>
                  <a:pt x="718" y="2444"/>
                </a:lnTo>
                <a:lnTo>
                  <a:pt x="790" y="2235"/>
                </a:lnTo>
                <a:lnTo>
                  <a:pt x="866" y="2028"/>
                </a:lnTo>
                <a:lnTo>
                  <a:pt x="946" y="1822"/>
                </a:lnTo>
                <a:lnTo>
                  <a:pt x="1029" y="1617"/>
                </a:lnTo>
                <a:lnTo>
                  <a:pt x="1115" y="1412"/>
                </a:lnTo>
                <a:lnTo>
                  <a:pt x="1205" y="1210"/>
                </a:lnTo>
                <a:lnTo>
                  <a:pt x="1298" y="1009"/>
                </a:lnTo>
                <a:lnTo>
                  <a:pt x="1395" y="809"/>
                </a:lnTo>
                <a:lnTo>
                  <a:pt x="1494" y="611"/>
                </a:lnTo>
                <a:lnTo>
                  <a:pt x="1597" y="414"/>
                </a:lnTo>
                <a:lnTo>
                  <a:pt x="1704" y="219"/>
                </a:lnTo>
                <a:lnTo>
                  <a:pt x="1813" y="26"/>
                </a:lnTo>
                <a:cubicBezTo>
                  <a:pt x="1820" y="15"/>
                  <a:pt x="1830" y="7"/>
                  <a:pt x="1842" y="3"/>
                </a:cubicBezTo>
                <a:cubicBezTo>
                  <a:pt x="1855" y="0"/>
                  <a:pt x="1868" y="2"/>
                  <a:pt x="1879" y="8"/>
                </a:cubicBezTo>
                <a:lnTo>
                  <a:pt x="13560" y="6752"/>
                </a:lnTo>
                <a:cubicBezTo>
                  <a:pt x="13579" y="6763"/>
                  <a:pt x="13588" y="6785"/>
                  <a:pt x="13583" y="6806"/>
                </a:cubicBezTo>
                <a:cubicBezTo>
                  <a:pt x="13577" y="6827"/>
                  <a:pt x="13558" y="6841"/>
                  <a:pt x="13536" y="6841"/>
                </a:cubicBezTo>
                <a:lnTo>
                  <a:pt x="48" y="6841"/>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40" name="Freeform 25"/>
          <p:cNvSpPr/>
          <p:nvPr/>
        </p:nvSpPr>
        <p:spPr bwMode="auto">
          <a:xfrm>
            <a:off x="4602576" y="1936108"/>
            <a:ext cx="1492892" cy="1492892"/>
          </a:xfrm>
          <a:custGeom>
            <a:avLst/>
            <a:gdLst>
              <a:gd name="T0" fmla="*/ 11681 w 11681"/>
              <a:gd name="T1" fmla="*/ 11681 h 11681"/>
              <a:gd name="T2" fmla="*/ 4937 w 11681"/>
              <a:gd name="T3" fmla="*/ 0 h 11681"/>
              <a:gd name="T4" fmla="*/ 0 w 11681"/>
              <a:gd name="T5" fmla="*/ 4937 h 11681"/>
              <a:gd name="T6" fmla="*/ 11681 w 11681"/>
              <a:gd name="T7" fmla="*/ 11681 h 11681"/>
            </a:gdLst>
            <a:ahLst/>
            <a:cxnLst>
              <a:cxn ang="0">
                <a:pos x="T0" y="T1"/>
              </a:cxn>
              <a:cxn ang="0">
                <a:pos x="T2" y="T3"/>
              </a:cxn>
              <a:cxn ang="0">
                <a:pos x="T4" y="T5"/>
              </a:cxn>
              <a:cxn ang="0">
                <a:pos x="T6" y="T7"/>
              </a:cxn>
            </a:cxnLst>
            <a:rect l="0" t="0" r="r" b="b"/>
            <a:pathLst>
              <a:path w="11681" h="11681">
                <a:moveTo>
                  <a:pt x="11681" y="11681"/>
                </a:moveTo>
                <a:lnTo>
                  <a:pt x="4937" y="0"/>
                </a:lnTo>
                <a:cubicBezTo>
                  <a:pt x="2886" y="1184"/>
                  <a:pt x="1184" y="2886"/>
                  <a:pt x="0" y="4937"/>
                </a:cubicBezTo>
                <a:lnTo>
                  <a:pt x="11681" y="11681"/>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41" name="Freeform 26"/>
          <p:cNvSpPr>
            <a:spLocks noEditPoints="1"/>
          </p:cNvSpPr>
          <p:nvPr/>
        </p:nvSpPr>
        <p:spPr bwMode="auto">
          <a:xfrm>
            <a:off x="4596187" y="1929719"/>
            <a:ext cx="1505670" cy="1505670"/>
          </a:xfrm>
          <a:custGeom>
            <a:avLst/>
            <a:gdLst>
              <a:gd name="T0" fmla="*/ 11755 w 11784"/>
              <a:gd name="T1" fmla="*/ 11690 h 11784"/>
              <a:gd name="T2" fmla="*/ 11690 w 11784"/>
              <a:gd name="T3" fmla="*/ 11755 h 11784"/>
              <a:gd name="T4" fmla="*/ 4946 w 11784"/>
              <a:gd name="T5" fmla="*/ 74 h 11784"/>
              <a:gd name="T6" fmla="*/ 5012 w 11784"/>
              <a:gd name="T7" fmla="*/ 91 h 11784"/>
              <a:gd name="T8" fmla="*/ 4820 w 11784"/>
              <a:gd name="T9" fmla="*/ 204 h 11784"/>
              <a:gd name="T10" fmla="*/ 4632 w 11784"/>
              <a:gd name="T11" fmla="*/ 319 h 11784"/>
              <a:gd name="T12" fmla="*/ 4261 w 11784"/>
              <a:gd name="T13" fmla="*/ 558 h 11784"/>
              <a:gd name="T14" fmla="*/ 3899 w 11784"/>
              <a:gd name="T15" fmla="*/ 809 h 11784"/>
              <a:gd name="T16" fmla="*/ 3546 w 11784"/>
              <a:gd name="T17" fmla="*/ 1071 h 11784"/>
              <a:gd name="T18" fmla="*/ 3202 w 11784"/>
              <a:gd name="T19" fmla="*/ 1344 h 11784"/>
              <a:gd name="T20" fmla="*/ 2867 w 11784"/>
              <a:gd name="T21" fmla="*/ 1629 h 11784"/>
              <a:gd name="T22" fmla="*/ 2542 w 11784"/>
              <a:gd name="T23" fmla="*/ 1923 h 11784"/>
              <a:gd name="T24" fmla="*/ 2227 w 11784"/>
              <a:gd name="T25" fmla="*/ 2228 h 11784"/>
              <a:gd name="T26" fmla="*/ 1922 w 11784"/>
              <a:gd name="T27" fmla="*/ 2543 h 11784"/>
              <a:gd name="T28" fmla="*/ 1628 w 11784"/>
              <a:gd name="T29" fmla="*/ 2868 h 11784"/>
              <a:gd name="T30" fmla="*/ 1343 w 11784"/>
              <a:gd name="T31" fmla="*/ 3203 h 11784"/>
              <a:gd name="T32" fmla="*/ 1070 w 11784"/>
              <a:gd name="T33" fmla="*/ 3547 h 11784"/>
              <a:gd name="T34" fmla="*/ 808 w 11784"/>
              <a:gd name="T35" fmla="*/ 3900 h 11784"/>
              <a:gd name="T36" fmla="*/ 557 w 11784"/>
              <a:gd name="T37" fmla="*/ 4262 h 11784"/>
              <a:gd name="T38" fmla="*/ 318 w 11784"/>
              <a:gd name="T39" fmla="*/ 4633 h 11784"/>
              <a:gd name="T40" fmla="*/ 203 w 11784"/>
              <a:gd name="T41" fmla="*/ 4821 h 11784"/>
              <a:gd name="T42" fmla="*/ 91 w 11784"/>
              <a:gd name="T43" fmla="*/ 5012 h 11784"/>
              <a:gd name="T44" fmla="*/ 74 w 11784"/>
              <a:gd name="T45" fmla="*/ 4946 h 11784"/>
              <a:gd name="T46" fmla="*/ 11755 w 11784"/>
              <a:gd name="T47" fmla="*/ 11690 h 11784"/>
              <a:gd name="T48" fmla="*/ 26 w 11784"/>
              <a:gd name="T49" fmla="*/ 5029 h 11784"/>
              <a:gd name="T50" fmla="*/ 4 w 11784"/>
              <a:gd name="T51" fmla="*/ 5000 h 11784"/>
              <a:gd name="T52" fmla="*/ 9 w 11784"/>
              <a:gd name="T53" fmla="*/ 4963 h 11784"/>
              <a:gd name="T54" fmla="*/ 122 w 11784"/>
              <a:gd name="T55" fmla="*/ 4771 h 11784"/>
              <a:gd name="T56" fmla="*/ 238 w 11784"/>
              <a:gd name="T57" fmla="*/ 4581 h 11784"/>
              <a:gd name="T58" fmla="*/ 478 w 11784"/>
              <a:gd name="T59" fmla="*/ 4208 h 11784"/>
              <a:gd name="T60" fmla="*/ 731 w 11784"/>
              <a:gd name="T61" fmla="*/ 3843 h 11784"/>
              <a:gd name="T62" fmla="*/ 995 w 11784"/>
              <a:gd name="T63" fmla="*/ 3487 h 11784"/>
              <a:gd name="T64" fmla="*/ 1270 w 11784"/>
              <a:gd name="T65" fmla="*/ 3141 h 11784"/>
              <a:gd name="T66" fmla="*/ 1556 w 11784"/>
              <a:gd name="T67" fmla="*/ 2804 h 11784"/>
              <a:gd name="T68" fmla="*/ 1853 w 11784"/>
              <a:gd name="T69" fmla="*/ 2477 h 11784"/>
              <a:gd name="T70" fmla="*/ 2160 w 11784"/>
              <a:gd name="T71" fmla="*/ 2159 h 11784"/>
              <a:gd name="T72" fmla="*/ 2478 w 11784"/>
              <a:gd name="T73" fmla="*/ 1852 h 11784"/>
              <a:gd name="T74" fmla="*/ 2805 w 11784"/>
              <a:gd name="T75" fmla="*/ 1555 h 11784"/>
              <a:gd name="T76" fmla="*/ 3142 w 11784"/>
              <a:gd name="T77" fmla="*/ 1269 h 11784"/>
              <a:gd name="T78" fmla="*/ 3489 w 11784"/>
              <a:gd name="T79" fmla="*/ 994 h 11784"/>
              <a:gd name="T80" fmla="*/ 3844 w 11784"/>
              <a:gd name="T81" fmla="*/ 730 h 11784"/>
              <a:gd name="T82" fmla="*/ 4209 w 11784"/>
              <a:gd name="T83" fmla="*/ 478 h 11784"/>
              <a:gd name="T84" fmla="*/ 4582 w 11784"/>
              <a:gd name="T85" fmla="*/ 237 h 11784"/>
              <a:gd name="T86" fmla="*/ 4772 w 11784"/>
              <a:gd name="T87" fmla="*/ 121 h 11784"/>
              <a:gd name="T88" fmla="*/ 4963 w 11784"/>
              <a:gd name="T89" fmla="*/ 9 h 11784"/>
              <a:gd name="T90" fmla="*/ 5000 w 11784"/>
              <a:gd name="T91" fmla="*/ 4 h 11784"/>
              <a:gd name="T92" fmla="*/ 5029 w 11784"/>
              <a:gd name="T93" fmla="*/ 26 h 11784"/>
              <a:gd name="T94" fmla="*/ 11773 w 11784"/>
              <a:gd name="T95" fmla="*/ 11707 h 11784"/>
              <a:gd name="T96" fmla="*/ 11765 w 11784"/>
              <a:gd name="T97" fmla="*/ 11765 h 11784"/>
              <a:gd name="T98" fmla="*/ 11707 w 11784"/>
              <a:gd name="T99" fmla="*/ 11773 h 11784"/>
              <a:gd name="T100" fmla="*/ 26 w 11784"/>
              <a:gd name="T101" fmla="*/ 5029 h 11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84" h="11784">
                <a:moveTo>
                  <a:pt x="11755" y="11690"/>
                </a:moveTo>
                <a:lnTo>
                  <a:pt x="11690" y="11755"/>
                </a:lnTo>
                <a:lnTo>
                  <a:pt x="4946" y="74"/>
                </a:lnTo>
                <a:lnTo>
                  <a:pt x="5012" y="91"/>
                </a:lnTo>
                <a:lnTo>
                  <a:pt x="4820" y="204"/>
                </a:lnTo>
                <a:lnTo>
                  <a:pt x="4632" y="319"/>
                </a:lnTo>
                <a:lnTo>
                  <a:pt x="4261" y="558"/>
                </a:lnTo>
                <a:lnTo>
                  <a:pt x="3899" y="809"/>
                </a:lnTo>
                <a:lnTo>
                  <a:pt x="3546" y="1071"/>
                </a:lnTo>
                <a:lnTo>
                  <a:pt x="3202" y="1344"/>
                </a:lnTo>
                <a:lnTo>
                  <a:pt x="2867" y="1629"/>
                </a:lnTo>
                <a:lnTo>
                  <a:pt x="2542" y="1923"/>
                </a:lnTo>
                <a:lnTo>
                  <a:pt x="2227" y="2228"/>
                </a:lnTo>
                <a:lnTo>
                  <a:pt x="1922" y="2543"/>
                </a:lnTo>
                <a:lnTo>
                  <a:pt x="1628" y="2868"/>
                </a:lnTo>
                <a:lnTo>
                  <a:pt x="1343" y="3203"/>
                </a:lnTo>
                <a:lnTo>
                  <a:pt x="1070" y="3547"/>
                </a:lnTo>
                <a:lnTo>
                  <a:pt x="808" y="3900"/>
                </a:lnTo>
                <a:lnTo>
                  <a:pt x="557" y="4262"/>
                </a:lnTo>
                <a:lnTo>
                  <a:pt x="318" y="4633"/>
                </a:lnTo>
                <a:lnTo>
                  <a:pt x="203" y="4821"/>
                </a:lnTo>
                <a:lnTo>
                  <a:pt x="91" y="5012"/>
                </a:lnTo>
                <a:lnTo>
                  <a:pt x="74" y="4946"/>
                </a:lnTo>
                <a:lnTo>
                  <a:pt x="11755" y="11690"/>
                </a:lnTo>
                <a:close/>
                <a:moveTo>
                  <a:pt x="26" y="5029"/>
                </a:moveTo>
                <a:cubicBezTo>
                  <a:pt x="15" y="5023"/>
                  <a:pt x="7" y="5012"/>
                  <a:pt x="4" y="5000"/>
                </a:cubicBezTo>
                <a:cubicBezTo>
                  <a:pt x="0" y="4987"/>
                  <a:pt x="2" y="4974"/>
                  <a:pt x="9" y="4963"/>
                </a:cubicBezTo>
                <a:lnTo>
                  <a:pt x="122" y="4771"/>
                </a:lnTo>
                <a:lnTo>
                  <a:pt x="238" y="4581"/>
                </a:lnTo>
                <a:lnTo>
                  <a:pt x="478" y="4208"/>
                </a:lnTo>
                <a:lnTo>
                  <a:pt x="731" y="3843"/>
                </a:lnTo>
                <a:lnTo>
                  <a:pt x="995" y="3487"/>
                </a:lnTo>
                <a:lnTo>
                  <a:pt x="1270" y="3141"/>
                </a:lnTo>
                <a:lnTo>
                  <a:pt x="1556" y="2804"/>
                </a:lnTo>
                <a:lnTo>
                  <a:pt x="1853" y="2477"/>
                </a:lnTo>
                <a:lnTo>
                  <a:pt x="2160" y="2159"/>
                </a:lnTo>
                <a:lnTo>
                  <a:pt x="2478" y="1852"/>
                </a:lnTo>
                <a:lnTo>
                  <a:pt x="2805" y="1555"/>
                </a:lnTo>
                <a:lnTo>
                  <a:pt x="3142" y="1269"/>
                </a:lnTo>
                <a:lnTo>
                  <a:pt x="3489" y="994"/>
                </a:lnTo>
                <a:lnTo>
                  <a:pt x="3844" y="730"/>
                </a:lnTo>
                <a:lnTo>
                  <a:pt x="4209" y="478"/>
                </a:lnTo>
                <a:lnTo>
                  <a:pt x="4582" y="237"/>
                </a:lnTo>
                <a:lnTo>
                  <a:pt x="4772" y="121"/>
                </a:lnTo>
                <a:lnTo>
                  <a:pt x="4963" y="9"/>
                </a:lnTo>
                <a:cubicBezTo>
                  <a:pt x="4974" y="2"/>
                  <a:pt x="4987" y="0"/>
                  <a:pt x="5000" y="4"/>
                </a:cubicBezTo>
                <a:cubicBezTo>
                  <a:pt x="5012" y="7"/>
                  <a:pt x="5023" y="15"/>
                  <a:pt x="5029" y="26"/>
                </a:cubicBezTo>
                <a:lnTo>
                  <a:pt x="11773" y="11707"/>
                </a:lnTo>
                <a:cubicBezTo>
                  <a:pt x="11784" y="11726"/>
                  <a:pt x="11781" y="11750"/>
                  <a:pt x="11765" y="11765"/>
                </a:cubicBezTo>
                <a:cubicBezTo>
                  <a:pt x="11750" y="11781"/>
                  <a:pt x="11726" y="11784"/>
                  <a:pt x="11707" y="11773"/>
                </a:cubicBezTo>
                <a:lnTo>
                  <a:pt x="26" y="5029"/>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42" name="Freeform 27"/>
          <p:cNvSpPr/>
          <p:nvPr/>
        </p:nvSpPr>
        <p:spPr bwMode="auto">
          <a:xfrm>
            <a:off x="5234021" y="1705040"/>
            <a:ext cx="861448" cy="1723960"/>
          </a:xfrm>
          <a:custGeom>
            <a:avLst/>
            <a:gdLst>
              <a:gd name="T0" fmla="*/ 6744 w 6744"/>
              <a:gd name="T1" fmla="*/ 13488 h 13488"/>
              <a:gd name="T2" fmla="*/ 6744 w 6744"/>
              <a:gd name="T3" fmla="*/ 0 h 13488"/>
              <a:gd name="T4" fmla="*/ 0 w 6744"/>
              <a:gd name="T5" fmla="*/ 1807 h 13488"/>
              <a:gd name="T6" fmla="*/ 6744 w 6744"/>
              <a:gd name="T7" fmla="*/ 13488 h 13488"/>
            </a:gdLst>
            <a:ahLst/>
            <a:cxnLst>
              <a:cxn ang="0">
                <a:pos x="T0" y="T1"/>
              </a:cxn>
              <a:cxn ang="0">
                <a:pos x="T2" y="T3"/>
              </a:cxn>
              <a:cxn ang="0">
                <a:pos x="T4" y="T5"/>
              </a:cxn>
              <a:cxn ang="0">
                <a:pos x="T6" y="T7"/>
              </a:cxn>
            </a:cxnLst>
            <a:rect l="0" t="0" r="r" b="b"/>
            <a:pathLst>
              <a:path w="6744" h="13488">
                <a:moveTo>
                  <a:pt x="6744" y="13488"/>
                </a:moveTo>
                <a:lnTo>
                  <a:pt x="6744" y="0"/>
                </a:lnTo>
                <a:cubicBezTo>
                  <a:pt x="4377" y="0"/>
                  <a:pt x="2051" y="623"/>
                  <a:pt x="0" y="1807"/>
                </a:cubicBezTo>
                <a:lnTo>
                  <a:pt x="6744" y="13488"/>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43" name="Freeform 28"/>
          <p:cNvSpPr>
            <a:spLocks noEditPoints="1"/>
          </p:cNvSpPr>
          <p:nvPr/>
        </p:nvSpPr>
        <p:spPr bwMode="auto">
          <a:xfrm>
            <a:off x="5227632" y="1698651"/>
            <a:ext cx="874226" cy="1736738"/>
          </a:xfrm>
          <a:custGeom>
            <a:avLst/>
            <a:gdLst>
              <a:gd name="T0" fmla="*/ 6745 w 6841"/>
              <a:gd name="T1" fmla="*/ 13536 h 13588"/>
              <a:gd name="T2" fmla="*/ 6794 w 6841"/>
              <a:gd name="T3" fmla="*/ 96 h 13588"/>
              <a:gd name="T4" fmla="*/ 6351 w 6841"/>
              <a:gd name="T5" fmla="*/ 103 h 13588"/>
              <a:gd name="T6" fmla="*/ 5911 w 6841"/>
              <a:gd name="T7" fmla="*/ 125 h 13588"/>
              <a:gd name="T8" fmla="*/ 5472 w 6841"/>
              <a:gd name="T9" fmla="*/ 161 h 13588"/>
              <a:gd name="T10" fmla="*/ 5035 w 6841"/>
              <a:gd name="T11" fmla="*/ 212 h 13588"/>
              <a:gd name="T12" fmla="*/ 4601 w 6841"/>
              <a:gd name="T13" fmla="*/ 276 h 13588"/>
              <a:gd name="T14" fmla="*/ 4169 w 6841"/>
              <a:gd name="T15" fmla="*/ 355 h 13588"/>
              <a:gd name="T16" fmla="*/ 3740 w 6841"/>
              <a:gd name="T17" fmla="*/ 447 h 13588"/>
              <a:gd name="T18" fmla="*/ 3314 w 6841"/>
              <a:gd name="T19" fmla="*/ 554 h 13588"/>
              <a:gd name="T20" fmla="*/ 2893 w 6841"/>
              <a:gd name="T21" fmla="*/ 674 h 13588"/>
              <a:gd name="T22" fmla="*/ 2475 w 6841"/>
              <a:gd name="T23" fmla="*/ 809 h 13588"/>
              <a:gd name="T24" fmla="*/ 2062 w 6841"/>
              <a:gd name="T25" fmla="*/ 956 h 13588"/>
              <a:gd name="T26" fmla="*/ 1653 w 6841"/>
              <a:gd name="T27" fmla="*/ 1117 h 13588"/>
              <a:gd name="T28" fmla="*/ 1250 w 6841"/>
              <a:gd name="T29" fmla="*/ 1292 h 13588"/>
              <a:gd name="T30" fmla="*/ 852 w 6841"/>
              <a:gd name="T31" fmla="*/ 1481 h 13588"/>
              <a:gd name="T32" fmla="*/ 459 w 6841"/>
              <a:gd name="T33" fmla="*/ 1682 h 13588"/>
              <a:gd name="T34" fmla="*/ 73 w 6841"/>
              <a:gd name="T35" fmla="*/ 1897 h 13588"/>
              <a:gd name="T36" fmla="*/ 6835 w 6841"/>
              <a:gd name="T37" fmla="*/ 13512 h 13588"/>
              <a:gd name="T38" fmla="*/ 3 w 6841"/>
              <a:gd name="T39" fmla="*/ 1842 h 13588"/>
              <a:gd name="T40" fmla="*/ 219 w 6841"/>
              <a:gd name="T41" fmla="*/ 1703 h 13588"/>
              <a:gd name="T42" fmla="*/ 612 w 6841"/>
              <a:gd name="T43" fmla="*/ 1494 h 13588"/>
              <a:gd name="T44" fmla="*/ 1010 w 6841"/>
              <a:gd name="T45" fmla="*/ 1298 h 13588"/>
              <a:gd name="T46" fmla="*/ 1413 w 6841"/>
              <a:gd name="T47" fmla="*/ 1115 h 13588"/>
              <a:gd name="T48" fmla="*/ 1823 w 6841"/>
              <a:gd name="T49" fmla="*/ 946 h 13588"/>
              <a:gd name="T50" fmla="*/ 2236 w 6841"/>
              <a:gd name="T51" fmla="*/ 790 h 13588"/>
              <a:gd name="T52" fmla="*/ 2655 w 6841"/>
              <a:gd name="T53" fmla="*/ 648 h 13588"/>
              <a:gd name="T54" fmla="*/ 3078 w 6841"/>
              <a:gd name="T55" fmla="*/ 520 h 13588"/>
              <a:gd name="T56" fmla="*/ 3504 w 6841"/>
              <a:gd name="T57" fmla="*/ 406 h 13588"/>
              <a:gd name="T58" fmla="*/ 3935 w 6841"/>
              <a:gd name="T59" fmla="*/ 305 h 13588"/>
              <a:gd name="T60" fmla="*/ 4368 w 6841"/>
              <a:gd name="T61" fmla="*/ 219 h 13588"/>
              <a:gd name="T62" fmla="*/ 4804 w 6841"/>
              <a:gd name="T63" fmla="*/ 147 h 13588"/>
              <a:gd name="T64" fmla="*/ 5243 w 6841"/>
              <a:gd name="T65" fmla="*/ 89 h 13588"/>
              <a:gd name="T66" fmla="*/ 5684 w 6841"/>
              <a:gd name="T67" fmla="*/ 46 h 13588"/>
              <a:gd name="T68" fmla="*/ 6127 w 6841"/>
              <a:gd name="T69" fmla="*/ 17 h 13588"/>
              <a:gd name="T70" fmla="*/ 6571 w 6841"/>
              <a:gd name="T71" fmla="*/ 2 h 13588"/>
              <a:gd name="T72" fmla="*/ 6827 w 6841"/>
              <a:gd name="T73" fmla="*/ 14 h 13588"/>
              <a:gd name="T74" fmla="*/ 6841 w 6841"/>
              <a:gd name="T75" fmla="*/ 13536 h 13588"/>
              <a:gd name="T76" fmla="*/ 6752 w 6841"/>
              <a:gd name="T77" fmla="*/ 13560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1" h="13588">
                <a:moveTo>
                  <a:pt x="6835" y="13512"/>
                </a:moveTo>
                <a:lnTo>
                  <a:pt x="6745" y="13536"/>
                </a:lnTo>
                <a:lnTo>
                  <a:pt x="6745" y="48"/>
                </a:lnTo>
                <a:lnTo>
                  <a:pt x="6794" y="96"/>
                </a:lnTo>
                <a:lnTo>
                  <a:pt x="6572" y="98"/>
                </a:lnTo>
                <a:lnTo>
                  <a:pt x="6351" y="103"/>
                </a:lnTo>
                <a:lnTo>
                  <a:pt x="6131" y="112"/>
                </a:lnTo>
                <a:lnTo>
                  <a:pt x="5911" y="125"/>
                </a:lnTo>
                <a:lnTo>
                  <a:pt x="5691" y="141"/>
                </a:lnTo>
                <a:lnTo>
                  <a:pt x="5472" y="161"/>
                </a:lnTo>
                <a:lnTo>
                  <a:pt x="5253" y="185"/>
                </a:lnTo>
                <a:lnTo>
                  <a:pt x="5035" y="212"/>
                </a:lnTo>
                <a:lnTo>
                  <a:pt x="4818" y="242"/>
                </a:lnTo>
                <a:lnTo>
                  <a:pt x="4601" y="276"/>
                </a:lnTo>
                <a:lnTo>
                  <a:pt x="4384" y="314"/>
                </a:lnTo>
                <a:lnTo>
                  <a:pt x="4169" y="355"/>
                </a:lnTo>
                <a:lnTo>
                  <a:pt x="3954" y="399"/>
                </a:lnTo>
                <a:lnTo>
                  <a:pt x="3740" y="447"/>
                </a:lnTo>
                <a:lnTo>
                  <a:pt x="3527" y="499"/>
                </a:lnTo>
                <a:lnTo>
                  <a:pt x="3314" y="554"/>
                </a:lnTo>
                <a:lnTo>
                  <a:pt x="3103" y="612"/>
                </a:lnTo>
                <a:lnTo>
                  <a:pt x="2893" y="674"/>
                </a:lnTo>
                <a:lnTo>
                  <a:pt x="2684" y="740"/>
                </a:lnTo>
                <a:lnTo>
                  <a:pt x="2475" y="809"/>
                </a:lnTo>
                <a:lnTo>
                  <a:pt x="2268" y="881"/>
                </a:lnTo>
                <a:lnTo>
                  <a:pt x="2062" y="956"/>
                </a:lnTo>
                <a:lnTo>
                  <a:pt x="1857" y="1035"/>
                </a:lnTo>
                <a:lnTo>
                  <a:pt x="1653" y="1117"/>
                </a:lnTo>
                <a:lnTo>
                  <a:pt x="1451" y="1203"/>
                </a:lnTo>
                <a:lnTo>
                  <a:pt x="1250" y="1292"/>
                </a:lnTo>
                <a:lnTo>
                  <a:pt x="1050" y="1385"/>
                </a:lnTo>
                <a:lnTo>
                  <a:pt x="852" y="1481"/>
                </a:lnTo>
                <a:lnTo>
                  <a:pt x="655" y="1580"/>
                </a:lnTo>
                <a:lnTo>
                  <a:pt x="459" y="1682"/>
                </a:lnTo>
                <a:lnTo>
                  <a:pt x="265" y="1788"/>
                </a:lnTo>
                <a:lnTo>
                  <a:pt x="73" y="1897"/>
                </a:lnTo>
                <a:lnTo>
                  <a:pt x="91" y="1831"/>
                </a:lnTo>
                <a:lnTo>
                  <a:pt x="6835" y="13512"/>
                </a:lnTo>
                <a:close/>
                <a:moveTo>
                  <a:pt x="8" y="1879"/>
                </a:moveTo>
                <a:cubicBezTo>
                  <a:pt x="2" y="1868"/>
                  <a:pt x="0" y="1855"/>
                  <a:pt x="3" y="1842"/>
                </a:cubicBezTo>
                <a:cubicBezTo>
                  <a:pt x="7" y="1830"/>
                  <a:pt x="15" y="1820"/>
                  <a:pt x="26" y="1813"/>
                </a:cubicBezTo>
                <a:lnTo>
                  <a:pt x="219" y="1703"/>
                </a:lnTo>
                <a:lnTo>
                  <a:pt x="415" y="1597"/>
                </a:lnTo>
                <a:lnTo>
                  <a:pt x="612" y="1494"/>
                </a:lnTo>
                <a:lnTo>
                  <a:pt x="810" y="1394"/>
                </a:lnTo>
                <a:lnTo>
                  <a:pt x="1010" y="1298"/>
                </a:lnTo>
                <a:lnTo>
                  <a:pt x="1211" y="1205"/>
                </a:lnTo>
                <a:lnTo>
                  <a:pt x="1413" y="1115"/>
                </a:lnTo>
                <a:lnTo>
                  <a:pt x="1618" y="1028"/>
                </a:lnTo>
                <a:lnTo>
                  <a:pt x="1823" y="946"/>
                </a:lnTo>
                <a:lnTo>
                  <a:pt x="2029" y="866"/>
                </a:lnTo>
                <a:lnTo>
                  <a:pt x="2236" y="790"/>
                </a:lnTo>
                <a:lnTo>
                  <a:pt x="2445" y="717"/>
                </a:lnTo>
                <a:lnTo>
                  <a:pt x="2655" y="648"/>
                </a:lnTo>
                <a:lnTo>
                  <a:pt x="2866" y="582"/>
                </a:lnTo>
                <a:lnTo>
                  <a:pt x="3078" y="520"/>
                </a:lnTo>
                <a:lnTo>
                  <a:pt x="3290" y="461"/>
                </a:lnTo>
                <a:lnTo>
                  <a:pt x="3504" y="406"/>
                </a:lnTo>
                <a:lnTo>
                  <a:pt x="3719" y="354"/>
                </a:lnTo>
                <a:lnTo>
                  <a:pt x="3935" y="305"/>
                </a:lnTo>
                <a:lnTo>
                  <a:pt x="4151" y="260"/>
                </a:lnTo>
                <a:lnTo>
                  <a:pt x="4368" y="219"/>
                </a:lnTo>
                <a:lnTo>
                  <a:pt x="4586" y="181"/>
                </a:lnTo>
                <a:lnTo>
                  <a:pt x="4804" y="147"/>
                </a:lnTo>
                <a:lnTo>
                  <a:pt x="5024" y="116"/>
                </a:lnTo>
                <a:lnTo>
                  <a:pt x="5243" y="89"/>
                </a:lnTo>
                <a:lnTo>
                  <a:pt x="5463" y="66"/>
                </a:lnTo>
                <a:lnTo>
                  <a:pt x="5684" y="46"/>
                </a:lnTo>
                <a:lnTo>
                  <a:pt x="5905" y="29"/>
                </a:lnTo>
                <a:lnTo>
                  <a:pt x="6127" y="17"/>
                </a:lnTo>
                <a:lnTo>
                  <a:pt x="6349" y="7"/>
                </a:lnTo>
                <a:lnTo>
                  <a:pt x="6571" y="2"/>
                </a:lnTo>
                <a:lnTo>
                  <a:pt x="6793" y="0"/>
                </a:lnTo>
                <a:cubicBezTo>
                  <a:pt x="6806" y="0"/>
                  <a:pt x="6818" y="5"/>
                  <a:pt x="6827" y="14"/>
                </a:cubicBezTo>
                <a:cubicBezTo>
                  <a:pt x="6836" y="23"/>
                  <a:pt x="6841" y="35"/>
                  <a:pt x="6841" y="48"/>
                </a:cubicBezTo>
                <a:lnTo>
                  <a:pt x="6841" y="13536"/>
                </a:lnTo>
                <a:cubicBezTo>
                  <a:pt x="6841" y="13558"/>
                  <a:pt x="6827" y="13577"/>
                  <a:pt x="6806" y="13583"/>
                </a:cubicBezTo>
                <a:cubicBezTo>
                  <a:pt x="6785" y="13588"/>
                  <a:pt x="6763" y="13579"/>
                  <a:pt x="6752" y="13560"/>
                </a:cubicBezTo>
                <a:lnTo>
                  <a:pt x="8" y="1879"/>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542924" y="898260"/>
            <a:ext cx="11201401" cy="5909310"/>
          </a:xfrm>
          <a:prstGeom prst="rect">
            <a:avLst/>
          </a:prstGeom>
        </p:spPr>
        <p:txBody>
          <a:bodyPr wrap="square">
            <a:spAutoFit/>
          </a:bodyPr>
          <a:lstStyle/>
          <a:p>
            <a:pPr marL="342900" indent="-342900" algn="ctr"/>
            <a:r>
              <a:rPr lang="zh-CN" altLang="en-US" b="1" dirty="0"/>
              <a:t>第一节 概述</a:t>
            </a:r>
            <a:endParaRPr lang="en-US" altLang="zh-CN" b="1" dirty="0"/>
          </a:p>
          <a:p>
            <a:pPr marL="342900" indent="-342900"/>
            <a:r>
              <a:rPr lang="zh-CN" altLang="en-US" b="1" dirty="0"/>
              <a:t>一、旅游出入境</a:t>
            </a:r>
            <a:endParaRPr lang="en-US" altLang="zh-CN" b="1" dirty="0"/>
          </a:p>
          <a:p>
            <a:pPr indent="457200"/>
            <a:r>
              <a:rPr lang="zh-CN" altLang="zh-CN" sz="1600" dirty="0"/>
              <a:t>“出境”是指由中国内地前往其他国家或者地区，由中国内地前往香港、澳门特别行政区，由中国大陆前往台湾地区；“入境”是指由其他国家或者地区进入中国内地，由香港、澳门特别行政区进入中国内地，由台湾地区进入中国大陆。由香港特别行政区、澳门特别行政区、台湾地区前往其他国家和地区，以及由其他国家或地区进入香港特别行政区、澳门特别行政区、台湾地区的，不属于本法规定的“出境入境”。</a:t>
            </a:r>
            <a:endParaRPr lang="en-US" altLang="zh-CN" sz="1600" b="1" dirty="0"/>
          </a:p>
          <a:p>
            <a:pPr marL="342900" indent="-342900"/>
            <a:r>
              <a:rPr lang="zh-CN" altLang="en-US" b="1" dirty="0"/>
              <a:t>二、旅游交通</a:t>
            </a:r>
            <a:endParaRPr lang="en-US" altLang="zh-CN" b="1" dirty="0"/>
          </a:p>
          <a:p>
            <a:pPr indent="457200"/>
            <a:r>
              <a:rPr lang="zh-CN" altLang="en-US" sz="1600" dirty="0"/>
              <a:t>航空运输、铁路运输、道路运输、水路运输。</a:t>
            </a:r>
            <a:endParaRPr lang="en-US" altLang="zh-CN" sz="1600" dirty="0"/>
          </a:p>
          <a:p>
            <a:pPr indent="457200"/>
            <a:endParaRPr lang="en-US" altLang="zh-CN" sz="1600" dirty="0"/>
          </a:p>
          <a:p>
            <a:pPr marL="342900" indent="-342900"/>
            <a:endParaRPr lang="en-US" altLang="zh-CN" sz="600" dirty="0"/>
          </a:p>
          <a:p>
            <a:pPr marL="342900" indent="-342900" algn="ctr"/>
            <a:r>
              <a:rPr lang="zh-CN" altLang="en-US" b="1" dirty="0"/>
              <a:t>第二节 出入境管理法律制度</a:t>
            </a:r>
            <a:endParaRPr lang="en-US" altLang="zh-CN" b="1" dirty="0"/>
          </a:p>
          <a:p>
            <a:pPr marL="342900" indent="-342900"/>
            <a:r>
              <a:rPr lang="zh-CN" altLang="en-US" b="1" dirty="0"/>
              <a:t>一、出入境证件制度</a:t>
            </a:r>
            <a:endParaRPr lang="en-US" altLang="zh-CN" b="1" dirty="0"/>
          </a:p>
          <a:p>
            <a:pPr marL="342900" indent="-342900"/>
            <a:r>
              <a:rPr lang="en-US" altLang="zh-CN" b="1" dirty="0"/>
              <a:t>1. </a:t>
            </a:r>
            <a:r>
              <a:rPr lang="zh-CN" altLang="en-US" b="1" dirty="0"/>
              <a:t>出入境证件的含义</a:t>
            </a:r>
            <a:endParaRPr lang="en-US" altLang="zh-CN" b="1" dirty="0"/>
          </a:p>
          <a:p>
            <a:pPr indent="457200"/>
            <a:r>
              <a:rPr lang="zh-CN" altLang="en-US" sz="1600" dirty="0"/>
              <a:t>出入境证件，是指政府有关主管部门颁发给旅游者的，用于在旅行、旅游过程中证明旅游者合法身份的有效证件。</a:t>
            </a:r>
            <a:endParaRPr lang="en-US" altLang="zh-CN" sz="1600" dirty="0"/>
          </a:p>
          <a:p>
            <a:pPr marL="342900" indent="-342900"/>
            <a:r>
              <a:rPr lang="en-US" altLang="zh-CN" b="1" dirty="0"/>
              <a:t>2. </a:t>
            </a:r>
            <a:r>
              <a:rPr lang="zh-CN" altLang="en-US" b="1" dirty="0"/>
              <a:t>出入境证件的种类</a:t>
            </a:r>
            <a:endParaRPr lang="en-US" altLang="zh-CN" b="1" dirty="0"/>
          </a:p>
          <a:p>
            <a:pPr indent="457200"/>
            <a:r>
              <a:rPr lang="zh-CN" altLang="en-US" sz="1600" dirty="0"/>
              <a:t>（</a:t>
            </a:r>
            <a:r>
              <a:rPr lang="en-US" altLang="zh-CN" sz="1600" dirty="0"/>
              <a:t>1</a:t>
            </a:r>
            <a:r>
              <a:rPr lang="zh-CN" altLang="en-US" sz="1600" dirty="0"/>
              <a:t>）护照   （</a:t>
            </a:r>
            <a:r>
              <a:rPr lang="en-US" altLang="zh-CN" sz="1600" dirty="0"/>
              <a:t>2</a:t>
            </a:r>
            <a:r>
              <a:rPr lang="zh-CN" altLang="en-US" sz="1600" dirty="0"/>
              <a:t>）签证  （</a:t>
            </a:r>
            <a:r>
              <a:rPr lang="en-US" altLang="zh-CN" sz="1600" dirty="0"/>
              <a:t>3</a:t>
            </a:r>
            <a:r>
              <a:rPr lang="zh-CN" altLang="en-US" sz="1600" dirty="0"/>
              <a:t>）其他证件。包括旅行证、中华人民共和国往来港澳通行证、大陆居民往来台湾通行证和中华人民共和国入出境通行证。</a:t>
            </a:r>
            <a:endParaRPr lang="en-US" altLang="zh-CN" sz="1600" dirty="0"/>
          </a:p>
          <a:p>
            <a:pPr eaLnBrk="0" hangingPunct="0"/>
            <a:r>
              <a:rPr lang="zh-CN" altLang="zh-CN" b="1" dirty="0"/>
              <a:t>二、出入境检查制度</a:t>
            </a:r>
            <a:endParaRPr lang="zh-CN" altLang="zh-CN" b="1" dirty="0"/>
          </a:p>
          <a:p>
            <a:pPr lvl="0" indent="457200" eaLnBrk="0" hangingPunct="0"/>
            <a:r>
              <a:rPr lang="zh-CN" altLang="zh-CN" sz="1600" dirty="0"/>
              <a:t>海关监管</a:t>
            </a:r>
            <a:r>
              <a:rPr lang="zh-CN" altLang="en-US" sz="1600" dirty="0"/>
              <a:t>、</a:t>
            </a:r>
            <a:r>
              <a:rPr lang="zh-CN" altLang="zh-CN" sz="1600" dirty="0"/>
              <a:t>卫生检疫</a:t>
            </a:r>
            <a:r>
              <a:rPr lang="zh-CN" altLang="en-US" sz="1600" dirty="0"/>
              <a:t>、</a:t>
            </a:r>
            <a:r>
              <a:rPr lang="zh-CN" altLang="zh-CN" sz="1600" dirty="0"/>
              <a:t>动植物检疫</a:t>
            </a:r>
            <a:r>
              <a:rPr lang="zh-CN" altLang="en-US" sz="1600" dirty="0"/>
              <a:t>、</a:t>
            </a:r>
            <a:r>
              <a:rPr lang="zh-CN" altLang="zh-CN" sz="1600" dirty="0"/>
              <a:t>边防检查</a:t>
            </a:r>
            <a:endParaRPr lang="zh-CN" altLang="zh-CN" sz="1600" dirty="0"/>
          </a:p>
          <a:p>
            <a:pPr marL="342900" indent="-342900"/>
            <a:r>
              <a:rPr lang="zh-CN" altLang="en-US" b="1" dirty="0"/>
              <a:t>三、出入境管理制度</a:t>
            </a:r>
            <a:endParaRPr lang="en-US" altLang="zh-CN" b="1" dirty="0"/>
          </a:p>
          <a:p>
            <a:pPr marL="342900" indent="-342900"/>
            <a:r>
              <a:rPr lang="en-US" altLang="zh-CN" b="1" dirty="0"/>
              <a:t>1. </a:t>
            </a:r>
            <a:r>
              <a:rPr lang="zh-CN" altLang="en-US" b="1" dirty="0"/>
              <a:t>义务性规定</a:t>
            </a:r>
            <a:endParaRPr lang="zh-CN" altLang="en-US" b="1" dirty="0"/>
          </a:p>
          <a:p>
            <a:pPr indent="457200"/>
            <a:r>
              <a:rPr lang="zh-CN" altLang="en-US" sz="1600" dirty="0"/>
              <a:t>（</a:t>
            </a:r>
            <a:r>
              <a:rPr lang="en-US" altLang="zh-CN" sz="1600" dirty="0"/>
              <a:t>1</a:t>
            </a:r>
            <a:r>
              <a:rPr lang="zh-CN" altLang="en-US" sz="1600" dirty="0"/>
              <a:t>）中国公民出入境，应当接受边防检查、申办证件、交验证件。</a:t>
            </a:r>
            <a:endParaRPr lang="en-US" altLang="zh-CN" sz="1600" dirty="0"/>
          </a:p>
          <a:p>
            <a:pPr indent="457200"/>
            <a:r>
              <a:rPr lang="zh-CN" altLang="en-US" sz="1600" dirty="0"/>
              <a:t>（</a:t>
            </a:r>
            <a:r>
              <a:rPr lang="en-US" altLang="zh-CN" sz="1600" dirty="0"/>
              <a:t>2</a:t>
            </a:r>
            <a:r>
              <a:rPr lang="zh-CN" altLang="en-US" sz="1600" dirty="0"/>
              <a:t>）外国人入出中国国境，合法权益受保护，应当遵守中国法律、接受边防检查、办理签证、交验证件。</a:t>
            </a:r>
            <a:endParaRPr lang="en-US" altLang="zh-CN" dirty="0"/>
          </a:p>
        </p:txBody>
      </p:sp>
    </p:spTree>
  </p:cSld>
  <p:clrMapOvr>
    <a:masterClrMapping/>
  </p:clrMapOvr>
  <p:transition>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55635" y="1255986"/>
            <a:ext cx="4849815" cy="4124206"/>
          </a:xfrm>
          <a:prstGeom prst="rect">
            <a:avLst/>
          </a:prstGeom>
        </p:spPr>
        <p:txBody>
          <a:bodyPr wrap="square">
            <a:spAutoFit/>
          </a:bodyPr>
          <a:lstStyle/>
          <a:p>
            <a:pPr marL="342900" indent="-342900"/>
            <a:r>
              <a:rPr lang="en-US" altLang="zh-CN" b="1" dirty="0"/>
              <a:t>2. </a:t>
            </a:r>
            <a:r>
              <a:rPr lang="zh-CN" altLang="en-US" b="1" dirty="0"/>
              <a:t>禁止性规定</a:t>
            </a:r>
            <a:endParaRPr lang="zh-CN" altLang="en-US" b="1" dirty="0"/>
          </a:p>
          <a:p>
            <a:pPr marL="342900" indent="-342900"/>
            <a:r>
              <a:rPr lang="zh-CN" altLang="en-US" b="1" dirty="0"/>
              <a:t>（</a:t>
            </a:r>
            <a:r>
              <a:rPr lang="en-US" altLang="zh-CN" b="1" dirty="0"/>
              <a:t>1</a:t>
            </a:r>
            <a:r>
              <a:rPr lang="zh-CN" altLang="en-US" b="1" dirty="0"/>
              <a:t>）中国公民的出境限制</a:t>
            </a:r>
            <a:endParaRPr lang="en-US" altLang="zh-CN" b="1" dirty="0"/>
          </a:p>
          <a:p>
            <a:pPr indent="457200" eaLnBrk="0" hangingPunct="0"/>
            <a:r>
              <a:rPr lang="zh-CN" altLang="zh-CN" sz="1600" dirty="0"/>
              <a:t>中国公民有下列情形之一的，不准出境：</a:t>
            </a:r>
            <a:endParaRPr lang="en-US" altLang="zh-CN" sz="1600" dirty="0"/>
          </a:p>
          <a:p>
            <a:pPr indent="457200" eaLnBrk="0" hangingPunct="0"/>
            <a:r>
              <a:rPr lang="zh-CN" altLang="zh-CN" sz="1600" dirty="0"/>
              <a:t>①未持有效出境入境证件或者拒绝、逃避接受边防检查的；</a:t>
            </a:r>
            <a:endParaRPr lang="en-US" altLang="zh-CN" sz="1600" dirty="0"/>
          </a:p>
          <a:p>
            <a:pPr indent="457200" eaLnBrk="0" hangingPunct="0"/>
            <a:r>
              <a:rPr lang="zh-CN" altLang="zh-CN" sz="1600" dirty="0"/>
              <a:t>②被判处刑罚尚未执行完毕或者属于刑事案件被告人、犯罪嫌疑人的；</a:t>
            </a:r>
            <a:endParaRPr lang="en-US" altLang="zh-CN" sz="1600" dirty="0"/>
          </a:p>
          <a:p>
            <a:pPr indent="457200" eaLnBrk="0" hangingPunct="0"/>
            <a:r>
              <a:rPr lang="zh-CN" altLang="zh-CN" sz="1600" dirty="0"/>
              <a:t>③有未了结的民事案件，人民法院决定不准出境的；</a:t>
            </a:r>
            <a:endParaRPr lang="en-US" altLang="zh-CN" sz="1600" dirty="0"/>
          </a:p>
          <a:p>
            <a:pPr indent="457200" eaLnBrk="0" hangingPunct="0"/>
            <a:r>
              <a:rPr lang="zh-CN" altLang="zh-CN" sz="1600" dirty="0"/>
              <a:t>④因妨害国（边）境管理受到刑事处罚或者因非法出境、非法居留、非法就业被其他国家或者地区遣返，未满不准出境规定年限的；</a:t>
            </a:r>
            <a:endParaRPr lang="en-US" altLang="zh-CN" sz="1600" dirty="0"/>
          </a:p>
          <a:p>
            <a:pPr indent="457200" eaLnBrk="0" hangingPunct="0"/>
            <a:r>
              <a:rPr lang="zh-CN" altLang="zh-CN" sz="1600" dirty="0"/>
              <a:t>⑤可能危害国家安全和利益，国务院有关主管部门决定不准出境的；⑥法律、行政法规规定不准出境的其他情形。</a:t>
            </a:r>
            <a:endParaRPr lang="en-US" altLang="zh-CN" sz="1600" dirty="0"/>
          </a:p>
          <a:p>
            <a:pPr marL="342900" indent="-342900"/>
            <a:endParaRPr lang="en-US" altLang="zh-CN" dirty="0"/>
          </a:p>
        </p:txBody>
      </p:sp>
      <p:sp>
        <p:nvSpPr>
          <p:cNvPr id="4" name="文本框 3"/>
          <p:cNvSpPr txBox="1"/>
          <p:nvPr/>
        </p:nvSpPr>
        <p:spPr>
          <a:xfrm>
            <a:off x="5967266" y="1255986"/>
            <a:ext cx="5386534" cy="4555093"/>
          </a:xfrm>
          <a:prstGeom prst="rect">
            <a:avLst/>
          </a:prstGeom>
          <a:noFill/>
        </p:spPr>
        <p:txBody>
          <a:bodyPr wrap="square">
            <a:spAutoFit/>
          </a:bodyPr>
          <a:lstStyle/>
          <a:p>
            <a:pPr marL="342900" indent="-342900"/>
            <a:r>
              <a:rPr lang="zh-CN" altLang="en-US" b="1" dirty="0"/>
              <a:t>（</a:t>
            </a:r>
            <a:r>
              <a:rPr lang="en-US" altLang="zh-CN" b="1" dirty="0"/>
              <a:t>2</a:t>
            </a:r>
            <a:r>
              <a:rPr lang="zh-CN" altLang="en-US" b="1" dirty="0"/>
              <a:t>）外国人入境、出境的限制</a:t>
            </a:r>
            <a:endParaRPr lang="en-US" altLang="zh-CN" b="1" dirty="0"/>
          </a:p>
          <a:p>
            <a:pPr indent="457200" eaLnBrk="0" hangingPunct="0"/>
            <a:r>
              <a:rPr lang="zh-CN" altLang="zh-CN" sz="1600" b="1" dirty="0"/>
              <a:t>入境限制：</a:t>
            </a:r>
            <a:endParaRPr lang="en-US" altLang="zh-CN" sz="1600" b="1" dirty="0"/>
          </a:p>
          <a:p>
            <a:pPr indent="457200" eaLnBrk="0" hangingPunct="0"/>
            <a:r>
              <a:rPr lang="zh-CN" altLang="zh-CN" sz="1600" dirty="0"/>
              <a:t>①未持有效出境入境证件或者拒绝、逃避接受边防检查的；</a:t>
            </a:r>
            <a:endParaRPr lang="en-US" altLang="zh-CN" sz="1600" dirty="0"/>
          </a:p>
          <a:p>
            <a:pPr indent="457200" eaLnBrk="0" hangingPunct="0"/>
            <a:r>
              <a:rPr lang="zh-CN" altLang="zh-CN" sz="1600" dirty="0"/>
              <a:t>②具有《出境入境管理法》规定的不予签发签证情形的；</a:t>
            </a:r>
            <a:endParaRPr lang="en-US" altLang="zh-CN" sz="1600" dirty="0"/>
          </a:p>
          <a:p>
            <a:pPr indent="457200" eaLnBrk="0" hangingPunct="0"/>
            <a:r>
              <a:rPr lang="zh-CN" altLang="zh-CN" sz="1600" dirty="0"/>
              <a:t>③入境后可能从事与签证种类不符的活动的；</a:t>
            </a:r>
            <a:endParaRPr lang="en-US" altLang="zh-CN" sz="1600" dirty="0"/>
          </a:p>
          <a:p>
            <a:pPr indent="457200" eaLnBrk="0" hangingPunct="0"/>
            <a:r>
              <a:rPr lang="zh-CN" altLang="zh-CN" sz="1600" dirty="0"/>
              <a:t>④法律、行政法规规定不准入境的其他情形。对不准入境的，出入境边防检查机关可以不说明理由。</a:t>
            </a:r>
            <a:endParaRPr lang="en-US" altLang="zh-CN" sz="1600" dirty="0"/>
          </a:p>
          <a:p>
            <a:pPr indent="457200" eaLnBrk="0" hangingPunct="0"/>
            <a:endParaRPr lang="zh-CN" altLang="zh-CN" sz="1600" dirty="0"/>
          </a:p>
          <a:p>
            <a:pPr indent="457200" eaLnBrk="0" hangingPunct="0"/>
            <a:r>
              <a:rPr lang="zh-CN" altLang="zh-CN" sz="1600" b="1" dirty="0"/>
              <a:t>出境限制：</a:t>
            </a:r>
            <a:endParaRPr lang="en-US" altLang="zh-CN" sz="1600" b="1" dirty="0"/>
          </a:p>
          <a:p>
            <a:pPr indent="457200" eaLnBrk="0" hangingPunct="0"/>
            <a:r>
              <a:rPr lang="zh-CN" altLang="zh-CN" sz="1600" dirty="0"/>
              <a:t>①被判处刑罚尚未执行完毕或者属于刑事案件被告人、犯罪嫌疑人的，但是按照中国与外国签订的有关协议，移管被判刑人的除外；</a:t>
            </a:r>
            <a:endParaRPr lang="en-US" altLang="zh-CN" sz="1600" dirty="0"/>
          </a:p>
          <a:p>
            <a:pPr indent="457200" eaLnBrk="0" hangingPunct="0"/>
            <a:r>
              <a:rPr lang="zh-CN" altLang="zh-CN" sz="1600" dirty="0"/>
              <a:t>②有未了结的民事案件，人民法院决定不准出境的；</a:t>
            </a:r>
            <a:endParaRPr lang="en-US" altLang="zh-CN" sz="1600" dirty="0"/>
          </a:p>
          <a:p>
            <a:pPr indent="457200" eaLnBrk="0" hangingPunct="0"/>
            <a:r>
              <a:rPr lang="zh-CN" altLang="zh-CN" sz="1600" dirty="0"/>
              <a:t>③拖欠劳动者的劳动报酬，经国务院有关部门或省、自治区、直辖市人民政府决定不准出境的；</a:t>
            </a:r>
            <a:endParaRPr lang="en-US" altLang="zh-CN" sz="1600" dirty="0"/>
          </a:p>
          <a:p>
            <a:pPr indent="457200" eaLnBrk="0" hangingPunct="0"/>
            <a:r>
              <a:rPr lang="zh-CN" altLang="zh-CN" sz="1600" dirty="0"/>
              <a:t>④法律、行政法规规定不准出境的其他情形。</a:t>
            </a:r>
            <a:endParaRPr lang="zh-CN" altLang="zh-CN" sz="1600" dirty="0"/>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27692" y="1365047"/>
            <a:ext cx="10392758" cy="4555093"/>
          </a:xfrm>
          <a:prstGeom prst="rect">
            <a:avLst/>
          </a:prstGeom>
          <a:noFill/>
        </p:spPr>
        <p:txBody>
          <a:bodyPr wrap="square">
            <a:spAutoFit/>
          </a:bodyPr>
          <a:lstStyle/>
          <a:p>
            <a:pPr marL="342900" indent="-342900"/>
            <a:r>
              <a:rPr lang="zh-CN" altLang="en-US" b="1" dirty="0"/>
              <a:t>三、法律责任</a:t>
            </a:r>
            <a:endParaRPr lang="en-US" altLang="zh-CN" b="1" dirty="0"/>
          </a:p>
          <a:p>
            <a:pPr indent="457200" eaLnBrk="0" hangingPunct="0"/>
            <a:r>
              <a:rPr lang="zh-CN" altLang="en-US" sz="1600" dirty="0"/>
              <a:t>（</a:t>
            </a:r>
            <a:r>
              <a:rPr lang="en-US" altLang="zh-CN" sz="1600" dirty="0"/>
              <a:t>1</a:t>
            </a:r>
            <a:r>
              <a:rPr lang="zh-CN" altLang="en-US" sz="1600" dirty="0"/>
              <a:t>）</a:t>
            </a:r>
            <a:r>
              <a:rPr lang="en-US" altLang="zh-CN" sz="1600" dirty="0"/>
              <a:t>《</a:t>
            </a:r>
            <a:r>
              <a:rPr lang="zh-CN" altLang="en-US" sz="1600" dirty="0"/>
              <a:t>出境入境管理法</a:t>
            </a:r>
            <a:r>
              <a:rPr lang="en-US" altLang="zh-CN" sz="1600" dirty="0"/>
              <a:t>》</a:t>
            </a:r>
            <a:r>
              <a:rPr lang="zh-CN" altLang="en-US" sz="1600" dirty="0"/>
              <a:t>第 </a:t>
            </a:r>
            <a:r>
              <a:rPr lang="en-US" altLang="zh-CN" sz="1600" dirty="0"/>
              <a:t>71 </a:t>
            </a:r>
            <a:r>
              <a:rPr lang="zh-CN" altLang="en-US" sz="1600" dirty="0"/>
              <a:t>条规定，有下列行为之一的，处 </a:t>
            </a:r>
            <a:r>
              <a:rPr lang="en-US" altLang="zh-CN" sz="1600" dirty="0"/>
              <a:t>1000 </a:t>
            </a:r>
            <a:r>
              <a:rPr lang="zh-CN" altLang="en-US" sz="1600" dirty="0"/>
              <a:t>元 以上 </a:t>
            </a:r>
            <a:r>
              <a:rPr lang="en-US" altLang="zh-CN" sz="1600" dirty="0"/>
              <a:t>5000 </a:t>
            </a:r>
            <a:r>
              <a:rPr lang="zh-CN" altLang="en-US" sz="1600" dirty="0"/>
              <a:t>元以下罚款；情节严重的，处 </a:t>
            </a:r>
            <a:r>
              <a:rPr lang="en-US" altLang="zh-CN" sz="1600" dirty="0"/>
              <a:t>5 </a:t>
            </a:r>
            <a:r>
              <a:rPr lang="zh-CN" altLang="en-US" sz="1600" dirty="0"/>
              <a:t>日以上 </a:t>
            </a:r>
            <a:r>
              <a:rPr lang="en-US" altLang="zh-CN" sz="1600" dirty="0"/>
              <a:t>10 </a:t>
            </a:r>
            <a:r>
              <a:rPr lang="zh-CN" altLang="en-US" sz="1600" dirty="0"/>
              <a:t>日以下拘留，可以并处 </a:t>
            </a:r>
            <a:r>
              <a:rPr lang="en-US" altLang="zh-CN" sz="1600" dirty="0"/>
              <a:t>2000</a:t>
            </a:r>
            <a:r>
              <a:rPr lang="zh-CN" altLang="en-US" sz="1600" dirty="0"/>
              <a:t>元以上</a:t>
            </a:r>
            <a:r>
              <a:rPr lang="en-US" altLang="zh-CN" sz="1600" dirty="0"/>
              <a:t>1</a:t>
            </a:r>
            <a:r>
              <a:rPr lang="zh-CN" altLang="en-US" sz="1600" dirty="0"/>
              <a:t>万元以下罚款：①持用伪造、变造、骗取的出境入境证件出境入境的；②冒用他人出境入境证件出境入境的；③逃避出境入境边防检查 的；④以其他方式非法出境入境的。 </a:t>
            </a:r>
            <a:endParaRPr lang="en-US" altLang="zh-CN" sz="1600" dirty="0"/>
          </a:p>
          <a:p>
            <a:pPr indent="457200" eaLnBrk="0" hangingPunct="0"/>
            <a:r>
              <a:rPr lang="zh-CN" altLang="en-US" sz="1600" dirty="0"/>
              <a:t>（</a:t>
            </a:r>
            <a:r>
              <a:rPr lang="en-US" altLang="zh-CN" sz="1600" dirty="0"/>
              <a:t>2</a:t>
            </a:r>
            <a:r>
              <a:rPr lang="zh-CN" altLang="en-US" sz="1600" dirty="0"/>
              <a:t>）</a:t>
            </a:r>
            <a:r>
              <a:rPr lang="en-US" altLang="zh-CN" sz="1600" dirty="0"/>
              <a:t>《</a:t>
            </a:r>
            <a:r>
              <a:rPr lang="zh-CN" altLang="en-US" sz="1600" dirty="0"/>
              <a:t>出境入境管理法</a:t>
            </a:r>
            <a:r>
              <a:rPr lang="en-US" altLang="zh-CN" sz="1600" dirty="0"/>
              <a:t>》</a:t>
            </a:r>
            <a:r>
              <a:rPr lang="zh-CN" altLang="en-US" sz="1600" dirty="0"/>
              <a:t>第 </a:t>
            </a:r>
            <a:r>
              <a:rPr lang="en-US" altLang="zh-CN" sz="1600" dirty="0"/>
              <a:t>72 </a:t>
            </a:r>
            <a:r>
              <a:rPr lang="zh-CN" altLang="en-US" sz="1600" dirty="0"/>
              <a:t>条规定，协助他人非法出境入境的，处 </a:t>
            </a:r>
            <a:r>
              <a:rPr lang="en-US" altLang="zh-CN" sz="1600" dirty="0"/>
              <a:t>2000 </a:t>
            </a:r>
            <a:r>
              <a:rPr lang="zh-CN" altLang="en-US" sz="1600" dirty="0"/>
              <a:t>元以上 </a:t>
            </a:r>
            <a:r>
              <a:rPr lang="en-US" altLang="zh-CN" sz="1600" dirty="0"/>
              <a:t>1 </a:t>
            </a:r>
            <a:r>
              <a:rPr lang="zh-CN" altLang="en-US" sz="1600" dirty="0"/>
              <a:t>万元以下罚款；情节严重的，处 </a:t>
            </a:r>
            <a:r>
              <a:rPr lang="en-US" altLang="zh-CN" sz="1600" dirty="0"/>
              <a:t>10 </a:t>
            </a:r>
            <a:r>
              <a:rPr lang="zh-CN" altLang="en-US" sz="1600" dirty="0"/>
              <a:t>日以上 </a:t>
            </a:r>
            <a:r>
              <a:rPr lang="en-US" altLang="zh-CN" sz="1600" dirty="0"/>
              <a:t>15 </a:t>
            </a:r>
            <a:r>
              <a:rPr lang="zh-CN" altLang="en-US" sz="1600" dirty="0"/>
              <a:t>日以下拘留，并 处 </a:t>
            </a:r>
            <a:r>
              <a:rPr lang="en-US" altLang="zh-CN" sz="1600" dirty="0"/>
              <a:t>5000 </a:t>
            </a:r>
            <a:r>
              <a:rPr lang="zh-CN" altLang="en-US" sz="1600" dirty="0"/>
              <a:t>元以上 </a:t>
            </a:r>
            <a:r>
              <a:rPr lang="en-US" altLang="zh-CN" sz="1600" dirty="0"/>
              <a:t>2 </a:t>
            </a:r>
            <a:r>
              <a:rPr lang="zh-CN" altLang="en-US" sz="1600" dirty="0"/>
              <a:t>万元以下罚款，有违法所得的，没收违法所得。 </a:t>
            </a:r>
            <a:endParaRPr lang="en-US" altLang="zh-CN" sz="1600" dirty="0"/>
          </a:p>
          <a:p>
            <a:pPr indent="457200" eaLnBrk="0" hangingPunct="0"/>
            <a:r>
              <a:rPr lang="zh-CN" altLang="en-US" sz="1600" dirty="0"/>
              <a:t>（</a:t>
            </a:r>
            <a:r>
              <a:rPr lang="en-US" altLang="zh-CN" sz="1600" dirty="0"/>
              <a:t>3</a:t>
            </a:r>
            <a:r>
              <a:rPr lang="zh-CN" altLang="en-US" sz="1600" dirty="0"/>
              <a:t>）</a:t>
            </a:r>
            <a:r>
              <a:rPr lang="en-US" altLang="zh-CN" sz="1600" dirty="0"/>
              <a:t>《</a:t>
            </a:r>
            <a:r>
              <a:rPr lang="zh-CN" altLang="en-US" sz="1600" dirty="0"/>
              <a:t>出境入境管理法</a:t>
            </a:r>
            <a:r>
              <a:rPr lang="en-US" altLang="zh-CN" sz="1600" dirty="0"/>
              <a:t>》</a:t>
            </a:r>
            <a:r>
              <a:rPr lang="zh-CN" altLang="en-US" sz="1600" dirty="0"/>
              <a:t>第 </a:t>
            </a:r>
            <a:r>
              <a:rPr lang="en-US" altLang="zh-CN" sz="1600" dirty="0"/>
              <a:t>73 </a:t>
            </a:r>
            <a:r>
              <a:rPr lang="zh-CN" altLang="en-US" sz="1600" dirty="0"/>
              <a:t>条规定，弄虚作假骗取签证、停留居留证件等出境入境证件的，处 </a:t>
            </a:r>
            <a:r>
              <a:rPr lang="en-US" altLang="zh-CN" sz="1600" dirty="0"/>
              <a:t>2000 </a:t>
            </a:r>
            <a:r>
              <a:rPr lang="zh-CN" altLang="en-US" sz="1600" dirty="0"/>
              <a:t>元以上 </a:t>
            </a:r>
            <a:r>
              <a:rPr lang="en-US" altLang="zh-CN" sz="1600" dirty="0"/>
              <a:t>5000 </a:t>
            </a:r>
            <a:r>
              <a:rPr lang="zh-CN" altLang="en-US" sz="1600" dirty="0"/>
              <a:t>元以下罚款；情节严重的，处 </a:t>
            </a:r>
            <a:r>
              <a:rPr lang="en-US" altLang="zh-CN" sz="1600" dirty="0"/>
              <a:t>10 </a:t>
            </a:r>
            <a:r>
              <a:rPr lang="zh-CN" altLang="en-US" sz="1600" dirty="0"/>
              <a:t>日以上 </a:t>
            </a:r>
            <a:r>
              <a:rPr lang="en-US" altLang="zh-CN" sz="1600" dirty="0"/>
              <a:t>15 </a:t>
            </a:r>
            <a:r>
              <a:rPr lang="zh-CN" altLang="en-US" sz="1600" dirty="0"/>
              <a:t>日以下拘留，并处 </a:t>
            </a:r>
            <a:r>
              <a:rPr lang="en-US" altLang="zh-CN" sz="1600" dirty="0"/>
              <a:t>5000 </a:t>
            </a:r>
            <a:r>
              <a:rPr lang="zh-CN" altLang="en-US" sz="1600" dirty="0"/>
              <a:t>元以上 </a:t>
            </a:r>
            <a:r>
              <a:rPr lang="en-US" altLang="zh-CN" sz="1600" dirty="0"/>
              <a:t>2 </a:t>
            </a:r>
            <a:r>
              <a:rPr lang="zh-CN" altLang="en-US" sz="1600" dirty="0"/>
              <a:t>万元以下罚款。 </a:t>
            </a:r>
            <a:endParaRPr lang="en-US" altLang="zh-CN" sz="1600" dirty="0"/>
          </a:p>
          <a:p>
            <a:pPr indent="457200" eaLnBrk="0" hangingPunct="0"/>
            <a:r>
              <a:rPr lang="zh-CN" altLang="en-US" sz="1600" dirty="0"/>
              <a:t>（</a:t>
            </a:r>
            <a:r>
              <a:rPr lang="en-US" altLang="zh-CN" sz="1600" dirty="0"/>
              <a:t>4</a:t>
            </a:r>
            <a:r>
              <a:rPr lang="zh-CN" altLang="en-US" sz="1600" dirty="0"/>
              <a:t>）</a:t>
            </a:r>
            <a:r>
              <a:rPr lang="en-US" altLang="zh-CN" sz="1600" dirty="0"/>
              <a:t>《</a:t>
            </a:r>
            <a:r>
              <a:rPr lang="zh-CN" altLang="en-US" sz="1600" dirty="0"/>
              <a:t>出境入境管理法</a:t>
            </a:r>
            <a:r>
              <a:rPr lang="en-US" altLang="zh-CN" sz="1600" dirty="0"/>
              <a:t>》</a:t>
            </a:r>
            <a:r>
              <a:rPr lang="zh-CN" altLang="en-US" sz="1600" dirty="0"/>
              <a:t>第 </a:t>
            </a:r>
            <a:r>
              <a:rPr lang="en-US" altLang="zh-CN" sz="1600" dirty="0"/>
              <a:t>74 </a:t>
            </a:r>
            <a:r>
              <a:rPr lang="zh-CN" altLang="en-US" sz="1600" dirty="0"/>
              <a:t>条规定，违反法律规定，为外国人出具邀请函件或者其他申请材料的，处</a:t>
            </a:r>
            <a:r>
              <a:rPr lang="en-US" altLang="zh-CN" sz="1600" dirty="0"/>
              <a:t>5000</a:t>
            </a:r>
            <a:r>
              <a:rPr lang="zh-CN" altLang="en-US" sz="1600" dirty="0"/>
              <a:t>元以上</a:t>
            </a:r>
            <a:r>
              <a:rPr lang="en-US" altLang="zh-CN" sz="1600" dirty="0"/>
              <a:t>1</a:t>
            </a:r>
            <a:r>
              <a:rPr lang="zh-CN" altLang="en-US" sz="1600" dirty="0"/>
              <a:t>万元以下罚款；有违法所得 的，没收违法所得，并责令其承担所邀请外国人的出境费用。 </a:t>
            </a:r>
            <a:endParaRPr lang="en-US" altLang="zh-CN" sz="1600" dirty="0"/>
          </a:p>
          <a:p>
            <a:pPr indent="457200" eaLnBrk="0" hangingPunct="0"/>
            <a:r>
              <a:rPr lang="zh-CN" altLang="en-US" sz="1600" dirty="0"/>
              <a:t>（</a:t>
            </a:r>
            <a:r>
              <a:rPr lang="en-US" altLang="zh-CN" sz="1600" dirty="0"/>
              <a:t>5</a:t>
            </a:r>
            <a:r>
              <a:rPr lang="zh-CN" altLang="en-US" sz="1600" dirty="0"/>
              <a:t>）</a:t>
            </a:r>
            <a:r>
              <a:rPr lang="en-US" altLang="zh-CN" sz="1600" dirty="0"/>
              <a:t>《</a:t>
            </a:r>
            <a:r>
              <a:rPr lang="zh-CN" altLang="en-US" sz="1600" dirty="0"/>
              <a:t>出境入境管理法</a:t>
            </a:r>
            <a:r>
              <a:rPr lang="en-US" altLang="zh-CN" sz="1600" dirty="0"/>
              <a:t>》</a:t>
            </a:r>
            <a:r>
              <a:rPr lang="zh-CN" altLang="en-US" sz="1600" dirty="0"/>
              <a:t>第 </a:t>
            </a:r>
            <a:r>
              <a:rPr lang="en-US" altLang="zh-CN" sz="1600" dirty="0"/>
              <a:t>75 </a:t>
            </a:r>
            <a:r>
              <a:rPr lang="zh-CN" altLang="en-US" sz="1600" dirty="0"/>
              <a:t>条规定，中国公民出境后非法前往其他国 家或者地区被遣返的，出入境边防检查机关应当收缴其出境入境证件，出境入 境证件签发机关自其被遣返之日起 </a:t>
            </a:r>
            <a:r>
              <a:rPr lang="en-US" altLang="zh-CN" sz="1600" dirty="0"/>
              <a:t>6 </a:t>
            </a:r>
            <a:r>
              <a:rPr lang="zh-CN" altLang="en-US" sz="1600" dirty="0"/>
              <a:t>个月至 </a:t>
            </a:r>
            <a:r>
              <a:rPr lang="en-US" altLang="zh-CN" sz="1600" dirty="0"/>
              <a:t>3 </a:t>
            </a:r>
            <a:r>
              <a:rPr lang="zh-CN" altLang="en-US" sz="1600" dirty="0"/>
              <a:t>年以内不予签发出境入境证件。 </a:t>
            </a:r>
            <a:endParaRPr lang="en-US" altLang="zh-CN" sz="1600" dirty="0"/>
          </a:p>
          <a:p>
            <a:pPr indent="457200" eaLnBrk="0" hangingPunct="0"/>
            <a:r>
              <a:rPr lang="zh-CN" altLang="en-US" sz="1600" dirty="0"/>
              <a:t>（</a:t>
            </a:r>
            <a:r>
              <a:rPr lang="en-US" altLang="zh-CN" sz="1600" dirty="0"/>
              <a:t>6</a:t>
            </a:r>
            <a:r>
              <a:rPr lang="zh-CN" altLang="en-US" sz="1600" dirty="0"/>
              <a:t>）</a:t>
            </a:r>
            <a:r>
              <a:rPr lang="en-US" altLang="zh-CN" sz="1600" dirty="0"/>
              <a:t>《</a:t>
            </a:r>
            <a:r>
              <a:rPr lang="zh-CN" altLang="en-US" sz="1600" dirty="0"/>
              <a:t>出境入境管理法</a:t>
            </a:r>
            <a:r>
              <a:rPr lang="en-US" altLang="zh-CN" sz="1600" dirty="0"/>
              <a:t>》</a:t>
            </a:r>
            <a:r>
              <a:rPr lang="zh-CN" altLang="en-US" sz="1600" dirty="0"/>
              <a:t>第 </a:t>
            </a:r>
            <a:r>
              <a:rPr lang="en-US" altLang="zh-CN" sz="1600" dirty="0"/>
              <a:t>76 </a:t>
            </a:r>
            <a:r>
              <a:rPr lang="zh-CN" altLang="en-US" sz="1600" dirty="0"/>
              <a:t>条规定，有下列情形之一的，给予警告， 可以并处 </a:t>
            </a:r>
            <a:r>
              <a:rPr lang="en-US" altLang="zh-CN" sz="1600" dirty="0"/>
              <a:t>2000 </a:t>
            </a:r>
            <a:r>
              <a:rPr lang="zh-CN" altLang="en-US" sz="1600" dirty="0"/>
              <a:t>元以下罚款：①外国人拒不接受公安机关查验其出境入境证 件的；②外国人拒不交验居留证件的；③未按照规定办理外国人出生登记、 死亡申报的；④外国人居留证件登记事项发生变更，未按照规定办理变更 的；⑤在中国境内的外国人冒用他人出境入境证件的；⑥未按照</a:t>
            </a:r>
            <a:r>
              <a:rPr lang="en-US" altLang="zh-CN" sz="1600" dirty="0"/>
              <a:t>《</a:t>
            </a:r>
            <a:r>
              <a:rPr lang="zh-CN" altLang="en-US" sz="1600" dirty="0"/>
              <a:t>出境入境 管理法</a:t>
            </a:r>
            <a:r>
              <a:rPr lang="en-US" altLang="zh-CN" sz="1600" dirty="0"/>
              <a:t>》</a:t>
            </a:r>
            <a:r>
              <a:rPr lang="zh-CN" altLang="en-US" sz="1600" dirty="0"/>
              <a:t>规定办理住宿登记的。</a:t>
            </a:r>
            <a:endParaRPr lang="zh-CN" altLang="en-US" sz="1600" dirty="0"/>
          </a:p>
          <a:p>
            <a:pPr indent="457200" eaLnBrk="0" hangingPunct="0"/>
            <a:endParaRPr lang="en-US" altLang="zh-CN" sz="1600" dirty="0"/>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457200" y="941366"/>
            <a:ext cx="11303876" cy="646331"/>
          </a:xfrm>
          <a:prstGeom prst="rect">
            <a:avLst/>
          </a:prstGeom>
        </p:spPr>
        <p:txBody>
          <a:bodyPr wrap="square">
            <a:spAutoFit/>
          </a:bodyPr>
          <a:lstStyle/>
          <a:p>
            <a:pPr marL="342900" indent="-342900" algn="ctr"/>
            <a:r>
              <a:rPr lang="zh-CN" altLang="en-US" b="1" dirty="0"/>
              <a:t>第三节 航空运输法律制度</a:t>
            </a:r>
            <a:endParaRPr lang="en-US" altLang="zh-CN" b="1" dirty="0"/>
          </a:p>
          <a:p>
            <a:endParaRPr lang="en-US" altLang="zh-CN" dirty="0"/>
          </a:p>
        </p:txBody>
      </p:sp>
      <p:sp>
        <p:nvSpPr>
          <p:cNvPr id="4" name="文本框 3"/>
          <p:cNvSpPr txBox="1"/>
          <p:nvPr/>
        </p:nvSpPr>
        <p:spPr>
          <a:xfrm>
            <a:off x="399043" y="3581400"/>
            <a:ext cx="5537471" cy="3139321"/>
          </a:xfrm>
          <a:prstGeom prst="rect">
            <a:avLst/>
          </a:prstGeom>
          <a:noFill/>
        </p:spPr>
        <p:txBody>
          <a:bodyPr wrap="square">
            <a:spAutoFit/>
          </a:bodyPr>
          <a:lstStyle/>
          <a:p>
            <a:pPr marL="342900" indent="-342900"/>
            <a:r>
              <a:rPr lang="zh-CN" altLang="en-US" b="1" dirty="0"/>
              <a:t>二、法律责任</a:t>
            </a:r>
            <a:endParaRPr lang="en-US" altLang="zh-CN" b="1" dirty="0"/>
          </a:p>
          <a:p>
            <a:pPr marL="342900" indent="-342900">
              <a:buAutoNum type="arabicPeriod"/>
            </a:pPr>
            <a:r>
              <a:rPr lang="zh-CN" altLang="en-US" b="1" dirty="0"/>
              <a:t>对旅客人身伤害的赔偿责任</a:t>
            </a:r>
            <a:endParaRPr lang="en-US" altLang="zh-CN" b="1" dirty="0"/>
          </a:p>
          <a:p>
            <a:pPr indent="457200"/>
            <a:r>
              <a:rPr lang="en-US" altLang="zh-CN" sz="1600" dirty="0"/>
              <a:t>《</a:t>
            </a:r>
            <a:r>
              <a:rPr lang="zh-CN" altLang="en-US" sz="1600" dirty="0"/>
              <a:t>航空法</a:t>
            </a:r>
            <a:r>
              <a:rPr lang="en-US" altLang="zh-CN" sz="1600" dirty="0"/>
              <a:t>》</a:t>
            </a:r>
            <a:r>
              <a:rPr lang="zh-CN" altLang="en-US" sz="1600" dirty="0"/>
              <a:t>第</a:t>
            </a:r>
            <a:r>
              <a:rPr lang="en-US" altLang="zh-CN" sz="1600" dirty="0"/>
              <a:t>124</a:t>
            </a:r>
            <a:r>
              <a:rPr lang="zh-CN" altLang="en-US" sz="1600" dirty="0"/>
              <a:t>条规定，因发生在民用航空器上或者在旅客上、下民 用航空器过程中的事件，造成旅客人身伤亡的，承运人应当承担责任；但是，若旅客的人身伤亡完全是由于旅客本人的健康状况造成的，承运人不承担责任。 </a:t>
            </a:r>
            <a:endParaRPr lang="en-US" altLang="zh-CN" sz="1600" dirty="0"/>
          </a:p>
          <a:p>
            <a:pPr indent="457200"/>
            <a:r>
              <a:rPr lang="zh-CN" altLang="en-US" sz="1600" dirty="0"/>
              <a:t>承运人的责任限额：</a:t>
            </a:r>
            <a:endParaRPr lang="en-US" altLang="zh-CN" sz="1600" dirty="0"/>
          </a:p>
          <a:p>
            <a:pPr indent="457200"/>
            <a:r>
              <a:rPr lang="zh-CN" altLang="en-US" sz="1600" dirty="0"/>
              <a:t>国内航空运输中，承运人对每名旅客的赔偿责任限额为人民币</a:t>
            </a:r>
            <a:r>
              <a:rPr lang="en-US" altLang="zh-CN" sz="1600" dirty="0"/>
              <a:t>40</a:t>
            </a:r>
            <a:r>
              <a:rPr lang="zh-CN" altLang="en-US" sz="1600" dirty="0"/>
              <a:t>万元。国际航空运输中，承运人对每名旅客的赔偿责任限额为 </a:t>
            </a:r>
            <a:r>
              <a:rPr lang="en-US" altLang="zh-CN" sz="1600" dirty="0"/>
              <a:t>16600 </a:t>
            </a:r>
            <a:r>
              <a:rPr lang="zh-CN" altLang="en-US" sz="1600" dirty="0"/>
              <a:t>计算单位；但是，旅客可以同承运 人书面约定高于本项规定的赔偿责任限额。 </a:t>
            </a:r>
            <a:endParaRPr lang="en-US" altLang="zh-CN" sz="1600" dirty="0"/>
          </a:p>
          <a:p>
            <a:endParaRPr lang="en-US" altLang="zh-CN" dirty="0"/>
          </a:p>
        </p:txBody>
      </p:sp>
      <p:sp>
        <p:nvSpPr>
          <p:cNvPr id="6" name="文本框 5"/>
          <p:cNvSpPr txBox="1"/>
          <p:nvPr/>
        </p:nvSpPr>
        <p:spPr>
          <a:xfrm>
            <a:off x="2470356" y="1647764"/>
            <a:ext cx="2570876" cy="1846659"/>
          </a:xfrm>
          <a:prstGeom prst="rect">
            <a:avLst/>
          </a:prstGeom>
          <a:noFill/>
        </p:spPr>
        <p:txBody>
          <a:bodyPr wrap="square">
            <a:spAutoFit/>
          </a:bodyPr>
          <a:lstStyle/>
          <a:p>
            <a:pPr marL="342900" indent="-342900"/>
            <a:r>
              <a:rPr lang="en-US" altLang="zh-CN" b="1" dirty="0"/>
              <a:t>2. </a:t>
            </a:r>
            <a:r>
              <a:rPr lang="zh-CN" altLang="en-US" b="1" dirty="0"/>
              <a:t>义务</a:t>
            </a:r>
            <a:endParaRPr lang="zh-CN" altLang="en-US" b="1" dirty="0"/>
          </a:p>
          <a:p>
            <a:pPr marL="342900" indent="-342900"/>
            <a:r>
              <a:rPr lang="zh-CN" altLang="en-US" sz="1600" dirty="0"/>
              <a:t>（</a:t>
            </a:r>
            <a:r>
              <a:rPr lang="en-US" altLang="zh-CN" sz="1600" dirty="0"/>
              <a:t>1</a:t>
            </a:r>
            <a:r>
              <a:rPr lang="zh-CN" altLang="en-US" sz="1600" dirty="0"/>
              <a:t>）出具客票的义务  </a:t>
            </a:r>
            <a:endParaRPr lang="en-US" altLang="zh-CN" sz="1600" dirty="0"/>
          </a:p>
          <a:p>
            <a:pPr marL="342900" indent="-342900"/>
            <a:r>
              <a:rPr lang="zh-CN" altLang="en-US" sz="1600" dirty="0"/>
              <a:t>（</a:t>
            </a:r>
            <a:r>
              <a:rPr lang="en-US" altLang="zh-CN" sz="1600" dirty="0"/>
              <a:t>2</a:t>
            </a:r>
            <a:r>
              <a:rPr lang="zh-CN" altLang="en-US" sz="1600" dirty="0"/>
              <a:t>）保证飞行安全、航班正常的义务  </a:t>
            </a:r>
            <a:endParaRPr lang="en-US" altLang="zh-CN" sz="1600" dirty="0"/>
          </a:p>
          <a:p>
            <a:pPr marL="342900" indent="-342900"/>
            <a:r>
              <a:rPr lang="zh-CN" altLang="en-US" sz="1600" dirty="0"/>
              <a:t>（</a:t>
            </a:r>
            <a:r>
              <a:rPr lang="en-US" altLang="zh-CN" sz="1600" dirty="0"/>
              <a:t>3</a:t>
            </a:r>
            <a:r>
              <a:rPr lang="zh-CN" altLang="en-US" sz="1600" dirty="0"/>
              <a:t>）告知义务  </a:t>
            </a:r>
            <a:endParaRPr lang="en-US" altLang="zh-CN" sz="1600" dirty="0"/>
          </a:p>
          <a:p>
            <a:pPr marL="342900" indent="-342900"/>
            <a:r>
              <a:rPr lang="zh-CN" altLang="en-US" sz="1600" dirty="0"/>
              <a:t>（</a:t>
            </a:r>
            <a:r>
              <a:rPr lang="en-US" altLang="zh-CN" sz="1600" dirty="0"/>
              <a:t>4</a:t>
            </a:r>
            <a:r>
              <a:rPr lang="zh-CN" altLang="en-US" sz="1600" dirty="0"/>
              <a:t>）补救义务  </a:t>
            </a:r>
            <a:endParaRPr lang="en-US" altLang="zh-CN" sz="1600" dirty="0"/>
          </a:p>
          <a:p>
            <a:pPr marL="342900" indent="-342900"/>
            <a:r>
              <a:rPr lang="zh-CN" altLang="en-US" sz="1600" dirty="0"/>
              <a:t>（</a:t>
            </a:r>
            <a:r>
              <a:rPr lang="en-US" altLang="zh-CN" sz="1600" dirty="0"/>
              <a:t>5</a:t>
            </a:r>
            <a:r>
              <a:rPr lang="zh-CN" altLang="en-US" sz="1600" dirty="0"/>
              <a:t>）赔偿义务</a:t>
            </a:r>
            <a:endParaRPr lang="en-US" altLang="zh-CN" sz="1600" dirty="0"/>
          </a:p>
        </p:txBody>
      </p:sp>
      <p:sp>
        <p:nvSpPr>
          <p:cNvPr id="8" name="文本框 7"/>
          <p:cNvSpPr txBox="1"/>
          <p:nvPr/>
        </p:nvSpPr>
        <p:spPr>
          <a:xfrm>
            <a:off x="6407887" y="1495364"/>
            <a:ext cx="5126888" cy="4755148"/>
          </a:xfrm>
          <a:prstGeom prst="rect">
            <a:avLst/>
          </a:prstGeom>
          <a:noFill/>
        </p:spPr>
        <p:txBody>
          <a:bodyPr wrap="square">
            <a:spAutoFit/>
          </a:bodyPr>
          <a:lstStyle/>
          <a:p>
            <a:pPr marL="342900" indent="-342900"/>
            <a:r>
              <a:rPr lang="en-US" altLang="zh-CN" b="1" dirty="0"/>
              <a:t>2. </a:t>
            </a:r>
            <a:r>
              <a:rPr lang="zh-CN" altLang="en-US" b="1" dirty="0"/>
              <a:t>对行李毁损的赔偿责任</a:t>
            </a:r>
            <a:endParaRPr lang="en-US" altLang="zh-CN" b="1" dirty="0"/>
          </a:p>
          <a:p>
            <a:pPr indent="457200"/>
            <a:r>
              <a:rPr lang="zh-CN" altLang="en-US" sz="1600" dirty="0"/>
              <a:t>（</a:t>
            </a:r>
            <a:r>
              <a:rPr lang="en-US" altLang="zh-CN" sz="1600" dirty="0"/>
              <a:t>1</a:t>
            </a:r>
            <a:r>
              <a:rPr lang="zh-CN" altLang="en-US" sz="1600" dirty="0"/>
              <a:t>）承运人的责任范围   </a:t>
            </a:r>
            <a:endParaRPr lang="en-US" altLang="zh-CN" sz="1600" dirty="0"/>
          </a:p>
          <a:p>
            <a:pPr indent="457200"/>
            <a:r>
              <a:rPr lang="zh-CN" altLang="en-US" sz="1600" dirty="0"/>
              <a:t>（</a:t>
            </a:r>
            <a:r>
              <a:rPr lang="en-US" altLang="zh-CN" sz="1600" dirty="0"/>
              <a:t>2</a:t>
            </a:r>
            <a:r>
              <a:rPr lang="zh-CN" altLang="en-US" sz="1600" dirty="0"/>
              <a:t>）承运人的免责理由。完全是由于行李本身的自然属性、质量或者缺陷造成的，承运人不承担责任。  </a:t>
            </a:r>
            <a:endParaRPr lang="en-US" altLang="zh-CN" sz="1600" dirty="0"/>
          </a:p>
          <a:p>
            <a:pPr indent="457200"/>
            <a:r>
              <a:rPr lang="zh-CN" altLang="en-US" sz="1600" dirty="0"/>
              <a:t>（</a:t>
            </a:r>
            <a:r>
              <a:rPr lang="en-US" altLang="zh-CN" sz="1600" dirty="0"/>
              <a:t>3</a:t>
            </a:r>
            <a:r>
              <a:rPr lang="zh-CN" altLang="en-US" sz="1600" dirty="0"/>
              <a:t>）承运人的责任限额</a:t>
            </a:r>
            <a:endParaRPr lang="en-US" altLang="zh-CN" sz="1600" dirty="0"/>
          </a:p>
          <a:p>
            <a:pPr indent="457200"/>
            <a:r>
              <a:rPr lang="zh-CN" altLang="en-US" sz="1600" dirty="0"/>
              <a:t>国内航空运输中，承运人对每名旅客随身携带物品的赔偿责任限额为人民币</a:t>
            </a:r>
            <a:r>
              <a:rPr lang="en-US" altLang="zh-CN" sz="1600" dirty="0"/>
              <a:t>3000</a:t>
            </a:r>
            <a:r>
              <a:rPr lang="zh-CN" altLang="en-US" sz="1600" dirty="0"/>
              <a:t>元； 对旅客托运的行李和对运输的货物的赔偿责任限额，为每千克人民币 </a:t>
            </a:r>
            <a:r>
              <a:rPr lang="en-US" altLang="zh-CN" sz="1600" dirty="0"/>
              <a:t>100 </a:t>
            </a:r>
            <a:r>
              <a:rPr lang="zh-CN" altLang="en-US" sz="1600" dirty="0"/>
              <a:t>元。 </a:t>
            </a:r>
            <a:endParaRPr lang="en-US" altLang="zh-CN" sz="1600" dirty="0"/>
          </a:p>
          <a:p>
            <a:pPr indent="457200"/>
            <a:r>
              <a:rPr lang="zh-CN" altLang="en-US" sz="1600" dirty="0"/>
              <a:t>国际航空运输中，承运人对托运行李或 者货物的赔偿责任限额，每千克为 </a:t>
            </a:r>
            <a:r>
              <a:rPr lang="en-US" altLang="zh-CN" sz="1600" dirty="0"/>
              <a:t>17 </a:t>
            </a:r>
            <a:r>
              <a:rPr lang="zh-CN" altLang="en-US" sz="1600" dirty="0"/>
              <a:t>计算单位。对每名旅客随身携带的物品的赔偿责任限额为 </a:t>
            </a:r>
            <a:r>
              <a:rPr lang="en-US" altLang="zh-CN" sz="1600" dirty="0"/>
              <a:t>332 </a:t>
            </a:r>
            <a:r>
              <a:rPr lang="zh-CN" altLang="en-US" sz="1600" dirty="0"/>
              <a:t>计算单位</a:t>
            </a:r>
            <a:endParaRPr lang="en-US" altLang="zh-CN" sz="1600" dirty="0"/>
          </a:p>
          <a:p>
            <a:pPr indent="457200"/>
            <a:r>
              <a:rPr lang="zh-CN" altLang="en-US" sz="1600" dirty="0"/>
              <a:t>（</a:t>
            </a:r>
            <a:r>
              <a:rPr lang="en-US" altLang="zh-CN" sz="1600" dirty="0"/>
              <a:t>4</a:t>
            </a:r>
            <a:r>
              <a:rPr lang="zh-CN" altLang="en-US" sz="1600" dirty="0"/>
              <a:t>）行李声明价值服务</a:t>
            </a:r>
            <a:endParaRPr lang="en-US" altLang="zh-CN" sz="1600" dirty="0"/>
          </a:p>
          <a:p>
            <a:pPr marL="342900" indent="-342900"/>
            <a:endParaRPr lang="en-US" altLang="zh-CN" sz="1100" dirty="0"/>
          </a:p>
          <a:p>
            <a:pPr marL="342900" indent="-342900"/>
            <a:r>
              <a:rPr lang="en-US" altLang="zh-CN" b="1" dirty="0"/>
              <a:t>3. </a:t>
            </a:r>
            <a:r>
              <a:rPr lang="zh-CN" altLang="en-US" b="1" dirty="0"/>
              <a:t>对延迟运输的赔偿责任</a:t>
            </a:r>
            <a:endParaRPr lang="en-US" altLang="zh-CN" b="1" dirty="0"/>
          </a:p>
          <a:p>
            <a:pPr indent="457200"/>
            <a:r>
              <a:rPr lang="en-US" altLang="zh-CN" sz="1600" dirty="0"/>
              <a:t>《</a:t>
            </a:r>
            <a:r>
              <a:rPr lang="zh-CN" altLang="en-US" sz="1600" dirty="0"/>
              <a:t>航空法</a:t>
            </a:r>
            <a:r>
              <a:rPr lang="en-US" altLang="zh-CN" sz="1600" dirty="0"/>
              <a:t>》</a:t>
            </a:r>
            <a:r>
              <a:rPr lang="zh-CN" altLang="en-US" sz="1600" dirty="0"/>
              <a:t>第</a:t>
            </a:r>
            <a:r>
              <a:rPr lang="en-US" altLang="zh-CN" sz="1600" dirty="0"/>
              <a:t>126</a:t>
            </a:r>
            <a:r>
              <a:rPr lang="zh-CN" altLang="en-US" sz="1600" dirty="0"/>
              <a:t>条规定：旅客、行李或者货物在航空运输中因延误造 成的损失，承运人应当承担责任；但是，承运人证明本人或者其受雇人、代理人为了避免损失的发生，已经采取一切必要措施或者不可能采取此种措施 的，不承担责任。 </a:t>
            </a:r>
            <a:endParaRPr lang="en-US" altLang="zh-CN" sz="1600" dirty="0"/>
          </a:p>
        </p:txBody>
      </p:sp>
      <p:sp>
        <p:nvSpPr>
          <p:cNvPr id="10" name="文本框 9"/>
          <p:cNvSpPr txBox="1"/>
          <p:nvPr/>
        </p:nvSpPr>
        <p:spPr>
          <a:xfrm>
            <a:off x="508102" y="1693931"/>
            <a:ext cx="2039432" cy="1661993"/>
          </a:xfrm>
          <a:prstGeom prst="rect">
            <a:avLst/>
          </a:prstGeom>
          <a:noFill/>
        </p:spPr>
        <p:txBody>
          <a:bodyPr wrap="square">
            <a:spAutoFit/>
          </a:bodyPr>
          <a:lstStyle/>
          <a:p>
            <a:pPr marL="342900" indent="-342900"/>
            <a:r>
              <a:rPr lang="en-US" altLang="zh-CN" b="1" dirty="0"/>
              <a:t>1. </a:t>
            </a:r>
            <a:r>
              <a:rPr lang="zh-CN" altLang="en-US" b="1" dirty="0"/>
              <a:t>权利</a:t>
            </a:r>
            <a:endParaRPr lang="zh-CN" altLang="en-US" b="1" dirty="0"/>
          </a:p>
          <a:p>
            <a:pPr marL="342900" indent="-342900"/>
            <a:r>
              <a:rPr lang="zh-CN" altLang="en-US" sz="1600" dirty="0"/>
              <a:t>（</a:t>
            </a:r>
            <a:r>
              <a:rPr lang="en-US" altLang="zh-CN" sz="1600" dirty="0"/>
              <a:t>1</a:t>
            </a:r>
            <a:r>
              <a:rPr lang="zh-CN" altLang="en-US" sz="1600" dirty="0"/>
              <a:t>）拒绝载运权  </a:t>
            </a:r>
            <a:endParaRPr lang="en-US" altLang="zh-CN" sz="1600" dirty="0"/>
          </a:p>
          <a:p>
            <a:pPr marL="342900" indent="-342900"/>
            <a:r>
              <a:rPr lang="zh-CN" altLang="en-US" sz="1600" dirty="0"/>
              <a:t>（</a:t>
            </a:r>
            <a:r>
              <a:rPr lang="en-US" altLang="zh-CN" sz="1600" dirty="0"/>
              <a:t>2</a:t>
            </a:r>
            <a:r>
              <a:rPr lang="zh-CN" altLang="en-US" sz="1600" dirty="0"/>
              <a:t>）查验机票权  </a:t>
            </a:r>
            <a:endParaRPr lang="en-US" altLang="zh-CN" sz="1600" dirty="0"/>
          </a:p>
          <a:p>
            <a:pPr marL="342900" indent="-342900"/>
            <a:r>
              <a:rPr lang="zh-CN" altLang="en-US" sz="1600" dirty="0"/>
              <a:t>（</a:t>
            </a:r>
            <a:r>
              <a:rPr lang="en-US" altLang="zh-CN" sz="1600" dirty="0"/>
              <a:t>3</a:t>
            </a:r>
            <a:r>
              <a:rPr lang="zh-CN" altLang="en-US" sz="1600" dirty="0"/>
              <a:t>）索赔权  </a:t>
            </a:r>
            <a:endParaRPr lang="en-US" altLang="zh-CN" sz="1600" dirty="0"/>
          </a:p>
          <a:p>
            <a:pPr marL="342900" indent="-342900"/>
            <a:r>
              <a:rPr lang="zh-CN" altLang="en-US" sz="1600" dirty="0"/>
              <a:t>（</a:t>
            </a:r>
            <a:r>
              <a:rPr lang="en-US" altLang="zh-CN" sz="1600" dirty="0"/>
              <a:t>4</a:t>
            </a:r>
            <a:r>
              <a:rPr lang="zh-CN" altLang="en-US" sz="1600" dirty="0"/>
              <a:t>）减轻、免除赔偿责任权</a:t>
            </a:r>
            <a:endParaRPr lang="en-US" altLang="zh-CN" sz="1600" dirty="0"/>
          </a:p>
        </p:txBody>
      </p:sp>
      <p:sp>
        <p:nvSpPr>
          <p:cNvPr id="9" name="文本框 8"/>
          <p:cNvSpPr txBox="1"/>
          <p:nvPr/>
        </p:nvSpPr>
        <p:spPr>
          <a:xfrm>
            <a:off x="457200" y="1356865"/>
            <a:ext cx="6096000" cy="369332"/>
          </a:xfrm>
          <a:prstGeom prst="rect">
            <a:avLst/>
          </a:prstGeom>
          <a:noFill/>
        </p:spPr>
        <p:txBody>
          <a:bodyPr wrap="square">
            <a:spAutoFit/>
          </a:bodyPr>
          <a:lstStyle/>
          <a:p>
            <a:pPr marL="342900" indent="-342900"/>
            <a:r>
              <a:rPr lang="zh-CN" altLang="en-US" b="1" dirty="0"/>
              <a:t>一、公共航空运输企业的权利和义务</a:t>
            </a:r>
            <a:endParaRPr lang="en-US" altLang="zh-CN" b="1" dirty="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1241376" y="1551731"/>
            <a:ext cx="4854624" cy="369332"/>
          </a:xfrm>
          <a:prstGeom prst="rect">
            <a:avLst/>
          </a:prstGeom>
          <a:noFill/>
        </p:spPr>
        <p:txBody>
          <a:bodyPr wrap="square" rtlCol="0">
            <a:spAutoFit/>
          </a:bodyPr>
          <a:lstStyle/>
          <a:p>
            <a:r>
              <a:rPr lang="zh-CN" altLang="en-US" b="1" dirty="0"/>
              <a:t>一、</a:t>
            </a:r>
            <a:r>
              <a:rPr lang="en-US" altLang="zh-CN" b="1" dirty="0"/>
              <a:t> </a:t>
            </a:r>
            <a:r>
              <a:rPr lang="zh-CN" altLang="en-US" b="1" dirty="0"/>
              <a:t>宪法的指导思想和根本任务</a:t>
            </a:r>
            <a:endParaRPr lang="zh-CN" altLang="en-US" b="1" dirty="0"/>
          </a:p>
        </p:txBody>
      </p:sp>
      <p:sp>
        <p:nvSpPr>
          <p:cNvPr id="2" name="矩形 1"/>
          <p:cNvSpPr/>
          <p:nvPr/>
        </p:nvSpPr>
        <p:spPr>
          <a:xfrm>
            <a:off x="1241376" y="1914385"/>
            <a:ext cx="9972675" cy="4161780"/>
          </a:xfrm>
          <a:prstGeom prst="rect">
            <a:avLst/>
          </a:prstGeom>
        </p:spPr>
        <p:txBody>
          <a:bodyPr wrap="square">
            <a:spAutoFit/>
          </a:bodyPr>
          <a:lstStyle/>
          <a:p>
            <a:pPr indent="457200">
              <a:lnSpc>
                <a:spcPct val="150000"/>
              </a:lnSpc>
            </a:pPr>
            <a:r>
              <a:rPr lang="en-US" altLang="zh-CN" sz="1600" dirty="0"/>
              <a:t>《</a:t>
            </a:r>
            <a:r>
              <a:rPr lang="zh-CN" altLang="en-US" sz="1600" dirty="0"/>
              <a:t>中华人民共和国宪法</a:t>
            </a:r>
            <a:r>
              <a:rPr lang="en-US" altLang="zh-CN" sz="1600" dirty="0"/>
              <a:t>》</a:t>
            </a:r>
            <a:r>
              <a:rPr lang="zh-CN" altLang="en-US" sz="1600" dirty="0"/>
              <a:t>宪法是规定国家根本制度和根本任务，集中表现各种政治力量对比关系、保障公民权利的国家根本法。</a:t>
            </a:r>
            <a:endParaRPr lang="en-US" altLang="zh-CN" sz="1600" dirty="0"/>
          </a:p>
          <a:p>
            <a:pPr indent="457200">
              <a:lnSpc>
                <a:spcPct val="150000"/>
              </a:lnSpc>
            </a:pPr>
            <a:r>
              <a:rPr lang="zh-CN" altLang="en-US" sz="1600" b="1" dirty="0"/>
              <a:t>“序言”</a:t>
            </a:r>
            <a:r>
              <a:rPr lang="zh-CN" altLang="en-US" sz="1400" dirty="0"/>
              <a:t>部分规定：</a:t>
            </a:r>
            <a:endParaRPr lang="en-US" altLang="zh-CN" sz="1400" dirty="0"/>
          </a:p>
          <a:p>
            <a:pPr indent="457200">
              <a:lnSpc>
                <a:spcPct val="150000"/>
              </a:lnSpc>
            </a:pPr>
            <a:r>
              <a:rPr lang="zh-CN" altLang="en-US" sz="1600" dirty="0"/>
              <a:t>我国将长期处于社会主义初级阶段。</a:t>
            </a:r>
            <a:endParaRPr lang="en-US" altLang="zh-CN" sz="1600" dirty="0"/>
          </a:p>
          <a:p>
            <a:pPr indent="457200">
              <a:lnSpc>
                <a:spcPct val="150000"/>
              </a:lnSpc>
            </a:pPr>
            <a:r>
              <a:rPr lang="zh-CN" altLang="en-US" sz="1600" b="1" dirty="0"/>
              <a:t>国家的根本任务是</a:t>
            </a:r>
            <a:r>
              <a:rPr lang="zh-CN" altLang="en-US" dirty="0"/>
              <a:t>，</a:t>
            </a:r>
            <a:r>
              <a:rPr lang="zh-CN" altLang="en-US" sz="1600" dirty="0"/>
              <a:t>沿着中国特色社会主义道路，集中力量进行社会主义现代化建设。中国各族人民将继续在中国共产党领导下，在马克思列宁主义、毛 泽东思想、邓小平理论、“三个代表”重要思想、科学发展观、习近平新时 代中国特色社会主义思想指引下，坚持人民民主专政，坚持社会主义道路，坚持改革开放，不断完善社会主义的各项制度，发展社会主义市场经济，发展社会主义民主，健全社会主义法治，贯彻新发展理念，自力更生，艰苦奋斗，逐步实现工业、农业、国防和科学技术的现代化，推动物质文明、政治文明、精神文明、社会文明、生态文明协调发展，把我国建设成为富强民主 文明和谐美丽的社会主义现代化强国，实现中华民族伟大复兴。</a:t>
            </a:r>
            <a:endParaRPr lang="zh-CN" altLang="en-US" sz="1600" dirty="0"/>
          </a:p>
        </p:txBody>
      </p:sp>
      <p:sp>
        <p:nvSpPr>
          <p:cNvPr id="4" name="矩形 3"/>
          <p:cNvSpPr/>
          <p:nvPr/>
        </p:nvSpPr>
        <p:spPr>
          <a:xfrm>
            <a:off x="5394888" y="996434"/>
            <a:ext cx="1656223" cy="369332"/>
          </a:xfrm>
          <a:prstGeom prst="rect">
            <a:avLst/>
          </a:prstGeom>
        </p:spPr>
        <p:txBody>
          <a:bodyPr wrap="none">
            <a:spAutoFit/>
          </a:bodyPr>
          <a:lstStyle/>
          <a:p>
            <a:r>
              <a:rPr lang="zh-CN" altLang="en-US" b="1" dirty="0"/>
              <a:t>第一节  概    述</a:t>
            </a:r>
            <a:endParaRPr lang="zh-CN" altLang="en-US" b="1"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62451" y="920813"/>
            <a:ext cx="11762874" cy="923330"/>
          </a:xfrm>
          <a:prstGeom prst="rect">
            <a:avLst/>
          </a:prstGeom>
        </p:spPr>
        <p:txBody>
          <a:bodyPr wrap="square">
            <a:spAutoFit/>
          </a:bodyPr>
          <a:lstStyle/>
          <a:p>
            <a:pPr marL="342900" indent="-342900" algn="ctr"/>
            <a:r>
              <a:rPr lang="zh-CN" altLang="en-US" b="1" dirty="0"/>
              <a:t>第四节 铁路运输法律制度</a:t>
            </a:r>
            <a:endParaRPr lang="en-US" altLang="zh-CN" b="1" dirty="0"/>
          </a:p>
          <a:p>
            <a:pPr marL="342900" indent="-342900"/>
            <a:endParaRPr lang="en-US" altLang="zh-CN" b="1" dirty="0"/>
          </a:p>
          <a:p>
            <a:pPr marL="342900" indent="-342900"/>
            <a:r>
              <a:rPr lang="zh-CN" altLang="en-US" b="1" dirty="0"/>
              <a:t>一、铁路运输企业的权利和义务</a:t>
            </a:r>
            <a:endParaRPr lang="en-US" altLang="zh-CN" b="1" dirty="0"/>
          </a:p>
        </p:txBody>
      </p:sp>
      <p:sp>
        <p:nvSpPr>
          <p:cNvPr id="4" name="文本框 3"/>
          <p:cNvSpPr txBox="1"/>
          <p:nvPr/>
        </p:nvSpPr>
        <p:spPr>
          <a:xfrm>
            <a:off x="586541" y="3659186"/>
            <a:ext cx="4880810" cy="2893100"/>
          </a:xfrm>
          <a:prstGeom prst="rect">
            <a:avLst/>
          </a:prstGeom>
          <a:noFill/>
        </p:spPr>
        <p:txBody>
          <a:bodyPr wrap="square">
            <a:spAutoFit/>
          </a:bodyPr>
          <a:lstStyle/>
          <a:p>
            <a:pPr marL="342900" indent="-342900"/>
            <a:r>
              <a:rPr lang="zh-CN" altLang="en-US" b="1" dirty="0"/>
              <a:t>三、法律责任</a:t>
            </a:r>
            <a:endParaRPr lang="en-US" altLang="zh-CN" b="1" dirty="0"/>
          </a:p>
          <a:p>
            <a:r>
              <a:rPr lang="en-US" altLang="zh-CN" b="1" dirty="0"/>
              <a:t>1.</a:t>
            </a:r>
            <a:r>
              <a:rPr lang="zh-CN" altLang="en-US" b="1" dirty="0"/>
              <a:t>对旅客人身伤害的赔偿责任</a:t>
            </a:r>
            <a:endParaRPr lang="en-US" altLang="zh-CN" b="1" dirty="0"/>
          </a:p>
          <a:p>
            <a:pPr indent="457200"/>
            <a:r>
              <a:rPr lang="zh-CN" altLang="en-US" sz="1600" dirty="0"/>
              <a:t>根据</a:t>
            </a:r>
            <a:r>
              <a:rPr lang="en-US" altLang="zh-CN" sz="1600" dirty="0"/>
              <a:t>《</a:t>
            </a:r>
            <a:r>
              <a:rPr lang="zh-CN" altLang="en-US" sz="1600" dirty="0"/>
              <a:t>铁路法</a:t>
            </a:r>
            <a:r>
              <a:rPr lang="en-US" altLang="zh-CN" sz="1600" dirty="0"/>
              <a:t>》</a:t>
            </a:r>
            <a:r>
              <a:rPr lang="zh-CN" altLang="en-US" sz="1600" dirty="0"/>
              <a:t>第</a:t>
            </a:r>
            <a:r>
              <a:rPr lang="en-US" altLang="zh-CN" sz="1600" dirty="0"/>
              <a:t>58</a:t>
            </a:r>
            <a:r>
              <a:rPr lang="zh-CN" altLang="en-US" sz="1600" dirty="0"/>
              <a:t>条规定，因铁路行车事故及其他铁路运营事故造 成人身伤亡的，铁路运输企业应当承担赔偿责任；如果人身伤亡是因不可 抗力或者由于受害人自身的原因造成的，铁路运输企业不承担赔偿责任。</a:t>
            </a:r>
            <a:endParaRPr lang="en-US" altLang="zh-CN" sz="1600" dirty="0"/>
          </a:p>
          <a:p>
            <a:pPr indent="457200"/>
            <a:r>
              <a:rPr lang="zh-CN" altLang="en-US" sz="1600" dirty="0"/>
              <a:t>违章通过平交道口或者人行过道，或者在铁路线路上行走、坐卧造成的人身伤亡，属于受害人自身的原因造成的人员伤亡。 </a:t>
            </a:r>
            <a:endParaRPr lang="en-US" altLang="zh-CN" sz="1600" dirty="0"/>
          </a:p>
          <a:p>
            <a:pPr marL="342900" indent="-342900"/>
            <a:endParaRPr lang="en-US" altLang="zh-CN" dirty="0"/>
          </a:p>
        </p:txBody>
      </p:sp>
      <p:sp>
        <p:nvSpPr>
          <p:cNvPr id="6" name="文本框 5"/>
          <p:cNvSpPr txBox="1"/>
          <p:nvPr/>
        </p:nvSpPr>
        <p:spPr>
          <a:xfrm>
            <a:off x="5745080" y="1731012"/>
            <a:ext cx="5580145" cy="1600438"/>
          </a:xfrm>
          <a:prstGeom prst="rect">
            <a:avLst/>
          </a:prstGeom>
          <a:noFill/>
        </p:spPr>
        <p:txBody>
          <a:bodyPr wrap="square">
            <a:spAutoFit/>
          </a:bodyPr>
          <a:lstStyle/>
          <a:p>
            <a:r>
              <a:rPr lang="en-US" altLang="zh-CN" b="1" dirty="0"/>
              <a:t>2. </a:t>
            </a:r>
            <a:r>
              <a:rPr lang="zh-CN" altLang="en-US" b="1" dirty="0"/>
              <a:t>义务</a:t>
            </a:r>
            <a:endParaRPr lang="zh-CN" altLang="en-US" b="1" dirty="0"/>
          </a:p>
          <a:p>
            <a:pPr indent="457200"/>
            <a:r>
              <a:rPr lang="zh-CN" altLang="en-US" sz="1600" dirty="0"/>
              <a:t>①为旅客提供良好的旅行环境和服务设施，不断提高服务质量；</a:t>
            </a:r>
            <a:endParaRPr lang="en-US" altLang="zh-CN" sz="1600" dirty="0"/>
          </a:p>
          <a:p>
            <a:pPr indent="457200"/>
            <a:r>
              <a:rPr lang="zh-CN" altLang="en-US" sz="1600" dirty="0"/>
              <a:t>②应当保证旅客和货物运输的安全；保证列车正点到达；</a:t>
            </a:r>
            <a:endParaRPr lang="en-US" altLang="zh-CN" sz="1600" dirty="0"/>
          </a:p>
          <a:p>
            <a:pPr indent="457200"/>
            <a:r>
              <a:rPr lang="zh-CN" altLang="en-US" sz="1600" dirty="0"/>
              <a:t>③对运送期间发生的旅客身体损害进行赔偿，对运送期间因承运人过错造成的旅客随身携带物品的损失予以赔偿。</a:t>
            </a:r>
            <a:endParaRPr lang="en-US" altLang="zh-CN" sz="1600" dirty="0"/>
          </a:p>
        </p:txBody>
      </p:sp>
      <p:sp>
        <p:nvSpPr>
          <p:cNvPr id="8" name="文本框 7"/>
          <p:cNvSpPr txBox="1"/>
          <p:nvPr/>
        </p:nvSpPr>
        <p:spPr>
          <a:xfrm>
            <a:off x="586541" y="1828562"/>
            <a:ext cx="4699835" cy="1600438"/>
          </a:xfrm>
          <a:prstGeom prst="rect">
            <a:avLst/>
          </a:prstGeom>
          <a:noFill/>
        </p:spPr>
        <p:txBody>
          <a:bodyPr wrap="square">
            <a:spAutoFit/>
          </a:bodyPr>
          <a:lstStyle/>
          <a:p>
            <a:pPr marL="342900" indent="-342900"/>
            <a:r>
              <a:rPr lang="en-US" altLang="zh-CN" b="1" dirty="0"/>
              <a:t>1. </a:t>
            </a:r>
            <a:r>
              <a:rPr lang="zh-CN" altLang="en-US" b="1" dirty="0"/>
              <a:t>权利</a:t>
            </a:r>
            <a:endParaRPr lang="zh-CN" altLang="en-US" b="1" dirty="0"/>
          </a:p>
          <a:p>
            <a:pPr indent="457200"/>
            <a:r>
              <a:rPr lang="zh-CN" altLang="en-US" sz="1600" dirty="0"/>
              <a:t>①依照规定收取运输费用；</a:t>
            </a:r>
            <a:endParaRPr lang="en-US" altLang="zh-CN" sz="1600" dirty="0"/>
          </a:p>
          <a:p>
            <a:pPr indent="457200"/>
            <a:r>
              <a:rPr lang="zh-CN" altLang="en-US" sz="1600" dirty="0"/>
              <a:t>②要求旅客遵守国家法令和铁路规章制度，保证安全；</a:t>
            </a:r>
            <a:endParaRPr lang="en-US" altLang="zh-CN" sz="1600" dirty="0"/>
          </a:p>
          <a:p>
            <a:pPr indent="457200"/>
            <a:r>
              <a:rPr lang="zh-CN" altLang="en-US" sz="1600" dirty="0"/>
              <a:t>③对损害他人的利益和铁路设备、设施的行为有权制止、消除危险和要求赔偿。</a:t>
            </a:r>
            <a:endParaRPr lang="en-US" altLang="zh-CN" sz="1600" dirty="0"/>
          </a:p>
        </p:txBody>
      </p:sp>
      <p:sp>
        <p:nvSpPr>
          <p:cNvPr id="10" name="文本框 9"/>
          <p:cNvSpPr txBox="1"/>
          <p:nvPr/>
        </p:nvSpPr>
        <p:spPr>
          <a:xfrm>
            <a:off x="5745080" y="3659186"/>
            <a:ext cx="6093994" cy="2831544"/>
          </a:xfrm>
          <a:prstGeom prst="rect">
            <a:avLst/>
          </a:prstGeom>
          <a:noFill/>
        </p:spPr>
        <p:txBody>
          <a:bodyPr wrap="square">
            <a:spAutoFit/>
          </a:bodyPr>
          <a:lstStyle/>
          <a:p>
            <a:pPr marL="342900" indent="-342900"/>
            <a:r>
              <a:rPr lang="en-US" altLang="zh-CN" b="1" dirty="0"/>
              <a:t>2. </a:t>
            </a:r>
            <a:r>
              <a:rPr lang="zh-CN" altLang="en-US" b="1" dirty="0"/>
              <a:t>对行李损毁的赔偿责任</a:t>
            </a:r>
            <a:endParaRPr lang="en-US" altLang="zh-CN" b="1" dirty="0"/>
          </a:p>
          <a:p>
            <a:pPr indent="457200"/>
            <a:r>
              <a:rPr lang="zh-CN" altLang="en-US" sz="1600" dirty="0"/>
              <a:t>（</a:t>
            </a:r>
            <a:r>
              <a:rPr lang="en-US" altLang="zh-CN" sz="1600" dirty="0"/>
              <a:t>1</a:t>
            </a:r>
            <a:r>
              <a:rPr lang="zh-CN" altLang="en-US" sz="1600" dirty="0"/>
              <a:t>）逾期运输所导致的责任 </a:t>
            </a:r>
            <a:endParaRPr lang="en-US" altLang="zh-CN" sz="1600" dirty="0"/>
          </a:p>
          <a:p>
            <a:pPr indent="457200"/>
            <a:r>
              <a:rPr lang="zh-CN" altLang="en-US" sz="1600" dirty="0"/>
              <a:t>逾期运到的，铁路运输企业应当支付违约金。逾期 </a:t>
            </a:r>
            <a:r>
              <a:rPr lang="en-US" altLang="zh-CN" sz="1600" dirty="0"/>
              <a:t>30 </a:t>
            </a:r>
            <a:r>
              <a:rPr lang="zh-CN" altLang="en-US" sz="1600" dirty="0"/>
              <a:t>日仍未将货物、包裹、行李交付收货人或者旅客的，托运人、收货人或者旅客有权按货物、包裹、行李灭失向铁路运输企业要求赔偿。</a:t>
            </a:r>
            <a:endParaRPr lang="en-US" altLang="zh-CN" sz="1600" dirty="0"/>
          </a:p>
          <a:p>
            <a:pPr indent="457200"/>
            <a:r>
              <a:rPr lang="zh-CN" altLang="en-US" sz="1600" dirty="0"/>
              <a:t>（</a:t>
            </a:r>
            <a:r>
              <a:rPr lang="en-US" altLang="zh-CN" sz="1600" dirty="0"/>
              <a:t>2</a:t>
            </a:r>
            <a:r>
              <a:rPr lang="zh-CN" altLang="en-US" sz="1600" dirty="0"/>
              <a:t>）行李灭失所导致的责任</a:t>
            </a:r>
            <a:endParaRPr lang="en-US" altLang="zh-CN" sz="1600" dirty="0"/>
          </a:p>
          <a:p>
            <a:pPr indent="457200"/>
            <a:r>
              <a:rPr lang="zh-CN" altLang="en-US" sz="1600" dirty="0"/>
              <a:t>按保价运输办理的物品全部灭失时按实际损失赔偿，但最高不超过声明价格。</a:t>
            </a:r>
            <a:endParaRPr lang="en-US" altLang="zh-CN" sz="1600" dirty="0"/>
          </a:p>
          <a:p>
            <a:pPr indent="457200"/>
            <a:r>
              <a:rPr lang="zh-CN" altLang="en-US" sz="1600" dirty="0"/>
              <a:t>不承担赔偿责任的情形：①不可抗力。 ②货物或者包裹、行李中的物品本身的自然属性，或者合理损耗。③托运 人、收货人或者旅客的过错。</a:t>
            </a:r>
            <a:endParaRPr lang="en-US" altLang="zh-CN" sz="1600" dirty="0"/>
          </a:p>
        </p:txBody>
      </p:sp>
    </p:spTree>
  </p:cSld>
  <p:clrMapOvr>
    <a:masterClrMapping/>
  </p:clrMapOvr>
  <p:transition>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283479" y="1428676"/>
            <a:ext cx="5530971" cy="5170646"/>
          </a:xfrm>
          <a:prstGeom prst="rect">
            <a:avLst/>
          </a:prstGeom>
        </p:spPr>
        <p:txBody>
          <a:bodyPr wrap="square">
            <a:spAutoFit/>
          </a:bodyPr>
          <a:lstStyle/>
          <a:p>
            <a:pPr marL="342900" indent="-342900"/>
            <a:r>
              <a:rPr lang="zh-CN" altLang="en-US" b="1" dirty="0"/>
              <a:t>一、道路运输企业的权利和义务</a:t>
            </a:r>
            <a:endParaRPr lang="en-US" altLang="zh-CN" b="1" dirty="0"/>
          </a:p>
          <a:p>
            <a:pPr marL="342900" indent="-342900"/>
            <a:r>
              <a:rPr lang="en-US" altLang="zh-CN" b="1" dirty="0"/>
              <a:t>1. </a:t>
            </a:r>
            <a:r>
              <a:rPr lang="zh-CN" altLang="en-US" b="1" dirty="0"/>
              <a:t>权利</a:t>
            </a:r>
            <a:endParaRPr lang="zh-CN" altLang="en-US" b="1" dirty="0"/>
          </a:p>
          <a:p>
            <a:pPr indent="457200"/>
            <a:r>
              <a:rPr lang="zh-CN" altLang="en-US" sz="1600" dirty="0"/>
              <a:t>（</a:t>
            </a:r>
            <a:r>
              <a:rPr lang="en-US" altLang="zh-CN" sz="1600" dirty="0"/>
              <a:t>1</a:t>
            </a:r>
            <a:r>
              <a:rPr lang="zh-CN" altLang="en-US" sz="1600" dirty="0"/>
              <a:t>）车票查验      （</a:t>
            </a:r>
            <a:r>
              <a:rPr lang="en-US" altLang="zh-CN" sz="1600" dirty="0"/>
              <a:t>2</a:t>
            </a:r>
            <a:r>
              <a:rPr lang="zh-CN" altLang="en-US" sz="1600" dirty="0"/>
              <a:t>）行李检查   （</a:t>
            </a:r>
            <a:r>
              <a:rPr lang="en-US" altLang="zh-CN" sz="1600" dirty="0"/>
              <a:t>3</a:t>
            </a:r>
            <a:r>
              <a:rPr lang="zh-CN" altLang="en-US" sz="1600" dirty="0"/>
              <a:t>）知情权</a:t>
            </a:r>
            <a:endParaRPr lang="en-US" altLang="zh-CN" sz="1600" dirty="0"/>
          </a:p>
          <a:p>
            <a:pPr marL="342900" indent="-342900"/>
            <a:r>
              <a:rPr lang="en-US" altLang="zh-CN" b="1" dirty="0"/>
              <a:t>2. </a:t>
            </a:r>
            <a:r>
              <a:rPr lang="zh-CN" altLang="en-US" b="1" dirty="0"/>
              <a:t>义务</a:t>
            </a:r>
            <a:endParaRPr lang="en-US" altLang="zh-CN" b="1" dirty="0"/>
          </a:p>
          <a:p>
            <a:r>
              <a:rPr lang="zh-CN" altLang="en-US" sz="1600" dirty="0"/>
              <a:t>（</a:t>
            </a:r>
            <a:r>
              <a:rPr lang="en-US" altLang="zh-CN" sz="1600" dirty="0"/>
              <a:t>1</a:t>
            </a:r>
            <a:r>
              <a:rPr lang="zh-CN" altLang="en-US" sz="1600" dirty="0"/>
              <a:t>）提供良好的乘车环境。</a:t>
            </a:r>
            <a:endParaRPr lang="en-US" altLang="zh-CN" sz="1600" dirty="0"/>
          </a:p>
          <a:p>
            <a:r>
              <a:rPr lang="zh-CN" altLang="en-US" sz="1600" dirty="0"/>
              <a:t>（</a:t>
            </a:r>
            <a:r>
              <a:rPr lang="en-US" altLang="zh-CN" sz="1600" dirty="0"/>
              <a:t>2</a:t>
            </a:r>
            <a:r>
              <a:rPr lang="zh-CN" altLang="en-US" sz="1600" dirty="0"/>
              <a:t>）向公众连续提供运输服务。</a:t>
            </a:r>
            <a:endParaRPr lang="en-US" altLang="zh-CN" sz="1600" dirty="0"/>
          </a:p>
          <a:p>
            <a:r>
              <a:rPr lang="zh-CN" altLang="en-US" sz="1600" dirty="0"/>
              <a:t>（</a:t>
            </a:r>
            <a:r>
              <a:rPr lang="en-US" altLang="zh-CN" sz="1600" dirty="0"/>
              <a:t>3</a:t>
            </a:r>
            <a:r>
              <a:rPr lang="zh-CN" altLang="en-US" sz="1600" dirty="0"/>
              <a:t>）按照约定的起始地、目的地和线路运输。</a:t>
            </a:r>
            <a:endParaRPr lang="en-US" altLang="zh-CN" sz="1600" dirty="0"/>
          </a:p>
          <a:p>
            <a:r>
              <a:rPr lang="zh-CN" altLang="en-US" sz="1600" dirty="0"/>
              <a:t>（</a:t>
            </a:r>
            <a:r>
              <a:rPr lang="en-US" altLang="zh-CN" sz="1600" dirty="0"/>
              <a:t>4</a:t>
            </a:r>
            <a:r>
              <a:rPr lang="zh-CN" altLang="en-US" sz="1600" dirty="0"/>
              <a:t>）不得强迫旅客乘车，不得甩客、敲诈旅客；不得擅自更换运输车辆。</a:t>
            </a:r>
            <a:endParaRPr lang="en-US" altLang="zh-CN" sz="1600" dirty="0"/>
          </a:p>
          <a:p>
            <a:r>
              <a:rPr lang="zh-CN" altLang="en-US" sz="1600" dirty="0"/>
              <a:t>（</a:t>
            </a:r>
            <a:r>
              <a:rPr lang="en-US" altLang="zh-CN" sz="1600" dirty="0"/>
              <a:t>5</a:t>
            </a:r>
            <a:r>
              <a:rPr lang="zh-CN" altLang="en-US" sz="1600" dirty="0"/>
              <a:t>）加强对从业人员的安全教育、职业道德教育，遵守道路运输操作规程。驾驶人员连续驾驶时间不得超过 </a:t>
            </a:r>
            <a:r>
              <a:rPr lang="en-US" altLang="zh-CN" sz="1600" b="1" dirty="0"/>
              <a:t>4 </a:t>
            </a:r>
            <a:r>
              <a:rPr lang="zh-CN" altLang="en-US" sz="1600" b="1" dirty="0"/>
              <a:t>小时</a:t>
            </a:r>
            <a:r>
              <a:rPr lang="zh-CN" altLang="en-US" sz="1600" dirty="0"/>
              <a:t>。</a:t>
            </a:r>
            <a:endParaRPr lang="en-US" altLang="zh-CN" sz="1600" dirty="0"/>
          </a:p>
          <a:p>
            <a:r>
              <a:rPr lang="zh-CN" altLang="en-US" sz="1600" dirty="0"/>
              <a:t>（</a:t>
            </a:r>
            <a:r>
              <a:rPr lang="en-US" altLang="zh-CN" sz="1600" dirty="0"/>
              <a:t>6</a:t>
            </a:r>
            <a:r>
              <a:rPr lang="zh-CN" altLang="en-US" sz="1600" dirty="0"/>
              <a:t>）使用符合国家规定标准的车辆从事道路运输经营。</a:t>
            </a:r>
            <a:endParaRPr lang="en-US" altLang="zh-CN" sz="1600" dirty="0"/>
          </a:p>
          <a:p>
            <a:r>
              <a:rPr lang="zh-CN" altLang="en-US" sz="1600" dirty="0"/>
              <a:t>（</a:t>
            </a:r>
            <a:r>
              <a:rPr lang="en-US" altLang="zh-CN" sz="1600" dirty="0"/>
              <a:t>7</a:t>
            </a:r>
            <a:r>
              <a:rPr lang="zh-CN" altLang="en-US" sz="1600" dirty="0"/>
              <a:t>）加强对车辆的维护和检测。</a:t>
            </a:r>
            <a:endParaRPr lang="en-US" altLang="zh-CN" sz="1600" dirty="0"/>
          </a:p>
          <a:p>
            <a:r>
              <a:rPr lang="zh-CN" altLang="en-US" sz="1600" dirty="0"/>
              <a:t>（</a:t>
            </a:r>
            <a:r>
              <a:rPr lang="en-US" altLang="zh-CN" sz="1600" dirty="0"/>
              <a:t>8</a:t>
            </a:r>
            <a:r>
              <a:rPr lang="zh-CN" altLang="en-US" sz="1600" dirty="0"/>
              <a:t>）制定道路运输应急预案。</a:t>
            </a:r>
            <a:endParaRPr lang="en-US" altLang="zh-CN" sz="1600" dirty="0"/>
          </a:p>
          <a:p>
            <a:r>
              <a:rPr lang="zh-CN" altLang="en-US" sz="1600" dirty="0"/>
              <a:t>（</a:t>
            </a:r>
            <a:r>
              <a:rPr lang="en-US" altLang="zh-CN" sz="1600" dirty="0"/>
              <a:t>9</a:t>
            </a:r>
            <a:r>
              <a:rPr lang="zh-CN" altLang="en-US" sz="1600" dirty="0"/>
              <a:t>）发生突发事件时，服从县级以上人民政府或者有关部门的统一调度、指挥。 </a:t>
            </a:r>
            <a:endParaRPr lang="en-US" altLang="zh-CN" sz="1600" dirty="0"/>
          </a:p>
          <a:p>
            <a:r>
              <a:rPr lang="zh-CN" altLang="en-US" sz="1600" dirty="0"/>
              <a:t>（</a:t>
            </a:r>
            <a:r>
              <a:rPr lang="en-US" altLang="zh-CN" sz="1600" dirty="0"/>
              <a:t>10</a:t>
            </a:r>
            <a:r>
              <a:rPr lang="zh-CN" altLang="en-US" sz="1600" dirty="0"/>
              <a:t>）随车携带车辆营运证，不得转让、出租。 </a:t>
            </a:r>
            <a:endParaRPr lang="en-US" altLang="zh-CN" sz="1600" dirty="0"/>
          </a:p>
          <a:p>
            <a:r>
              <a:rPr lang="zh-CN" altLang="en-US" sz="1600" dirty="0"/>
              <a:t>（</a:t>
            </a:r>
            <a:r>
              <a:rPr lang="en-US" altLang="zh-CN" sz="1600" dirty="0"/>
              <a:t>11</a:t>
            </a:r>
            <a:r>
              <a:rPr lang="zh-CN" altLang="en-US" sz="1600" dirty="0"/>
              <a:t>）不得超过核定的人数，不得违反规定载货；运输货物的，不得运输旅客。</a:t>
            </a:r>
            <a:endParaRPr lang="en-US" altLang="zh-CN" sz="1600" dirty="0"/>
          </a:p>
          <a:p>
            <a:r>
              <a:rPr lang="zh-CN" altLang="en-US" sz="1600" dirty="0"/>
              <a:t>（</a:t>
            </a:r>
            <a:r>
              <a:rPr lang="en-US" altLang="zh-CN" sz="1600" dirty="0"/>
              <a:t>12</a:t>
            </a:r>
            <a:r>
              <a:rPr lang="zh-CN" altLang="en-US" sz="1600" dirty="0"/>
              <a:t>）为旅客或者危险货物投保承运人责任险。</a:t>
            </a:r>
            <a:endParaRPr lang="zh-CN" altLang="en-US" dirty="0"/>
          </a:p>
        </p:txBody>
      </p:sp>
      <p:sp>
        <p:nvSpPr>
          <p:cNvPr id="4" name="文本框 3"/>
          <p:cNvSpPr txBox="1"/>
          <p:nvPr/>
        </p:nvSpPr>
        <p:spPr>
          <a:xfrm>
            <a:off x="3048965" y="955439"/>
            <a:ext cx="6094070" cy="369332"/>
          </a:xfrm>
          <a:prstGeom prst="rect">
            <a:avLst/>
          </a:prstGeom>
          <a:noFill/>
        </p:spPr>
        <p:txBody>
          <a:bodyPr wrap="square">
            <a:spAutoFit/>
          </a:bodyPr>
          <a:lstStyle/>
          <a:p>
            <a:pPr marL="342900" indent="-342900" algn="ctr"/>
            <a:r>
              <a:rPr lang="zh-CN" altLang="en-US" b="1" dirty="0"/>
              <a:t>第五节 道路运输法律制度</a:t>
            </a:r>
            <a:endParaRPr lang="en-US" altLang="zh-CN" b="1" dirty="0"/>
          </a:p>
        </p:txBody>
      </p:sp>
      <p:sp>
        <p:nvSpPr>
          <p:cNvPr id="3" name="矩形 2"/>
          <p:cNvSpPr/>
          <p:nvPr/>
        </p:nvSpPr>
        <p:spPr>
          <a:xfrm>
            <a:off x="6269823" y="1597040"/>
            <a:ext cx="5530971" cy="4555093"/>
          </a:xfrm>
          <a:prstGeom prst="rect">
            <a:avLst/>
          </a:prstGeom>
        </p:spPr>
        <p:txBody>
          <a:bodyPr wrap="square">
            <a:spAutoFit/>
          </a:bodyPr>
          <a:lstStyle/>
          <a:p>
            <a:pPr marL="342900" indent="-342900"/>
            <a:r>
              <a:rPr lang="zh-CN" altLang="en-US" b="1" dirty="0"/>
              <a:t>三、法律责任</a:t>
            </a:r>
            <a:endParaRPr lang="en-US" altLang="zh-CN" b="1" dirty="0"/>
          </a:p>
          <a:p>
            <a:r>
              <a:rPr lang="zh-CN" altLang="en-US" sz="1600" dirty="0"/>
              <a:t>（</a:t>
            </a:r>
            <a:r>
              <a:rPr lang="en-US" altLang="zh-CN" sz="1600" dirty="0"/>
              <a:t>1</a:t>
            </a:r>
            <a:r>
              <a:rPr lang="zh-CN" altLang="en-US" sz="1600" dirty="0"/>
              <a:t>）未取得道路运输经营许可，擅自从 事道路运输经营的</a:t>
            </a:r>
            <a:endParaRPr lang="en-US" altLang="zh-CN" sz="1600" dirty="0"/>
          </a:p>
          <a:p>
            <a:r>
              <a:rPr lang="zh-CN" altLang="en-US" sz="1600" dirty="0"/>
              <a:t>（</a:t>
            </a:r>
            <a:r>
              <a:rPr lang="en-US" altLang="zh-CN" sz="1600" dirty="0"/>
              <a:t>2</a:t>
            </a:r>
            <a:r>
              <a:rPr lang="zh-CN" altLang="en-US" sz="1600" dirty="0"/>
              <a:t>）不符合规定条件的人员驾驶道路运输经营车辆的</a:t>
            </a:r>
            <a:endParaRPr lang="en-US" altLang="zh-CN" sz="1600" dirty="0"/>
          </a:p>
          <a:p>
            <a:r>
              <a:rPr lang="zh-CN" altLang="en-US" sz="1600" dirty="0"/>
              <a:t>（</a:t>
            </a:r>
            <a:r>
              <a:rPr lang="en-US" altLang="zh-CN" sz="1600" dirty="0"/>
              <a:t>3</a:t>
            </a:r>
            <a:r>
              <a:rPr lang="zh-CN" altLang="en-US" sz="1600" dirty="0"/>
              <a:t>）非法转让、出租道路运输许可证件的</a:t>
            </a:r>
            <a:endParaRPr lang="en-US" altLang="zh-CN" sz="1600" dirty="0"/>
          </a:p>
          <a:p>
            <a:r>
              <a:rPr lang="zh-CN" altLang="en-US" sz="1600" dirty="0"/>
              <a:t>（</a:t>
            </a:r>
            <a:r>
              <a:rPr lang="en-US" altLang="zh-CN" sz="1600" dirty="0"/>
              <a:t>4</a:t>
            </a:r>
            <a:r>
              <a:rPr lang="zh-CN" altLang="en-US" sz="1600" dirty="0"/>
              <a:t>）未按规定投保承运人责任险的</a:t>
            </a:r>
            <a:endParaRPr lang="en-US" altLang="zh-CN" sz="1600" dirty="0"/>
          </a:p>
          <a:p>
            <a:r>
              <a:rPr lang="zh-CN" altLang="en-US" sz="1600" dirty="0"/>
              <a:t>（</a:t>
            </a:r>
            <a:r>
              <a:rPr lang="en-US" altLang="zh-CN" sz="1600" dirty="0"/>
              <a:t>5</a:t>
            </a:r>
            <a:r>
              <a:rPr lang="zh-CN" altLang="en-US" sz="1600" dirty="0"/>
              <a:t>）不按照规定携带车辆营运证的</a:t>
            </a:r>
            <a:endParaRPr lang="en-US" altLang="zh-CN" sz="1600" dirty="0"/>
          </a:p>
          <a:p>
            <a:r>
              <a:rPr lang="zh-CN" altLang="en-US" sz="1600" dirty="0"/>
              <a:t>（</a:t>
            </a:r>
            <a:r>
              <a:rPr lang="en-US" altLang="zh-CN" sz="1600" dirty="0"/>
              <a:t>6</a:t>
            </a:r>
            <a:r>
              <a:rPr lang="zh-CN" altLang="en-US" sz="1600" dirty="0"/>
              <a:t>）①不按批准的客运站点停靠或者不按规定的线路、公布的班次行驶的；②强行招揽旅客、货物的；③在旅客运输途中擅自变更运输车辆或者将旅客移交他人运输的；④未报告原许可机关，擅自终止客运经营的；⑤没有采取必要措施防止货物脱落、扬撒等的</a:t>
            </a:r>
            <a:endParaRPr lang="en-US" altLang="zh-CN" sz="1600" dirty="0"/>
          </a:p>
          <a:p>
            <a:r>
              <a:rPr lang="zh-CN" altLang="en-US" sz="1600" dirty="0"/>
              <a:t>（</a:t>
            </a:r>
            <a:r>
              <a:rPr lang="en-US" altLang="zh-CN" sz="1600" dirty="0"/>
              <a:t>7</a:t>
            </a:r>
            <a:r>
              <a:rPr lang="zh-CN" altLang="en-US" sz="1600" dirty="0"/>
              <a:t>）不按规定维护和检测运输车辆的</a:t>
            </a:r>
            <a:endParaRPr lang="en-US" altLang="zh-CN" sz="1600" dirty="0"/>
          </a:p>
          <a:p>
            <a:r>
              <a:rPr lang="zh-CN" altLang="en-US" sz="1600" dirty="0"/>
              <a:t>（</a:t>
            </a:r>
            <a:r>
              <a:rPr lang="en-US" altLang="zh-CN" sz="1600" dirty="0"/>
              <a:t>8</a:t>
            </a:r>
            <a:r>
              <a:rPr lang="zh-CN" altLang="en-US" sz="1600" dirty="0"/>
              <a:t>）允许无证经营的车辆进站从事经营活动以及超载车辆、未经安全检查的车辆 出站或者无正当理由拒绝道路运输车辆进站从事经营活动的</a:t>
            </a:r>
            <a:endParaRPr lang="en-US" altLang="zh-CN" sz="1600" dirty="0"/>
          </a:p>
          <a:p>
            <a:r>
              <a:rPr lang="zh-CN" altLang="en-US" sz="1600" dirty="0"/>
              <a:t>（</a:t>
            </a:r>
            <a:r>
              <a:rPr lang="en-US" altLang="zh-CN" sz="1600" dirty="0"/>
              <a:t>9</a:t>
            </a:r>
            <a:r>
              <a:rPr lang="zh-CN" altLang="en-US" sz="1600" dirty="0"/>
              <a:t>）擅自改变道路运输站（场）的用途和服务功能，或者不公布运输线路、起止经停站点、运输班次、始发时间、票价的</a:t>
            </a:r>
            <a:endParaRPr lang="en-US" altLang="zh-CN" sz="1600" dirty="0"/>
          </a:p>
        </p:txBody>
      </p:sp>
    </p:spTree>
  </p:cSld>
  <p:clrMapOvr>
    <a:masterClrMapping/>
  </p:clrMapOvr>
  <p:transition>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180975" y="934067"/>
            <a:ext cx="11501271" cy="1200329"/>
          </a:xfrm>
          <a:prstGeom prst="rect">
            <a:avLst/>
          </a:prstGeom>
        </p:spPr>
        <p:txBody>
          <a:bodyPr wrap="square">
            <a:spAutoFit/>
          </a:bodyPr>
          <a:lstStyle/>
          <a:p>
            <a:pPr marL="342900" indent="-342900" algn="ctr"/>
            <a:r>
              <a:rPr lang="zh-CN" altLang="en-US" b="1" dirty="0"/>
              <a:t>第六节 水路运输法律制度</a:t>
            </a:r>
            <a:endParaRPr lang="en-US" altLang="zh-CN" b="1" dirty="0"/>
          </a:p>
          <a:p>
            <a:pPr marL="342900" indent="-342900"/>
            <a:r>
              <a:rPr lang="zh-CN" altLang="en-US" b="1" dirty="0"/>
              <a:t>一、水路运输企业的权利和义务</a:t>
            </a:r>
            <a:endParaRPr lang="en-US" altLang="zh-CN" b="1" dirty="0"/>
          </a:p>
          <a:p>
            <a:pPr marL="342900" indent="-342900"/>
            <a:r>
              <a:rPr lang="en-US" altLang="zh-CN" b="1" dirty="0"/>
              <a:t>1. </a:t>
            </a:r>
            <a:r>
              <a:rPr lang="zh-CN" altLang="en-US" b="1" dirty="0"/>
              <a:t>权利</a:t>
            </a:r>
            <a:endParaRPr lang="zh-CN" altLang="en-US" b="1" dirty="0"/>
          </a:p>
          <a:p>
            <a:pPr marL="342900" indent="-342900"/>
            <a:r>
              <a:rPr lang="zh-CN" altLang="en-US" sz="1600" dirty="0"/>
              <a:t>（</a:t>
            </a:r>
            <a:r>
              <a:rPr lang="en-US" altLang="zh-CN" sz="1600" dirty="0"/>
              <a:t>1</a:t>
            </a:r>
            <a:r>
              <a:rPr lang="zh-CN" altLang="en-US" sz="1600" dirty="0"/>
              <a:t>）知情权   （</a:t>
            </a:r>
            <a:r>
              <a:rPr lang="en-US" altLang="zh-CN" sz="1600" dirty="0"/>
              <a:t>2</a:t>
            </a:r>
            <a:r>
              <a:rPr lang="zh-CN" altLang="en-US" sz="1600" dirty="0"/>
              <a:t>）拒绝载运权     （</a:t>
            </a:r>
            <a:r>
              <a:rPr lang="en-US" altLang="zh-CN" sz="1600" dirty="0"/>
              <a:t>3</a:t>
            </a:r>
            <a:r>
              <a:rPr lang="zh-CN" altLang="en-US" sz="1600" dirty="0"/>
              <a:t>）查验权</a:t>
            </a:r>
            <a:endParaRPr lang="en-US" altLang="zh-CN" dirty="0"/>
          </a:p>
        </p:txBody>
      </p:sp>
      <p:sp>
        <p:nvSpPr>
          <p:cNvPr id="4" name="文本框 3"/>
          <p:cNvSpPr txBox="1"/>
          <p:nvPr/>
        </p:nvSpPr>
        <p:spPr>
          <a:xfrm>
            <a:off x="95250" y="2134396"/>
            <a:ext cx="6321239" cy="4308872"/>
          </a:xfrm>
          <a:prstGeom prst="rect">
            <a:avLst/>
          </a:prstGeom>
          <a:noFill/>
        </p:spPr>
        <p:txBody>
          <a:bodyPr wrap="square">
            <a:spAutoFit/>
          </a:bodyPr>
          <a:lstStyle/>
          <a:p>
            <a:pPr marL="342900" indent="-342900"/>
            <a:r>
              <a:rPr lang="en-US" altLang="zh-CN" b="1" dirty="0"/>
              <a:t>2. </a:t>
            </a:r>
            <a:r>
              <a:rPr lang="zh-CN" altLang="en-US" b="1" dirty="0"/>
              <a:t>义务</a:t>
            </a:r>
            <a:endParaRPr lang="en-US" altLang="zh-CN" b="1" dirty="0"/>
          </a:p>
          <a:p>
            <a:r>
              <a:rPr lang="zh-CN" altLang="en-US" sz="1600" dirty="0"/>
              <a:t>（</a:t>
            </a:r>
            <a:r>
              <a:rPr lang="en-US" altLang="zh-CN" sz="1600" dirty="0"/>
              <a:t>1</a:t>
            </a:r>
            <a:r>
              <a:rPr lang="zh-CN" altLang="en-US" sz="1600" dirty="0"/>
              <a:t>）保持相应的经营资质条件。</a:t>
            </a:r>
            <a:endParaRPr lang="en-US" altLang="zh-CN" sz="1600" dirty="0"/>
          </a:p>
          <a:p>
            <a:r>
              <a:rPr lang="zh-CN" altLang="en-US" sz="1600" dirty="0"/>
              <a:t>（</a:t>
            </a:r>
            <a:r>
              <a:rPr lang="en-US" altLang="zh-CN" sz="1600" dirty="0"/>
              <a:t>2</a:t>
            </a:r>
            <a:r>
              <a:rPr lang="zh-CN" altLang="en-US" sz="1600" dirty="0"/>
              <a:t>）不得出租、 出借水路运输经营许可证。</a:t>
            </a:r>
            <a:endParaRPr lang="en-US" altLang="zh-CN" sz="1600" dirty="0"/>
          </a:p>
          <a:p>
            <a:r>
              <a:rPr lang="zh-CN" altLang="en-US" sz="1600" dirty="0"/>
              <a:t>（</a:t>
            </a:r>
            <a:r>
              <a:rPr lang="en-US" altLang="zh-CN" sz="1600" dirty="0"/>
              <a:t>3</a:t>
            </a:r>
            <a:r>
              <a:rPr lang="zh-CN" altLang="en-US" sz="1600" dirty="0"/>
              <a:t>）随船携带船舶营业运输证。</a:t>
            </a:r>
            <a:endParaRPr lang="en-US" altLang="zh-CN" sz="1600" dirty="0"/>
          </a:p>
          <a:p>
            <a:r>
              <a:rPr lang="zh-CN" altLang="en-US" sz="1600" dirty="0"/>
              <a:t>（</a:t>
            </a:r>
            <a:r>
              <a:rPr lang="en-US" altLang="zh-CN" sz="1600" dirty="0"/>
              <a:t>4</a:t>
            </a:r>
            <a:r>
              <a:rPr lang="zh-CN" altLang="en-US" sz="1600" dirty="0"/>
              <a:t>）使用符合规定的船舶，不得超载或者使用货船载运旅客。 </a:t>
            </a:r>
            <a:endParaRPr lang="en-US" altLang="zh-CN" sz="1600" dirty="0"/>
          </a:p>
          <a:p>
            <a:r>
              <a:rPr lang="zh-CN" altLang="en-US" sz="1600" dirty="0"/>
              <a:t>（</a:t>
            </a:r>
            <a:r>
              <a:rPr lang="en-US" altLang="zh-CN" sz="1600" dirty="0"/>
              <a:t>5</a:t>
            </a:r>
            <a:r>
              <a:rPr lang="zh-CN" altLang="en-US" sz="1600" dirty="0"/>
              <a:t>）不得擅自改装。 </a:t>
            </a:r>
            <a:endParaRPr lang="en-US" altLang="zh-CN" sz="1600" dirty="0"/>
          </a:p>
          <a:p>
            <a:r>
              <a:rPr lang="zh-CN" altLang="en-US" sz="1600" dirty="0"/>
              <a:t>（</a:t>
            </a:r>
            <a:r>
              <a:rPr lang="en-US" altLang="zh-CN" sz="1600" dirty="0"/>
              <a:t>6</a:t>
            </a:r>
            <a:r>
              <a:rPr lang="zh-CN" altLang="en-US" sz="1600" dirty="0"/>
              <a:t>）应当公布国家规定的不得随船携带或者托运的物品清单。 </a:t>
            </a:r>
            <a:endParaRPr lang="en-US" altLang="zh-CN" sz="1600" dirty="0"/>
          </a:p>
          <a:p>
            <a:r>
              <a:rPr lang="zh-CN" altLang="en-US" sz="1600" dirty="0"/>
              <a:t>（</a:t>
            </a:r>
            <a:r>
              <a:rPr lang="en-US" altLang="zh-CN" sz="1600" dirty="0"/>
              <a:t>7</a:t>
            </a:r>
            <a:r>
              <a:rPr lang="zh-CN" altLang="en-US" sz="1600" dirty="0"/>
              <a:t>）自取得班轮航线经营许可之日起 </a:t>
            </a:r>
            <a:r>
              <a:rPr lang="en-US" altLang="zh-CN" sz="1600" dirty="0"/>
              <a:t>60 </a:t>
            </a:r>
            <a:r>
              <a:rPr lang="zh-CN" altLang="en-US" sz="1600" dirty="0"/>
              <a:t>日内开航，并在开航的 </a:t>
            </a:r>
            <a:r>
              <a:rPr lang="en-US" altLang="zh-CN" sz="1600" dirty="0"/>
              <a:t>15</a:t>
            </a:r>
            <a:r>
              <a:rPr lang="zh-CN" altLang="en-US" sz="1600" dirty="0"/>
              <a:t>日前通过媒体在该航线停靠的各客运站点的明显位置向社会公布所使用的船舶、班期、班次、票价等信息，同时报原许可机关备案。 </a:t>
            </a:r>
            <a:endParaRPr lang="en-US" altLang="zh-CN" sz="1600" dirty="0"/>
          </a:p>
          <a:p>
            <a:r>
              <a:rPr lang="zh-CN" altLang="en-US" sz="1600" dirty="0"/>
              <a:t>（</a:t>
            </a:r>
            <a:r>
              <a:rPr lang="en-US" altLang="zh-CN" sz="1600" dirty="0"/>
              <a:t>8</a:t>
            </a:r>
            <a:r>
              <a:rPr lang="zh-CN" altLang="en-US" sz="1600" dirty="0"/>
              <a:t>）旅客班轮应当按照公布的班期、班次运行。</a:t>
            </a:r>
            <a:endParaRPr lang="en-US" altLang="zh-CN" sz="1600" dirty="0"/>
          </a:p>
          <a:p>
            <a:r>
              <a:rPr lang="zh-CN" altLang="en-US" sz="1600" dirty="0"/>
              <a:t>（</a:t>
            </a:r>
            <a:r>
              <a:rPr lang="en-US" altLang="zh-CN" sz="1600" dirty="0"/>
              <a:t>9</a:t>
            </a:r>
            <a:r>
              <a:rPr lang="zh-CN" altLang="en-US" sz="1600" dirty="0"/>
              <a:t>）应当向旅客提供客票。</a:t>
            </a:r>
            <a:endParaRPr lang="en-US" altLang="zh-CN" sz="1600" dirty="0"/>
          </a:p>
          <a:p>
            <a:r>
              <a:rPr lang="zh-CN" altLang="en-US" sz="1600" dirty="0"/>
              <a:t>（</a:t>
            </a:r>
            <a:r>
              <a:rPr lang="en-US" altLang="zh-CN" sz="1600" dirty="0"/>
              <a:t>10</a:t>
            </a:r>
            <a:r>
              <a:rPr lang="zh-CN" altLang="en-US" sz="1600" dirty="0"/>
              <a:t>）应当以公布的票价销售客票。</a:t>
            </a:r>
            <a:endParaRPr lang="en-US" altLang="zh-CN" sz="1600" dirty="0"/>
          </a:p>
          <a:p>
            <a:r>
              <a:rPr lang="zh-CN" altLang="en-US" sz="1600" dirty="0"/>
              <a:t>（</a:t>
            </a:r>
            <a:r>
              <a:rPr lang="en-US" altLang="zh-CN" sz="1600" dirty="0"/>
              <a:t>11</a:t>
            </a:r>
            <a:r>
              <a:rPr lang="zh-CN" altLang="en-US" sz="1600" dirty="0"/>
              <a:t>）为特殊旅客提供优先、优惠、免票等优待服务。</a:t>
            </a:r>
            <a:endParaRPr lang="en-US" altLang="zh-CN" sz="1600" dirty="0"/>
          </a:p>
          <a:p>
            <a:r>
              <a:rPr lang="zh-CN" altLang="en-US" sz="1600" dirty="0"/>
              <a:t>（</a:t>
            </a:r>
            <a:r>
              <a:rPr lang="en-US" altLang="zh-CN" sz="1600" dirty="0"/>
              <a:t>12</a:t>
            </a:r>
            <a:r>
              <a:rPr lang="zh-CN" altLang="en-US" sz="1600" dirty="0"/>
              <a:t>）禁止以不合理竞争，不得虚假宣传。</a:t>
            </a:r>
            <a:endParaRPr lang="en-US" altLang="zh-CN" sz="1600" dirty="0"/>
          </a:p>
          <a:p>
            <a:r>
              <a:rPr lang="zh-CN" altLang="en-US" sz="1600" dirty="0"/>
              <a:t>（</a:t>
            </a:r>
            <a:r>
              <a:rPr lang="en-US" altLang="zh-CN" sz="1600" dirty="0"/>
              <a:t>13</a:t>
            </a:r>
            <a:r>
              <a:rPr lang="zh-CN" altLang="en-US" sz="1600" dirty="0"/>
              <a:t>）配备符合规定的乘务人员，保持船上服务设施和警告标识完好。 </a:t>
            </a:r>
            <a:endParaRPr lang="en-US" altLang="zh-CN" sz="1600" dirty="0"/>
          </a:p>
          <a:p>
            <a:r>
              <a:rPr lang="zh-CN" altLang="en-US" sz="1600" dirty="0"/>
              <a:t>（</a:t>
            </a:r>
            <a:r>
              <a:rPr lang="en-US" altLang="zh-CN" sz="1600" dirty="0"/>
              <a:t>14</a:t>
            </a:r>
            <a:r>
              <a:rPr lang="zh-CN" altLang="en-US" sz="1600" dirty="0"/>
              <a:t>）明示的方式向旅客作出说明或者警示。</a:t>
            </a:r>
            <a:endParaRPr lang="en-US" altLang="zh-CN" sz="1600" dirty="0"/>
          </a:p>
        </p:txBody>
      </p:sp>
      <p:sp>
        <p:nvSpPr>
          <p:cNvPr id="6" name="文本框 5"/>
          <p:cNvSpPr txBox="1"/>
          <p:nvPr/>
        </p:nvSpPr>
        <p:spPr>
          <a:xfrm>
            <a:off x="6552732" y="1418987"/>
            <a:ext cx="5361007" cy="5047536"/>
          </a:xfrm>
          <a:prstGeom prst="rect">
            <a:avLst/>
          </a:prstGeom>
          <a:noFill/>
        </p:spPr>
        <p:txBody>
          <a:bodyPr wrap="square">
            <a:spAutoFit/>
          </a:bodyPr>
          <a:lstStyle/>
          <a:p>
            <a:pPr marL="342900" indent="-342900"/>
            <a:r>
              <a:rPr lang="zh-CN" altLang="en-US" b="1" dirty="0"/>
              <a:t>二、法律责任</a:t>
            </a:r>
            <a:endParaRPr lang="en-US" altLang="zh-CN" b="1" dirty="0"/>
          </a:p>
          <a:p>
            <a:r>
              <a:rPr lang="zh-CN" altLang="en-US" sz="1600" dirty="0"/>
              <a:t>（</a:t>
            </a:r>
            <a:r>
              <a:rPr lang="en-US" altLang="zh-CN" sz="1600" dirty="0"/>
              <a:t>1</a:t>
            </a:r>
            <a:r>
              <a:rPr lang="zh-CN" altLang="en-US" sz="1600" dirty="0"/>
              <a:t>）使用未取得船舶营运证件的船舶从事水路运输的</a:t>
            </a:r>
            <a:endParaRPr lang="en-US" altLang="zh-CN" sz="1600" dirty="0"/>
          </a:p>
          <a:p>
            <a:r>
              <a:rPr lang="zh-CN" altLang="en-US" sz="1600" dirty="0"/>
              <a:t>（</a:t>
            </a:r>
            <a:r>
              <a:rPr lang="en-US" altLang="zh-CN" sz="1600" dirty="0"/>
              <a:t>2</a:t>
            </a:r>
            <a:r>
              <a:rPr lang="zh-CN" altLang="en-US" sz="1600" dirty="0"/>
              <a:t>）超出“船舶营业运输证”核定的经营范围，或者擅自改装的</a:t>
            </a:r>
            <a:endParaRPr lang="en-US" altLang="zh-CN" sz="1600" dirty="0"/>
          </a:p>
          <a:p>
            <a:r>
              <a:rPr lang="zh-CN" altLang="en-US" sz="1600" dirty="0"/>
              <a:t>（</a:t>
            </a:r>
            <a:r>
              <a:rPr lang="en-US" altLang="zh-CN" sz="1600" dirty="0"/>
              <a:t>3</a:t>
            </a:r>
            <a:r>
              <a:rPr lang="zh-CN" altLang="en-US" sz="1600" dirty="0"/>
              <a:t>）以欺骗或者贿赂等不正当 手段取得本条例规定的行政许可的</a:t>
            </a:r>
            <a:endParaRPr lang="en-US" altLang="zh-CN" sz="1600" dirty="0"/>
          </a:p>
          <a:p>
            <a:r>
              <a:rPr lang="zh-CN" altLang="en-US" sz="1600" dirty="0"/>
              <a:t>（</a:t>
            </a:r>
            <a:r>
              <a:rPr lang="en-US" altLang="zh-CN" sz="1600" dirty="0"/>
              <a:t>4</a:t>
            </a:r>
            <a:r>
              <a:rPr lang="zh-CN" altLang="en-US" sz="1600" dirty="0"/>
              <a:t>）出租、出借、倒卖行政许可证件或者以其他方式非法转让行政许可的</a:t>
            </a:r>
            <a:endParaRPr lang="en-US" altLang="zh-CN" sz="1600" dirty="0"/>
          </a:p>
          <a:p>
            <a:r>
              <a:rPr lang="zh-CN" altLang="en-US" sz="1600" dirty="0"/>
              <a:t>（</a:t>
            </a:r>
            <a:r>
              <a:rPr lang="en-US" altLang="zh-CN" sz="1600" dirty="0"/>
              <a:t>5</a:t>
            </a:r>
            <a:r>
              <a:rPr lang="zh-CN" altLang="en-US" sz="1600" dirty="0"/>
              <a:t>）①未按照规定配备船员或者未使 船舶处于适航状态；②超越船舶核定载客定额或者核定载重量载运旅客或者 货物；③使用货船载运旅客；④使用未取得危险货物适装证书的船舶运输危险货物。 </a:t>
            </a:r>
            <a:endParaRPr lang="en-US" altLang="zh-CN" sz="1600" dirty="0"/>
          </a:p>
          <a:p>
            <a:r>
              <a:rPr lang="zh-CN" altLang="en-US" sz="1600" dirty="0"/>
              <a:t>（</a:t>
            </a:r>
            <a:r>
              <a:rPr lang="en-US" altLang="zh-CN" sz="1600" dirty="0"/>
              <a:t>6</a:t>
            </a:r>
            <a:r>
              <a:rPr lang="zh-CN" altLang="en-US" sz="1600" dirty="0"/>
              <a:t>）班轮运输业务经营者未提前向社会公布所使用的船舶、班期、班次和运价或者其变更信息的</a:t>
            </a:r>
            <a:endParaRPr lang="en-US" altLang="zh-CN" sz="1600" dirty="0"/>
          </a:p>
          <a:p>
            <a:r>
              <a:rPr lang="zh-CN" altLang="en-US" sz="1600" dirty="0"/>
              <a:t>（</a:t>
            </a:r>
            <a:r>
              <a:rPr lang="en-US" altLang="zh-CN" sz="1600" dirty="0"/>
              <a:t>7</a:t>
            </a:r>
            <a:r>
              <a:rPr lang="zh-CN" altLang="en-US" sz="1600" dirty="0"/>
              <a:t>）旅客班轮运输业务经营者自取得班轮航线经营许可之日起 </a:t>
            </a:r>
            <a:r>
              <a:rPr lang="en-US" altLang="zh-CN" sz="1600" dirty="0"/>
              <a:t>60 </a:t>
            </a:r>
            <a:r>
              <a:rPr lang="zh-CN" altLang="en-US" sz="1600" dirty="0"/>
              <a:t>日内未开航的</a:t>
            </a:r>
            <a:endParaRPr lang="en-US" altLang="zh-CN" sz="1600" dirty="0"/>
          </a:p>
          <a:p>
            <a:r>
              <a:rPr lang="zh-CN" altLang="en-US" sz="1600" dirty="0"/>
              <a:t>（</a:t>
            </a:r>
            <a:r>
              <a:rPr lang="en-US" altLang="zh-CN" sz="1600" dirty="0"/>
              <a:t>8</a:t>
            </a:r>
            <a:r>
              <a:rPr lang="zh-CN" altLang="en-US" sz="1600" dirty="0"/>
              <a:t>）①未履行备案义务；②未以公布的票价或者变相变更公布的票价销 售客票；③进行虚假宣传，误导旅客或者托运人；④以不正当方式或者不规 范行为争抢客源、货源及提供运输服务扰乱市场秩序。</a:t>
            </a:r>
            <a:endParaRPr lang="en-US" altLang="zh-CN" sz="1600" dirty="0"/>
          </a:p>
        </p:txBody>
      </p:sp>
    </p:spTree>
  </p:cSld>
  <p:clrMapOvr>
    <a:masterClrMapping/>
  </p:clrMapOvr>
  <p:transition>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5"/>
          <p:cNvSpPr/>
          <p:nvPr/>
        </p:nvSpPr>
        <p:spPr bwMode="auto">
          <a:xfrm>
            <a:off x="6095468" y="1705040"/>
            <a:ext cx="861448" cy="1723960"/>
          </a:xfrm>
          <a:custGeom>
            <a:avLst/>
            <a:gdLst>
              <a:gd name="T0" fmla="*/ 0 w 6745"/>
              <a:gd name="T1" fmla="*/ 13488 h 13488"/>
              <a:gd name="T2" fmla="*/ 6745 w 6745"/>
              <a:gd name="T3" fmla="*/ 1807 h 13488"/>
              <a:gd name="T4" fmla="*/ 0 w 6745"/>
              <a:gd name="T5" fmla="*/ 0 h 13488"/>
              <a:gd name="T6" fmla="*/ 0 w 6745"/>
              <a:gd name="T7" fmla="*/ 13488 h 13488"/>
            </a:gdLst>
            <a:ahLst/>
            <a:cxnLst>
              <a:cxn ang="0">
                <a:pos x="T0" y="T1"/>
              </a:cxn>
              <a:cxn ang="0">
                <a:pos x="T2" y="T3"/>
              </a:cxn>
              <a:cxn ang="0">
                <a:pos x="T4" y="T5"/>
              </a:cxn>
              <a:cxn ang="0">
                <a:pos x="T6" y="T7"/>
              </a:cxn>
            </a:cxnLst>
            <a:rect l="0" t="0" r="r" b="b"/>
            <a:pathLst>
              <a:path w="6745" h="13488">
                <a:moveTo>
                  <a:pt x="0" y="13488"/>
                </a:moveTo>
                <a:lnTo>
                  <a:pt x="6745" y="1807"/>
                </a:lnTo>
                <a:cubicBezTo>
                  <a:pt x="4694" y="623"/>
                  <a:pt x="2368" y="0"/>
                  <a:pt x="0" y="0"/>
                </a:cubicBezTo>
                <a:lnTo>
                  <a:pt x="0" y="13488"/>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27" name="Freeform 6"/>
          <p:cNvSpPr>
            <a:spLocks noEditPoints="1"/>
          </p:cNvSpPr>
          <p:nvPr/>
        </p:nvSpPr>
        <p:spPr bwMode="auto">
          <a:xfrm>
            <a:off x="6089079" y="1698651"/>
            <a:ext cx="874226" cy="1736738"/>
          </a:xfrm>
          <a:custGeom>
            <a:avLst/>
            <a:gdLst>
              <a:gd name="T0" fmla="*/ 7 w 6843"/>
              <a:gd name="T1" fmla="*/ 13512 h 13588"/>
              <a:gd name="T2" fmla="*/ 6769 w 6843"/>
              <a:gd name="T3" fmla="*/ 1897 h 13588"/>
              <a:gd name="T4" fmla="*/ 6382 w 6843"/>
              <a:gd name="T5" fmla="*/ 1682 h 13588"/>
              <a:gd name="T6" fmla="*/ 5990 w 6843"/>
              <a:gd name="T7" fmla="*/ 1480 h 13588"/>
              <a:gd name="T8" fmla="*/ 5592 w 6843"/>
              <a:gd name="T9" fmla="*/ 1292 h 13588"/>
              <a:gd name="T10" fmla="*/ 5188 w 6843"/>
              <a:gd name="T11" fmla="*/ 1117 h 13588"/>
              <a:gd name="T12" fmla="*/ 4780 w 6843"/>
              <a:gd name="T13" fmla="*/ 956 h 13588"/>
              <a:gd name="T14" fmla="*/ 4367 w 6843"/>
              <a:gd name="T15" fmla="*/ 808 h 13588"/>
              <a:gd name="T16" fmla="*/ 3949 w 6843"/>
              <a:gd name="T17" fmla="*/ 674 h 13588"/>
              <a:gd name="T18" fmla="*/ 3527 w 6843"/>
              <a:gd name="T19" fmla="*/ 554 h 13588"/>
              <a:gd name="T20" fmla="*/ 3102 w 6843"/>
              <a:gd name="T21" fmla="*/ 447 h 13588"/>
              <a:gd name="T22" fmla="*/ 2673 w 6843"/>
              <a:gd name="T23" fmla="*/ 354 h 13588"/>
              <a:gd name="T24" fmla="*/ 2241 w 6843"/>
              <a:gd name="T25" fmla="*/ 276 h 13588"/>
              <a:gd name="T26" fmla="*/ 1806 w 6843"/>
              <a:gd name="T27" fmla="*/ 212 h 13588"/>
              <a:gd name="T28" fmla="*/ 1369 w 6843"/>
              <a:gd name="T29" fmla="*/ 161 h 13588"/>
              <a:gd name="T30" fmla="*/ 930 w 6843"/>
              <a:gd name="T31" fmla="*/ 125 h 13588"/>
              <a:gd name="T32" fmla="*/ 490 w 6843"/>
              <a:gd name="T33" fmla="*/ 103 h 13588"/>
              <a:gd name="T34" fmla="*/ 48 w 6843"/>
              <a:gd name="T35" fmla="*/ 96 h 13588"/>
              <a:gd name="T36" fmla="*/ 96 w 6843"/>
              <a:gd name="T37" fmla="*/ 13536 h 13588"/>
              <a:gd name="T38" fmla="*/ 15 w 6843"/>
              <a:gd name="T39" fmla="*/ 14 h 13588"/>
              <a:gd name="T40" fmla="*/ 271 w 6843"/>
              <a:gd name="T41" fmla="*/ 2 h 13588"/>
              <a:gd name="T42" fmla="*/ 716 w 6843"/>
              <a:gd name="T43" fmla="*/ 17 h 13588"/>
              <a:gd name="T44" fmla="*/ 1159 w 6843"/>
              <a:gd name="T45" fmla="*/ 46 h 13588"/>
              <a:gd name="T46" fmla="*/ 1600 w 6843"/>
              <a:gd name="T47" fmla="*/ 89 h 13588"/>
              <a:gd name="T48" fmla="*/ 2039 w 6843"/>
              <a:gd name="T49" fmla="*/ 147 h 13588"/>
              <a:gd name="T50" fmla="*/ 2475 w 6843"/>
              <a:gd name="T51" fmla="*/ 219 h 13588"/>
              <a:gd name="T52" fmla="*/ 2908 w 6843"/>
              <a:gd name="T53" fmla="*/ 306 h 13588"/>
              <a:gd name="T54" fmla="*/ 3338 w 6843"/>
              <a:gd name="T55" fmla="*/ 406 h 13588"/>
              <a:gd name="T56" fmla="*/ 3766 w 6843"/>
              <a:gd name="T57" fmla="*/ 520 h 13588"/>
              <a:gd name="T58" fmla="*/ 4188 w 6843"/>
              <a:gd name="T59" fmla="*/ 648 h 13588"/>
              <a:gd name="T60" fmla="*/ 4606 w 6843"/>
              <a:gd name="T61" fmla="*/ 790 h 13588"/>
              <a:gd name="T62" fmla="*/ 5020 w 6843"/>
              <a:gd name="T63" fmla="*/ 946 h 13588"/>
              <a:gd name="T64" fmla="*/ 5430 w 6843"/>
              <a:gd name="T65" fmla="*/ 1115 h 13588"/>
              <a:gd name="T66" fmla="*/ 5833 w 6843"/>
              <a:gd name="T67" fmla="*/ 1298 h 13588"/>
              <a:gd name="T68" fmla="*/ 6231 w 6843"/>
              <a:gd name="T69" fmla="*/ 1494 h 13588"/>
              <a:gd name="T70" fmla="*/ 6624 w 6843"/>
              <a:gd name="T71" fmla="*/ 1704 h 13588"/>
              <a:gd name="T72" fmla="*/ 6839 w 6843"/>
              <a:gd name="T73" fmla="*/ 1842 h 13588"/>
              <a:gd name="T74" fmla="*/ 90 w 6843"/>
              <a:gd name="T75" fmla="*/ 13560 h 13588"/>
              <a:gd name="T76" fmla="*/ 0 w 6843"/>
              <a:gd name="T77" fmla="*/ 13536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3" h="13588">
                <a:moveTo>
                  <a:pt x="96" y="13536"/>
                </a:moveTo>
                <a:lnTo>
                  <a:pt x="7" y="13512"/>
                </a:lnTo>
                <a:lnTo>
                  <a:pt x="6751" y="1831"/>
                </a:lnTo>
                <a:lnTo>
                  <a:pt x="6769" y="1897"/>
                </a:lnTo>
                <a:lnTo>
                  <a:pt x="6576" y="1787"/>
                </a:lnTo>
                <a:lnTo>
                  <a:pt x="6382" y="1682"/>
                </a:lnTo>
                <a:lnTo>
                  <a:pt x="6187" y="1580"/>
                </a:lnTo>
                <a:lnTo>
                  <a:pt x="5990" y="1480"/>
                </a:lnTo>
                <a:lnTo>
                  <a:pt x="5792" y="1385"/>
                </a:lnTo>
                <a:lnTo>
                  <a:pt x="5592" y="1292"/>
                </a:lnTo>
                <a:lnTo>
                  <a:pt x="5391" y="1203"/>
                </a:lnTo>
                <a:lnTo>
                  <a:pt x="5188" y="1117"/>
                </a:lnTo>
                <a:lnTo>
                  <a:pt x="4985" y="1035"/>
                </a:lnTo>
                <a:lnTo>
                  <a:pt x="4780" y="956"/>
                </a:lnTo>
                <a:lnTo>
                  <a:pt x="4574" y="881"/>
                </a:lnTo>
                <a:lnTo>
                  <a:pt x="4367" y="808"/>
                </a:lnTo>
                <a:lnTo>
                  <a:pt x="4158" y="740"/>
                </a:lnTo>
                <a:lnTo>
                  <a:pt x="3949" y="674"/>
                </a:lnTo>
                <a:lnTo>
                  <a:pt x="3738" y="612"/>
                </a:lnTo>
                <a:lnTo>
                  <a:pt x="3527" y="554"/>
                </a:lnTo>
                <a:lnTo>
                  <a:pt x="3314" y="499"/>
                </a:lnTo>
                <a:lnTo>
                  <a:pt x="3102" y="447"/>
                </a:lnTo>
                <a:lnTo>
                  <a:pt x="2888" y="399"/>
                </a:lnTo>
                <a:lnTo>
                  <a:pt x="2673" y="354"/>
                </a:lnTo>
                <a:lnTo>
                  <a:pt x="2457" y="314"/>
                </a:lnTo>
                <a:lnTo>
                  <a:pt x="2241" y="276"/>
                </a:lnTo>
                <a:lnTo>
                  <a:pt x="2024" y="242"/>
                </a:lnTo>
                <a:lnTo>
                  <a:pt x="1806" y="212"/>
                </a:lnTo>
                <a:lnTo>
                  <a:pt x="1588" y="185"/>
                </a:lnTo>
                <a:lnTo>
                  <a:pt x="1369" y="161"/>
                </a:lnTo>
                <a:lnTo>
                  <a:pt x="1150" y="141"/>
                </a:lnTo>
                <a:lnTo>
                  <a:pt x="930" y="125"/>
                </a:lnTo>
                <a:lnTo>
                  <a:pt x="710" y="112"/>
                </a:lnTo>
                <a:lnTo>
                  <a:pt x="490" y="103"/>
                </a:lnTo>
                <a:lnTo>
                  <a:pt x="269" y="98"/>
                </a:lnTo>
                <a:lnTo>
                  <a:pt x="48" y="96"/>
                </a:lnTo>
                <a:lnTo>
                  <a:pt x="96" y="48"/>
                </a:lnTo>
                <a:lnTo>
                  <a:pt x="96" y="13536"/>
                </a:lnTo>
                <a:close/>
                <a:moveTo>
                  <a:pt x="0" y="48"/>
                </a:moveTo>
                <a:cubicBezTo>
                  <a:pt x="0" y="35"/>
                  <a:pt x="6" y="23"/>
                  <a:pt x="15" y="14"/>
                </a:cubicBezTo>
                <a:cubicBezTo>
                  <a:pt x="24" y="5"/>
                  <a:pt x="36" y="0"/>
                  <a:pt x="49" y="0"/>
                </a:cubicBezTo>
                <a:lnTo>
                  <a:pt x="271" y="2"/>
                </a:lnTo>
                <a:lnTo>
                  <a:pt x="494" y="8"/>
                </a:lnTo>
                <a:lnTo>
                  <a:pt x="716" y="17"/>
                </a:lnTo>
                <a:lnTo>
                  <a:pt x="938" y="29"/>
                </a:lnTo>
                <a:lnTo>
                  <a:pt x="1159" y="46"/>
                </a:lnTo>
                <a:lnTo>
                  <a:pt x="1380" y="66"/>
                </a:lnTo>
                <a:lnTo>
                  <a:pt x="1600" y="89"/>
                </a:lnTo>
                <a:lnTo>
                  <a:pt x="1820" y="116"/>
                </a:lnTo>
                <a:lnTo>
                  <a:pt x="2039" y="147"/>
                </a:lnTo>
                <a:lnTo>
                  <a:pt x="2257" y="181"/>
                </a:lnTo>
                <a:lnTo>
                  <a:pt x="2475" y="219"/>
                </a:lnTo>
                <a:lnTo>
                  <a:pt x="2692" y="260"/>
                </a:lnTo>
                <a:lnTo>
                  <a:pt x="2908" y="306"/>
                </a:lnTo>
                <a:lnTo>
                  <a:pt x="3124" y="354"/>
                </a:lnTo>
                <a:lnTo>
                  <a:pt x="3338" y="406"/>
                </a:lnTo>
                <a:lnTo>
                  <a:pt x="3553" y="461"/>
                </a:lnTo>
                <a:lnTo>
                  <a:pt x="3766" y="520"/>
                </a:lnTo>
                <a:lnTo>
                  <a:pt x="3977" y="583"/>
                </a:lnTo>
                <a:lnTo>
                  <a:pt x="4188" y="648"/>
                </a:lnTo>
                <a:lnTo>
                  <a:pt x="4398" y="718"/>
                </a:lnTo>
                <a:lnTo>
                  <a:pt x="4606" y="790"/>
                </a:lnTo>
                <a:lnTo>
                  <a:pt x="4814" y="866"/>
                </a:lnTo>
                <a:lnTo>
                  <a:pt x="5020" y="946"/>
                </a:lnTo>
                <a:lnTo>
                  <a:pt x="5226" y="1029"/>
                </a:lnTo>
                <a:lnTo>
                  <a:pt x="5430" y="1115"/>
                </a:lnTo>
                <a:lnTo>
                  <a:pt x="5632" y="1205"/>
                </a:lnTo>
                <a:lnTo>
                  <a:pt x="5833" y="1298"/>
                </a:lnTo>
                <a:lnTo>
                  <a:pt x="6033" y="1395"/>
                </a:lnTo>
                <a:lnTo>
                  <a:pt x="6231" y="1494"/>
                </a:lnTo>
                <a:lnTo>
                  <a:pt x="6428" y="1597"/>
                </a:lnTo>
                <a:lnTo>
                  <a:pt x="6624" y="1704"/>
                </a:lnTo>
                <a:lnTo>
                  <a:pt x="6817" y="1813"/>
                </a:lnTo>
                <a:cubicBezTo>
                  <a:pt x="6828" y="1820"/>
                  <a:pt x="6836" y="1830"/>
                  <a:pt x="6839" y="1842"/>
                </a:cubicBezTo>
                <a:cubicBezTo>
                  <a:pt x="6843" y="1855"/>
                  <a:pt x="6841" y="1868"/>
                  <a:pt x="6835" y="1879"/>
                </a:cubicBezTo>
                <a:lnTo>
                  <a:pt x="90" y="13560"/>
                </a:lnTo>
                <a:cubicBezTo>
                  <a:pt x="79" y="13579"/>
                  <a:pt x="57" y="13588"/>
                  <a:pt x="36" y="13583"/>
                </a:cubicBezTo>
                <a:cubicBezTo>
                  <a:pt x="15" y="13577"/>
                  <a:pt x="0" y="13558"/>
                  <a:pt x="0" y="13536"/>
                </a:cubicBezTo>
                <a:lnTo>
                  <a:pt x="0" y="48"/>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28" name="Freeform 7"/>
          <p:cNvSpPr/>
          <p:nvPr/>
        </p:nvSpPr>
        <p:spPr bwMode="auto">
          <a:xfrm>
            <a:off x="6095468" y="1936108"/>
            <a:ext cx="1492892" cy="1492892"/>
          </a:xfrm>
          <a:custGeom>
            <a:avLst/>
            <a:gdLst>
              <a:gd name="T0" fmla="*/ 0 w 5841"/>
              <a:gd name="T1" fmla="*/ 5840 h 5840"/>
              <a:gd name="T2" fmla="*/ 5841 w 5841"/>
              <a:gd name="T3" fmla="*/ 2468 h 5840"/>
              <a:gd name="T4" fmla="*/ 3373 w 5841"/>
              <a:gd name="T5" fmla="*/ 0 h 5840"/>
              <a:gd name="T6" fmla="*/ 0 w 5841"/>
              <a:gd name="T7" fmla="*/ 5840 h 5840"/>
            </a:gdLst>
            <a:ahLst/>
            <a:cxnLst>
              <a:cxn ang="0">
                <a:pos x="T0" y="T1"/>
              </a:cxn>
              <a:cxn ang="0">
                <a:pos x="T2" y="T3"/>
              </a:cxn>
              <a:cxn ang="0">
                <a:pos x="T4" y="T5"/>
              </a:cxn>
              <a:cxn ang="0">
                <a:pos x="T6" y="T7"/>
              </a:cxn>
            </a:cxnLst>
            <a:rect l="0" t="0" r="r" b="b"/>
            <a:pathLst>
              <a:path w="5841" h="5840">
                <a:moveTo>
                  <a:pt x="0" y="5840"/>
                </a:moveTo>
                <a:lnTo>
                  <a:pt x="5841" y="2468"/>
                </a:lnTo>
                <a:cubicBezTo>
                  <a:pt x="5249" y="1443"/>
                  <a:pt x="4398" y="592"/>
                  <a:pt x="3373" y="0"/>
                </a:cubicBezTo>
                <a:lnTo>
                  <a:pt x="0" y="5840"/>
                </a:lnTo>
                <a:close/>
              </a:path>
            </a:pathLst>
          </a:custGeom>
          <a:solidFill>
            <a:srgbClr val="2EA7E0"/>
          </a:solidFill>
          <a:ln w="0">
            <a:noFill/>
            <a:prstDash val="solid"/>
            <a:round/>
          </a:ln>
        </p:spPr>
        <p:txBody>
          <a:bodyPr vert="horz" wrap="square" lIns="91440" tIns="45720" rIns="91440" bIns="45720" numCol="1" anchor="t" anchorCtr="0" compatLnSpc="1"/>
          <a:lstStyle/>
          <a:p>
            <a:endParaRPr lang="zh-CN" altLang="en-US"/>
          </a:p>
        </p:txBody>
      </p:sp>
      <p:sp>
        <p:nvSpPr>
          <p:cNvPr id="37" name="Freeform 8"/>
          <p:cNvSpPr>
            <a:spLocks noEditPoints="1"/>
          </p:cNvSpPr>
          <p:nvPr/>
        </p:nvSpPr>
        <p:spPr bwMode="auto">
          <a:xfrm>
            <a:off x="6089079" y="1929719"/>
            <a:ext cx="1505670" cy="1505670"/>
          </a:xfrm>
          <a:custGeom>
            <a:avLst/>
            <a:gdLst>
              <a:gd name="T0" fmla="*/ 47 w 5892"/>
              <a:gd name="T1" fmla="*/ 5877 h 5892"/>
              <a:gd name="T2" fmla="*/ 14 w 5892"/>
              <a:gd name="T3" fmla="*/ 5845 h 5892"/>
              <a:gd name="T4" fmla="*/ 5855 w 5892"/>
              <a:gd name="T5" fmla="*/ 2473 h 5892"/>
              <a:gd name="T6" fmla="*/ 5847 w 5892"/>
              <a:gd name="T7" fmla="*/ 2506 h 5892"/>
              <a:gd name="T8" fmla="*/ 5791 w 5892"/>
              <a:gd name="T9" fmla="*/ 2410 h 5892"/>
              <a:gd name="T10" fmla="*/ 5733 w 5892"/>
              <a:gd name="T11" fmla="*/ 2316 h 5892"/>
              <a:gd name="T12" fmla="*/ 5613 w 5892"/>
              <a:gd name="T13" fmla="*/ 2130 h 5892"/>
              <a:gd name="T14" fmla="*/ 5488 w 5892"/>
              <a:gd name="T15" fmla="*/ 1949 h 5892"/>
              <a:gd name="T16" fmla="*/ 5357 w 5892"/>
              <a:gd name="T17" fmla="*/ 1773 h 5892"/>
              <a:gd name="T18" fmla="*/ 5220 w 5892"/>
              <a:gd name="T19" fmla="*/ 1601 h 5892"/>
              <a:gd name="T20" fmla="*/ 5078 w 5892"/>
              <a:gd name="T21" fmla="*/ 1433 h 5892"/>
              <a:gd name="T22" fmla="*/ 4931 w 5892"/>
              <a:gd name="T23" fmla="*/ 1271 h 5892"/>
              <a:gd name="T24" fmla="*/ 4778 w 5892"/>
              <a:gd name="T25" fmla="*/ 1113 h 5892"/>
              <a:gd name="T26" fmla="*/ 4621 w 5892"/>
              <a:gd name="T27" fmla="*/ 961 h 5892"/>
              <a:gd name="T28" fmla="*/ 4458 w 5892"/>
              <a:gd name="T29" fmla="*/ 814 h 5892"/>
              <a:gd name="T30" fmla="*/ 4291 w 5892"/>
              <a:gd name="T31" fmla="*/ 671 h 5892"/>
              <a:gd name="T32" fmla="*/ 4119 w 5892"/>
              <a:gd name="T33" fmla="*/ 535 h 5892"/>
              <a:gd name="T34" fmla="*/ 3942 w 5892"/>
              <a:gd name="T35" fmla="*/ 404 h 5892"/>
              <a:gd name="T36" fmla="*/ 3761 w 5892"/>
              <a:gd name="T37" fmla="*/ 278 h 5892"/>
              <a:gd name="T38" fmla="*/ 3576 w 5892"/>
              <a:gd name="T39" fmla="*/ 159 h 5892"/>
              <a:gd name="T40" fmla="*/ 3482 w 5892"/>
              <a:gd name="T41" fmla="*/ 101 h 5892"/>
              <a:gd name="T42" fmla="*/ 3387 w 5892"/>
              <a:gd name="T43" fmla="*/ 45 h 5892"/>
              <a:gd name="T44" fmla="*/ 3420 w 5892"/>
              <a:gd name="T45" fmla="*/ 37 h 5892"/>
              <a:gd name="T46" fmla="*/ 47 w 5892"/>
              <a:gd name="T47" fmla="*/ 5877 h 5892"/>
              <a:gd name="T48" fmla="*/ 3378 w 5892"/>
              <a:gd name="T49" fmla="*/ 13 h 5892"/>
              <a:gd name="T50" fmla="*/ 3393 w 5892"/>
              <a:gd name="T51" fmla="*/ 2 h 5892"/>
              <a:gd name="T52" fmla="*/ 3411 w 5892"/>
              <a:gd name="T53" fmla="*/ 4 h 5892"/>
              <a:gd name="T54" fmla="*/ 3507 w 5892"/>
              <a:gd name="T55" fmla="*/ 60 h 5892"/>
              <a:gd name="T56" fmla="*/ 3602 w 5892"/>
              <a:gd name="T57" fmla="*/ 119 h 5892"/>
              <a:gd name="T58" fmla="*/ 3788 w 5892"/>
              <a:gd name="T59" fmla="*/ 239 h 5892"/>
              <a:gd name="T60" fmla="*/ 3971 w 5892"/>
              <a:gd name="T61" fmla="*/ 365 h 5892"/>
              <a:gd name="T62" fmla="*/ 4149 w 5892"/>
              <a:gd name="T63" fmla="*/ 497 h 5892"/>
              <a:gd name="T64" fmla="*/ 4322 w 5892"/>
              <a:gd name="T65" fmla="*/ 635 h 5892"/>
              <a:gd name="T66" fmla="*/ 4490 w 5892"/>
              <a:gd name="T67" fmla="*/ 778 h 5892"/>
              <a:gd name="T68" fmla="*/ 4654 w 5892"/>
              <a:gd name="T69" fmla="*/ 926 h 5892"/>
              <a:gd name="T70" fmla="*/ 4813 w 5892"/>
              <a:gd name="T71" fmla="*/ 1080 h 5892"/>
              <a:gd name="T72" fmla="*/ 4967 w 5892"/>
              <a:gd name="T73" fmla="*/ 1239 h 5892"/>
              <a:gd name="T74" fmla="*/ 5115 w 5892"/>
              <a:gd name="T75" fmla="*/ 1402 h 5892"/>
              <a:gd name="T76" fmla="*/ 5258 w 5892"/>
              <a:gd name="T77" fmla="*/ 1571 h 5892"/>
              <a:gd name="T78" fmla="*/ 5395 w 5892"/>
              <a:gd name="T79" fmla="*/ 1744 h 5892"/>
              <a:gd name="T80" fmla="*/ 5527 w 5892"/>
              <a:gd name="T81" fmla="*/ 1922 h 5892"/>
              <a:gd name="T82" fmla="*/ 5654 w 5892"/>
              <a:gd name="T83" fmla="*/ 2104 h 5892"/>
              <a:gd name="T84" fmla="*/ 5774 w 5892"/>
              <a:gd name="T85" fmla="*/ 2291 h 5892"/>
              <a:gd name="T86" fmla="*/ 5832 w 5892"/>
              <a:gd name="T87" fmla="*/ 2386 h 5892"/>
              <a:gd name="T88" fmla="*/ 5888 w 5892"/>
              <a:gd name="T89" fmla="*/ 2481 h 5892"/>
              <a:gd name="T90" fmla="*/ 5891 w 5892"/>
              <a:gd name="T91" fmla="*/ 2500 h 5892"/>
              <a:gd name="T92" fmla="*/ 5879 w 5892"/>
              <a:gd name="T93" fmla="*/ 2514 h 5892"/>
              <a:gd name="T94" fmla="*/ 38 w 5892"/>
              <a:gd name="T95" fmla="*/ 5886 h 5892"/>
              <a:gd name="T96" fmla="*/ 9 w 5892"/>
              <a:gd name="T97" fmla="*/ 5882 h 5892"/>
              <a:gd name="T98" fmla="*/ 6 w 5892"/>
              <a:gd name="T99" fmla="*/ 5853 h 5892"/>
              <a:gd name="T100" fmla="*/ 3378 w 5892"/>
              <a:gd name="T101" fmla="*/ 13 h 5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92" h="5892">
                <a:moveTo>
                  <a:pt x="47" y="5877"/>
                </a:moveTo>
                <a:lnTo>
                  <a:pt x="14" y="5845"/>
                </a:lnTo>
                <a:lnTo>
                  <a:pt x="5855" y="2473"/>
                </a:lnTo>
                <a:lnTo>
                  <a:pt x="5847" y="2506"/>
                </a:lnTo>
                <a:lnTo>
                  <a:pt x="5791" y="2410"/>
                </a:lnTo>
                <a:lnTo>
                  <a:pt x="5733" y="2316"/>
                </a:lnTo>
                <a:lnTo>
                  <a:pt x="5613" y="2130"/>
                </a:lnTo>
                <a:lnTo>
                  <a:pt x="5488" y="1949"/>
                </a:lnTo>
                <a:lnTo>
                  <a:pt x="5357" y="1773"/>
                </a:lnTo>
                <a:lnTo>
                  <a:pt x="5220" y="1601"/>
                </a:lnTo>
                <a:lnTo>
                  <a:pt x="5078" y="1433"/>
                </a:lnTo>
                <a:lnTo>
                  <a:pt x="4931" y="1271"/>
                </a:lnTo>
                <a:lnTo>
                  <a:pt x="4778" y="1113"/>
                </a:lnTo>
                <a:lnTo>
                  <a:pt x="4621" y="961"/>
                </a:lnTo>
                <a:lnTo>
                  <a:pt x="4458" y="814"/>
                </a:lnTo>
                <a:lnTo>
                  <a:pt x="4291" y="671"/>
                </a:lnTo>
                <a:lnTo>
                  <a:pt x="4119" y="535"/>
                </a:lnTo>
                <a:lnTo>
                  <a:pt x="3942" y="404"/>
                </a:lnTo>
                <a:lnTo>
                  <a:pt x="3761" y="278"/>
                </a:lnTo>
                <a:lnTo>
                  <a:pt x="3576" y="159"/>
                </a:lnTo>
                <a:lnTo>
                  <a:pt x="3482" y="101"/>
                </a:lnTo>
                <a:lnTo>
                  <a:pt x="3387" y="45"/>
                </a:lnTo>
                <a:lnTo>
                  <a:pt x="3420" y="37"/>
                </a:lnTo>
                <a:lnTo>
                  <a:pt x="47" y="5877"/>
                </a:lnTo>
                <a:close/>
                <a:moveTo>
                  <a:pt x="3378" y="13"/>
                </a:moveTo>
                <a:cubicBezTo>
                  <a:pt x="3381" y="7"/>
                  <a:pt x="3386" y="3"/>
                  <a:pt x="3393" y="2"/>
                </a:cubicBezTo>
                <a:cubicBezTo>
                  <a:pt x="3399" y="0"/>
                  <a:pt x="3405" y="1"/>
                  <a:pt x="3411" y="4"/>
                </a:cubicBezTo>
                <a:lnTo>
                  <a:pt x="3507" y="60"/>
                </a:lnTo>
                <a:lnTo>
                  <a:pt x="3602" y="119"/>
                </a:lnTo>
                <a:lnTo>
                  <a:pt x="3788" y="239"/>
                </a:lnTo>
                <a:lnTo>
                  <a:pt x="3971" y="365"/>
                </a:lnTo>
                <a:lnTo>
                  <a:pt x="4149" y="497"/>
                </a:lnTo>
                <a:lnTo>
                  <a:pt x="4322" y="635"/>
                </a:lnTo>
                <a:lnTo>
                  <a:pt x="4490" y="778"/>
                </a:lnTo>
                <a:lnTo>
                  <a:pt x="4654" y="926"/>
                </a:lnTo>
                <a:lnTo>
                  <a:pt x="4813" y="1080"/>
                </a:lnTo>
                <a:lnTo>
                  <a:pt x="4967" y="1239"/>
                </a:lnTo>
                <a:lnTo>
                  <a:pt x="5115" y="1402"/>
                </a:lnTo>
                <a:lnTo>
                  <a:pt x="5258" y="1571"/>
                </a:lnTo>
                <a:lnTo>
                  <a:pt x="5395" y="1744"/>
                </a:lnTo>
                <a:lnTo>
                  <a:pt x="5527" y="1922"/>
                </a:lnTo>
                <a:lnTo>
                  <a:pt x="5654" y="2104"/>
                </a:lnTo>
                <a:lnTo>
                  <a:pt x="5774" y="2291"/>
                </a:lnTo>
                <a:lnTo>
                  <a:pt x="5832" y="2386"/>
                </a:lnTo>
                <a:lnTo>
                  <a:pt x="5888" y="2481"/>
                </a:lnTo>
                <a:cubicBezTo>
                  <a:pt x="5891" y="2487"/>
                  <a:pt x="5892" y="2493"/>
                  <a:pt x="5891" y="2500"/>
                </a:cubicBezTo>
                <a:cubicBezTo>
                  <a:pt x="5889" y="2506"/>
                  <a:pt x="5885" y="2511"/>
                  <a:pt x="5879" y="2514"/>
                </a:cubicBezTo>
                <a:lnTo>
                  <a:pt x="38" y="5886"/>
                </a:lnTo>
                <a:cubicBezTo>
                  <a:pt x="29" y="5892"/>
                  <a:pt x="17" y="5890"/>
                  <a:pt x="9" y="5882"/>
                </a:cubicBezTo>
                <a:cubicBezTo>
                  <a:pt x="2" y="5875"/>
                  <a:pt x="0" y="5863"/>
                  <a:pt x="6" y="5853"/>
                </a:cubicBezTo>
                <a:lnTo>
                  <a:pt x="3378" y="13"/>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38" name="Freeform 9"/>
          <p:cNvSpPr/>
          <p:nvPr/>
        </p:nvSpPr>
        <p:spPr bwMode="auto">
          <a:xfrm>
            <a:off x="6095468" y="2566488"/>
            <a:ext cx="1723960" cy="862512"/>
          </a:xfrm>
          <a:custGeom>
            <a:avLst/>
            <a:gdLst>
              <a:gd name="T0" fmla="*/ 0 w 6745"/>
              <a:gd name="T1" fmla="*/ 3372 h 3372"/>
              <a:gd name="T2" fmla="*/ 6745 w 6745"/>
              <a:gd name="T3" fmla="*/ 3372 h 3372"/>
              <a:gd name="T4" fmla="*/ 5841 w 6745"/>
              <a:gd name="T5" fmla="*/ 0 h 3372"/>
              <a:gd name="T6" fmla="*/ 0 w 6745"/>
              <a:gd name="T7" fmla="*/ 3372 h 3372"/>
            </a:gdLst>
            <a:ahLst/>
            <a:cxnLst>
              <a:cxn ang="0">
                <a:pos x="T0" y="T1"/>
              </a:cxn>
              <a:cxn ang="0">
                <a:pos x="T2" y="T3"/>
              </a:cxn>
              <a:cxn ang="0">
                <a:pos x="T4" y="T5"/>
              </a:cxn>
              <a:cxn ang="0">
                <a:pos x="T6" y="T7"/>
              </a:cxn>
            </a:cxnLst>
            <a:rect l="0" t="0" r="r" b="b"/>
            <a:pathLst>
              <a:path w="6745" h="3372">
                <a:moveTo>
                  <a:pt x="0" y="3372"/>
                </a:moveTo>
                <a:lnTo>
                  <a:pt x="6745" y="3372"/>
                </a:lnTo>
                <a:cubicBezTo>
                  <a:pt x="6745" y="2189"/>
                  <a:pt x="6433" y="1026"/>
                  <a:pt x="5841" y="0"/>
                </a:cubicBezTo>
                <a:lnTo>
                  <a:pt x="0" y="3372"/>
                </a:lnTo>
                <a:close/>
              </a:path>
            </a:pathLst>
          </a:custGeom>
          <a:solidFill>
            <a:srgbClr val="2EA7E0"/>
          </a:solidFill>
          <a:ln w="0">
            <a:noFill/>
            <a:prstDash val="solid"/>
            <a:round/>
          </a:ln>
        </p:spPr>
        <p:txBody>
          <a:bodyPr vert="horz" wrap="square" lIns="91440" tIns="45720" rIns="91440" bIns="45720" numCol="1" anchor="t" anchorCtr="0" compatLnSpc="1"/>
          <a:lstStyle/>
          <a:p>
            <a:endParaRPr lang="zh-CN" altLang="en-US"/>
          </a:p>
        </p:txBody>
      </p:sp>
      <p:sp>
        <p:nvSpPr>
          <p:cNvPr id="39" name="Freeform 10"/>
          <p:cNvSpPr>
            <a:spLocks noEditPoints="1"/>
          </p:cNvSpPr>
          <p:nvPr/>
        </p:nvSpPr>
        <p:spPr bwMode="auto">
          <a:xfrm>
            <a:off x="6089079" y="2561163"/>
            <a:ext cx="1736738" cy="874226"/>
          </a:xfrm>
          <a:custGeom>
            <a:avLst/>
            <a:gdLst>
              <a:gd name="T0" fmla="*/ 26 w 6795"/>
              <a:gd name="T1" fmla="*/ 3372 h 3420"/>
              <a:gd name="T2" fmla="*/ 6747 w 6795"/>
              <a:gd name="T3" fmla="*/ 3397 h 3420"/>
              <a:gd name="T4" fmla="*/ 6743 w 6795"/>
              <a:gd name="T5" fmla="*/ 3175 h 3420"/>
              <a:gd name="T6" fmla="*/ 6733 w 6795"/>
              <a:gd name="T7" fmla="*/ 2955 h 3420"/>
              <a:gd name="T8" fmla="*/ 6714 w 6795"/>
              <a:gd name="T9" fmla="*/ 2736 h 3420"/>
              <a:gd name="T10" fmla="*/ 6689 w 6795"/>
              <a:gd name="T11" fmla="*/ 2517 h 3420"/>
              <a:gd name="T12" fmla="*/ 6657 w 6795"/>
              <a:gd name="T13" fmla="*/ 2300 h 3420"/>
              <a:gd name="T14" fmla="*/ 6618 w 6795"/>
              <a:gd name="T15" fmla="*/ 2084 h 3420"/>
              <a:gd name="T16" fmla="*/ 6571 w 6795"/>
              <a:gd name="T17" fmla="*/ 1870 h 3420"/>
              <a:gd name="T18" fmla="*/ 6518 w 6795"/>
              <a:gd name="T19" fmla="*/ 1657 h 3420"/>
              <a:gd name="T20" fmla="*/ 6458 w 6795"/>
              <a:gd name="T21" fmla="*/ 1446 h 3420"/>
              <a:gd name="T22" fmla="*/ 6391 w 6795"/>
              <a:gd name="T23" fmla="*/ 1237 h 3420"/>
              <a:gd name="T24" fmla="*/ 6317 w 6795"/>
              <a:gd name="T25" fmla="*/ 1031 h 3420"/>
              <a:gd name="T26" fmla="*/ 6236 w 6795"/>
              <a:gd name="T27" fmla="*/ 826 h 3420"/>
              <a:gd name="T28" fmla="*/ 6149 w 6795"/>
              <a:gd name="T29" fmla="*/ 625 h 3420"/>
              <a:gd name="T30" fmla="*/ 6055 w 6795"/>
              <a:gd name="T31" fmla="*/ 426 h 3420"/>
              <a:gd name="T32" fmla="*/ 5954 w 6795"/>
              <a:gd name="T33" fmla="*/ 229 h 3420"/>
              <a:gd name="T34" fmla="*/ 5847 w 6795"/>
              <a:gd name="T35" fmla="*/ 36 h 3420"/>
              <a:gd name="T36" fmla="*/ 38 w 6795"/>
              <a:gd name="T37" fmla="*/ 3417 h 3420"/>
              <a:gd name="T38" fmla="*/ 5874 w 6795"/>
              <a:gd name="T39" fmla="*/ 1 h 3420"/>
              <a:gd name="T40" fmla="*/ 5943 w 6795"/>
              <a:gd name="T41" fmla="*/ 109 h 3420"/>
              <a:gd name="T42" fmla="*/ 6048 w 6795"/>
              <a:gd name="T43" fmla="*/ 306 h 3420"/>
              <a:gd name="T44" fmla="*/ 6146 w 6795"/>
              <a:gd name="T45" fmla="*/ 505 h 3420"/>
              <a:gd name="T46" fmla="*/ 6238 w 6795"/>
              <a:gd name="T47" fmla="*/ 706 h 3420"/>
              <a:gd name="T48" fmla="*/ 6322 w 6795"/>
              <a:gd name="T49" fmla="*/ 911 h 3420"/>
              <a:gd name="T50" fmla="*/ 6400 w 6795"/>
              <a:gd name="T51" fmla="*/ 1118 h 3420"/>
              <a:gd name="T52" fmla="*/ 6471 w 6795"/>
              <a:gd name="T53" fmla="*/ 1327 h 3420"/>
              <a:gd name="T54" fmla="*/ 6535 w 6795"/>
              <a:gd name="T55" fmla="*/ 1539 h 3420"/>
              <a:gd name="T56" fmla="*/ 6592 w 6795"/>
              <a:gd name="T57" fmla="*/ 1752 h 3420"/>
              <a:gd name="T58" fmla="*/ 6642 w 6795"/>
              <a:gd name="T59" fmla="*/ 1967 h 3420"/>
              <a:gd name="T60" fmla="*/ 6685 w 6795"/>
              <a:gd name="T61" fmla="*/ 2184 h 3420"/>
              <a:gd name="T62" fmla="*/ 6721 w 6795"/>
              <a:gd name="T63" fmla="*/ 2402 h 3420"/>
              <a:gd name="T64" fmla="*/ 6750 w 6795"/>
              <a:gd name="T65" fmla="*/ 2621 h 3420"/>
              <a:gd name="T66" fmla="*/ 6772 w 6795"/>
              <a:gd name="T67" fmla="*/ 2842 h 3420"/>
              <a:gd name="T68" fmla="*/ 6787 w 6795"/>
              <a:gd name="T69" fmla="*/ 3063 h 3420"/>
              <a:gd name="T70" fmla="*/ 6794 w 6795"/>
              <a:gd name="T71" fmla="*/ 3285 h 3420"/>
              <a:gd name="T72" fmla="*/ 6788 w 6795"/>
              <a:gd name="T73" fmla="*/ 3413 h 3420"/>
              <a:gd name="T74" fmla="*/ 26 w 6795"/>
              <a:gd name="T75" fmla="*/ 3420 h 3420"/>
              <a:gd name="T76" fmla="*/ 14 w 6795"/>
              <a:gd name="T77" fmla="*/ 3376 h 3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95" h="3420">
                <a:moveTo>
                  <a:pt x="38" y="3417"/>
                </a:moveTo>
                <a:lnTo>
                  <a:pt x="26" y="3372"/>
                </a:lnTo>
                <a:lnTo>
                  <a:pt x="6771" y="3372"/>
                </a:lnTo>
                <a:lnTo>
                  <a:pt x="6747" y="3397"/>
                </a:lnTo>
                <a:lnTo>
                  <a:pt x="6746" y="3286"/>
                </a:lnTo>
                <a:lnTo>
                  <a:pt x="6743" y="3175"/>
                </a:lnTo>
                <a:lnTo>
                  <a:pt x="6739" y="3065"/>
                </a:lnTo>
                <a:lnTo>
                  <a:pt x="6733" y="2955"/>
                </a:lnTo>
                <a:lnTo>
                  <a:pt x="6724" y="2845"/>
                </a:lnTo>
                <a:lnTo>
                  <a:pt x="6714" y="2736"/>
                </a:lnTo>
                <a:lnTo>
                  <a:pt x="6703" y="2626"/>
                </a:lnTo>
                <a:lnTo>
                  <a:pt x="6689" y="2517"/>
                </a:lnTo>
                <a:lnTo>
                  <a:pt x="6674" y="2409"/>
                </a:lnTo>
                <a:lnTo>
                  <a:pt x="6657" y="2300"/>
                </a:lnTo>
                <a:lnTo>
                  <a:pt x="6638" y="2192"/>
                </a:lnTo>
                <a:lnTo>
                  <a:pt x="6618" y="2084"/>
                </a:lnTo>
                <a:lnTo>
                  <a:pt x="6595" y="1977"/>
                </a:lnTo>
                <a:lnTo>
                  <a:pt x="6571" y="1870"/>
                </a:lnTo>
                <a:lnTo>
                  <a:pt x="6545" y="1763"/>
                </a:lnTo>
                <a:lnTo>
                  <a:pt x="6518" y="1657"/>
                </a:lnTo>
                <a:lnTo>
                  <a:pt x="6489" y="1551"/>
                </a:lnTo>
                <a:lnTo>
                  <a:pt x="6458" y="1446"/>
                </a:lnTo>
                <a:lnTo>
                  <a:pt x="6425" y="1342"/>
                </a:lnTo>
                <a:lnTo>
                  <a:pt x="6391" y="1237"/>
                </a:lnTo>
                <a:lnTo>
                  <a:pt x="6355" y="1134"/>
                </a:lnTo>
                <a:lnTo>
                  <a:pt x="6317" y="1031"/>
                </a:lnTo>
                <a:lnTo>
                  <a:pt x="6277" y="928"/>
                </a:lnTo>
                <a:lnTo>
                  <a:pt x="6236" y="826"/>
                </a:lnTo>
                <a:lnTo>
                  <a:pt x="6193" y="725"/>
                </a:lnTo>
                <a:lnTo>
                  <a:pt x="6149" y="625"/>
                </a:lnTo>
                <a:lnTo>
                  <a:pt x="6102" y="525"/>
                </a:lnTo>
                <a:lnTo>
                  <a:pt x="6055" y="426"/>
                </a:lnTo>
                <a:lnTo>
                  <a:pt x="6005" y="327"/>
                </a:lnTo>
                <a:lnTo>
                  <a:pt x="5954" y="229"/>
                </a:lnTo>
                <a:lnTo>
                  <a:pt x="5901" y="132"/>
                </a:lnTo>
                <a:lnTo>
                  <a:pt x="5847" y="36"/>
                </a:lnTo>
                <a:lnTo>
                  <a:pt x="5879" y="45"/>
                </a:lnTo>
                <a:lnTo>
                  <a:pt x="38" y="3417"/>
                </a:lnTo>
                <a:close/>
                <a:moveTo>
                  <a:pt x="5855" y="4"/>
                </a:moveTo>
                <a:cubicBezTo>
                  <a:pt x="5861" y="0"/>
                  <a:pt x="5868" y="0"/>
                  <a:pt x="5874" y="1"/>
                </a:cubicBezTo>
                <a:cubicBezTo>
                  <a:pt x="5880" y="3"/>
                  <a:pt x="5885" y="7"/>
                  <a:pt x="5888" y="13"/>
                </a:cubicBezTo>
                <a:lnTo>
                  <a:pt x="5943" y="109"/>
                </a:lnTo>
                <a:lnTo>
                  <a:pt x="5996" y="207"/>
                </a:lnTo>
                <a:lnTo>
                  <a:pt x="6048" y="306"/>
                </a:lnTo>
                <a:lnTo>
                  <a:pt x="6098" y="405"/>
                </a:lnTo>
                <a:lnTo>
                  <a:pt x="6146" y="505"/>
                </a:lnTo>
                <a:lnTo>
                  <a:pt x="6193" y="605"/>
                </a:lnTo>
                <a:lnTo>
                  <a:pt x="6238" y="706"/>
                </a:lnTo>
                <a:lnTo>
                  <a:pt x="6281" y="808"/>
                </a:lnTo>
                <a:lnTo>
                  <a:pt x="6322" y="911"/>
                </a:lnTo>
                <a:lnTo>
                  <a:pt x="6362" y="1014"/>
                </a:lnTo>
                <a:lnTo>
                  <a:pt x="6400" y="1118"/>
                </a:lnTo>
                <a:lnTo>
                  <a:pt x="6436" y="1222"/>
                </a:lnTo>
                <a:lnTo>
                  <a:pt x="6471" y="1327"/>
                </a:lnTo>
                <a:lnTo>
                  <a:pt x="6504" y="1433"/>
                </a:lnTo>
                <a:lnTo>
                  <a:pt x="6535" y="1539"/>
                </a:lnTo>
                <a:lnTo>
                  <a:pt x="6564" y="1645"/>
                </a:lnTo>
                <a:lnTo>
                  <a:pt x="6592" y="1752"/>
                </a:lnTo>
                <a:lnTo>
                  <a:pt x="6618" y="1859"/>
                </a:lnTo>
                <a:lnTo>
                  <a:pt x="6642" y="1967"/>
                </a:lnTo>
                <a:lnTo>
                  <a:pt x="6665" y="2075"/>
                </a:lnTo>
                <a:lnTo>
                  <a:pt x="6685" y="2184"/>
                </a:lnTo>
                <a:lnTo>
                  <a:pt x="6704" y="2293"/>
                </a:lnTo>
                <a:lnTo>
                  <a:pt x="6721" y="2402"/>
                </a:lnTo>
                <a:lnTo>
                  <a:pt x="6737" y="2512"/>
                </a:lnTo>
                <a:lnTo>
                  <a:pt x="6750" y="2621"/>
                </a:lnTo>
                <a:lnTo>
                  <a:pt x="6762" y="2731"/>
                </a:lnTo>
                <a:lnTo>
                  <a:pt x="6772" y="2842"/>
                </a:lnTo>
                <a:lnTo>
                  <a:pt x="6780" y="2952"/>
                </a:lnTo>
                <a:lnTo>
                  <a:pt x="6787" y="3063"/>
                </a:lnTo>
                <a:lnTo>
                  <a:pt x="6791" y="3174"/>
                </a:lnTo>
                <a:lnTo>
                  <a:pt x="6794" y="3285"/>
                </a:lnTo>
                <a:lnTo>
                  <a:pt x="6795" y="3396"/>
                </a:lnTo>
                <a:cubicBezTo>
                  <a:pt x="6795" y="3403"/>
                  <a:pt x="6793" y="3409"/>
                  <a:pt x="6788" y="3413"/>
                </a:cubicBezTo>
                <a:cubicBezTo>
                  <a:pt x="6784" y="3418"/>
                  <a:pt x="6777" y="3420"/>
                  <a:pt x="6771" y="3420"/>
                </a:cubicBezTo>
                <a:lnTo>
                  <a:pt x="26" y="3420"/>
                </a:lnTo>
                <a:cubicBezTo>
                  <a:pt x="16" y="3420"/>
                  <a:pt x="6" y="3413"/>
                  <a:pt x="3" y="3403"/>
                </a:cubicBezTo>
                <a:cubicBezTo>
                  <a:pt x="0" y="3392"/>
                  <a:pt x="5" y="3381"/>
                  <a:pt x="14" y="3376"/>
                </a:cubicBezTo>
                <a:lnTo>
                  <a:pt x="5855" y="4"/>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40" name="Freeform 23"/>
          <p:cNvSpPr/>
          <p:nvPr/>
        </p:nvSpPr>
        <p:spPr bwMode="auto">
          <a:xfrm>
            <a:off x="4371508" y="2566488"/>
            <a:ext cx="1723960" cy="862512"/>
          </a:xfrm>
          <a:custGeom>
            <a:avLst/>
            <a:gdLst>
              <a:gd name="T0" fmla="*/ 13488 w 13488"/>
              <a:gd name="T1" fmla="*/ 6744 h 6744"/>
              <a:gd name="T2" fmla="*/ 1807 w 13488"/>
              <a:gd name="T3" fmla="*/ 0 h 6744"/>
              <a:gd name="T4" fmla="*/ 0 w 13488"/>
              <a:gd name="T5" fmla="*/ 6744 h 6744"/>
              <a:gd name="T6" fmla="*/ 13488 w 13488"/>
              <a:gd name="T7" fmla="*/ 6744 h 6744"/>
            </a:gdLst>
            <a:ahLst/>
            <a:cxnLst>
              <a:cxn ang="0">
                <a:pos x="T0" y="T1"/>
              </a:cxn>
              <a:cxn ang="0">
                <a:pos x="T2" y="T3"/>
              </a:cxn>
              <a:cxn ang="0">
                <a:pos x="T4" y="T5"/>
              </a:cxn>
              <a:cxn ang="0">
                <a:pos x="T6" y="T7"/>
              </a:cxn>
            </a:cxnLst>
            <a:rect l="0" t="0" r="r" b="b"/>
            <a:pathLst>
              <a:path w="13488" h="6744">
                <a:moveTo>
                  <a:pt x="13488" y="6744"/>
                </a:moveTo>
                <a:lnTo>
                  <a:pt x="1807" y="0"/>
                </a:lnTo>
                <a:cubicBezTo>
                  <a:pt x="623" y="2051"/>
                  <a:pt x="0" y="4377"/>
                  <a:pt x="0" y="6744"/>
                </a:cubicBezTo>
                <a:lnTo>
                  <a:pt x="13488" y="6744"/>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41" name="Freeform 24"/>
          <p:cNvSpPr>
            <a:spLocks noEditPoints="1"/>
          </p:cNvSpPr>
          <p:nvPr/>
        </p:nvSpPr>
        <p:spPr bwMode="auto">
          <a:xfrm>
            <a:off x="4366184" y="2561163"/>
            <a:ext cx="1735673" cy="874226"/>
          </a:xfrm>
          <a:custGeom>
            <a:avLst/>
            <a:gdLst>
              <a:gd name="T0" fmla="*/ 13512 w 13588"/>
              <a:gd name="T1" fmla="*/ 6835 h 6841"/>
              <a:gd name="T2" fmla="*/ 1897 w 13588"/>
              <a:gd name="T3" fmla="*/ 73 h 6841"/>
              <a:gd name="T4" fmla="*/ 1682 w 13588"/>
              <a:gd name="T5" fmla="*/ 460 h 6841"/>
              <a:gd name="T6" fmla="*/ 1480 w 13588"/>
              <a:gd name="T7" fmla="*/ 853 h 6841"/>
              <a:gd name="T8" fmla="*/ 1292 w 13588"/>
              <a:gd name="T9" fmla="*/ 1251 h 6841"/>
              <a:gd name="T10" fmla="*/ 1117 w 13588"/>
              <a:gd name="T11" fmla="*/ 1654 h 6841"/>
              <a:gd name="T12" fmla="*/ 956 w 13588"/>
              <a:gd name="T13" fmla="*/ 2063 h 6841"/>
              <a:gd name="T14" fmla="*/ 808 w 13588"/>
              <a:gd name="T15" fmla="*/ 2476 h 6841"/>
              <a:gd name="T16" fmla="*/ 674 w 13588"/>
              <a:gd name="T17" fmla="*/ 2894 h 6841"/>
              <a:gd name="T18" fmla="*/ 554 w 13588"/>
              <a:gd name="T19" fmla="*/ 3315 h 6841"/>
              <a:gd name="T20" fmla="*/ 447 w 13588"/>
              <a:gd name="T21" fmla="*/ 3741 h 6841"/>
              <a:gd name="T22" fmla="*/ 354 w 13588"/>
              <a:gd name="T23" fmla="*/ 4170 h 6841"/>
              <a:gd name="T24" fmla="*/ 276 w 13588"/>
              <a:gd name="T25" fmla="*/ 4602 h 6841"/>
              <a:gd name="T26" fmla="*/ 212 w 13588"/>
              <a:gd name="T27" fmla="*/ 5036 h 6841"/>
              <a:gd name="T28" fmla="*/ 161 w 13588"/>
              <a:gd name="T29" fmla="*/ 5473 h 6841"/>
              <a:gd name="T30" fmla="*/ 125 w 13588"/>
              <a:gd name="T31" fmla="*/ 5912 h 6841"/>
              <a:gd name="T32" fmla="*/ 103 w 13588"/>
              <a:gd name="T33" fmla="*/ 6352 h 6841"/>
              <a:gd name="T34" fmla="*/ 96 w 13588"/>
              <a:gd name="T35" fmla="*/ 6794 h 6841"/>
              <a:gd name="T36" fmla="*/ 13536 w 13588"/>
              <a:gd name="T37" fmla="*/ 6745 h 6841"/>
              <a:gd name="T38" fmla="*/ 14 w 13588"/>
              <a:gd name="T39" fmla="*/ 6827 h 6841"/>
              <a:gd name="T40" fmla="*/ 2 w 13588"/>
              <a:gd name="T41" fmla="*/ 6570 h 6841"/>
              <a:gd name="T42" fmla="*/ 17 w 13588"/>
              <a:gd name="T43" fmla="*/ 6126 h 6841"/>
              <a:gd name="T44" fmla="*/ 46 w 13588"/>
              <a:gd name="T45" fmla="*/ 5683 h 6841"/>
              <a:gd name="T46" fmla="*/ 89 w 13588"/>
              <a:gd name="T47" fmla="*/ 5242 h 6841"/>
              <a:gd name="T48" fmla="*/ 147 w 13588"/>
              <a:gd name="T49" fmla="*/ 4804 h 6841"/>
              <a:gd name="T50" fmla="*/ 219 w 13588"/>
              <a:gd name="T51" fmla="*/ 4367 h 6841"/>
              <a:gd name="T52" fmla="*/ 306 w 13588"/>
              <a:gd name="T53" fmla="*/ 3934 h 6841"/>
              <a:gd name="T54" fmla="*/ 406 w 13588"/>
              <a:gd name="T55" fmla="*/ 3503 h 6841"/>
              <a:gd name="T56" fmla="*/ 520 w 13588"/>
              <a:gd name="T57" fmla="*/ 3077 h 6841"/>
              <a:gd name="T58" fmla="*/ 648 w 13588"/>
              <a:gd name="T59" fmla="*/ 2654 h 6841"/>
              <a:gd name="T60" fmla="*/ 790 w 13588"/>
              <a:gd name="T61" fmla="*/ 2235 h 6841"/>
              <a:gd name="T62" fmla="*/ 946 w 13588"/>
              <a:gd name="T63" fmla="*/ 1822 h 6841"/>
              <a:gd name="T64" fmla="*/ 1115 w 13588"/>
              <a:gd name="T65" fmla="*/ 1412 h 6841"/>
              <a:gd name="T66" fmla="*/ 1298 w 13588"/>
              <a:gd name="T67" fmla="*/ 1009 h 6841"/>
              <a:gd name="T68" fmla="*/ 1494 w 13588"/>
              <a:gd name="T69" fmla="*/ 611 h 6841"/>
              <a:gd name="T70" fmla="*/ 1704 w 13588"/>
              <a:gd name="T71" fmla="*/ 219 h 6841"/>
              <a:gd name="T72" fmla="*/ 1842 w 13588"/>
              <a:gd name="T73" fmla="*/ 3 h 6841"/>
              <a:gd name="T74" fmla="*/ 13560 w 13588"/>
              <a:gd name="T75" fmla="*/ 6752 h 6841"/>
              <a:gd name="T76" fmla="*/ 13536 w 13588"/>
              <a:gd name="T77" fmla="*/ 6841 h 6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88" h="6841">
                <a:moveTo>
                  <a:pt x="13536" y="6745"/>
                </a:moveTo>
                <a:lnTo>
                  <a:pt x="13512" y="6835"/>
                </a:lnTo>
                <a:lnTo>
                  <a:pt x="1831" y="91"/>
                </a:lnTo>
                <a:lnTo>
                  <a:pt x="1897" y="73"/>
                </a:lnTo>
                <a:lnTo>
                  <a:pt x="1787" y="266"/>
                </a:lnTo>
                <a:lnTo>
                  <a:pt x="1682" y="460"/>
                </a:lnTo>
                <a:lnTo>
                  <a:pt x="1580" y="656"/>
                </a:lnTo>
                <a:lnTo>
                  <a:pt x="1480" y="853"/>
                </a:lnTo>
                <a:lnTo>
                  <a:pt x="1385" y="1051"/>
                </a:lnTo>
                <a:lnTo>
                  <a:pt x="1292" y="1251"/>
                </a:lnTo>
                <a:lnTo>
                  <a:pt x="1203" y="1451"/>
                </a:lnTo>
                <a:lnTo>
                  <a:pt x="1117" y="1654"/>
                </a:lnTo>
                <a:lnTo>
                  <a:pt x="1035" y="1858"/>
                </a:lnTo>
                <a:lnTo>
                  <a:pt x="956" y="2063"/>
                </a:lnTo>
                <a:lnTo>
                  <a:pt x="881" y="2268"/>
                </a:lnTo>
                <a:lnTo>
                  <a:pt x="808" y="2476"/>
                </a:lnTo>
                <a:lnTo>
                  <a:pt x="740" y="2684"/>
                </a:lnTo>
                <a:lnTo>
                  <a:pt x="674" y="2894"/>
                </a:lnTo>
                <a:lnTo>
                  <a:pt x="612" y="3104"/>
                </a:lnTo>
                <a:lnTo>
                  <a:pt x="554" y="3315"/>
                </a:lnTo>
                <a:lnTo>
                  <a:pt x="499" y="3527"/>
                </a:lnTo>
                <a:lnTo>
                  <a:pt x="447" y="3741"/>
                </a:lnTo>
                <a:lnTo>
                  <a:pt x="399" y="3955"/>
                </a:lnTo>
                <a:lnTo>
                  <a:pt x="354" y="4170"/>
                </a:lnTo>
                <a:lnTo>
                  <a:pt x="314" y="4385"/>
                </a:lnTo>
                <a:lnTo>
                  <a:pt x="276" y="4602"/>
                </a:lnTo>
                <a:lnTo>
                  <a:pt x="242" y="4818"/>
                </a:lnTo>
                <a:lnTo>
                  <a:pt x="212" y="5036"/>
                </a:lnTo>
                <a:lnTo>
                  <a:pt x="185" y="5254"/>
                </a:lnTo>
                <a:lnTo>
                  <a:pt x="161" y="5473"/>
                </a:lnTo>
                <a:lnTo>
                  <a:pt x="141" y="5692"/>
                </a:lnTo>
                <a:lnTo>
                  <a:pt x="125" y="5912"/>
                </a:lnTo>
                <a:lnTo>
                  <a:pt x="112" y="6132"/>
                </a:lnTo>
                <a:lnTo>
                  <a:pt x="103" y="6352"/>
                </a:lnTo>
                <a:lnTo>
                  <a:pt x="98" y="6573"/>
                </a:lnTo>
                <a:lnTo>
                  <a:pt x="96" y="6794"/>
                </a:lnTo>
                <a:lnTo>
                  <a:pt x="48" y="6745"/>
                </a:lnTo>
                <a:lnTo>
                  <a:pt x="13536" y="6745"/>
                </a:lnTo>
                <a:close/>
                <a:moveTo>
                  <a:pt x="48" y="6841"/>
                </a:moveTo>
                <a:cubicBezTo>
                  <a:pt x="35" y="6841"/>
                  <a:pt x="23" y="6836"/>
                  <a:pt x="14" y="6827"/>
                </a:cubicBezTo>
                <a:cubicBezTo>
                  <a:pt x="5" y="6818"/>
                  <a:pt x="0" y="6806"/>
                  <a:pt x="0" y="6793"/>
                </a:cubicBezTo>
                <a:lnTo>
                  <a:pt x="2" y="6570"/>
                </a:lnTo>
                <a:lnTo>
                  <a:pt x="8" y="6348"/>
                </a:lnTo>
                <a:lnTo>
                  <a:pt x="17" y="6126"/>
                </a:lnTo>
                <a:lnTo>
                  <a:pt x="29" y="5904"/>
                </a:lnTo>
                <a:lnTo>
                  <a:pt x="46" y="5683"/>
                </a:lnTo>
                <a:lnTo>
                  <a:pt x="66" y="5462"/>
                </a:lnTo>
                <a:lnTo>
                  <a:pt x="89" y="5242"/>
                </a:lnTo>
                <a:lnTo>
                  <a:pt x="116" y="5023"/>
                </a:lnTo>
                <a:lnTo>
                  <a:pt x="147" y="4804"/>
                </a:lnTo>
                <a:lnTo>
                  <a:pt x="181" y="4585"/>
                </a:lnTo>
                <a:lnTo>
                  <a:pt x="219" y="4367"/>
                </a:lnTo>
                <a:lnTo>
                  <a:pt x="260" y="4150"/>
                </a:lnTo>
                <a:lnTo>
                  <a:pt x="306" y="3934"/>
                </a:lnTo>
                <a:lnTo>
                  <a:pt x="354" y="3718"/>
                </a:lnTo>
                <a:lnTo>
                  <a:pt x="406" y="3503"/>
                </a:lnTo>
                <a:lnTo>
                  <a:pt x="461" y="3290"/>
                </a:lnTo>
                <a:lnTo>
                  <a:pt x="520" y="3077"/>
                </a:lnTo>
                <a:lnTo>
                  <a:pt x="583" y="2865"/>
                </a:lnTo>
                <a:lnTo>
                  <a:pt x="648" y="2654"/>
                </a:lnTo>
                <a:lnTo>
                  <a:pt x="718" y="2444"/>
                </a:lnTo>
                <a:lnTo>
                  <a:pt x="790" y="2235"/>
                </a:lnTo>
                <a:lnTo>
                  <a:pt x="866" y="2028"/>
                </a:lnTo>
                <a:lnTo>
                  <a:pt x="946" y="1822"/>
                </a:lnTo>
                <a:lnTo>
                  <a:pt x="1029" y="1617"/>
                </a:lnTo>
                <a:lnTo>
                  <a:pt x="1115" y="1412"/>
                </a:lnTo>
                <a:lnTo>
                  <a:pt x="1205" y="1210"/>
                </a:lnTo>
                <a:lnTo>
                  <a:pt x="1298" y="1009"/>
                </a:lnTo>
                <a:lnTo>
                  <a:pt x="1395" y="809"/>
                </a:lnTo>
                <a:lnTo>
                  <a:pt x="1494" y="611"/>
                </a:lnTo>
                <a:lnTo>
                  <a:pt x="1597" y="414"/>
                </a:lnTo>
                <a:lnTo>
                  <a:pt x="1704" y="219"/>
                </a:lnTo>
                <a:lnTo>
                  <a:pt x="1813" y="26"/>
                </a:lnTo>
                <a:cubicBezTo>
                  <a:pt x="1820" y="15"/>
                  <a:pt x="1830" y="7"/>
                  <a:pt x="1842" y="3"/>
                </a:cubicBezTo>
                <a:cubicBezTo>
                  <a:pt x="1855" y="0"/>
                  <a:pt x="1868" y="2"/>
                  <a:pt x="1879" y="8"/>
                </a:cubicBezTo>
                <a:lnTo>
                  <a:pt x="13560" y="6752"/>
                </a:lnTo>
                <a:cubicBezTo>
                  <a:pt x="13579" y="6763"/>
                  <a:pt x="13588" y="6785"/>
                  <a:pt x="13583" y="6806"/>
                </a:cubicBezTo>
                <a:cubicBezTo>
                  <a:pt x="13577" y="6827"/>
                  <a:pt x="13558" y="6841"/>
                  <a:pt x="13536" y="6841"/>
                </a:cubicBezTo>
                <a:lnTo>
                  <a:pt x="48" y="6841"/>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42" name="Freeform 25"/>
          <p:cNvSpPr/>
          <p:nvPr/>
        </p:nvSpPr>
        <p:spPr bwMode="auto">
          <a:xfrm>
            <a:off x="4602576" y="1936108"/>
            <a:ext cx="1492892" cy="1492892"/>
          </a:xfrm>
          <a:custGeom>
            <a:avLst/>
            <a:gdLst>
              <a:gd name="T0" fmla="*/ 11681 w 11681"/>
              <a:gd name="T1" fmla="*/ 11681 h 11681"/>
              <a:gd name="T2" fmla="*/ 4937 w 11681"/>
              <a:gd name="T3" fmla="*/ 0 h 11681"/>
              <a:gd name="T4" fmla="*/ 0 w 11681"/>
              <a:gd name="T5" fmla="*/ 4937 h 11681"/>
              <a:gd name="T6" fmla="*/ 11681 w 11681"/>
              <a:gd name="T7" fmla="*/ 11681 h 11681"/>
            </a:gdLst>
            <a:ahLst/>
            <a:cxnLst>
              <a:cxn ang="0">
                <a:pos x="T0" y="T1"/>
              </a:cxn>
              <a:cxn ang="0">
                <a:pos x="T2" y="T3"/>
              </a:cxn>
              <a:cxn ang="0">
                <a:pos x="T4" y="T5"/>
              </a:cxn>
              <a:cxn ang="0">
                <a:pos x="T6" y="T7"/>
              </a:cxn>
            </a:cxnLst>
            <a:rect l="0" t="0" r="r" b="b"/>
            <a:pathLst>
              <a:path w="11681" h="11681">
                <a:moveTo>
                  <a:pt x="11681" y="11681"/>
                </a:moveTo>
                <a:lnTo>
                  <a:pt x="4937" y="0"/>
                </a:lnTo>
                <a:cubicBezTo>
                  <a:pt x="2886" y="1184"/>
                  <a:pt x="1184" y="2886"/>
                  <a:pt x="0" y="4937"/>
                </a:cubicBezTo>
                <a:lnTo>
                  <a:pt x="11681" y="11681"/>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43" name="Freeform 26"/>
          <p:cNvSpPr>
            <a:spLocks noEditPoints="1"/>
          </p:cNvSpPr>
          <p:nvPr/>
        </p:nvSpPr>
        <p:spPr bwMode="auto">
          <a:xfrm>
            <a:off x="4596187" y="1929719"/>
            <a:ext cx="1505670" cy="1505670"/>
          </a:xfrm>
          <a:custGeom>
            <a:avLst/>
            <a:gdLst>
              <a:gd name="T0" fmla="*/ 11755 w 11784"/>
              <a:gd name="T1" fmla="*/ 11690 h 11784"/>
              <a:gd name="T2" fmla="*/ 11690 w 11784"/>
              <a:gd name="T3" fmla="*/ 11755 h 11784"/>
              <a:gd name="T4" fmla="*/ 4946 w 11784"/>
              <a:gd name="T5" fmla="*/ 74 h 11784"/>
              <a:gd name="T6" fmla="*/ 5012 w 11784"/>
              <a:gd name="T7" fmla="*/ 91 h 11784"/>
              <a:gd name="T8" fmla="*/ 4820 w 11784"/>
              <a:gd name="T9" fmla="*/ 204 h 11784"/>
              <a:gd name="T10" fmla="*/ 4632 w 11784"/>
              <a:gd name="T11" fmla="*/ 319 h 11784"/>
              <a:gd name="T12" fmla="*/ 4261 w 11784"/>
              <a:gd name="T13" fmla="*/ 558 h 11784"/>
              <a:gd name="T14" fmla="*/ 3899 w 11784"/>
              <a:gd name="T15" fmla="*/ 809 h 11784"/>
              <a:gd name="T16" fmla="*/ 3546 w 11784"/>
              <a:gd name="T17" fmla="*/ 1071 h 11784"/>
              <a:gd name="T18" fmla="*/ 3202 w 11784"/>
              <a:gd name="T19" fmla="*/ 1344 h 11784"/>
              <a:gd name="T20" fmla="*/ 2867 w 11784"/>
              <a:gd name="T21" fmla="*/ 1629 h 11784"/>
              <a:gd name="T22" fmla="*/ 2542 w 11784"/>
              <a:gd name="T23" fmla="*/ 1923 h 11784"/>
              <a:gd name="T24" fmla="*/ 2227 w 11784"/>
              <a:gd name="T25" fmla="*/ 2228 h 11784"/>
              <a:gd name="T26" fmla="*/ 1922 w 11784"/>
              <a:gd name="T27" fmla="*/ 2543 h 11784"/>
              <a:gd name="T28" fmla="*/ 1628 w 11784"/>
              <a:gd name="T29" fmla="*/ 2868 h 11784"/>
              <a:gd name="T30" fmla="*/ 1343 w 11784"/>
              <a:gd name="T31" fmla="*/ 3203 h 11784"/>
              <a:gd name="T32" fmla="*/ 1070 w 11784"/>
              <a:gd name="T33" fmla="*/ 3547 h 11784"/>
              <a:gd name="T34" fmla="*/ 808 w 11784"/>
              <a:gd name="T35" fmla="*/ 3900 h 11784"/>
              <a:gd name="T36" fmla="*/ 557 w 11784"/>
              <a:gd name="T37" fmla="*/ 4262 h 11784"/>
              <a:gd name="T38" fmla="*/ 318 w 11784"/>
              <a:gd name="T39" fmla="*/ 4633 h 11784"/>
              <a:gd name="T40" fmla="*/ 203 w 11784"/>
              <a:gd name="T41" fmla="*/ 4821 h 11784"/>
              <a:gd name="T42" fmla="*/ 91 w 11784"/>
              <a:gd name="T43" fmla="*/ 5012 h 11784"/>
              <a:gd name="T44" fmla="*/ 74 w 11784"/>
              <a:gd name="T45" fmla="*/ 4946 h 11784"/>
              <a:gd name="T46" fmla="*/ 11755 w 11784"/>
              <a:gd name="T47" fmla="*/ 11690 h 11784"/>
              <a:gd name="T48" fmla="*/ 26 w 11784"/>
              <a:gd name="T49" fmla="*/ 5029 h 11784"/>
              <a:gd name="T50" fmla="*/ 4 w 11784"/>
              <a:gd name="T51" fmla="*/ 5000 h 11784"/>
              <a:gd name="T52" fmla="*/ 9 w 11784"/>
              <a:gd name="T53" fmla="*/ 4963 h 11784"/>
              <a:gd name="T54" fmla="*/ 122 w 11784"/>
              <a:gd name="T55" fmla="*/ 4771 h 11784"/>
              <a:gd name="T56" fmla="*/ 238 w 11784"/>
              <a:gd name="T57" fmla="*/ 4581 h 11784"/>
              <a:gd name="T58" fmla="*/ 478 w 11784"/>
              <a:gd name="T59" fmla="*/ 4208 h 11784"/>
              <a:gd name="T60" fmla="*/ 731 w 11784"/>
              <a:gd name="T61" fmla="*/ 3843 h 11784"/>
              <a:gd name="T62" fmla="*/ 995 w 11784"/>
              <a:gd name="T63" fmla="*/ 3487 h 11784"/>
              <a:gd name="T64" fmla="*/ 1270 w 11784"/>
              <a:gd name="T65" fmla="*/ 3141 h 11784"/>
              <a:gd name="T66" fmla="*/ 1556 w 11784"/>
              <a:gd name="T67" fmla="*/ 2804 h 11784"/>
              <a:gd name="T68" fmla="*/ 1853 w 11784"/>
              <a:gd name="T69" fmla="*/ 2477 h 11784"/>
              <a:gd name="T70" fmla="*/ 2160 w 11784"/>
              <a:gd name="T71" fmla="*/ 2159 h 11784"/>
              <a:gd name="T72" fmla="*/ 2478 w 11784"/>
              <a:gd name="T73" fmla="*/ 1852 h 11784"/>
              <a:gd name="T74" fmla="*/ 2805 w 11784"/>
              <a:gd name="T75" fmla="*/ 1555 h 11784"/>
              <a:gd name="T76" fmla="*/ 3142 w 11784"/>
              <a:gd name="T77" fmla="*/ 1269 h 11784"/>
              <a:gd name="T78" fmla="*/ 3489 w 11784"/>
              <a:gd name="T79" fmla="*/ 994 h 11784"/>
              <a:gd name="T80" fmla="*/ 3844 w 11784"/>
              <a:gd name="T81" fmla="*/ 730 h 11784"/>
              <a:gd name="T82" fmla="*/ 4209 w 11784"/>
              <a:gd name="T83" fmla="*/ 478 h 11784"/>
              <a:gd name="T84" fmla="*/ 4582 w 11784"/>
              <a:gd name="T85" fmla="*/ 237 h 11784"/>
              <a:gd name="T86" fmla="*/ 4772 w 11784"/>
              <a:gd name="T87" fmla="*/ 121 h 11784"/>
              <a:gd name="T88" fmla="*/ 4963 w 11784"/>
              <a:gd name="T89" fmla="*/ 9 h 11784"/>
              <a:gd name="T90" fmla="*/ 5000 w 11784"/>
              <a:gd name="T91" fmla="*/ 4 h 11784"/>
              <a:gd name="T92" fmla="*/ 5029 w 11784"/>
              <a:gd name="T93" fmla="*/ 26 h 11784"/>
              <a:gd name="T94" fmla="*/ 11773 w 11784"/>
              <a:gd name="T95" fmla="*/ 11707 h 11784"/>
              <a:gd name="T96" fmla="*/ 11765 w 11784"/>
              <a:gd name="T97" fmla="*/ 11765 h 11784"/>
              <a:gd name="T98" fmla="*/ 11707 w 11784"/>
              <a:gd name="T99" fmla="*/ 11773 h 11784"/>
              <a:gd name="T100" fmla="*/ 26 w 11784"/>
              <a:gd name="T101" fmla="*/ 5029 h 11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84" h="11784">
                <a:moveTo>
                  <a:pt x="11755" y="11690"/>
                </a:moveTo>
                <a:lnTo>
                  <a:pt x="11690" y="11755"/>
                </a:lnTo>
                <a:lnTo>
                  <a:pt x="4946" y="74"/>
                </a:lnTo>
                <a:lnTo>
                  <a:pt x="5012" y="91"/>
                </a:lnTo>
                <a:lnTo>
                  <a:pt x="4820" y="204"/>
                </a:lnTo>
                <a:lnTo>
                  <a:pt x="4632" y="319"/>
                </a:lnTo>
                <a:lnTo>
                  <a:pt x="4261" y="558"/>
                </a:lnTo>
                <a:lnTo>
                  <a:pt x="3899" y="809"/>
                </a:lnTo>
                <a:lnTo>
                  <a:pt x="3546" y="1071"/>
                </a:lnTo>
                <a:lnTo>
                  <a:pt x="3202" y="1344"/>
                </a:lnTo>
                <a:lnTo>
                  <a:pt x="2867" y="1629"/>
                </a:lnTo>
                <a:lnTo>
                  <a:pt x="2542" y="1923"/>
                </a:lnTo>
                <a:lnTo>
                  <a:pt x="2227" y="2228"/>
                </a:lnTo>
                <a:lnTo>
                  <a:pt x="1922" y="2543"/>
                </a:lnTo>
                <a:lnTo>
                  <a:pt x="1628" y="2868"/>
                </a:lnTo>
                <a:lnTo>
                  <a:pt x="1343" y="3203"/>
                </a:lnTo>
                <a:lnTo>
                  <a:pt x="1070" y="3547"/>
                </a:lnTo>
                <a:lnTo>
                  <a:pt x="808" y="3900"/>
                </a:lnTo>
                <a:lnTo>
                  <a:pt x="557" y="4262"/>
                </a:lnTo>
                <a:lnTo>
                  <a:pt x="318" y="4633"/>
                </a:lnTo>
                <a:lnTo>
                  <a:pt x="203" y="4821"/>
                </a:lnTo>
                <a:lnTo>
                  <a:pt x="91" y="5012"/>
                </a:lnTo>
                <a:lnTo>
                  <a:pt x="74" y="4946"/>
                </a:lnTo>
                <a:lnTo>
                  <a:pt x="11755" y="11690"/>
                </a:lnTo>
                <a:close/>
                <a:moveTo>
                  <a:pt x="26" y="5029"/>
                </a:moveTo>
                <a:cubicBezTo>
                  <a:pt x="15" y="5023"/>
                  <a:pt x="7" y="5012"/>
                  <a:pt x="4" y="5000"/>
                </a:cubicBezTo>
                <a:cubicBezTo>
                  <a:pt x="0" y="4987"/>
                  <a:pt x="2" y="4974"/>
                  <a:pt x="9" y="4963"/>
                </a:cubicBezTo>
                <a:lnTo>
                  <a:pt x="122" y="4771"/>
                </a:lnTo>
                <a:lnTo>
                  <a:pt x="238" y="4581"/>
                </a:lnTo>
                <a:lnTo>
                  <a:pt x="478" y="4208"/>
                </a:lnTo>
                <a:lnTo>
                  <a:pt x="731" y="3843"/>
                </a:lnTo>
                <a:lnTo>
                  <a:pt x="995" y="3487"/>
                </a:lnTo>
                <a:lnTo>
                  <a:pt x="1270" y="3141"/>
                </a:lnTo>
                <a:lnTo>
                  <a:pt x="1556" y="2804"/>
                </a:lnTo>
                <a:lnTo>
                  <a:pt x="1853" y="2477"/>
                </a:lnTo>
                <a:lnTo>
                  <a:pt x="2160" y="2159"/>
                </a:lnTo>
                <a:lnTo>
                  <a:pt x="2478" y="1852"/>
                </a:lnTo>
                <a:lnTo>
                  <a:pt x="2805" y="1555"/>
                </a:lnTo>
                <a:lnTo>
                  <a:pt x="3142" y="1269"/>
                </a:lnTo>
                <a:lnTo>
                  <a:pt x="3489" y="994"/>
                </a:lnTo>
                <a:lnTo>
                  <a:pt x="3844" y="730"/>
                </a:lnTo>
                <a:lnTo>
                  <a:pt x="4209" y="478"/>
                </a:lnTo>
                <a:lnTo>
                  <a:pt x="4582" y="237"/>
                </a:lnTo>
                <a:lnTo>
                  <a:pt x="4772" y="121"/>
                </a:lnTo>
                <a:lnTo>
                  <a:pt x="4963" y="9"/>
                </a:lnTo>
                <a:cubicBezTo>
                  <a:pt x="4974" y="2"/>
                  <a:pt x="4987" y="0"/>
                  <a:pt x="5000" y="4"/>
                </a:cubicBezTo>
                <a:cubicBezTo>
                  <a:pt x="5012" y="7"/>
                  <a:pt x="5023" y="15"/>
                  <a:pt x="5029" y="26"/>
                </a:cubicBezTo>
                <a:lnTo>
                  <a:pt x="11773" y="11707"/>
                </a:lnTo>
                <a:cubicBezTo>
                  <a:pt x="11784" y="11726"/>
                  <a:pt x="11781" y="11750"/>
                  <a:pt x="11765" y="11765"/>
                </a:cubicBezTo>
                <a:cubicBezTo>
                  <a:pt x="11750" y="11781"/>
                  <a:pt x="11726" y="11784"/>
                  <a:pt x="11707" y="11773"/>
                </a:cubicBezTo>
                <a:lnTo>
                  <a:pt x="26" y="5029"/>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44" name="Freeform 27"/>
          <p:cNvSpPr/>
          <p:nvPr/>
        </p:nvSpPr>
        <p:spPr bwMode="auto">
          <a:xfrm>
            <a:off x="5234021" y="1705040"/>
            <a:ext cx="861448" cy="1723960"/>
          </a:xfrm>
          <a:custGeom>
            <a:avLst/>
            <a:gdLst>
              <a:gd name="T0" fmla="*/ 6744 w 6744"/>
              <a:gd name="T1" fmla="*/ 13488 h 13488"/>
              <a:gd name="T2" fmla="*/ 6744 w 6744"/>
              <a:gd name="T3" fmla="*/ 0 h 13488"/>
              <a:gd name="T4" fmla="*/ 0 w 6744"/>
              <a:gd name="T5" fmla="*/ 1807 h 13488"/>
              <a:gd name="T6" fmla="*/ 6744 w 6744"/>
              <a:gd name="T7" fmla="*/ 13488 h 13488"/>
            </a:gdLst>
            <a:ahLst/>
            <a:cxnLst>
              <a:cxn ang="0">
                <a:pos x="T0" y="T1"/>
              </a:cxn>
              <a:cxn ang="0">
                <a:pos x="T2" y="T3"/>
              </a:cxn>
              <a:cxn ang="0">
                <a:pos x="T4" y="T5"/>
              </a:cxn>
              <a:cxn ang="0">
                <a:pos x="T6" y="T7"/>
              </a:cxn>
            </a:cxnLst>
            <a:rect l="0" t="0" r="r" b="b"/>
            <a:pathLst>
              <a:path w="6744" h="13488">
                <a:moveTo>
                  <a:pt x="6744" y="13488"/>
                </a:moveTo>
                <a:lnTo>
                  <a:pt x="6744" y="0"/>
                </a:lnTo>
                <a:cubicBezTo>
                  <a:pt x="4377" y="0"/>
                  <a:pt x="2051" y="623"/>
                  <a:pt x="0" y="1807"/>
                </a:cubicBezTo>
                <a:lnTo>
                  <a:pt x="6744" y="13488"/>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45" name="Freeform 28"/>
          <p:cNvSpPr>
            <a:spLocks noEditPoints="1"/>
          </p:cNvSpPr>
          <p:nvPr/>
        </p:nvSpPr>
        <p:spPr bwMode="auto">
          <a:xfrm>
            <a:off x="5227632" y="1698651"/>
            <a:ext cx="874226" cy="1736738"/>
          </a:xfrm>
          <a:custGeom>
            <a:avLst/>
            <a:gdLst>
              <a:gd name="T0" fmla="*/ 6745 w 6841"/>
              <a:gd name="T1" fmla="*/ 13536 h 13588"/>
              <a:gd name="T2" fmla="*/ 6794 w 6841"/>
              <a:gd name="T3" fmla="*/ 96 h 13588"/>
              <a:gd name="T4" fmla="*/ 6351 w 6841"/>
              <a:gd name="T5" fmla="*/ 103 h 13588"/>
              <a:gd name="T6" fmla="*/ 5911 w 6841"/>
              <a:gd name="T7" fmla="*/ 125 h 13588"/>
              <a:gd name="T8" fmla="*/ 5472 w 6841"/>
              <a:gd name="T9" fmla="*/ 161 h 13588"/>
              <a:gd name="T10" fmla="*/ 5035 w 6841"/>
              <a:gd name="T11" fmla="*/ 212 h 13588"/>
              <a:gd name="T12" fmla="*/ 4601 w 6841"/>
              <a:gd name="T13" fmla="*/ 276 h 13588"/>
              <a:gd name="T14" fmla="*/ 4169 w 6841"/>
              <a:gd name="T15" fmla="*/ 355 h 13588"/>
              <a:gd name="T16" fmla="*/ 3740 w 6841"/>
              <a:gd name="T17" fmla="*/ 447 h 13588"/>
              <a:gd name="T18" fmla="*/ 3314 w 6841"/>
              <a:gd name="T19" fmla="*/ 554 h 13588"/>
              <a:gd name="T20" fmla="*/ 2893 w 6841"/>
              <a:gd name="T21" fmla="*/ 674 h 13588"/>
              <a:gd name="T22" fmla="*/ 2475 w 6841"/>
              <a:gd name="T23" fmla="*/ 809 h 13588"/>
              <a:gd name="T24" fmla="*/ 2062 w 6841"/>
              <a:gd name="T25" fmla="*/ 956 h 13588"/>
              <a:gd name="T26" fmla="*/ 1653 w 6841"/>
              <a:gd name="T27" fmla="*/ 1117 h 13588"/>
              <a:gd name="T28" fmla="*/ 1250 w 6841"/>
              <a:gd name="T29" fmla="*/ 1292 h 13588"/>
              <a:gd name="T30" fmla="*/ 852 w 6841"/>
              <a:gd name="T31" fmla="*/ 1481 h 13588"/>
              <a:gd name="T32" fmla="*/ 459 w 6841"/>
              <a:gd name="T33" fmla="*/ 1682 h 13588"/>
              <a:gd name="T34" fmla="*/ 73 w 6841"/>
              <a:gd name="T35" fmla="*/ 1897 h 13588"/>
              <a:gd name="T36" fmla="*/ 6835 w 6841"/>
              <a:gd name="T37" fmla="*/ 13512 h 13588"/>
              <a:gd name="T38" fmla="*/ 3 w 6841"/>
              <a:gd name="T39" fmla="*/ 1842 h 13588"/>
              <a:gd name="T40" fmla="*/ 219 w 6841"/>
              <a:gd name="T41" fmla="*/ 1703 h 13588"/>
              <a:gd name="T42" fmla="*/ 612 w 6841"/>
              <a:gd name="T43" fmla="*/ 1494 h 13588"/>
              <a:gd name="T44" fmla="*/ 1010 w 6841"/>
              <a:gd name="T45" fmla="*/ 1298 h 13588"/>
              <a:gd name="T46" fmla="*/ 1413 w 6841"/>
              <a:gd name="T47" fmla="*/ 1115 h 13588"/>
              <a:gd name="T48" fmla="*/ 1823 w 6841"/>
              <a:gd name="T49" fmla="*/ 946 h 13588"/>
              <a:gd name="T50" fmla="*/ 2236 w 6841"/>
              <a:gd name="T51" fmla="*/ 790 h 13588"/>
              <a:gd name="T52" fmla="*/ 2655 w 6841"/>
              <a:gd name="T53" fmla="*/ 648 h 13588"/>
              <a:gd name="T54" fmla="*/ 3078 w 6841"/>
              <a:gd name="T55" fmla="*/ 520 h 13588"/>
              <a:gd name="T56" fmla="*/ 3504 w 6841"/>
              <a:gd name="T57" fmla="*/ 406 h 13588"/>
              <a:gd name="T58" fmla="*/ 3935 w 6841"/>
              <a:gd name="T59" fmla="*/ 305 h 13588"/>
              <a:gd name="T60" fmla="*/ 4368 w 6841"/>
              <a:gd name="T61" fmla="*/ 219 h 13588"/>
              <a:gd name="T62" fmla="*/ 4804 w 6841"/>
              <a:gd name="T63" fmla="*/ 147 h 13588"/>
              <a:gd name="T64" fmla="*/ 5243 w 6841"/>
              <a:gd name="T65" fmla="*/ 89 h 13588"/>
              <a:gd name="T66" fmla="*/ 5684 w 6841"/>
              <a:gd name="T67" fmla="*/ 46 h 13588"/>
              <a:gd name="T68" fmla="*/ 6127 w 6841"/>
              <a:gd name="T69" fmla="*/ 17 h 13588"/>
              <a:gd name="T70" fmla="*/ 6571 w 6841"/>
              <a:gd name="T71" fmla="*/ 2 h 13588"/>
              <a:gd name="T72" fmla="*/ 6827 w 6841"/>
              <a:gd name="T73" fmla="*/ 14 h 13588"/>
              <a:gd name="T74" fmla="*/ 6841 w 6841"/>
              <a:gd name="T75" fmla="*/ 13536 h 13588"/>
              <a:gd name="T76" fmla="*/ 6752 w 6841"/>
              <a:gd name="T77" fmla="*/ 13560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1" h="13588">
                <a:moveTo>
                  <a:pt x="6835" y="13512"/>
                </a:moveTo>
                <a:lnTo>
                  <a:pt x="6745" y="13536"/>
                </a:lnTo>
                <a:lnTo>
                  <a:pt x="6745" y="48"/>
                </a:lnTo>
                <a:lnTo>
                  <a:pt x="6794" y="96"/>
                </a:lnTo>
                <a:lnTo>
                  <a:pt x="6572" y="98"/>
                </a:lnTo>
                <a:lnTo>
                  <a:pt x="6351" y="103"/>
                </a:lnTo>
                <a:lnTo>
                  <a:pt x="6131" y="112"/>
                </a:lnTo>
                <a:lnTo>
                  <a:pt x="5911" y="125"/>
                </a:lnTo>
                <a:lnTo>
                  <a:pt x="5691" y="141"/>
                </a:lnTo>
                <a:lnTo>
                  <a:pt x="5472" y="161"/>
                </a:lnTo>
                <a:lnTo>
                  <a:pt x="5253" y="185"/>
                </a:lnTo>
                <a:lnTo>
                  <a:pt x="5035" y="212"/>
                </a:lnTo>
                <a:lnTo>
                  <a:pt x="4818" y="242"/>
                </a:lnTo>
                <a:lnTo>
                  <a:pt x="4601" y="276"/>
                </a:lnTo>
                <a:lnTo>
                  <a:pt x="4384" y="314"/>
                </a:lnTo>
                <a:lnTo>
                  <a:pt x="4169" y="355"/>
                </a:lnTo>
                <a:lnTo>
                  <a:pt x="3954" y="399"/>
                </a:lnTo>
                <a:lnTo>
                  <a:pt x="3740" y="447"/>
                </a:lnTo>
                <a:lnTo>
                  <a:pt x="3527" y="499"/>
                </a:lnTo>
                <a:lnTo>
                  <a:pt x="3314" y="554"/>
                </a:lnTo>
                <a:lnTo>
                  <a:pt x="3103" y="612"/>
                </a:lnTo>
                <a:lnTo>
                  <a:pt x="2893" y="674"/>
                </a:lnTo>
                <a:lnTo>
                  <a:pt x="2684" y="740"/>
                </a:lnTo>
                <a:lnTo>
                  <a:pt x="2475" y="809"/>
                </a:lnTo>
                <a:lnTo>
                  <a:pt x="2268" y="881"/>
                </a:lnTo>
                <a:lnTo>
                  <a:pt x="2062" y="956"/>
                </a:lnTo>
                <a:lnTo>
                  <a:pt x="1857" y="1035"/>
                </a:lnTo>
                <a:lnTo>
                  <a:pt x="1653" y="1117"/>
                </a:lnTo>
                <a:lnTo>
                  <a:pt x="1451" y="1203"/>
                </a:lnTo>
                <a:lnTo>
                  <a:pt x="1250" y="1292"/>
                </a:lnTo>
                <a:lnTo>
                  <a:pt x="1050" y="1385"/>
                </a:lnTo>
                <a:lnTo>
                  <a:pt x="852" y="1481"/>
                </a:lnTo>
                <a:lnTo>
                  <a:pt x="655" y="1580"/>
                </a:lnTo>
                <a:lnTo>
                  <a:pt x="459" y="1682"/>
                </a:lnTo>
                <a:lnTo>
                  <a:pt x="265" y="1788"/>
                </a:lnTo>
                <a:lnTo>
                  <a:pt x="73" y="1897"/>
                </a:lnTo>
                <a:lnTo>
                  <a:pt x="91" y="1831"/>
                </a:lnTo>
                <a:lnTo>
                  <a:pt x="6835" y="13512"/>
                </a:lnTo>
                <a:close/>
                <a:moveTo>
                  <a:pt x="8" y="1879"/>
                </a:moveTo>
                <a:cubicBezTo>
                  <a:pt x="2" y="1868"/>
                  <a:pt x="0" y="1855"/>
                  <a:pt x="3" y="1842"/>
                </a:cubicBezTo>
                <a:cubicBezTo>
                  <a:pt x="7" y="1830"/>
                  <a:pt x="15" y="1820"/>
                  <a:pt x="26" y="1813"/>
                </a:cubicBezTo>
                <a:lnTo>
                  <a:pt x="219" y="1703"/>
                </a:lnTo>
                <a:lnTo>
                  <a:pt x="415" y="1597"/>
                </a:lnTo>
                <a:lnTo>
                  <a:pt x="612" y="1494"/>
                </a:lnTo>
                <a:lnTo>
                  <a:pt x="810" y="1394"/>
                </a:lnTo>
                <a:lnTo>
                  <a:pt x="1010" y="1298"/>
                </a:lnTo>
                <a:lnTo>
                  <a:pt x="1211" y="1205"/>
                </a:lnTo>
                <a:lnTo>
                  <a:pt x="1413" y="1115"/>
                </a:lnTo>
                <a:lnTo>
                  <a:pt x="1618" y="1028"/>
                </a:lnTo>
                <a:lnTo>
                  <a:pt x="1823" y="946"/>
                </a:lnTo>
                <a:lnTo>
                  <a:pt x="2029" y="866"/>
                </a:lnTo>
                <a:lnTo>
                  <a:pt x="2236" y="790"/>
                </a:lnTo>
                <a:lnTo>
                  <a:pt x="2445" y="717"/>
                </a:lnTo>
                <a:lnTo>
                  <a:pt x="2655" y="648"/>
                </a:lnTo>
                <a:lnTo>
                  <a:pt x="2866" y="582"/>
                </a:lnTo>
                <a:lnTo>
                  <a:pt x="3078" y="520"/>
                </a:lnTo>
                <a:lnTo>
                  <a:pt x="3290" y="461"/>
                </a:lnTo>
                <a:lnTo>
                  <a:pt x="3504" y="406"/>
                </a:lnTo>
                <a:lnTo>
                  <a:pt x="3719" y="354"/>
                </a:lnTo>
                <a:lnTo>
                  <a:pt x="3935" y="305"/>
                </a:lnTo>
                <a:lnTo>
                  <a:pt x="4151" y="260"/>
                </a:lnTo>
                <a:lnTo>
                  <a:pt x="4368" y="219"/>
                </a:lnTo>
                <a:lnTo>
                  <a:pt x="4586" y="181"/>
                </a:lnTo>
                <a:lnTo>
                  <a:pt x="4804" y="147"/>
                </a:lnTo>
                <a:lnTo>
                  <a:pt x="5024" y="116"/>
                </a:lnTo>
                <a:lnTo>
                  <a:pt x="5243" y="89"/>
                </a:lnTo>
                <a:lnTo>
                  <a:pt x="5463" y="66"/>
                </a:lnTo>
                <a:lnTo>
                  <a:pt x="5684" y="46"/>
                </a:lnTo>
                <a:lnTo>
                  <a:pt x="5905" y="29"/>
                </a:lnTo>
                <a:lnTo>
                  <a:pt x="6127" y="17"/>
                </a:lnTo>
                <a:lnTo>
                  <a:pt x="6349" y="7"/>
                </a:lnTo>
                <a:lnTo>
                  <a:pt x="6571" y="2"/>
                </a:lnTo>
                <a:lnTo>
                  <a:pt x="6793" y="0"/>
                </a:lnTo>
                <a:cubicBezTo>
                  <a:pt x="6806" y="0"/>
                  <a:pt x="6818" y="5"/>
                  <a:pt x="6827" y="14"/>
                </a:cubicBezTo>
                <a:cubicBezTo>
                  <a:pt x="6836" y="23"/>
                  <a:pt x="6841" y="35"/>
                  <a:pt x="6841" y="48"/>
                </a:cubicBezTo>
                <a:lnTo>
                  <a:pt x="6841" y="13536"/>
                </a:lnTo>
                <a:cubicBezTo>
                  <a:pt x="6841" y="13558"/>
                  <a:pt x="6827" y="13577"/>
                  <a:pt x="6806" y="13583"/>
                </a:cubicBezTo>
                <a:cubicBezTo>
                  <a:pt x="6785" y="13588"/>
                  <a:pt x="6763" y="13579"/>
                  <a:pt x="6752" y="13560"/>
                </a:cubicBezTo>
                <a:lnTo>
                  <a:pt x="8" y="1879"/>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46" name="文本框 45"/>
          <p:cNvSpPr txBox="1"/>
          <p:nvPr/>
        </p:nvSpPr>
        <p:spPr>
          <a:xfrm>
            <a:off x="3759248" y="5173539"/>
            <a:ext cx="5211683" cy="905312"/>
          </a:xfrm>
          <a:prstGeom prst="rect">
            <a:avLst/>
          </a:prstGeom>
          <a:noFill/>
        </p:spPr>
        <p:txBody>
          <a:bodyPr wrap="none" rtlCol="0">
            <a:spAutoFit/>
          </a:bodyPr>
          <a:lstStyle/>
          <a:p>
            <a:pPr>
              <a:lnSpc>
                <a:spcPct val="120000"/>
              </a:lnSpc>
            </a:pPr>
            <a:r>
              <a:rPr lang="zh-CN" altLang="en-US" dirty="0">
                <a:solidFill>
                  <a:schemeClr val="bg1"/>
                </a:solidFill>
              </a:rPr>
              <a:t>第十四章 </a:t>
            </a:r>
            <a:endParaRPr lang="en-US" altLang="zh-CN" dirty="0">
              <a:solidFill>
                <a:schemeClr val="bg1"/>
              </a:solidFill>
            </a:endParaRPr>
          </a:p>
          <a:p>
            <a:pPr>
              <a:lnSpc>
                <a:spcPct val="120000"/>
              </a:lnSpc>
            </a:pPr>
            <a:r>
              <a:rPr lang="zh-CN" altLang="en-US" sz="2800" b="1" dirty="0">
                <a:solidFill>
                  <a:schemeClr val="bg1"/>
                </a:solidFill>
              </a:rPr>
              <a:t>食品安全、住宿与娱乐法律制度</a:t>
            </a:r>
            <a:endParaRPr lang="zh-CN" altLang="en-US" sz="2800" b="1" dirty="0">
              <a:solidFill>
                <a:schemeClr val="bg1"/>
              </a:solidFill>
            </a:endParaRPr>
          </a:p>
        </p:txBody>
      </p:sp>
      <p:sp>
        <p:nvSpPr>
          <p:cNvPr id="25" name="矩形 24"/>
          <p:cNvSpPr/>
          <p:nvPr/>
        </p:nvSpPr>
        <p:spPr>
          <a:xfrm>
            <a:off x="4597271" y="3613666"/>
            <a:ext cx="3023585" cy="461665"/>
          </a:xfrm>
          <a:prstGeom prst="rect">
            <a:avLst/>
          </a:prstGeom>
        </p:spPr>
        <p:txBody>
          <a:bodyPr wrap="none">
            <a:spAutoFit/>
          </a:bodyPr>
          <a:lstStyle/>
          <a:p>
            <a:r>
              <a:rPr lang="zh-CN" altLang="en-US" sz="2400" b="1" dirty="0">
                <a:solidFill>
                  <a:schemeClr val="bg1"/>
                </a:solidFill>
              </a:rPr>
              <a:t>第三篇  法律法规篇</a:t>
            </a:r>
            <a:endParaRPr lang="zh-CN" altLang="en-US" sz="2400" b="1" dirty="0">
              <a:solidFill>
                <a:schemeClr val="bg1"/>
              </a:solidFill>
            </a:endParaRPr>
          </a:p>
        </p:txBody>
      </p:sp>
      <p:grpSp>
        <p:nvGrpSpPr>
          <p:cNvPr id="29" name="组合 28"/>
          <p:cNvGrpSpPr/>
          <p:nvPr/>
        </p:nvGrpSpPr>
        <p:grpSpPr>
          <a:xfrm>
            <a:off x="2969517" y="5304638"/>
            <a:ext cx="664429" cy="643114"/>
            <a:chOff x="3030538" y="663575"/>
            <a:chExt cx="1435101" cy="1389063"/>
          </a:xfrm>
          <a:solidFill>
            <a:schemeClr val="bg1"/>
          </a:solidFill>
        </p:grpSpPr>
        <p:sp>
          <p:nvSpPr>
            <p:cNvPr id="30" name="Freeform 11"/>
            <p:cNvSpPr>
              <a:spLocks noEditPoints="1"/>
            </p:cNvSpPr>
            <p:nvPr/>
          </p:nvSpPr>
          <p:spPr bwMode="auto">
            <a:xfrm>
              <a:off x="3030538" y="671513"/>
              <a:ext cx="1098550" cy="1103313"/>
            </a:xfrm>
            <a:custGeom>
              <a:avLst/>
              <a:gdLst>
                <a:gd name="T0" fmla="*/ 188 w 376"/>
                <a:gd name="T1" fmla="*/ 0 h 377"/>
                <a:gd name="T2" fmla="*/ 0 w 376"/>
                <a:gd name="T3" fmla="*/ 189 h 377"/>
                <a:gd name="T4" fmla="*/ 188 w 376"/>
                <a:gd name="T5" fmla="*/ 377 h 377"/>
                <a:gd name="T6" fmla="*/ 376 w 376"/>
                <a:gd name="T7" fmla="*/ 189 h 377"/>
                <a:gd name="T8" fmla="*/ 188 w 376"/>
                <a:gd name="T9" fmla="*/ 0 h 377"/>
                <a:gd name="T10" fmla="*/ 188 w 376"/>
                <a:gd name="T11" fmla="*/ 329 h 377"/>
                <a:gd name="T12" fmla="*/ 48 w 376"/>
                <a:gd name="T13" fmla="*/ 189 h 377"/>
                <a:gd name="T14" fmla="*/ 188 w 376"/>
                <a:gd name="T15" fmla="*/ 48 h 377"/>
                <a:gd name="T16" fmla="*/ 328 w 376"/>
                <a:gd name="T17" fmla="*/ 189 h 377"/>
                <a:gd name="T18" fmla="*/ 188 w 376"/>
                <a:gd name="T19" fmla="*/ 329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377">
                  <a:moveTo>
                    <a:pt x="188" y="0"/>
                  </a:moveTo>
                  <a:cubicBezTo>
                    <a:pt x="84" y="0"/>
                    <a:pt x="0" y="85"/>
                    <a:pt x="0" y="189"/>
                  </a:cubicBezTo>
                  <a:cubicBezTo>
                    <a:pt x="0" y="292"/>
                    <a:pt x="84" y="377"/>
                    <a:pt x="188" y="377"/>
                  </a:cubicBezTo>
                  <a:cubicBezTo>
                    <a:pt x="292" y="377"/>
                    <a:pt x="376" y="292"/>
                    <a:pt x="376" y="189"/>
                  </a:cubicBezTo>
                  <a:cubicBezTo>
                    <a:pt x="376" y="85"/>
                    <a:pt x="292" y="0"/>
                    <a:pt x="188" y="0"/>
                  </a:cubicBezTo>
                  <a:close/>
                  <a:moveTo>
                    <a:pt x="188" y="329"/>
                  </a:moveTo>
                  <a:cubicBezTo>
                    <a:pt x="111" y="329"/>
                    <a:pt x="48" y="266"/>
                    <a:pt x="48" y="189"/>
                  </a:cubicBezTo>
                  <a:cubicBezTo>
                    <a:pt x="48" y="111"/>
                    <a:pt x="111" y="48"/>
                    <a:pt x="188" y="48"/>
                  </a:cubicBezTo>
                  <a:cubicBezTo>
                    <a:pt x="265" y="48"/>
                    <a:pt x="328" y="111"/>
                    <a:pt x="328" y="189"/>
                  </a:cubicBezTo>
                  <a:cubicBezTo>
                    <a:pt x="328" y="266"/>
                    <a:pt x="265" y="329"/>
                    <a:pt x="188" y="3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2"/>
            <p:cNvSpPr/>
            <p:nvPr/>
          </p:nvSpPr>
          <p:spPr bwMode="auto">
            <a:xfrm>
              <a:off x="3933826" y="1538288"/>
              <a:ext cx="111125" cy="115888"/>
            </a:xfrm>
            <a:custGeom>
              <a:avLst/>
              <a:gdLst>
                <a:gd name="T0" fmla="*/ 34 w 38"/>
                <a:gd name="T1" fmla="*/ 4 h 40"/>
                <a:gd name="T2" fmla="*/ 34 w 38"/>
                <a:gd name="T3" fmla="*/ 19 h 40"/>
                <a:gd name="T4" fmla="*/ 19 w 38"/>
                <a:gd name="T5" fmla="*/ 35 h 40"/>
                <a:gd name="T6" fmla="*/ 4 w 38"/>
                <a:gd name="T7" fmla="*/ 36 h 40"/>
                <a:gd name="T8" fmla="*/ 4 w 38"/>
                <a:gd name="T9" fmla="*/ 36 h 40"/>
                <a:gd name="T10" fmla="*/ 5 w 38"/>
                <a:gd name="T11" fmla="*/ 21 h 40"/>
                <a:gd name="T12" fmla="*/ 19 w 38"/>
                <a:gd name="T13" fmla="*/ 6 h 40"/>
                <a:gd name="T14" fmla="*/ 34 w 38"/>
                <a:gd name="T15" fmla="*/ 4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0">
                  <a:moveTo>
                    <a:pt x="34" y="4"/>
                  </a:moveTo>
                  <a:cubicBezTo>
                    <a:pt x="38" y="8"/>
                    <a:pt x="38" y="15"/>
                    <a:pt x="34" y="19"/>
                  </a:cubicBezTo>
                  <a:cubicBezTo>
                    <a:pt x="19" y="35"/>
                    <a:pt x="19" y="35"/>
                    <a:pt x="19" y="35"/>
                  </a:cubicBezTo>
                  <a:cubicBezTo>
                    <a:pt x="15" y="39"/>
                    <a:pt x="8" y="40"/>
                    <a:pt x="4" y="36"/>
                  </a:cubicBezTo>
                  <a:cubicBezTo>
                    <a:pt x="4" y="36"/>
                    <a:pt x="4" y="36"/>
                    <a:pt x="4" y="36"/>
                  </a:cubicBezTo>
                  <a:cubicBezTo>
                    <a:pt x="0" y="32"/>
                    <a:pt x="1" y="26"/>
                    <a:pt x="5" y="21"/>
                  </a:cubicBezTo>
                  <a:cubicBezTo>
                    <a:pt x="19" y="6"/>
                    <a:pt x="19" y="6"/>
                    <a:pt x="19" y="6"/>
                  </a:cubicBezTo>
                  <a:cubicBezTo>
                    <a:pt x="24" y="1"/>
                    <a:pt x="30" y="0"/>
                    <a:pt x="3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3"/>
            <p:cNvSpPr/>
            <p:nvPr/>
          </p:nvSpPr>
          <p:spPr bwMode="auto">
            <a:xfrm>
              <a:off x="3971926" y="1573213"/>
              <a:ext cx="493713" cy="479425"/>
            </a:xfrm>
            <a:custGeom>
              <a:avLst/>
              <a:gdLst>
                <a:gd name="T0" fmla="*/ 163 w 169"/>
                <a:gd name="T1" fmla="*/ 104 h 164"/>
                <a:gd name="T2" fmla="*/ 162 w 169"/>
                <a:gd name="T3" fmla="*/ 129 h 164"/>
                <a:gd name="T4" fmla="*/ 137 w 169"/>
                <a:gd name="T5" fmla="*/ 155 h 164"/>
                <a:gd name="T6" fmla="*/ 112 w 169"/>
                <a:gd name="T7" fmla="*/ 158 h 164"/>
                <a:gd name="T8" fmla="*/ 112 w 169"/>
                <a:gd name="T9" fmla="*/ 158 h 164"/>
                <a:gd name="T10" fmla="*/ 7 w 169"/>
                <a:gd name="T11" fmla="*/ 33 h 164"/>
                <a:gd name="T12" fmla="*/ 32 w 169"/>
                <a:gd name="T13" fmla="*/ 7 h 164"/>
                <a:gd name="T14" fmla="*/ 163 w 169"/>
                <a:gd name="T15" fmla="*/ 10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64">
                  <a:moveTo>
                    <a:pt x="163" y="104"/>
                  </a:moveTo>
                  <a:cubicBezTo>
                    <a:pt x="169" y="110"/>
                    <a:pt x="169" y="121"/>
                    <a:pt x="162" y="129"/>
                  </a:cubicBezTo>
                  <a:cubicBezTo>
                    <a:pt x="137" y="155"/>
                    <a:pt x="137" y="155"/>
                    <a:pt x="137" y="155"/>
                  </a:cubicBezTo>
                  <a:cubicBezTo>
                    <a:pt x="130" y="163"/>
                    <a:pt x="119" y="164"/>
                    <a:pt x="112" y="158"/>
                  </a:cubicBezTo>
                  <a:cubicBezTo>
                    <a:pt x="112" y="158"/>
                    <a:pt x="112" y="158"/>
                    <a:pt x="112" y="158"/>
                  </a:cubicBezTo>
                  <a:cubicBezTo>
                    <a:pt x="105" y="151"/>
                    <a:pt x="0" y="41"/>
                    <a:pt x="7" y="33"/>
                  </a:cubicBezTo>
                  <a:cubicBezTo>
                    <a:pt x="32" y="7"/>
                    <a:pt x="32" y="7"/>
                    <a:pt x="32" y="7"/>
                  </a:cubicBezTo>
                  <a:cubicBezTo>
                    <a:pt x="39" y="0"/>
                    <a:pt x="156" y="97"/>
                    <a:pt x="163"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4"/>
            <p:cNvSpPr/>
            <p:nvPr/>
          </p:nvSpPr>
          <p:spPr bwMode="auto">
            <a:xfrm>
              <a:off x="4000501" y="771525"/>
              <a:ext cx="271463" cy="58738"/>
            </a:xfrm>
            <a:custGeom>
              <a:avLst/>
              <a:gdLst>
                <a:gd name="T0" fmla="*/ 93 w 93"/>
                <a:gd name="T1" fmla="*/ 10 h 20"/>
                <a:gd name="T2" fmla="*/ 83 w 93"/>
                <a:gd name="T3" fmla="*/ 20 h 20"/>
                <a:gd name="T4" fmla="*/ 9 w 93"/>
                <a:gd name="T5" fmla="*/ 20 h 20"/>
                <a:gd name="T6" fmla="*/ 0 w 93"/>
                <a:gd name="T7" fmla="*/ 10 h 20"/>
                <a:gd name="T8" fmla="*/ 0 w 93"/>
                <a:gd name="T9" fmla="*/ 10 h 20"/>
                <a:gd name="T10" fmla="*/ 9 w 93"/>
                <a:gd name="T11" fmla="*/ 0 h 20"/>
                <a:gd name="T12" fmla="*/ 83 w 93"/>
                <a:gd name="T13" fmla="*/ 0 h 20"/>
                <a:gd name="T14" fmla="*/ 93 w 93"/>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20">
                  <a:moveTo>
                    <a:pt x="93" y="10"/>
                  </a:moveTo>
                  <a:cubicBezTo>
                    <a:pt x="93" y="15"/>
                    <a:pt x="89" y="20"/>
                    <a:pt x="83" y="20"/>
                  </a:cubicBezTo>
                  <a:cubicBezTo>
                    <a:pt x="9" y="20"/>
                    <a:pt x="9" y="20"/>
                    <a:pt x="9" y="20"/>
                  </a:cubicBezTo>
                  <a:cubicBezTo>
                    <a:pt x="4" y="20"/>
                    <a:pt x="0" y="15"/>
                    <a:pt x="0" y="10"/>
                  </a:cubicBezTo>
                  <a:cubicBezTo>
                    <a:pt x="0" y="10"/>
                    <a:pt x="0" y="10"/>
                    <a:pt x="0" y="10"/>
                  </a:cubicBezTo>
                  <a:cubicBezTo>
                    <a:pt x="0" y="4"/>
                    <a:pt x="4" y="0"/>
                    <a:pt x="9" y="0"/>
                  </a:cubicBezTo>
                  <a:cubicBezTo>
                    <a:pt x="83" y="0"/>
                    <a:pt x="83" y="0"/>
                    <a:pt x="83" y="0"/>
                  </a:cubicBezTo>
                  <a:cubicBezTo>
                    <a:pt x="89" y="0"/>
                    <a:pt x="93" y="4"/>
                    <a:pt x="9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5"/>
            <p:cNvSpPr/>
            <p:nvPr/>
          </p:nvSpPr>
          <p:spPr bwMode="auto">
            <a:xfrm>
              <a:off x="4108451" y="663575"/>
              <a:ext cx="55563" cy="271463"/>
            </a:xfrm>
            <a:custGeom>
              <a:avLst/>
              <a:gdLst>
                <a:gd name="T0" fmla="*/ 9 w 19"/>
                <a:gd name="T1" fmla="*/ 0 h 93"/>
                <a:gd name="T2" fmla="*/ 19 w 19"/>
                <a:gd name="T3" fmla="*/ 10 h 93"/>
                <a:gd name="T4" fmla="*/ 19 w 19"/>
                <a:gd name="T5" fmla="*/ 84 h 93"/>
                <a:gd name="T6" fmla="*/ 9 w 19"/>
                <a:gd name="T7" fmla="*/ 93 h 93"/>
                <a:gd name="T8" fmla="*/ 9 w 19"/>
                <a:gd name="T9" fmla="*/ 93 h 93"/>
                <a:gd name="T10" fmla="*/ 0 w 19"/>
                <a:gd name="T11" fmla="*/ 84 h 93"/>
                <a:gd name="T12" fmla="*/ 0 w 19"/>
                <a:gd name="T13" fmla="*/ 10 h 93"/>
                <a:gd name="T14" fmla="*/ 9 w 19"/>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93">
                  <a:moveTo>
                    <a:pt x="9" y="0"/>
                  </a:moveTo>
                  <a:cubicBezTo>
                    <a:pt x="15" y="0"/>
                    <a:pt x="19" y="4"/>
                    <a:pt x="19" y="10"/>
                  </a:cubicBezTo>
                  <a:cubicBezTo>
                    <a:pt x="19" y="84"/>
                    <a:pt x="19" y="84"/>
                    <a:pt x="19" y="84"/>
                  </a:cubicBezTo>
                  <a:cubicBezTo>
                    <a:pt x="19" y="89"/>
                    <a:pt x="15" y="93"/>
                    <a:pt x="9" y="93"/>
                  </a:cubicBezTo>
                  <a:cubicBezTo>
                    <a:pt x="9" y="93"/>
                    <a:pt x="9" y="93"/>
                    <a:pt x="9" y="93"/>
                  </a:cubicBezTo>
                  <a:cubicBezTo>
                    <a:pt x="4" y="93"/>
                    <a:pt x="0" y="89"/>
                    <a:pt x="0" y="84"/>
                  </a:cubicBezTo>
                  <a:cubicBezTo>
                    <a:pt x="0" y="10"/>
                    <a:pt x="0" y="10"/>
                    <a:pt x="0" y="10"/>
                  </a:cubicBezTo>
                  <a:cubicBezTo>
                    <a:pt x="0" y="4"/>
                    <a:pt x="4"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6"/>
            <p:cNvSpPr/>
            <p:nvPr/>
          </p:nvSpPr>
          <p:spPr bwMode="auto">
            <a:xfrm>
              <a:off x="3590926" y="844550"/>
              <a:ext cx="354013" cy="287338"/>
            </a:xfrm>
            <a:custGeom>
              <a:avLst/>
              <a:gdLst>
                <a:gd name="T0" fmla="*/ 105 w 121"/>
                <a:gd name="T1" fmla="*/ 93 h 98"/>
                <a:gd name="T2" fmla="*/ 7 w 121"/>
                <a:gd name="T3" fmla="*/ 15 h 98"/>
                <a:gd name="T4" fmla="*/ 7 w 121"/>
                <a:gd name="T5" fmla="*/ 15 h 98"/>
                <a:gd name="T6" fmla="*/ 1 w 121"/>
                <a:gd name="T7" fmla="*/ 7 h 98"/>
                <a:gd name="T8" fmla="*/ 1 w 121"/>
                <a:gd name="T9" fmla="*/ 7 h 98"/>
                <a:gd name="T10" fmla="*/ 9 w 121"/>
                <a:gd name="T11" fmla="*/ 0 h 98"/>
                <a:gd name="T12" fmla="*/ 9 w 121"/>
                <a:gd name="T13" fmla="*/ 0 h 98"/>
                <a:gd name="T14" fmla="*/ 119 w 121"/>
                <a:gd name="T15" fmla="*/ 88 h 98"/>
                <a:gd name="T16" fmla="*/ 119 w 121"/>
                <a:gd name="T17" fmla="*/ 88 h 98"/>
                <a:gd name="T18" fmla="*/ 115 w 121"/>
                <a:gd name="T19" fmla="*/ 98 h 98"/>
                <a:gd name="T20" fmla="*/ 115 w 121"/>
                <a:gd name="T21" fmla="*/ 98 h 98"/>
                <a:gd name="T22" fmla="*/ 112 w 121"/>
                <a:gd name="T23" fmla="*/ 98 h 98"/>
                <a:gd name="T24" fmla="*/ 112 w 121"/>
                <a:gd name="T25" fmla="*/ 98 h 98"/>
                <a:gd name="T26" fmla="*/ 105 w 121"/>
                <a:gd name="T27"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 h="98">
                  <a:moveTo>
                    <a:pt x="105" y="93"/>
                  </a:moveTo>
                  <a:cubicBezTo>
                    <a:pt x="91" y="51"/>
                    <a:pt x="53" y="19"/>
                    <a:pt x="7" y="15"/>
                  </a:cubicBezTo>
                  <a:cubicBezTo>
                    <a:pt x="7" y="15"/>
                    <a:pt x="7" y="15"/>
                    <a:pt x="7" y="15"/>
                  </a:cubicBezTo>
                  <a:cubicBezTo>
                    <a:pt x="3" y="14"/>
                    <a:pt x="0" y="11"/>
                    <a:pt x="1" y="7"/>
                  </a:cubicBezTo>
                  <a:cubicBezTo>
                    <a:pt x="1" y="7"/>
                    <a:pt x="1" y="7"/>
                    <a:pt x="1" y="7"/>
                  </a:cubicBezTo>
                  <a:cubicBezTo>
                    <a:pt x="1" y="3"/>
                    <a:pt x="5" y="0"/>
                    <a:pt x="9" y="0"/>
                  </a:cubicBezTo>
                  <a:cubicBezTo>
                    <a:pt x="9" y="0"/>
                    <a:pt x="9" y="0"/>
                    <a:pt x="9" y="0"/>
                  </a:cubicBezTo>
                  <a:cubicBezTo>
                    <a:pt x="61" y="5"/>
                    <a:pt x="103" y="41"/>
                    <a:pt x="119" y="88"/>
                  </a:cubicBezTo>
                  <a:cubicBezTo>
                    <a:pt x="119" y="88"/>
                    <a:pt x="119" y="88"/>
                    <a:pt x="119" y="88"/>
                  </a:cubicBezTo>
                  <a:cubicBezTo>
                    <a:pt x="121" y="92"/>
                    <a:pt x="118" y="96"/>
                    <a:pt x="115" y="98"/>
                  </a:cubicBezTo>
                  <a:cubicBezTo>
                    <a:pt x="115" y="98"/>
                    <a:pt x="115" y="98"/>
                    <a:pt x="115" y="98"/>
                  </a:cubicBezTo>
                  <a:cubicBezTo>
                    <a:pt x="114" y="98"/>
                    <a:pt x="113" y="98"/>
                    <a:pt x="112" y="98"/>
                  </a:cubicBezTo>
                  <a:cubicBezTo>
                    <a:pt x="112" y="98"/>
                    <a:pt x="112" y="98"/>
                    <a:pt x="112" y="98"/>
                  </a:cubicBezTo>
                  <a:cubicBezTo>
                    <a:pt x="109" y="98"/>
                    <a:pt x="106" y="96"/>
                    <a:pt x="105"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Oval 17"/>
            <p:cNvSpPr>
              <a:spLocks noChangeArrowheads="1"/>
            </p:cNvSpPr>
            <p:nvPr/>
          </p:nvSpPr>
          <p:spPr bwMode="auto">
            <a:xfrm>
              <a:off x="3906838" y="1149350"/>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图示 9"/>
          <p:cNvGraphicFramePr/>
          <p:nvPr/>
        </p:nvGraphicFramePr>
        <p:xfrm>
          <a:off x="305536" y="2565233"/>
          <a:ext cx="11723427" cy="377318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矩形 2"/>
          <p:cNvSpPr/>
          <p:nvPr/>
        </p:nvSpPr>
        <p:spPr>
          <a:xfrm>
            <a:off x="4663473" y="3059668"/>
            <a:ext cx="3007555" cy="369332"/>
          </a:xfrm>
          <a:prstGeom prst="rect">
            <a:avLst/>
          </a:prstGeom>
        </p:spPr>
        <p:txBody>
          <a:bodyPr wrap="none">
            <a:spAutoFit/>
          </a:bodyPr>
          <a:lstStyle/>
          <a:p>
            <a:r>
              <a:rPr lang="zh-CN" altLang="en-US" b="1" dirty="0"/>
              <a:t>第二节  食品安全法律制度</a:t>
            </a:r>
            <a:endParaRPr lang="zh-CN" altLang="en-US" b="1" dirty="0"/>
          </a:p>
        </p:txBody>
      </p:sp>
      <p:sp>
        <p:nvSpPr>
          <p:cNvPr id="35" name="文本框 34"/>
          <p:cNvSpPr txBox="1"/>
          <p:nvPr/>
        </p:nvSpPr>
        <p:spPr>
          <a:xfrm>
            <a:off x="305536" y="5409979"/>
            <a:ext cx="6094070" cy="1107996"/>
          </a:xfrm>
          <a:prstGeom prst="rect">
            <a:avLst/>
          </a:prstGeom>
          <a:noFill/>
        </p:spPr>
        <p:txBody>
          <a:bodyPr wrap="square">
            <a:spAutoFit/>
          </a:bodyPr>
          <a:lstStyle/>
          <a:p>
            <a:r>
              <a:rPr lang="zh-CN" altLang="en-US" b="1" dirty="0"/>
              <a:t>食品安全事故处置</a:t>
            </a:r>
            <a:endParaRPr lang="zh-CN" altLang="en-US" b="1" dirty="0"/>
          </a:p>
          <a:p>
            <a:pPr indent="457200"/>
            <a:r>
              <a:rPr lang="zh-CN" altLang="en-US" sz="1600" dirty="0"/>
              <a:t>（</a:t>
            </a:r>
            <a:r>
              <a:rPr lang="en-US" altLang="zh-CN" sz="1600" dirty="0"/>
              <a:t>1</a:t>
            </a:r>
            <a:r>
              <a:rPr lang="zh-CN" altLang="en-US" sz="1600" dirty="0"/>
              <a:t>）事故单位的应急处置</a:t>
            </a:r>
            <a:endParaRPr lang="zh-CN" altLang="en-US" sz="1600" dirty="0"/>
          </a:p>
          <a:p>
            <a:pPr indent="457200"/>
            <a:r>
              <a:rPr lang="zh-CN" altLang="en-US" sz="1600" dirty="0"/>
              <a:t>（</a:t>
            </a:r>
            <a:r>
              <a:rPr lang="en-US" altLang="zh-CN" sz="1600" dirty="0"/>
              <a:t>2</a:t>
            </a:r>
            <a:r>
              <a:rPr lang="zh-CN" altLang="en-US" sz="1600" dirty="0"/>
              <a:t>）履行报告、通报义务</a:t>
            </a:r>
            <a:endParaRPr lang="zh-CN" altLang="en-US" sz="1600" dirty="0"/>
          </a:p>
          <a:p>
            <a:pPr indent="457200"/>
            <a:r>
              <a:rPr lang="zh-CN" altLang="en-US" sz="1600" dirty="0"/>
              <a:t>（</a:t>
            </a:r>
            <a:r>
              <a:rPr lang="en-US" altLang="zh-CN" sz="1600" dirty="0"/>
              <a:t>3</a:t>
            </a:r>
            <a:r>
              <a:rPr lang="zh-CN" altLang="en-US" sz="1600" dirty="0"/>
              <a:t>）采取行政处理措施</a:t>
            </a:r>
            <a:endParaRPr lang="zh-CN" altLang="en-US" sz="1600" dirty="0"/>
          </a:p>
        </p:txBody>
      </p:sp>
      <p:sp>
        <p:nvSpPr>
          <p:cNvPr id="34" name="矩形 33"/>
          <p:cNvSpPr/>
          <p:nvPr/>
        </p:nvSpPr>
        <p:spPr>
          <a:xfrm>
            <a:off x="4902668" y="910204"/>
            <a:ext cx="1622560" cy="369332"/>
          </a:xfrm>
          <a:prstGeom prst="rect">
            <a:avLst/>
          </a:prstGeom>
        </p:spPr>
        <p:txBody>
          <a:bodyPr wrap="none">
            <a:spAutoFit/>
          </a:bodyPr>
          <a:lstStyle/>
          <a:p>
            <a:r>
              <a:rPr lang="zh-CN" altLang="en-US" b="1" dirty="0"/>
              <a:t>第一节  概述</a:t>
            </a:r>
            <a:endParaRPr lang="en-US" altLang="zh-CN" b="1" dirty="0"/>
          </a:p>
        </p:txBody>
      </p:sp>
      <p:sp>
        <p:nvSpPr>
          <p:cNvPr id="39" name="文本框 38"/>
          <p:cNvSpPr txBox="1"/>
          <p:nvPr/>
        </p:nvSpPr>
        <p:spPr>
          <a:xfrm>
            <a:off x="448674" y="1130704"/>
            <a:ext cx="11580289" cy="1692771"/>
          </a:xfrm>
          <a:prstGeom prst="rect">
            <a:avLst/>
          </a:prstGeom>
          <a:noFill/>
        </p:spPr>
        <p:txBody>
          <a:bodyPr wrap="square">
            <a:spAutoFit/>
          </a:bodyPr>
          <a:lstStyle/>
          <a:p>
            <a:r>
              <a:rPr lang="zh-CN" altLang="en-US" b="1" dirty="0"/>
              <a:t>一、食品安全立法</a:t>
            </a:r>
            <a:endParaRPr lang="en-US" altLang="zh-CN" b="1" dirty="0"/>
          </a:p>
          <a:p>
            <a:r>
              <a:rPr lang="zh-CN" altLang="en-US" b="1" dirty="0"/>
              <a:t>二、住宿业立法</a:t>
            </a:r>
            <a:endParaRPr lang="zh-CN" altLang="en-US" b="1" dirty="0"/>
          </a:p>
          <a:p>
            <a:r>
              <a:rPr lang="zh-CN" altLang="en-US" b="1" dirty="0"/>
              <a:t>三、娱乐业立法</a:t>
            </a:r>
            <a:endParaRPr lang="zh-CN" altLang="en-US" b="1" dirty="0"/>
          </a:p>
          <a:p>
            <a:r>
              <a:rPr lang="zh-CN" altLang="en-US" b="1" dirty="0"/>
              <a:t>四、食品安全、住宿、娱乐与旅游业</a:t>
            </a:r>
            <a:endParaRPr lang="zh-CN" altLang="en-US" b="1" dirty="0"/>
          </a:p>
          <a:p>
            <a:pPr indent="457200"/>
            <a:r>
              <a:rPr lang="en-US" altLang="zh-CN" sz="1600" dirty="0"/>
              <a:t>《</a:t>
            </a:r>
            <a:r>
              <a:rPr lang="zh-CN" altLang="en-US" sz="1600" dirty="0"/>
              <a:t>旅游法</a:t>
            </a:r>
            <a:r>
              <a:rPr lang="en-US" altLang="zh-CN" sz="1600" dirty="0"/>
              <a:t>》</a:t>
            </a:r>
            <a:r>
              <a:rPr lang="zh-CN" altLang="en-US" sz="1600" dirty="0"/>
              <a:t>第 </a:t>
            </a:r>
            <a:r>
              <a:rPr lang="en-US" altLang="zh-CN" sz="1600" dirty="0"/>
              <a:t>111 </a:t>
            </a:r>
            <a:r>
              <a:rPr lang="zh-CN" altLang="en-US" sz="1600" dirty="0"/>
              <a:t>条第 </a:t>
            </a:r>
            <a:r>
              <a:rPr lang="en-US" altLang="zh-CN" sz="1600" dirty="0"/>
              <a:t>1</a:t>
            </a:r>
            <a:r>
              <a:rPr lang="zh-CN" altLang="en-US" sz="1600" dirty="0"/>
              <a:t>、</a:t>
            </a:r>
            <a:r>
              <a:rPr lang="en-US" altLang="zh-CN" sz="1600" dirty="0"/>
              <a:t>6 </a:t>
            </a:r>
            <a:r>
              <a:rPr lang="zh-CN" altLang="en-US" sz="1600" dirty="0"/>
              <a:t>项规定，旅游经营者是指旅行社、景区以及 为旅游者提供交通、住宿、餐饮、购物、娱乐等服务的经营者；履行辅助人是指与旅行社存在合同关系，协助其履行包价旅游合同义务，实际提供相关服务的法人或者自然人。</a:t>
            </a:r>
            <a:endParaRPr lang="zh-CN" altLang="en-US" sz="1600" dirty="0"/>
          </a:p>
        </p:txBody>
      </p:sp>
      <p:sp>
        <p:nvSpPr>
          <p:cNvPr id="41" name="文本框 40"/>
          <p:cNvSpPr txBox="1"/>
          <p:nvPr/>
        </p:nvSpPr>
        <p:spPr>
          <a:xfrm>
            <a:off x="3972012" y="5433225"/>
            <a:ext cx="7398031" cy="1354217"/>
          </a:xfrm>
          <a:prstGeom prst="rect">
            <a:avLst/>
          </a:prstGeom>
          <a:noFill/>
        </p:spPr>
        <p:txBody>
          <a:bodyPr wrap="square">
            <a:spAutoFit/>
          </a:bodyPr>
          <a:lstStyle/>
          <a:p>
            <a:r>
              <a:rPr lang="zh-CN" altLang="en-US" b="1" dirty="0"/>
              <a:t>法律责任</a:t>
            </a:r>
            <a:endParaRPr lang="zh-CN" altLang="en-US" b="1" dirty="0"/>
          </a:p>
          <a:p>
            <a:pPr indent="457200"/>
            <a:r>
              <a:rPr lang="zh-CN" altLang="en-US" sz="1600" dirty="0"/>
              <a:t>①事故单位。</a:t>
            </a:r>
            <a:r>
              <a:rPr lang="en-US" altLang="zh-CN" sz="1600" dirty="0"/>
              <a:t>《</a:t>
            </a:r>
            <a:r>
              <a:rPr lang="zh-CN" altLang="en-US" sz="1600" dirty="0"/>
              <a:t>食品安全法</a:t>
            </a:r>
            <a:r>
              <a:rPr lang="en-US" altLang="zh-CN" sz="1600" dirty="0"/>
              <a:t>》</a:t>
            </a:r>
            <a:r>
              <a:rPr lang="zh-CN" altLang="en-US" sz="1600" dirty="0"/>
              <a:t>第 </a:t>
            </a:r>
            <a:r>
              <a:rPr lang="en-US" altLang="zh-CN" sz="1600" dirty="0"/>
              <a:t>128 </a:t>
            </a:r>
            <a:r>
              <a:rPr lang="zh-CN" altLang="en-US" sz="1600" dirty="0"/>
              <a:t>条规定</a:t>
            </a:r>
            <a:endParaRPr lang="zh-CN" altLang="en-US" sz="1600" dirty="0"/>
          </a:p>
          <a:p>
            <a:pPr indent="457200"/>
            <a:r>
              <a:rPr lang="zh-CN" altLang="en-US" sz="1600" dirty="0"/>
              <a:t>②县级以上地方人民政府的直接责任人。</a:t>
            </a:r>
            <a:r>
              <a:rPr lang="en-US" altLang="zh-CN" sz="1600" dirty="0"/>
              <a:t>《</a:t>
            </a:r>
            <a:r>
              <a:rPr lang="zh-CN" altLang="en-US" sz="1600" dirty="0"/>
              <a:t>食品安全法</a:t>
            </a:r>
            <a:r>
              <a:rPr lang="en-US" altLang="zh-CN" sz="1600" dirty="0"/>
              <a:t>》</a:t>
            </a:r>
            <a:r>
              <a:rPr lang="zh-CN" altLang="en-US" sz="1600" dirty="0"/>
              <a:t>第 </a:t>
            </a:r>
            <a:r>
              <a:rPr lang="en-US" altLang="zh-CN" sz="1600" dirty="0"/>
              <a:t>142 </a:t>
            </a:r>
            <a:r>
              <a:rPr lang="zh-CN" altLang="en-US" sz="1600" dirty="0"/>
              <a:t>条规定</a:t>
            </a:r>
            <a:endParaRPr lang="zh-CN" altLang="en-US" sz="1600" dirty="0"/>
          </a:p>
          <a:p>
            <a:pPr indent="457200"/>
            <a:r>
              <a:rPr lang="zh-CN" altLang="en-US" sz="1600" dirty="0"/>
              <a:t>③县级以上人民政府食品药品监督管理、卫生行政等部门的直接责任人。</a:t>
            </a:r>
            <a:r>
              <a:rPr lang="en-US" altLang="zh-CN" sz="1600" dirty="0"/>
              <a:t>《</a:t>
            </a:r>
            <a:r>
              <a:rPr lang="zh-CN" altLang="en-US" sz="1600" dirty="0"/>
              <a:t>食品安全法</a:t>
            </a:r>
            <a:r>
              <a:rPr lang="en-US" altLang="zh-CN" sz="1600" dirty="0"/>
              <a:t>》</a:t>
            </a:r>
            <a:r>
              <a:rPr lang="zh-CN" altLang="en-US" sz="1600" dirty="0"/>
              <a:t>第 </a:t>
            </a:r>
            <a:r>
              <a:rPr lang="en-US" altLang="zh-CN" sz="1600" dirty="0"/>
              <a:t>144 </a:t>
            </a:r>
            <a:r>
              <a:rPr lang="zh-CN" altLang="en-US" sz="1600" dirty="0"/>
              <a:t>条规定</a:t>
            </a:r>
            <a:endParaRPr lang="zh-CN" altLang="en-US" sz="1600" dirty="0"/>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92222" y="1047400"/>
            <a:ext cx="3007555" cy="369332"/>
          </a:xfrm>
          <a:prstGeom prst="rect">
            <a:avLst/>
          </a:prstGeom>
        </p:spPr>
        <p:txBody>
          <a:bodyPr wrap="none">
            <a:spAutoFit/>
          </a:bodyPr>
          <a:lstStyle/>
          <a:p>
            <a:r>
              <a:rPr lang="zh-CN" altLang="en-US" b="1" dirty="0"/>
              <a:t>第三节  住宿管理法律制度</a:t>
            </a:r>
            <a:endParaRPr lang="zh-CN" altLang="en-US" b="1" dirty="0"/>
          </a:p>
        </p:txBody>
      </p:sp>
      <p:grpSp>
        <p:nvGrpSpPr>
          <p:cNvPr id="3" name="组合 2"/>
          <p:cNvGrpSpPr/>
          <p:nvPr/>
        </p:nvGrpSpPr>
        <p:grpSpPr>
          <a:xfrm>
            <a:off x="547465" y="1096797"/>
            <a:ext cx="7248970" cy="2905245"/>
            <a:chOff x="2367756" y="0"/>
            <a:chExt cx="7248970" cy="2905245"/>
          </a:xfrm>
        </p:grpSpPr>
        <p:sp>
          <p:nvSpPr>
            <p:cNvPr id="12" name="矩形 11"/>
            <p:cNvSpPr/>
            <p:nvPr/>
          </p:nvSpPr>
          <p:spPr>
            <a:xfrm>
              <a:off x="2817694" y="0"/>
              <a:ext cx="6799032" cy="242175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文本框 12"/>
            <p:cNvSpPr txBox="1"/>
            <p:nvPr/>
          </p:nvSpPr>
          <p:spPr>
            <a:xfrm>
              <a:off x="2367756" y="483486"/>
              <a:ext cx="6799032" cy="24217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0688" tIns="0" rIns="170688" bIns="170688" numCol="1" spcCol="1270" anchor="ctr" anchorCtr="0">
              <a:noAutofit/>
            </a:bodyPr>
            <a:lstStyle/>
            <a:p>
              <a:pPr marL="0" lvl="0" indent="0" algn="l" defTabSz="1066800" rtl="0">
                <a:lnSpc>
                  <a:spcPct val="90000"/>
                </a:lnSpc>
                <a:spcBef>
                  <a:spcPct val="0"/>
                </a:spcBef>
                <a:spcAft>
                  <a:spcPct val="35000"/>
                </a:spcAft>
                <a:buNone/>
              </a:pPr>
              <a:r>
                <a:rPr lang="zh-CN" altLang="en-US" b="1" kern="1200" dirty="0">
                  <a:solidFill>
                    <a:schemeClr val="tx1"/>
                  </a:solidFill>
                </a:rPr>
                <a:t>一、饭店经营者的权利 </a:t>
              </a:r>
              <a:endParaRPr lang="en-US" altLang="zh-CN" b="1" kern="1200" dirty="0">
                <a:solidFill>
                  <a:schemeClr val="tx1"/>
                </a:solidFill>
              </a:endParaRPr>
            </a:p>
            <a:p>
              <a:pPr defTabSz="1066800">
                <a:lnSpc>
                  <a:spcPct val="90000"/>
                </a:lnSpc>
                <a:spcBef>
                  <a:spcPct val="0"/>
                </a:spcBef>
                <a:spcAft>
                  <a:spcPct val="35000"/>
                </a:spcAft>
              </a:pPr>
              <a:r>
                <a:rPr lang="en-US" altLang="zh-CN" sz="1600" dirty="0">
                  <a:solidFill>
                    <a:schemeClr val="tx1"/>
                  </a:solidFill>
                </a:rPr>
                <a:t>1.</a:t>
              </a:r>
              <a:r>
                <a:rPr lang="zh-CN" altLang="en-US" sz="1600" dirty="0">
                  <a:solidFill>
                    <a:schemeClr val="tx1"/>
                  </a:solidFill>
                </a:rPr>
                <a:t>向旅客收取费用的权利</a:t>
              </a:r>
              <a:endParaRPr lang="en-US" altLang="zh-CN" sz="1600" dirty="0">
                <a:solidFill>
                  <a:schemeClr val="tx1"/>
                </a:solidFill>
              </a:endParaRPr>
            </a:p>
            <a:p>
              <a:pPr marL="0" lvl="0" indent="0" algn="l" defTabSz="1066800" rtl="0">
                <a:lnSpc>
                  <a:spcPct val="90000"/>
                </a:lnSpc>
                <a:spcBef>
                  <a:spcPct val="0"/>
                </a:spcBef>
                <a:spcAft>
                  <a:spcPct val="35000"/>
                </a:spcAft>
                <a:buNone/>
              </a:pPr>
              <a:r>
                <a:rPr lang="en-US" altLang="zh-CN" sz="1600" dirty="0">
                  <a:solidFill>
                    <a:schemeClr val="tx1"/>
                  </a:solidFill>
                </a:rPr>
                <a:t>2.</a:t>
              </a:r>
              <a:r>
                <a:rPr lang="zh-CN" altLang="en-US" sz="1600" dirty="0">
                  <a:solidFill>
                    <a:schemeClr val="tx1"/>
                  </a:solidFill>
                </a:rPr>
                <a:t>合理拒绝接待旅客的权利</a:t>
              </a:r>
              <a:endParaRPr lang="en-US" altLang="zh-CN" sz="1600" dirty="0">
                <a:solidFill>
                  <a:schemeClr val="tx1"/>
                </a:solidFill>
              </a:endParaRPr>
            </a:p>
            <a:p>
              <a:pPr marL="0" lvl="0" indent="0" algn="l" defTabSz="1066800" rtl="0">
                <a:lnSpc>
                  <a:spcPct val="90000"/>
                </a:lnSpc>
                <a:spcBef>
                  <a:spcPct val="0"/>
                </a:spcBef>
                <a:spcAft>
                  <a:spcPct val="35000"/>
                </a:spcAft>
                <a:buNone/>
              </a:pPr>
              <a:r>
                <a:rPr lang="en-US" altLang="zh-CN" sz="1600" dirty="0">
                  <a:solidFill>
                    <a:schemeClr val="tx1"/>
                  </a:solidFill>
                </a:rPr>
                <a:t>3.</a:t>
              </a:r>
              <a:r>
                <a:rPr lang="zh-CN" altLang="en-US" sz="1600" dirty="0">
                  <a:solidFill>
                    <a:schemeClr val="tx1"/>
                  </a:solidFill>
                </a:rPr>
                <a:t>制止旅客在饭店内不良行为的权利</a:t>
              </a:r>
              <a:endParaRPr lang="en-US" altLang="zh-CN" sz="1600" dirty="0">
                <a:solidFill>
                  <a:schemeClr val="tx1"/>
                </a:solidFill>
              </a:endParaRPr>
            </a:p>
            <a:p>
              <a:pPr marL="0" lvl="0" indent="0" algn="l" defTabSz="1066800" rtl="0">
                <a:lnSpc>
                  <a:spcPct val="90000"/>
                </a:lnSpc>
                <a:spcBef>
                  <a:spcPct val="0"/>
                </a:spcBef>
                <a:spcAft>
                  <a:spcPct val="35000"/>
                </a:spcAft>
                <a:buNone/>
              </a:pPr>
              <a:r>
                <a:rPr lang="en-US" altLang="zh-CN" sz="1600" dirty="0">
                  <a:solidFill>
                    <a:schemeClr val="tx1"/>
                  </a:solidFill>
                </a:rPr>
                <a:t>4.</a:t>
              </a:r>
              <a:r>
                <a:rPr lang="zh-CN" altLang="en-US" sz="1600" dirty="0">
                  <a:solidFill>
                    <a:schemeClr val="tx1"/>
                  </a:solidFill>
                </a:rPr>
                <a:t>要求旅客遵守饭店规则的权利</a:t>
              </a:r>
              <a:endParaRPr lang="en-US" altLang="zh-CN" sz="1600" dirty="0">
                <a:solidFill>
                  <a:schemeClr val="tx1"/>
                </a:solidFill>
              </a:endParaRPr>
            </a:p>
            <a:p>
              <a:pPr marL="0" lvl="0" indent="0" algn="l" defTabSz="1066800" rtl="0">
                <a:lnSpc>
                  <a:spcPct val="90000"/>
                </a:lnSpc>
                <a:spcBef>
                  <a:spcPct val="0"/>
                </a:spcBef>
                <a:spcAft>
                  <a:spcPct val="35000"/>
                </a:spcAft>
                <a:buNone/>
              </a:pPr>
              <a:r>
                <a:rPr lang="en-US" altLang="zh-CN" sz="1600" dirty="0">
                  <a:solidFill>
                    <a:schemeClr val="tx1"/>
                  </a:solidFill>
                </a:rPr>
                <a:t>5.</a:t>
              </a:r>
              <a:r>
                <a:rPr lang="zh-CN" altLang="en-US" sz="1600" dirty="0">
                  <a:solidFill>
                    <a:schemeClr val="tx1"/>
                  </a:solidFill>
                </a:rPr>
                <a:t>要求旅客赔偿合理损失的权利</a:t>
              </a:r>
              <a:endParaRPr lang="zh-CN" altLang="en-US" sz="1600" dirty="0">
                <a:solidFill>
                  <a:schemeClr val="tx1"/>
                </a:solidFill>
              </a:endParaRPr>
            </a:p>
          </p:txBody>
        </p:sp>
      </p:grpSp>
      <p:grpSp>
        <p:nvGrpSpPr>
          <p:cNvPr id="17" name="组合 16"/>
          <p:cNvGrpSpPr/>
          <p:nvPr/>
        </p:nvGrpSpPr>
        <p:grpSpPr>
          <a:xfrm>
            <a:off x="547465" y="4063663"/>
            <a:ext cx="5385500" cy="2603689"/>
            <a:chOff x="3105822" y="2441643"/>
            <a:chExt cx="5385500" cy="2603689"/>
          </a:xfrm>
        </p:grpSpPr>
        <p:sp>
          <p:nvSpPr>
            <p:cNvPr id="15" name="矩形 14"/>
            <p:cNvSpPr/>
            <p:nvPr/>
          </p:nvSpPr>
          <p:spPr>
            <a:xfrm>
              <a:off x="3105822" y="2623573"/>
              <a:ext cx="5385500" cy="242175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文本框 15"/>
            <p:cNvSpPr txBox="1"/>
            <p:nvPr/>
          </p:nvSpPr>
          <p:spPr>
            <a:xfrm>
              <a:off x="3105822" y="2441643"/>
              <a:ext cx="5385500" cy="24217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0688" tIns="0" rIns="170688" bIns="170688" numCol="1" spcCol="1270" anchor="ctr" anchorCtr="0">
              <a:noAutofit/>
            </a:bodyPr>
            <a:lstStyle/>
            <a:p>
              <a:pPr defTabSz="1066800">
                <a:lnSpc>
                  <a:spcPct val="90000"/>
                </a:lnSpc>
                <a:spcBef>
                  <a:spcPct val="0"/>
                </a:spcBef>
                <a:spcAft>
                  <a:spcPct val="35000"/>
                </a:spcAft>
              </a:pPr>
              <a:r>
                <a:rPr lang="zh-CN" altLang="en-US" b="1" dirty="0">
                  <a:solidFill>
                    <a:schemeClr val="tx1"/>
                  </a:solidFill>
                </a:rPr>
                <a:t>二、饭店经营者的义务 </a:t>
              </a:r>
              <a:endParaRPr lang="zh-CN" altLang="en-US" b="1" dirty="0">
                <a:solidFill>
                  <a:schemeClr val="tx1"/>
                </a:solidFill>
              </a:endParaRPr>
            </a:p>
            <a:p>
              <a:pPr marL="0" lvl="1" defTabSz="1066800">
                <a:lnSpc>
                  <a:spcPct val="90000"/>
                </a:lnSpc>
                <a:spcBef>
                  <a:spcPct val="0"/>
                </a:spcBef>
                <a:spcAft>
                  <a:spcPct val="35000"/>
                </a:spcAft>
              </a:pPr>
              <a:r>
                <a:rPr lang="en-US" altLang="zh-CN" sz="1600" dirty="0">
                  <a:solidFill>
                    <a:schemeClr val="tx1"/>
                  </a:solidFill>
                </a:rPr>
                <a:t>1.</a:t>
              </a:r>
              <a:r>
                <a:rPr lang="zh-CN" altLang="en-US" sz="1600" dirty="0">
                  <a:solidFill>
                    <a:schemeClr val="tx1"/>
                  </a:solidFill>
                </a:rPr>
                <a:t>按照合同约定提供服务的义务</a:t>
              </a:r>
              <a:endParaRPr lang="zh-CN" altLang="en-US" sz="1600" dirty="0">
                <a:solidFill>
                  <a:schemeClr val="tx1"/>
                </a:solidFill>
              </a:endParaRPr>
            </a:p>
            <a:p>
              <a:pPr marL="0" lvl="1" defTabSz="1066800">
                <a:lnSpc>
                  <a:spcPct val="90000"/>
                </a:lnSpc>
                <a:spcBef>
                  <a:spcPct val="0"/>
                </a:spcBef>
                <a:spcAft>
                  <a:spcPct val="35000"/>
                </a:spcAft>
              </a:pPr>
              <a:r>
                <a:rPr lang="en-US" altLang="zh-CN" sz="1600" dirty="0">
                  <a:solidFill>
                    <a:schemeClr val="tx1"/>
                  </a:solidFill>
                </a:rPr>
                <a:t>2.</a:t>
              </a:r>
              <a:r>
                <a:rPr lang="zh-CN" altLang="en-US" sz="1600" dirty="0">
                  <a:solidFill>
                    <a:schemeClr val="tx1"/>
                  </a:solidFill>
                </a:rPr>
                <a:t>保障旅客人身安全的义务</a:t>
              </a:r>
              <a:endParaRPr lang="zh-CN" altLang="en-US" sz="1600" dirty="0">
                <a:solidFill>
                  <a:schemeClr val="tx1"/>
                </a:solidFill>
              </a:endParaRPr>
            </a:p>
            <a:p>
              <a:pPr marL="0" lvl="1" defTabSz="1066800">
                <a:lnSpc>
                  <a:spcPct val="90000"/>
                </a:lnSpc>
                <a:spcBef>
                  <a:spcPct val="0"/>
                </a:spcBef>
                <a:spcAft>
                  <a:spcPct val="35000"/>
                </a:spcAft>
              </a:pPr>
              <a:r>
                <a:rPr lang="en-US" altLang="zh-CN" sz="1600" dirty="0">
                  <a:solidFill>
                    <a:schemeClr val="tx1"/>
                  </a:solidFill>
                </a:rPr>
                <a:t>3.</a:t>
              </a:r>
              <a:r>
                <a:rPr lang="zh-CN" altLang="en-US" sz="1600" dirty="0">
                  <a:solidFill>
                    <a:schemeClr val="tx1"/>
                  </a:solidFill>
                </a:rPr>
                <a:t>保障旅客财产安全的义务</a:t>
              </a:r>
              <a:endParaRPr lang="zh-CN" altLang="en-US" sz="1600" dirty="0">
                <a:solidFill>
                  <a:schemeClr val="tx1"/>
                </a:solidFill>
              </a:endParaRPr>
            </a:p>
            <a:p>
              <a:pPr marL="0" lvl="1" defTabSz="1066800">
                <a:lnSpc>
                  <a:spcPct val="90000"/>
                </a:lnSpc>
                <a:spcBef>
                  <a:spcPct val="0"/>
                </a:spcBef>
                <a:spcAft>
                  <a:spcPct val="35000"/>
                </a:spcAft>
              </a:pPr>
              <a:r>
                <a:rPr lang="en-US" altLang="zh-CN" sz="1600" dirty="0">
                  <a:solidFill>
                    <a:schemeClr val="tx1"/>
                  </a:solidFill>
                </a:rPr>
                <a:t>4.</a:t>
              </a:r>
              <a:r>
                <a:rPr lang="zh-CN" altLang="en-US" sz="1600" dirty="0">
                  <a:solidFill>
                    <a:schemeClr val="tx1"/>
                  </a:solidFill>
                </a:rPr>
                <a:t>尊重旅客隐私权的义务</a:t>
              </a:r>
              <a:endParaRPr lang="zh-CN" altLang="en-US" sz="1600" dirty="0">
                <a:solidFill>
                  <a:schemeClr val="tx1"/>
                </a:solidFill>
              </a:endParaRPr>
            </a:p>
          </p:txBody>
        </p:sp>
      </p:grpSp>
      <p:sp>
        <p:nvSpPr>
          <p:cNvPr id="19" name="文本框 18"/>
          <p:cNvSpPr txBox="1"/>
          <p:nvPr/>
        </p:nvSpPr>
        <p:spPr>
          <a:xfrm>
            <a:off x="4171950" y="1625294"/>
            <a:ext cx="7819714" cy="4985980"/>
          </a:xfrm>
          <a:prstGeom prst="rect">
            <a:avLst/>
          </a:prstGeom>
          <a:noFill/>
        </p:spPr>
        <p:txBody>
          <a:bodyPr wrap="square">
            <a:spAutoFit/>
          </a:bodyPr>
          <a:lstStyle/>
          <a:p>
            <a:r>
              <a:rPr lang="zh-CN" altLang="en-US" b="1" dirty="0"/>
              <a:t>三、旅游住宿业治安管理制度</a:t>
            </a:r>
            <a:endParaRPr lang="en-US" altLang="zh-CN" b="1" dirty="0"/>
          </a:p>
          <a:p>
            <a:r>
              <a:rPr lang="zh-CN" altLang="en-US" dirty="0"/>
              <a:t>公安机关是旅馆业治安管理的主体，依法履行管理职责。 </a:t>
            </a:r>
            <a:endParaRPr lang="en-US" altLang="zh-CN" dirty="0"/>
          </a:p>
          <a:p>
            <a:r>
              <a:rPr lang="en-US" altLang="zh-CN" b="1" dirty="0"/>
              <a:t> </a:t>
            </a:r>
            <a:r>
              <a:rPr lang="zh-CN" altLang="en-US" b="1" dirty="0"/>
              <a:t>法律责任： </a:t>
            </a:r>
            <a:endParaRPr lang="en-US" altLang="zh-CN" b="1" dirty="0"/>
          </a:p>
          <a:p>
            <a:r>
              <a:rPr lang="zh-CN" altLang="en-US" b="1" dirty="0"/>
              <a:t>（</a:t>
            </a:r>
            <a:r>
              <a:rPr lang="en-US" altLang="zh-CN" b="1" dirty="0"/>
              <a:t>1</a:t>
            </a:r>
            <a:r>
              <a:rPr lang="zh-CN" altLang="en-US" b="1" dirty="0"/>
              <a:t>）饭店的开办人。</a:t>
            </a:r>
            <a:r>
              <a:rPr lang="zh-CN" altLang="en-US" sz="1600" dirty="0"/>
              <a:t>申请开办饭店，未经公安机关审查批准，也未向工商行政管理部门申请登记， 未领取营业执照而开办旅馆的，公安机关可以酌情给予警告或者处以 </a:t>
            </a:r>
            <a:r>
              <a:rPr lang="en-US" altLang="zh-CN" sz="1600" dirty="0"/>
              <a:t>200 </a:t>
            </a:r>
            <a:r>
              <a:rPr lang="zh-CN" altLang="en-US" sz="1600" dirty="0"/>
              <a:t>元 以下罚款；未经登记，私自开业的，公安机关应当协助工商行政管理部门依法处理。 </a:t>
            </a:r>
            <a:endParaRPr lang="en-US" altLang="zh-CN" sz="1600" dirty="0"/>
          </a:p>
          <a:p>
            <a:r>
              <a:rPr lang="zh-CN" altLang="en-US" b="1" dirty="0"/>
              <a:t>（</a:t>
            </a:r>
            <a:r>
              <a:rPr lang="en-US" altLang="zh-CN" b="1" dirty="0"/>
              <a:t>2</a:t>
            </a:r>
            <a:r>
              <a:rPr lang="zh-CN" altLang="en-US" b="1" dirty="0"/>
              <a:t>）饭店的工作人员和负责人。</a:t>
            </a:r>
            <a:r>
              <a:rPr lang="zh-CN" altLang="en-US" sz="1600" dirty="0"/>
              <a:t>饭店工作人员发现违法犯罪分子、形迹可疑的人员和被公安机关通缉的罪犯，未向当地公安机关报告，知情不报或隐瞒包庇的，公安机关可以 酌情给予警告或者处以 </a:t>
            </a:r>
            <a:r>
              <a:rPr lang="en-US" altLang="zh-CN" sz="1600" dirty="0"/>
              <a:t>200 </a:t>
            </a:r>
            <a:r>
              <a:rPr lang="zh-CN" altLang="en-US" sz="1600" dirty="0"/>
              <a:t>元以下罚款；情节严重构成犯罪的，依法追究刑 事责任。旅馆负责人参与违法犯罪活动，其所经营的旅馆已成为犯罪活动场 所的，公安机关除依法追究其责任外，还应当会同工商行政管理部门对该旅 馆依法处理。 </a:t>
            </a:r>
            <a:endParaRPr lang="en-US" altLang="zh-CN" sz="1600" dirty="0"/>
          </a:p>
          <a:p>
            <a:r>
              <a:rPr lang="zh-CN" altLang="en-US" sz="1600" dirty="0"/>
              <a:t>饭店接待旅客住宿不按规定登记的，依照</a:t>
            </a:r>
            <a:r>
              <a:rPr lang="en-US" altLang="zh-CN" sz="1600" dirty="0"/>
              <a:t>《</a:t>
            </a:r>
            <a:r>
              <a:rPr lang="zh-CN" altLang="en-US" sz="1600" dirty="0"/>
              <a:t>治安 管理处罚法</a:t>
            </a:r>
            <a:r>
              <a:rPr lang="en-US" altLang="zh-CN" sz="1600" dirty="0"/>
              <a:t>》</a:t>
            </a:r>
            <a:r>
              <a:rPr lang="zh-CN" altLang="en-US" sz="1600" dirty="0"/>
              <a:t>有关条款的规定，处罚有关人员；发生重大事故、造成严重后 果构成犯罪的，依法追究刑事责任。 </a:t>
            </a:r>
            <a:endParaRPr lang="en-US" altLang="zh-CN" sz="1600" dirty="0"/>
          </a:p>
          <a:p>
            <a:r>
              <a:rPr lang="zh-CN" altLang="en-US" b="1" dirty="0"/>
              <a:t>（</a:t>
            </a:r>
            <a:r>
              <a:rPr lang="en-US" altLang="zh-CN" b="1" dirty="0"/>
              <a:t>3</a:t>
            </a:r>
            <a:r>
              <a:rPr lang="zh-CN" altLang="en-US" b="1" dirty="0"/>
              <a:t>）旅客。</a:t>
            </a:r>
            <a:r>
              <a:rPr lang="zh-CN" altLang="en-US" sz="1600" dirty="0"/>
              <a:t>旅客将易燃、易爆、剧毒、腐蚀性和 放射性等危险物品带入旅馆，在旅馆内从事卖淫、嫖宿、赌博、吸毒、传播 淫秽物品等违法犯罪活动的，依照</a:t>
            </a:r>
            <a:r>
              <a:rPr lang="en-US" altLang="zh-CN" sz="1600" dirty="0"/>
              <a:t>《</a:t>
            </a:r>
            <a:r>
              <a:rPr lang="zh-CN" altLang="en-US" sz="1600" dirty="0"/>
              <a:t>治安管理处罚法</a:t>
            </a:r>
            <a:r>
              <a:rPr lang="en-US" altLang="zh-CN" sz="1600" dirty="0"/>
              <a:t>》</a:t>
            </a:r>
            <a:r>
              <a:rPr lang="zh-CN" altLang="en-US" sz="1600" dirty="0"/>
              <a:t>有关条款的规定，处罚有关人员；发生重大事故、造成严重后果构成犯罪的，依法追究刑事责任。</a:t>
            </a:r>
            <a:endParaRPr lang="zh-CN" altLang="en-US" sz="1600" dirty="0"/>
          </a:p>
          <a:p>
            <a:endParaRPr lang="en-US" altLang="zh-CN" dirty="0"/>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479181" y="976910"/>
            <a:ext cx="3469219" cy="369332"/>
          </a:xfrm>
          <a:prstGeom prst="rect">
            <a:avLst/>
          </a:prstGeom>
        </p:spPr>
        <p:txBody>
          <a:bodyPr wrap="none">
            <a:spAutoFit/>
          </a:bodyPr>
          <a:lstStyle/>
          <a:p>
            <a:r>
              <a:rPr lang="zh-CN" altLang="en-US" b="1" dirty="0"/>
              <a:t>第四节  娱乐场所管理法律制度</a:t>
            </a:r>
            <a:endParaRPr lang="zh-CN" altLang="en-US" b="1" dirty="0"/>
          </a:p>
        </p:txBody>
      </p:sp>
      <p:sp>
        <p:nvSpPr>
          <p:cNvPr id="32" name="文本框 31"/>
          <p:cNvSpPr txBox="1"/>
          <p:nvPr/>
        </p:nvSpPr>
        <p:spPr>
          <a:xfrm>
            <a:off x="416756" y="1346242"/>
            <a:ext cx="11358487" cy="5646161"/>
          </a:xfrm>
          <a:prstGeom prst="rect">
            <a:avLst/>
          </a:prstGeom>
          <a:noFill/>
        </p:spPr>
        <p:txBody>
          <a:bodyPr wrap="square">
            <a:spAutoFit/>
          </a:bodyPr>
          <a:lstStyle/>
          <a:p>
            <a:pPr lvl="0" defTabSz="711200" rtl="0">
              <a:spcBef>
                <a:spcPct val="0"/>
              </a:spcBef>
            </a:pPr>
            <a:r>
              <a:rPr lang="en-US" altLang="zh-CN" sz="1800" b="1" kern="1200" dirty="0"/>
              <a:t>1.</a:t>
            </a:r>
            <a:r>
              <a:rPr lang="zh-CN" altLang="zh-CN" sz="1800" b="1" kern="1200" dirty="0"/>
              <a:t>娱乐场所设立的限制性规定</a:t>
            </a:r>
            <a:endParaRPr lang="en-US" altLang="zh-CN" sz="1800" b="1" kern="1200" dirty="0"/>
          </a:p>
          <a:p>
            <a:pPr marL="0" lvl="1" algn="l" defTabSz="400050" rtl="0">
              <a:spcBef>
                <a:spcPct val="0"/>
              </a:spcBef>
            </a:pPr>
            <a:r>
              <a:rPr lang="zh-CN" altLang="zh-CN" sz="1600" kern="1200" dirty="0"/>
              <a:t>（</a:t>
            </a:r>
            <a:r>
              <a:rPr lang="en-US" altLang="zh-CN" sz="1600" kern="1200" dirty="0"/>
              <a:t>1</a:t>
            </a:r>
            <a:r>
              <a:rPr lang="zh-CN" altLang="zh-CN" sz="1600" kern="1200" dirty="0"/>
              <a:t>）人员的限制（第</a:t>
            </a:r>
            <a:r>
              <a:rPr lang="en-US" altLang="zh-CN" sz="1600" kern="1200" dirty="0"/>
              <a:t>5</a:t>
            </a:r>
            <a:r>
              <a:rPr lang="zh-CN" altLang="zh-CN" sz="1600" kern="1200" dirty="0"/>
              <a:t>条）</a:t>
            </a:r>
            <a:endParaRPr lang="zh-CN" altLang="zh-CN" sz="1600" kern="1200" dirty="0"/>
          </a:p>
          <a:p>
            <a:pPr marL="0" lvl="1" algn="l" defTabSz="400050" rtl="0">
              <a:lnSpc>
                <a:spcPct val="90000"/>
              </a:lnSpc>
              <a:spcBef>
                <a:spcPct val="0"/>
              </a:spcBef>
              <a:spcAft>
                <a:spcPct val="15000"/>
              </a:spcAft>
            </a:pPr>
            <a:r>
              <a:rPr lang="zh-CN" altLang="zh-CN" sz="1600" kern="1200" dirty="0"/>
              <a:t>（</a:t>
            </a:r>
            <a:r>
              <a:rPr lang="en-US" altLang="zh-CN" sz="1600" kern="1200" dirty="0"/>
              <a:t>2</a:t>
            </a:r>
            <a:r>
              <a:rPr lang="zh-CN" altLang="zh-CN" sz="1600" kern="1200" dirty="0"/>
              <a:t>）外商投资者的限制（第</a:t>
            </a:r>
            <a:r>
              <a:rPr lang="en-US" altLang="zh-CN" sz="1600" kern="1200" dirty="0"/>
              <a:t>6</a:t>
            </a:r>
            <a:r>
              <a:rPr lang="zh-CN" altLang="zh-CN" sz="1600" kern="1200" dirty="0"/>
              <a:t>条）</a:t>
            </a:r>
            <a:endParaRPr lang="zh-CN" altLang="zh-CN" sz="1600" kern="1200" dirty="0"/>
          </a:p>
          <a:p>
            <a:pPr marL="0" lvl="1" algn="l" defTabSz="400050" rtl="0">
              <a:lnSpc>
                <a:spcPct val="90000"/>
              </a:lnSpc>
              <a:spcBef>
                <a:spcPct val="0"/>
              </a:spcBef>
              <a:spcAft>
                <a:spcPct val="15000"/>
              </a:spcAft>
            </a:pPr>
            <a:r>
              <a:rPr lang="zh-CN" altLang="zh-CN" sz="1600" kern="1200" dirty="0"/>
              <a:t>（</a:t>
            </a:r>
            <a:r>
              <a:rPr lang="en-US" altLang="zh-CN" sz="1600" kern="1200" dirty="0"/>
              <a:t>3</a:t>
            </a:r>
            <a:r>
              <a:rPr lang="zh-CN" altLang="zh-CN" sz="1600" kern="1200" dirty="0"/>
              <a:t>）娱乐场所设立地点的限制（第</a:t>
            </a:r>
            <a:r>
              <a:rPr lang="en-US" altLang="zh-CN" sz="1600" kern="1200" dirty="0"/>
              <a:t>7</a:t>
            </a:r>
            <a:r>
              <a:rPr lang="zh-CN" altLang="zh-CN" sz="1600" kern="1200" dirty="0"/>
              <a:t>条）</a:t>
            </a:r>
            <a:endParaRPr lang="en-US" altLang="zh-CN" sz="1600" kern="1200" dirty="0"/>
          </a:p>
          <a:p>
            <a:pPr marL="0" lvl="1" defTabSz="400050">
              <a:lnSpc>
                <a:spcPct val="90000"/>
              </a:lnSpc>
              <a:spcBef>
                <a:spcPct val="0"/>
              </a:spcBef>
              <a:spcAft>
                <a:spcPct val="15000"/>
              </a:spcAft>
            </a:pPr>
            <a:r>
              <a:rPr lang="zh-CN" altLang="zh-CN" sz="1600" dirty="0"/>
              <a:t>（</a:t>
            </a:r>
            <a:r>
              <a:rPr lang="en-US" altLang="zh-CN" sz="1600" dirty="0"/>
              <a:t>4</a:t>
            </a:r>
            <a:r>
              <a:rPr lang="zh-CN" altLang="zh-CN" sz="1600" dirty="0"/>
              <a:t>）娱乐场所边界噪声标准的限制（第</a:t>
            </a:r>
            <a:r>
              <a:rPr lang="en-US" altLang="zh-CN" sz="1600" dirty="0"/>
              <a:t>7</a:t>
            </a:r>
            <a:r>
              <a:rPr lang="zh-CN" altLang="zh-CN" sz="1600" dirty="0"/>
              <a:t>条）</a:t>
            </a:r>
            <a:endParaRPr lang="zh-CN" altLang="zh-CN" sz="1600" dirty="0"/>
          </a:p>
          <a:p>
            <a:pPr marL="0" lvl="1" defTabSz="400050">
              <a:lnSpc>
                <a:spcPct val="90000"/>
              </a:lnSpc>
              <a:spcBef>
                <a:spcPct val="0"/>
              </a:spcBef>
              <a:spcAft>
                <a:spcPct val="15000"/>
              </a:spcAft>
            </a:pPr>
            <a:r>
              <a:rPr lang="zh-CN" altLang="zh-CN" sz="1600" dirty="0"/>
              <a:t>（</a:t>
            </a:r>
            <a:r>
              <a:rPr lang="en-US" altLang="zh-CN" sz="1600" dirty="0"/>
              <a:t>5</a:t>
            </a:r>
            <a:r>
              <a:rPr lang="zh-CN" altLang="zh-CN" sz="1600" dirty="0"/>
              <a:t>）娱乐场所设立面积的限制（第</a:t>
            </a:r>
            <a:r>
              <a:rPr lang="en-US" altLang="zh-CN" sz="1600" dirty="0"/>
              <a:t>8</a:t>
            </a:r>
            <a:r>
              <a:rPr lang="zh-CN" altLang="zh-CN" sz="1600" dirty="0"/>
              <a:t>条）</a:t>
            </a:r>
            <a:endParaRPr lang="zh-CN" altLang="zh-CN" sz="1600" dirty="0"/>
          </a:p>
          <a:p>
            <a:pPr marL="0" lvl="1" defTabSz="400050">
              <a:lnSpc>
                <a:spcPct val="90000"/>
              </a:lnSpc>
              <a:spcBef>
                <a:spcPct val="0"/>
              </a:spcBef>
              <a:spcAft>
                <a:spcPct val="15000"/>
              </a:spcAft>
            </a:pPr>
            <a:r>
              <a:rPr lang="en-US" altLang="zh-CN" sz="1800" b="1" kern="1200" dirty="0"/>
              <a:t>3. </a:t>
            </a:r>
            <a:r>
              <a:rPr lang="zh-CN" altLang="zh-CN" sz="1800" b="1" kern="1200" dirty="0"/>
              <a:t>娱乐场所经营活动规则和法律责任</a:t>
            </a:r>
            <a:endParaRPr lang="zh-CN" altLang="zh-CN" sz="1800" b="1" kern="1200" dirty="0"/>
          </a:p>
          <a:p>
            <a:pPr marL="0" lvl="1" algn="l" defTabSz="400050" rtl="0">
              <a:lnSpc>
                <a:spcPct val="90000"/>
              </a:lnSpc>
              <a:spcBef>
                <a:spcPct val="0"/>
              </a:spcBef>
              <a:spcAft>
                <a:spcPct val="15000"/>
              </a:spcAft>
            </a:pPr>
            <a:r>
              <a:rPr lang="zh-CN" altLang="zh-CN" sz="1600" kern="1200" dirty="0"/>
              <a:t>（</a:t>
            </a:r>
            <a:r>
              <a:rPr lang="en-US" altLang="zh-CN" sz="1600" kern="1200" dirty="0"/>
              <a:t>1</a:t>
            </a:r>
            <a:r>
              <a:rPr lang="zh-CN" altLang="zh-CN" sz="1600" kern="1200" dirty="0"/>
              <a:t>）禁止性规定</a:t>
            </a:r>
            <a:r>
              <a:rPr lang="zh-CN" altLang="en-US" sz="1600" kern="1200" dirty="0"/>
              <a:t>。</a:t>
            </a:r>
            <a:r>
              <a:rPr lang="en-US" altLang="zh-CN" sz="1600" kern="1200" dirty="0"/>
              <a:t> </a:t>
            </a:r>
            <a:endParaRPr lang="en-US" altLang="zh-CN" sz="1600" kern="1200" dirty="0"/>
          </a:p>
          <a:p>
            <a:pPr marL="0" lvl="1" algn="l" defTabSz="400050" rtl="0">
              <a:lnSpc>
                <a:spcPct val="90000"/>
              </a:lnSpc>
              <a:spcBef>
                <a:spcPct val="0"/>
              </a:spcBef>
              <a:spcAft>
                <a:spcPct val="15000"/>
              </a:spcAft>
            </a:pPr>
            <a:r>
              <a:rPr lang="zh-CN" altLang="zh-CN" sz="1600" kern="1200" dirty="0"/>
              <a:t>①禁止内容（第</a:t>
            </a:r>
            <a:r>
              <a:rPr lang="en-US" altLang="zh-CN" sz="1600" kern="1200" dirty="0"/>
              <a:t>13</a:t>
            </a:r>
            <a:r>
              <a:rPr lang="zh-CN" altLang="zh-CN" sz="1600" kern="1200" dirty="0"/>
              <a:t>条）②禁止行为（第</a:t>
            </a:r>
            <a:r>
              <a:rPr lang="en-US" altLang="zh-CN" sz="1600" kern="1200" dirty="0"/>
              <a:t>14</a:t>
            </a:r>
            <a:r>
              <a:rPr lang="zh-CN" altLang="zh-CN" sz="1600" kern="1200" dirty="0"/>
              <a:t>条）</a:t>
            </a:r>
            <a:endParaRPr lang="zh-CN" altLang="zh-CN" sz="1600" kern="1200" dirty="0"/>
          </a:p>
          <a:p>
            <a:pPr marL="0" lvl="1" algn="l" defTabSz="400050" rtl="0">
              <a:lnSpc>
                <a:spcPct val="90000"/>
              </a:lnSpc>
              <a:spcBef>
                <a:spcPct val="0"/>
              </a:spcBef>
              <a:spcAft>
                <a:spcPct val="15000"/>
              </a:spcAft>
            </a:pPr>
            <a:r>
              <a:rPr lang="zh-CN" altLang="zh-CN" sz="1600" kern="1200" dirty="0"/>
              <a:t>（</a:t>
            </a:r>
            <a:r>
              <a:rPr lang="en-US" altLang="zh-CN" sz="1600" kern="1200" dirty="0"/>
              <a:t>2</a:t>
            </a:r>
            <a:r>
              <a:rPr lang="zh-CN" altLang="zh-CN" sz="1600" kern="1200" dirty="0"/>
              <a:t>）娱乐场所的环境规则</a:t>
            </a:r>
            <a:r>
              <a:rPr lang="zh-CN" altLang="en-US" sz="1600" kern="1200" dirty="0"/>
              <a:t>。</a:t>
            </a:r>
            <a:endParaRPr lang="en-US" altLang="zh-CN" sz="1600" kern="1200" dirty="0"/>
          </a:p>
          <a:p>
            <a:pPr marL="0" lvl="1" algn="l" defTabSz="400050" rtl="0">
              <a:lnSpc>
                <a:spcPct val="90000"/>
              </a:lnSpc>
              <a:spcBef>
                <a:spcPct val="0"/>
              </a:spcBef>
              <a:spcAft>
                <a:spcPct val="15000"/>
              </a:spcAft>
            </a:pPr>
            <a:r>
              <a:rPr lang="zh-CN" altLang="zh-CN" sz="1600" kern="1200" dirty="0"/>
              <a:t>①闭路电视监控设备（第</a:t>
            </a:r>
            <a:r>
              <a:rPr lang="en-US" altLang="zh-CN" sz="1600" kern="1200" dirty="0"/>
              <a:t>15</a:t>
            </a:r>
            <a:r>
              <a:rPr lang="zh-CN" altLang="zh-CN" sz="1600" kern="1200" dirty="0"/>
              <a:t>条）②包厢、包间门窗装置（第</a:t>
            </a:r>
            <a:r>
              <a:rPr lang="en-US" altLang="zh-CN" sz="1600" kern="1200" dirty="0"/>
              <a:t>16</a:t>
            </a:r>
            <a:r>
              <a:rPr lang="zh-CN" altLang="zh-CN" sz="1600" kern="1200" dirty="0"/>
              <a:t>条）③亮度标准（第</a:t>
            </a:r>
            <a:r>
              <a:rPr lang="en-US" altLang="zh-CN" sz="1600" kern="1200" dirty="0"/>
              <a:t>17</a:t>
            </a:r>
            <a:r>
              <a:rPr lang="zh-CN" altLang="zh-CN" sz="1600" kern="1200" dirty="0"/>
              <a:t>条）④音像制品或电子产品（第</a:t>
            </a:r>
            <a:r>
              <a:rPr lang="en-US" altLang="zh-CN" sz="1600" kern="1200" dirty="0"/>
              <a:t>18</a:t>
            </a:r>
            <a:r>
              <a:rPr lang="zh-CN" altLang="zh-CN" sz="1600" kern="1200" dirty="0"/>
              <a:t>条）⑤游戏设施设备（第</a:t>
            </a:r>
            <a:r>
              <a:rPr lang="en-US" altLang="zh-CN" sz="1600" kern="1200" dirty="0"/>
              <a:t>19</a:t>
            </a:r>
            <a:r>
              <a:rPr lang="zh-CN" altLang="zh-CN" sz="1600" kern="1200" dirty="0"/>
              <a:t>条）⑥消防安全（第</a:t>
            </a:r>
            <a:r>
              <a:rPr lang="en-US" altLang="zh-CN" sz="1600" kern="1200" dirty="0"/>
              <a:t>20</a:t>
            </a:r>
            <a:r>
              <a:rPr lang="zh-CN" altLang="zh-CN" sz="1600" kern="1200" dirty="0"/>
              <a:t>条）⑦安全检查（第</a:t>
            </a:r>
            <a:r>
              <a:rPr lang="en-US" altLang="zh-CN" sz="1600" kern="1200" dirty="0"/>
              <a:t>22</a:t>
            </a:r>
            <a:r>
              <a:rPr lang="zh-CN" altLang="zh-CN" sz="1600" kern="1200" dirty="0"/>
              <a:t>条）⑧警示标识（第</a:t>
            </a:r>
            <a:r>
              <a:rPr lang="en-US" altLang="zh-CN" sz="1600" kern="1200" dirty="0"/>
              <a:t>30</a:t>
            </a:r>
            <a:r>
              <a:rPr lang="zh-CN" altLang="zh-CN" sz="1600" kern="1200" dirty="0"/>
              <a:t>条）⑨保安人员（第</a:t>
            </a:r>
            <a:r>
              <a:rPr lang="en-US" altLang="zh-CN" sz="1600" kern="1200" dirty="0"/>
              <a:t>26</a:t>
            </a:r>
            <a:r>
              <a:rPr lang="zh-CN" altLang="zh-CN" sz="1600" kern="1200" dirty="0"/>
              <a:t>条）⑩消费者（第</a:t>
            </a:r>
            <a:r>
              <a:rPr lang="en-US" altLang="zh-CN" sz="1600" kern="1200" dirty="0"/>
              <a:t>23</a:t>
            </a:r>
            <a:r>
              <a:rPr lang="zh-CN" altLang="zh-CN" sz="1600" kern="1200" dirty="0"/>
              <a:t>条）</a:t>
            </a:r>
            <a:endParaRPr lang="zh-CN" altLang="zh-CN" sz="1600" kern="1200" dirty="0"/>
          </a:p>
          <a:p>
            <a:pPr marL="0" lvl="1" algn="l" defTabSz="400050" rtl="0">
              <a:lnSpc>
                <a:spcPct val="90000"/>
              </a:lnSpc>
              <a:spcBef>
                <a:spcPct val="0"/>
              </a:spcBef>
              <a:spcAft>
                <a:spcPct val="15000"/>
              </a:spcAft>
            </a:pPr>
            <a:r>
              <a:rPr lang="zh-CN" altLang="zh-CN" sz="1600" kern="1200" dirty="0"/>
              <a:t>（</a:t>
            </a:r>
            <a:r>
              <a:rPr lang="en-US" altLang="zh-CN" sz="1600" kern="1200" dirty="0"/>
              <a:t>3</a:t>
            </a:r>
            <a:r>
              <a:rPr lang="zh-CN" altLang="zh-CN" sz="1600" kern="1200" dirty="0"/>
              <a:t>）娱乐场所的营业规则</a:t>
            </a:r>
            <a:r>
              <a:rPr lang="zh-CN" altLang="en-US" sz="1600" kern="1200" dirty="0"/>
              <a:t>。</a:t>
            </a:r>
            <a:endParaRPr lang="en-US" altLang="zh-CN" sz="1600" kern="1200" dirty="0"/>
          </a:p>
          <a:p>
            <a:pPr marL="0" lvl="1" algn="l" defTabSz="400050" rtl="0">
              <a:lnSpc>
                <a:spcPct val="90000"/>
              </a:lnSpc>
              <a:spcBef>
                <a:spcPct val="0"/>
              </a:spcBef>
              <a:spcAft>
                <a:spcPct val="15000"/>
              </a:spcAft>
            </a:pPr>
            <a:r>
              <a:rPr lang="zh-CN" altLang="zh-CN" sz="1600" kern="1200" dirty="0"/>
              <a:t>①文明执业（第</a:t>
            </a:r>
            <a:r>
              <a:rPr lang="en-US" altLang="zh-CN" sz="1600" kern="1200" dirty="0"/>
              <a:t>27</a:t>
            </a:r>
            <a:r>
              <a:rPr lang="zh-CN" altLang="zh-CN" sz="1600" kern="1200" dirty="0"/>
              <a:t>条）②限定营业时间（第</a:t>
            </a:r>
            <a:r>
              <a:rPr lang="en-US" altLang="zh-CN" sz="1600" kern="1200" dirty="0"/>
              <a:t>28</a:t>
            </a:r>
            <a:r>
              <a:rPr lang="zh-CN" altLang="zh-CN" sz="1600" kern="1200" dirty="0"/>
              <a:t>条）③公平交易（第</a:t>
            </a:r>
            <a:r>
              <a:rPr lang="en-US" altLang="zh-CN" sz="1600" kern="1200" dirty="0"/>
              <a:t>29</a:t>
            </a:r>
            <a:r>
              <a:rPr lang="zh-CN" altLang="zh-CN" sz="1600" kern="1200" dirty="0"/>
              <a:t>条）④建立巡查制度（第</a:t>
            </a:r>
            <a:r>
              <a:rPr lang="en-US" altLang="zh-CN" sz="1600" kern="1200" dirty="0"/>
              <a:t>31</a:t>
            </a:r>
            <a:r>
              <a:rPr lang="zh-CN" altLang="zh-CN" sz="1600" kern="1200" dirty="0"/>
              <a:t>条）</a:t>
            </a:r>
            <a:endParaRPr lang="zh-CN" altLang="zh-CN" sz="1600" kern="1200" dirty="0"/>
          </a:p>
          <a:p>
            <a:pPr marL="0" lvl="1" algn="l" defTabSz="400050" rtl="0">
              <a:lnSpc>
                <a:spcPct val="90000"/>
              </a:lnSpc>
              <a:spcBef>
                <a:spcPct val="0"/>
              </a:spcBef>
              <a:spcAft>
                <a:spcPct val="15000"/>
              </a:spcAft>
            </a:pPr>
            <a:r>
              <a:rPr lang="zh-CN" altLang="zh-CN" sz="1600" kern="1200" dirty="0"/>
              <a:t>（</a:t>
            </a:r>
            <a:r>
              <a:rPr lang="en-US" altLang="zh-CN" sz="1600" kern="1200" dirty="0"/>
              <a:t>4</a:t>
            </a:r>
            <a:r>
              <a:rPr lang="zh-CN" altLang="zh-CN" sz="1600" kern="1200" dirty="0"/>
              <a:t>）法律责任</a:t>
            </a:r>
            <a:r>
              <a:rPr lang="zh-CN" altLang="en-US" sz="1600" kern="1200" dirty="0"/>
              <a:t>。</a:t>
            </a:r>
            <a:endParaRPr lang="en-US" altLang="zh-CN" sz="1600" kern="1200" dirty="0"/>
          </a:p>
          <a:p>
            <a:pPr marL="0" lvl="1" algn="l" defTabSz="400050" rtl="0">
              <a:lnSpc>
                <a:spcPct val="90000"/>
              </a:lnSpc>
              <a:spcBef>
                <a:spcPct val="0"/>
              </a:spcBef>
              <a:spcAft>
                <a:spcPct val="15000"/>
              </a:spcAft>
            </a:pPr>
            <a:r>
              <a:rPr lang="en-US" altLang="zh-CN" sz="1600" kern="1200" dirty="0"/>
              <a:t> </a:t>
            </a:r>
            <a:r>
              <a:rPr lang="zh-CN" altLang="zh-CN" sz="1600" kern="1200" dirty="0"/>
              <a:t>①违反娱乐活动禁止性规定（第</a:t>
            </a:r>
            <a:r>
              <a:rPr lang="en-US" altLang="zh-CN" sz="1600" kern="1200" dirty="0"/>
              <a:t>43</a:t>
            </a:r>
            <a:r>
              <a:rPr lang="zh-CN" altLang="zh-CN" sz="1600" kern="1200" dirty="0"/>
              <a:t>条）②违反娱乐场所环境规则（第</a:t>
            </a:r>
            <a:r>
              <a:rPr lang="en-US" altLang="zh-CN" sz="1600" kern="1200" dirty="0"/>
              <a:t>44</a:t>
            </a:r>
            <a:r>
              <a:rPr lang="zh-CN" altLang="zh-CN" sz="1600" kern="1200" dirty="0"/>
              <a:t>、</a:t>
            </a:r>
            <a:r>
              <a:rPr lang="en-US" altLang="zh-CN" sz="1600" kern="1200" dirty="0"/>
              <a:t>45</a:t>
            </a:r>
            <a:r>
              <a:rPr lang="zh-CN" altLang="zh-CN" sz="1600" kern="1200" dirty="0"/>
              <a:t>、</a:t>
            </a:r>
            <a:r>
              <a:rPr lang="en-US" altLang="zh-CN" sz="1600" kern="1200" dirty="0"/>
              <a:t>48</a:t>
            </a:r>
            <a:r>
              <a:rPr lang="zh-CN" altLang="zh-CN" sz="1600" kern="1200" dirty="0"/>
              <a:t>、</a:t>
            </a:r>
            <a:r>
              <a:rPr lang="en-US" altLang="zh-CN" sz="1600" kern="1200" dirty="0"/>
              <a:t>51</a:t>
            </a:r>
            <a:r>
              <a:rPr lang="zh-CN" altLang="zh-CN" sz="1600" kern="1200" dirty="0"/>
              <a:t>条</a:t>
            </a:r>
            <a:r>
              <a:rPr lang="zh-CN" altLang="en-US" sz="1600" kern="1200" dirty="0"/>
              <a:t>）</a:t>
            </a:r>
            <a:r>
              <a:rPr lang="zh-CN" altLang="zh-CN" sz="1600" kern="1200" dirty="0"/>
              <a:t>③违反娱乐场所营业规则（第 </a:t>
            </a:r>
            <a:r>
              <a:rPr lang="en-US" altLang="zh-CN" sz="1600" kern="1200" dirty="0"/>
              <a:t>49 </a:t>
            </a:r>
            <a:r>
              <a:rPr lang="zh-CN" altLang="zh-CN" sz="1600" kern="1200" dirty="0"/>
              <a:t>条）</a:t>
            </a:r>
            <a:endParaRPr lang="zh-CN" altLang="zh-CN" sz="1600" kern="1200" dirty="0"/>
          </a:p>
          <a:p>
            <a:pPr marL="0" lvl="1" defTabSz="400050">
              <a:lnSpc>
                <a:spcPct val="90000"/>
              </a:lnSpc>
              <a:spcBef>
                <a:spcPct val="0"/>
              </a:spcBef>
              <a:spcAft>
                <a:spcPct val="15000"/>
              </a:spcAft>
            </a:pPr>
            <a:r>
              <a:rPr lang="en-US" altLang="zh-CN" sz="1800" b="1" kern="1200" dirty="0"/>
              <a:t>4. </a:t>
            </a:r>
            <a:r>
              <a:rPr lang="zh-CN" altLang="zh-CN" sz="1800" b="1" kern="1200" dirty="0"/>
              <a:t>娱乐场所的监督管理制度和法律责任</a:t>
            </a:r>
            <a:endParaRPr lang="zh-CN" altLang="zh-CN" sz="1800" b="1" kern="1200" dirty="0"/>
          </a:p>
          <a:p>
            <a:pPr marL="0" lvl="1" algn="l" defTabSz="400050" rtl="0">
              <a:lnSpc>
                <a:spcPct val="90000"/>
              </a:lnSpc>
              <a:spcBef>
                <a:spcPct val="0"/>
              </a:spcBef>
              <a:spcAft>
                <a:spcPct val="15000"/>
              </a:spcAft>
            </a:pPr>
            <a:r>
              <a:rPr lang="zh-CN" altLang="zh-CN" sz="1600" kern="1200" dirty="0"/>
              <a:t>（</a:t>
            </a:r>
            <a:r>
              <a:rPr lang="en-US" altLang="zh-CN" sz="1600" kern="1200" dirty="0"/>
              <a:t>1</a:t>
            </a:r>
            <a:r>
              <a:rPr lang="zh-CN" altLang="zh-CN" sz="1600" kern="1200" dirty="0"/>
              <a:t>）监督管理制度</a:t>
            </a:r>
            <a:r>
              <a:rPr lang="en-US" altLang="zh-CN" sz="1600" dirty="0"/>
              <a:t> </a:t>
            </a:r>
            <a:endParaRPr lang="en-US" altLang="zh-CN" sz="1600" dirty="0"/>
          </a:p>
          <a:p>
            <a:pPr marL="0" lvl="1" algn="l" defTabSz="400050" rtl="0">
              <a:lnSpc>
                <a:spcPct val="90000"/>
              </a:lnSpc>
              <a:spcBef>
                <a:spcPct val="0"/>
              </a:spcBef>
              <a:spcAft>
                <a:spcPct val="15000"/>
              </a:spcAft>
            </a:pPr>
            <a:r>
              <a:rPr lang="zh-CN" altLang="zh-CN" sz="1600" kern="1200" dirty="0"/>
              <a:t>①警示记录公开制度（第</a:t>
            </a:r>
            <a:r>
              <a:rPr lang="en-US" altLang="zh-CN" sz="1600" kern="1200" dirty="0"/>
              <a:t>34</a:t>
            </a:r>
            <a:r>
              <a:rPr lang="zh-CN" altLang="zh-CN" sz="1600" kern="1200" dirty="0"/>
              <a:t>条）②信息通报制度（第</a:t>
            </a:r>
            <a:r>
              <a:rPr lang="en-US" altLang="zh-CN" sz="1600" kern="1200" dirty="0"/>
              <a:t>36</a:t>
            </a:r>
            <a:r>
              <a:rPr lang="zh-CN" altLang="zh-CN" sz="1600" kern="1200" dirty="0"/>
              <a:t>条）③信用监管制度（第</a:t>
            </a:r>
            <a:r>
              <a:rPr lang="en-US" altLang="zh-CN" sz="1600" kern="1200" dirty="0"/>
              <a:t>35</a:t>
            </a:r>
            <a:r>
              <a:rPr lang="zh-CN" altLang="zh-CN" sz="1600" kern="1200" dirty="0"/>
              <a:t>条）</a:t>
            </a:r>
            <a:r>
              <a:rPr lang="en-US" altLang="zh-CN" sz="1600" dirty="0"/>
              <a:t> </a:t>
            </a:r>
            <a:r>
              <a:rPr lang="zh-CN" altLang="zh-CN" sz="1600" kern="1200" dirty="0"/>
              <a:t>④及时处理举报制度（第</a:t>
            </a:r>
            <a:r>
              <a:rPr lang="en-US" altLang="zh-CN" sz="1600" kern="1200" dirty="0"/>
              <a:t>32</a:t>
            </a:r>
            <a:r>
              <a:rPr lang="zh-CN" altLang="zh-CN" sz="1600" kern="1200" dirty="0"/>
              <a:t>条）</a:t>
            </a:r>
            <a:endParaRPr lang="zh-CN" altLang="zh-CN" sz="1600" kern="1200" dirty="0"/>
          </a:p>
          <a:p>
            <a:pPr marL="0" lvl="1" algn="l" defTabSz="400050" rtl="0">
              <a:lnSpc>
                <a:spcPct val="90000"/>
              </a:lnSpc>
              <a:spcBef>
                <a:spcPct val="0"/>
              </a:spcBef>
              <a:spcAft>
                <a:spcPct val="15000"/>
              </a:spcAft>
            </a:pPr>
            <a:r>
              <a:rPr lang="zh-CN" altLang="zh-CN" sz="1600" kern="1200" dirty="0"/>
              <a:t>（</a:t>
            </a:r>
            <a:r>
              <a:rPr lang="en-US" altLang="zh-CN" sz="1600" kern="1200" dirty="0"/>
              <a:t>2</a:t>
            </a:r>
            <a:r>
              <a:rPr lang="zh-CN" altLang="zh-CN" sz="1600" kern="1200" dirty="0"/>
              <a:t>）法律责任（第</a:t>
            </a:r>
            <a:r>
              <a:rPr lang="en-US" altLang="zh-CN" sz="1600" kern="1200" dirty="0"/>
              <a:t>56</a:t>
            </a:r>
            <a:r>
              <a:rPr lang="zh-CN" altLang="zh-CN" sz="1600" kern="1200" dirty="0"/>
              <a:t>条）</a:t>
            </a:r>
            <a:endParaRPr lang="zh-CN" altLang="zh-CN" sz="1600" kern="1200" dirty="0"/>
          </a:p>
        </p:txBody>
      </p:sp>
      <p:sp>
        <p:nvSpPr>
          <p:cNvPr id="33" name="文本框 32"/>
          <p:cNvSpPr txBox="1"/>
          <p:nvPr/>
        </p:nvSpPr>
        <p:spPr>
          <a:xfrm>
            <a:off x="5591175" y="1457367"/>
            <a:ext cx="7791449" cy="1897443"/>
          </a:xfrm>
          <a:prstGeom prst="rect">
            <a:avLst/>
          </a:prstGeom>
          <a:noFill/>
        </p:spPr>
        <p:txBody>
          <a:bodyPr wrap="square">
            <a:spAutoFit/>
          </a:bodyPr>
          <a:lstStyle/>
          <a:p>
            <a:pPr marL="0" lvl="1" defTabSz="400050">
              <a:lnSpc>
                <a:spcPct val="90000"/>
              </a:lnSpc>
              <a:spcBef>
                <a:spcPct val="0"/>
              </a:spcBef>
              <a:spcAft>
                <a:spcPct val="15000"/>
              </a:spcAft>
            </a:pPr>
            <a:r>
              <a:rPr lang="en-US" altLang="zh-CN" sz="1800" b="1" kern="1200" dirty="0"/>
              <a:t>2.</a:t>
            </a:r>
            <a:r>
              <a:rPr lang="zh-CN" altLang="zh-CN" sz="1800" b="1" kern="1200" dirty="0"/>
              <a:t>申请从事娱乐场所经营活动的程序性规定和法律责任</a:t>
            </a:r>
            <a:endParaRPr lang="zh-CN" altLang="zh-CN" sz="1800" b="1" kern="1200" dirty="0"/>
          </a:p>
          <a:p>
            <a:pPr marL="0" lvl="1" algn="l" defTabSz="400050" rtl="0">
              <a:lnSpc>
                <a:spcPct val="90000"/>
              </a:lnSpc>
              <a:spcBef>
                <a:spcPct val="0"/>
              </a:spcBef>
              <a:spcAft>
                <a:spcPct val="15000"/>
              </a:spcAft>
            </a:pPr>
            <a:r>
              <a:rPr lang="zh-CN" altLang="zh-CN" sz="1600" kern="1200" dirty="0"/>
              <a:t>（</a:t>
            </a:r>
            <a:r>
              <a:rPr lang="en-US" altLang="zh-CN" sz="1600" kern="1200" dirty="0"/>
              <a:t>1</a:t>
            </a:r>
            <a:r>
              <a:rPr lang="zh-CN" altLang="zh-CN" sz="1600" kern="1200" dirty="0"/>
              <a:t>）程序性规定</a:t>
            </a:r>
            <a:r>
              <a:rPr lang="en-US" altLang="zh-CN" sz="1600" dirty="0"/>
              <a:t> </a:t>
            </a:r>
            <a:r>
              <a:rPr lang="zh-CN" altLang="en-US" sz="1600" dirty="0"/>
              <a:t>。</a:t>
            </a:r>
            <a:endParaRPr lang="en-US" altLang="zh-CN" sz="1600" dirty="0"/>
          </a:p>
          <a:p>
            <a:pPr marL="0" lvl="1" algn="l" defTabSz="400050" rtl="0">
              <a:lnSpc>
                <a:spcPct val="90000"/>
              </a:lnSpc>
              <a:spcBef>
                <a:spcPct val="0"/>
              </a:spcBef>
              <a:spcAft>
                <a:spcPct val="15000"/>
              </a:spcAft>
            </a:pPr>
            <a:r>
              <a:rPr lang="zh-CN" altLang="zh-CN" sz="1600" kern="1200" dirty="0"/>
              <a:t>①申请（第</a:t>
            </a:r>
            <a:r>
              <a:rPr lang="en-US" altLang="zh-CN" sz="1600" kern="1200" dirty="0"/>
              <a:t>9</a:t>
            </a:r>
            <a:r>
              <a:rPr lang="zh-CN" altLang="zh-CN" sz="1600" kern="1200" dirty="0"/>
              <a:t>条）</a:t>
            </a:r>
            <a:endParaRPr lang="en-US" altLang="zh-CN" sz="1600" kern="1200" dirty="0"/>
          </a:p>
          <a:p>
            <a:pPr marL="0" lvl="1" algn="l" defTabSz="400050" rtl="0">
              <a:lnSpc>
                <a:spcPct val="90000"/>
              </a:lnSpc>
              <a:spcBef>
                <a:spcPct val="0"/>
              </a:spcBef>
              <a:spcAft>
                <a:spcPct val="15000"/>
              </a:spcAft>
            </a:pPr>
            <a:r>
              <a:rPr lang="zh-CN" altLang="zh-CN" sz="1600" kern="1200" dirty="0"/>
              <a:t>②核查、检查和决定（第</a:t>
            </a:r>
            <a:r>
              <a:rPr lang="en-US" altLang="zh-CN" sz="1600" kern="1200" dirty="0"/>
              <a:t>9</a:t>
            </a:r>
            <a:r>
              <a:rPr lang="zh-CN" altLang="zh-CN" sz="1600" kern="1200" dirty="0"/>
              <a:t>条）</a:t>
            </a:r>
            <a:endParaRPr lang="en-US" altLang="zh-CN" sz="1600" kern="1200" dirty="0"/>
          </a:p>
          <a:p>
            <a:pPr marL="0" lvl="1" algn="l" defTabSz="400050" rtl="0">
              <a:lnSpc>
                <a:spcPct val="90000"/>
              </a:lnSpc>
              <a:spcBef>
                <a:spcPct val="0"/>
              </a:spcBef>
              <a:spcAft>
                <a:spcPct val="15000"/>
              </a:spcAft>
            </a:pPr>
            <a:r>
              <a:rPr lang="zh-CN" altLang="zh-CN" sz="1600" kern="1200" dirty="0"/>
              <a:t>③听证（第</a:t>
            </a:r>
            <a:r>
              <a:rPr lang="en-US" altLang="zh-CN" sz="1600" kern="1200" dirty="0"/>
              <a:t>10</a:t>
            </a:r>
            <a:r>
              <a:rPr lang="zh-CN" altLang="zh-CN" sz="1600" kern="1200" dirty="0"/>
              <a:t>条）</a:t>
            </a:r>
            <a:endParaRPr lang="en-US" altLang="zh-CN" sz="1600" kern="1200" dirty="0"/>
          </a:p>
          <a:p>
            <a:pPr marL="0" lvl="1" algn="l" defTabSz="400050" rtl="0">
              <a:lnSpc>
                <a:spcPct val="90000"/>
              </a:lnSpc>
              <a:spcBef>
                <a:spcPct val="0"/>
              </a:spcBef>
              <a:spcAft>
                <a:spcPct val="15000"/>
              </a:spcAft>
            </a:pPr>
            <a:r>
              <a:rPr lang="zh-CN" altLang="zh-CN" sz="1600" kern="1200" dirty="0"/>
              <a:t>④备案（第</a:t>
            </a:r>
            <a:r>
              <a:rPr lang="en-US" altLang="zh-CN" sz="1600" kern="1200" dirty="0"/>
              <a:t>11</a:t>
            </a:r>
            <a:r>
              <a:rPr lang="zh-CN" altLang="zh-CN" sz="1600" kern="1200" dirty="0"/>
              <a:t>条）</a:t>
            </a:r>
            <a:endParaRPr lang="zh-CN" altLang="zh-CN" sz="1600" kern="1200" dirty="0"/>
          </a:p>
          <a:p>
            <a:pPr marL="0" lvl="1" algn="l" defTabSz="400050" rtl="0">
              <a:lnSpc>
                <a:spcPct val="90000"/>
              </a:lnSpc>
              <a:spcBef>
                <a:spcPct val="0"/>
              </a:spcBef>
              <a:spcAft>
                <a:spcPct val="15000"/>
              </a:spcAft>
            </a:pPr>
            <a:r>
              <a:rPr lang="zh-CN" altLang="zh-CN" sz="1600" kern="1200" dirty="0"/>
              <a:t>（</a:t>
            </a:r>
            <a:r>
              <a:rPr lang="en-US" altLang="zh-CN" sz="1600" kern="1200" dirty="0"/>
              <a:t>2</a:t>
            </a:r>
            <a:r>
              <a:rPr lang="zh-CN" altLang="zh-CN" sz="1600" kern="1200" dirty="0"/>
              <a:t>）法律责任（第 </a:t>
            </a:r>
            <a:r>
              <a:rPr lang="en-US" altLang="zh-CN" sz="1600" kern="1200" dirty="0"/>
              <a:t>41 </a:t>
            </a:r>
            <a:r>
              <a:rPr lang="zh-CN" altLang="zh-CN" sz="1600" kern="1200" dirty="0"/>
              <a:t>、</a:t>
            </a:r>
            <a:r>
              <a:rPr lang="en-US" altLang="zh-CN" sz="1600" kern="1200" dirty="0"/>
              <a:t>42</a:t>
            </a:r>
            <a:r>
              <a:rPr lang="zh-CN" altLang="zh-CN" sz="1600" kern="1200" dirty="0"/>
              <a:t>、</a:t>
            </a:r>
            <a:r>
              <a:rPr lang="en-US" altLang="zh-CN" sz="1600" kern="1200" dirty="0"/>
              <a:t>47</a:t>
            </a:r>
            <a:r>
              <a:rPr lang="zh-CN" altLang="zh-CN" sz="1600" kern="1200" dirty="0"/>
              <a:t>、</a:t>
            </a:r>
            <a:r>
              <a:rPr lang="en-US" altLang="zh-CN" sz="1600" kern="1200" dirty="0"/>
              <a:t>49</a:t>
            </a:r>
            <a:r>
              <a:rPr lang="zh-CN" altLang="zh-CN" sz="1600" kern="1200" dirty="0"/>
              <a:t>条）</a:t>
            </a:r>
            <a:endParaRPr lang="zh-CN" altLang="zh-CN" sz="1600" kern="1200" dirty="0"/>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5"/>
          <p:cNvSpPr/>
          <p:nvPr/>
        </p:nvSpPr>
        <p:spPr bwMode="auto">
          <a:xfrm>
            <a:off x="6095468" y="1705040"/>
            <a:ext cx="861448" cy="1723960"/>
          </a:xfrm>
          <a:custGeom>
            <a:avLst/>
            <a:gdLst>
              <a:gd name="T0" fmla="*/ 0 w 6745"/>
              <a:gd name="T1" fmla="*/ 13488 h 13488"/>
              <a:gd name="T2" fmla="*/ 6745 w 6745"/>
              <a:gd name="T3" fmla="*/ 1807 h 13488"/>
              <a:gd name="T4" fmla="*/ 0 w 6745"/>
              <a:gd name="T5" fmla="*/ 0 h 13488"/>
              <a:gd name="T6" fmla="*/ 0 w 6745"/>
              <a:gd name="T7" fmla="*/ 13488 h 13488"/>
            </a:gdLst>
            <a:ahLst/>
            <a:cxnLst>
              <a:cxn ang="0">
                <a:pos x="T0" y="T1"/>
              </a:cxn>
              <a:cxn ang="0">
                <a:pos x="T2" y="T3"/>
              </a:cxn>
              <a:cxn ang="0">
                <a:pos x="T4" y="T5"/>
              </a:cxn>
              <a:cxn ang="0">
                <a:pos x="T6" y="T7"/>
              </a:cxn>
            </a:cxnLst>
            <a:rect l="0" t="0" r="r" b="b"/>
            <a:pathLst>
              <a:path w="6745" h="13488">
                <a:moveTo>
                  <a:pt x="0" y="13488"/>
                </a:moveTo>
                <a:lnTo>
                  <a:pt x="6745" y="1807"/>
                </a:lnTo>
                <a:cubicBezTo>
                  <a:pt x="4694" y="623"/>
                  <a:pt x="2368" y="0"/>
                  <a:pt x="0" y="0"/>
                </a:cubicBezTo>
                <a:lnTo>
                  <a:pt x="0" y="13488"/>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27" name="Freeform 6"/>
          <p:cNvSpPr>
            <a:spLocks noEditPoints="1"/>
          </p:cNvSpPr>
          <p:nvPr/>
        </p:nvSpPr>
        <p:spPr bwMode="auto">
          <a:xfrm>
            <a:off x="6089079" y="1698651"/>
            <a:ext cx="874226" cy="1736738"/>
          </a:xfrm>
          <a:custGeom>
            <a:avLst/>
            <a:gdLst>
              <a:gd name="T0" fmla="*/ 7 w 6843"/>
              <a:gd name="T1" fmla="*/ 13512 h 13588"/>
              <a:gd name="T2" fmla="*/ 6769 w 6843"/>
              <a:gd name="T3" fmla="*/ 1897 h 13588"/>
              <a:gd name="T4" fmla="*/ 6382 w 6843"/>
              <a:gd name="T5" fmla="*/ 1682 h 13588"/>
              <a:gd name="T6" fmla="*/ 5990 w 6843"/>
              <a:gd name="T7" fmla="*/ 1480 h 13588"/>
              <a:gd name="T8" fmla="*/ 5592 w 6843"/>
              <a:gd name="T9" fmla="*/ 1292 h 13588"/>
              <a:gd name="T10" fmla="*/ 5188 w 6843"/>
              <a:gd name="T11" fmla="*/ 1117 h 13588"/>
              <a:gd name="T12" fmla="*/ 4780 w 6843"/>
              <a:gd name="T13" fmla="*/ 956 h 13588"/>
              <a:gd name="T14" fmla="*/ 4367 w 6843"/>
              <a:gd name="T15" fmla="*/ 808 h 13588"/>
              <a:gd name="T16" fmla="*/ 3949 w 6843"/>
              <a:gd name="T17" fmla="*/ 674 h 13588"/>
              <a:gd name="T18" fmla="*/ 3527 w 6843"/>
              <a:gd name="T19" fmla="*/ 554 h 13588"/>
              <a:gd name="T20" fmla="*/ 3102 w 6843"/>
              <a:gd name="T21" fmla="*/ 447 h 13588"/>
              <a:gd name="T22" fmla="*/ 2673 w 6843"/>
              <a:gd name="T23" fmla="*/ 354 h 13588"/>
              <a:gd name="T24" fmla="*/ 2241 w 6843"/>
              <a:gd name="T25" fmla="*/ 276 h 13588"/>
              <a:gd name="T26" fmla="*/ 1806 w 6843"/>
              <a:gd name="T27" fmla="*/ 212 h 13588"/>
              <a:gd name="T28" fmla="*/ 1369 w 6843"/>
              <a:gd name="T29" fmla="*/ 161 h 13588"/>
              <a:gd name="T30" fmla="*/ 930 w 6843"/>
              <a:gd name="T31" fmla="*/ 125 h 13588"/>
              <a:gd name="T32" fmla="*/ 490 w 6843"/>
              <a:gd name="T33" fmla="*/ 103 h 13588"/>
              <a:gd name="T34" fmla="*/ 48 w 6843"/>
              <a:gd name="T35" fmla="*/ 96 h 13588"/>
              <a:gd name="T36" fmla="*/ 96 w 6843"/>
              <a:gd name="T37" fmla="*/ 13536 h 13588"/>
              <a:gd name="T38" fmla="*/ 15 w 6843"/>
              <a:gd name="T39" fmla="*/ 14 h 13588"/>
              <a:gd name="T40" fmla="*/ 271 w 6843"/>
              <a:gd name="T41" fmla="*/ 2 h 13588"/>
              <a:gd name="T42" fmla="*/ 716 w 6843"/>
              <a:gd name="T43" fmla="*/ 17 h 13588"/>
              <a:gd name="T44" fmla="*/ 1159 w 6843"/>
              <a:gd name="T45" fmla="*/ 46 h 13588"/>
              <a:gd name="T46" fmla="*/ 1600 w 6843"/>
              <a:gd name="T47" fmla="*/ 89 h 13588"/>
              <a:gd name="T48" fmla="*/ 2039 w 6843"/>
              <a:gd name="T49" fmla="*/ 147 h 13588"/>
              <a:gd name="T50" fmla="*/ 2475 w 6843"/>
              <a:gd name="T51" fmla="*/ 219 h 13588"/>
              <a:gd name="T52" fmla="*/ 2908 w 6843"/>
              <a:gd name="T53" fmla="*/ 306 h 13588"/>
              <a:gd name="T54" fmla="*/ 3338 w 6843"/>
              <a:gd name="T55" fmla="*/ 406 h 13588"/>
              <a:gd name="T56" fmla="*/ 3766 w 6843"/>
              <a:gd name="T57" fmla="*/ 520 h 13588"/>
              <a:gd name="T58" fmla="*/ 4188 w 6843"/>
              <a:gd name="T59" fmla="*/ 648 h 13588"/>
              <a:gd name="T60" fmla="*/ 4606 w 6843"/>
              <a:gd name="T61" fmla="*/ 790 h 13588"/>
              <a:gd name="T62" fmla="*/ 5020 w 6843"/>
              <a:gd name="T63" fmla="*/ 946 h 13588"/>
              <a:gd name="T64" fmla="*/ 5430 w 6843"/>
              <a:gd name="T65" fmla="*/ 1115 h 13588"/>
              <a:gd name="T66" fmla="*/ 5833 w 6843"/>
              <a:gd name="T67" fmla="*/ 1298 h 13588"/>
              <a:gd name="T68" fmla="*/ 6231 w 6843"/>
              <a:gd name="T69" fmla="*/ 1494 h 13588"/>
              <a:gd name="T70" fmla="*/ 6624 w 6843"/>
              <a:gd name="T71" fmla="*/ 1704 h 13588"/>
              <a:gd name="T72" fmla="*/ 6839 w 6843"/>
              <a:gd name="T73" fmla="*/ 1842 h 13588"/>
              <a:gd name="T74" fmla="*/ 90 w 6843"/>
              <a:gd name="T75" fmla="*/ 13560 h 13588"/>
              <a:gd name="T76" fmla="*/ 0 w 6843"/>
              <a:gd name="T77" fmla="*/ 13536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3" h="13588">
                <a:moveTo>
                  <a:pt x="96" y="13536"/>
                </a:moveTo>
                <a:lnTo>
                  <a:pt x="7" y="13512"/>
                </a:lnTo>
                <a:lnTo>
                  <a:pt x="6751" y="1831"/>
                </a:lnTo>
                <a:lnTo>
                  <a:pt x="6769" y="1897"/>
                </a:lnTo>
                <a:lnTo>
                  <a:pt x="6576" y="1787"/>
                </a:lnTo>
                <a:lnTo>
                  <a:pt x="6382" y="1682"/>
                </a:lnTo>
                <a:lnTo>
                  <a:pt x="6187" y="1580"/>
                </a:lnTo>
                <a:lnTo>
                  <a:pt x="5990" y="1480"/>
                </a:lnTo>
                <a:lnTo>
                  <a:pt x="5792" y="1385"/>
                </a:lnTo>
                <a:lnTo>
                  <a:pt x="5592" y="1292"/>
                </a:lnTo>
                <a:lnTo>
                  <a:pt x="5391" y="1203"/>
                </a:lnTo>
                <a:lnTo>
                  <a:pt x="5188" y="1117"/>
                </a:lnTo>
                <a:lnTo>
                  <a:pt x="4985" y="1035"/>
                </a:lnTo>
                <a:lnTo>
                  <a:pt x="4780" y="956"/>
                </a:lnTo>
                <a:lnTo>
                  <a:pt x="4574" y="881"/>
                </a:lnTo>
                <a:lnTo>
                  <a:pt x="4367" y="808"/>
                </a:lnTo>
                <a:lnTo>
                  <a:pt x="4158" y="740"/>
                </a:lnTo>
                <a:lnTo>
                  <a:pt x="3949" y="674"/>
                </a:lnTo>
                <a:lnTo>
                  <a:pt x="3738" y="612"/>
                </a:lnTo>
                <a:lnTo>
                  <a:pt x="3527" y="554"/>
                </a:lnTo>
                <a:lnTo>
                  <a:pt x="3314" y="499"/>
                </a:lnTo>
                <a:lnTo>
                  <a:pt x="3102" y="447"/>
                </a:lnTo>
                <a:lnTo>
                  <a:pt x="2888" y="399"/>
                </a:lnTo>
                <a:lnTo>
                  <a:pt x="2673" y="354"/>
                </a:lnTo>
                <a:lnTo>
                  <a:pt x="2457" y="314"/>
                </a:lnTo>
                <a:lnTo>
                  <a:pt x="2241" y="276"/>
                </a:lnTo>
                <a:lnTo>
                  <a:pt x="2024" y="242"/>
                </a:lnTo>
                <a:lnTo>
                  <a:pt x="1806" y="212"/>
                </a:lnTo>
                <a:lnTo>
                  <a:pt x="1588" y="185"/>
                </a:lnTo>
                <a:lnTo>
                  <a:pt x="1369" y="161"/>
                </a:lnTo>
                <a:lnTo>
                  <a:pt x="1150" y="141"/>
                </a:lnTo>
                <a:lnTo>
                  <a:pt x="930" y="125"/>
                </a:lnTo>
                <a:lnTo>
                  <a:pt x="710" y="112"/>
                </a:lnTo>
                <a:lnTo>
                  <a:pt x="490" y="103"/>
                </a:lnTo>
                <a:lnTo>
                  <a:pt x="269" y="98"/>
                </a:lnTo>
                <a:lnTo>
                  <a:pt x="48" y="96"/>
                </a:lnTo>
                <a:lnTo>
                  <a:pt x="96" y="48"/>
                </a:lnTo>
                <a:lnTo>
                  <a:pt x="96" y="13536"/>
                </a:lnTo>
                <a:close/>
                <a:moveTo>
                  <a:pt x="0" y="48"/>
                </a:moveTo>
                <a:cubicBezTo>
                  <a:pt x="0" y="35"/>
                  <a:pt x="6" y="23"/>
                  <a:pt x="15" y="14"/>
                </a:cubicBezTo>
                <a:cubicBezTo>
                  <a:pt x="24" y="5"/>
                  <a:pt x="36" y="0"/>
                  <a:pt x="49" y="0"/>
                </a:cubicBezTo>
                <a:lnTo>
                  <a:pt x="271" y="2"/>
                </a:lnTo>
                <a:lnTo>
                  <a:pt x="494" y="8"/>
                </a:lnTo>
                <a:lnTo>
                  <a:pt x="716" y="17"/>
                </a:lnTo>
                <a:lnTo>
                  <a:pt x="938" y="29"/>
                </a:lnTo>
                <a:lnTo>
                  <a:pt x="1159" y="46"/>
                </a:lnTo>
                <a:lnTo>
                  <a:pt x="1380" y="66"/>
                </a:lnTo>
                <a:lnTo>
                  <a:pt x="1600" y="89"/>
                </a:lnTo>
                <a:lnTo>
                  <a:pt x="1820" y="116"/>
                </a:lnTo>
                <a:lnTo>
                  <a:pt x="2039" y="147"/>
                </a:lnTo>
                <a:lnTo>
                  <a:pt x="2257" y="181"/>
                </a:lnTo>
                <a:lnTo>
                  <a:pt x="2475" y="219"/>
                </a:lnTo>
                <a:lnTo>
                  <a:pt x="2692" y="260"/>
                </a:lnTo>
                <a:lnTo>
                  <a:pt x="2908" y="306"/>
                </a:lnTo>
                <a:lnTo>
                  <a:pt x="3124" y="354"/>
                </a:lnTo>
                <a:lnTo>
                  <a:pt x="3338" y="406"/>
                </a:lnTo>
                <a:lnTo>
                  <a:pt x="3553" y="461"/>
                </a:lnTo>
                <a:lnTo>
                  <a:pt x="3766" y="520"/>
                </a:lnTo>
                <a:lnTo>
                  <a:pt x="3977" y="583"/>
                </a:lnTo>
                <a:lnTo>
                  <a:pt x="4188" y="648"/>
                </a:lnTo>
                <a:lnTo>
                  <a:pt x="4398" y="718"/>
                </a:lnTo>
                <a:lnTo>
                  <a:pt x="4606" y="790"/>
                </a:lnTo>
                <a:lnTo>
                  <a:pt x="4814" y="866"/>
                </a:lnTo>
                <a:lnTo>
                  <a:pt x="5020" y="946"/>
                </a:lnTo>
                <a:lnTo>
                  <a:pt x="5226" y="1029"/>
                </a:lnTo>
                <a:lnTo>
                  <a:pt x="5430" y="1115"/>
                </a:lnTo>
                <a:lnTo>
                  <a:pt x="5632" y="1205"/>
                </a:lnTo>
                <a:lnTo>
                  <a:pt x="5833" y="1298"/>
                </a:lnTo>
                <a:lnTo>
                  <a:pt x="6033" y="1395"/>
                </a:lnTo>
                <a:lnTo>
                  <a:pt x="6231" y="1494"/>
                </a:lnTo>
                <a:lnTo>
                  <a:pt x="6428" y="1597"/>
                </a:lnTo>
                <a:lnTo>
                  <a:pt x="6624" y="1704"/>
                </a:lnTo>
                <a:lnTo>
                  <a:pt x="6817" y="1813"/>
                </a:lnTo>
                <a:cubicBezTo>
                  <a:pt x="6828" y="1820"/>
                  <a:pt x="6836" y="1830"/>
                  <a:pt x="6839" y="1842"/>
                </a:cubicBezTo>
                <a:cubicBezTo>
                  <a:pt x="6843" y="1855"/>
                  <a:pt x="6841" y="1868"/>
                  <a:pt x="6835" y="1879"/>
                </a:cubicBezTo>
                <a:lnTo>
                  <a:pt x="90" y="13560"/>
                </a:lnTo>
                <a:cubicBezTo>
                  <a:pt x="79" y="13579"/>
                  <a:pt x="57" y="13588"/>
                  <a:pt x="36" y="13583"/>
                </a:cubicBezTo>
                <a:cubicBezTo>
                  <a:pt x="15" y="13577"/>
                  <a:pt x="0" y="13558"/>
                  <a:pt x="0" y="13536"/>
                </a:cubicBezTo>
                <a:lnTo>
                  <a:pt x="0" y="48"/>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28" name="Freeform 7"/>
          <p:cNvSpPr/>
          <p:nvPr/>
        </p:nvSpPr>
        <p:spPr bwMode="auto">
          <a:xfrm>
            <a:off x="6095468" y="1936108"/>
            <a:ext cx="1492892" cy="1492892"/>
          </a:xfrm>
          <a:custGeom>
            <a:avLst/>
            <a:gdLst>
              <a:gd name="T0" fmla="*/ 0 w 5841"/>
              <a:gd name="T1" fmla="*/ 5840 h 5840"/>
              <a:gd name="T2" fmla="*/ 5841 w 5841"/>
              <a:gd name="T3" fmla="*/ 2468 h 5840"/>
              <a:gd name="T4" fmla="*/ 3373 w 5841"/>
              <a:gd name="T5" fmla="*/ 0 h 5840"/>
              <a:gd name="T6" fmla="*/ 0 w 5841"/>
              <a:gd name="T7" fmla="*/ 5840 h 5840"/>
            </a:gdLst>
            <a:ahLst/>
            <a:cxnLst>
              <a:cxn ang="0">
                <a:pos x="T0" y="T1"/>
              </a:cxn>
              <a:cxn ang="0">
                <a:pos x="T2" y="T3"/>
              </a:cxn>
              <a:cxn ang="0">
                <a:pos x="T4" y="T5"/>
              </a:cxn>
              <a:cxn ang="0">
                <a:pos x="T6" y="T7"/>
              </a:cxn>
            </a:cxnLst>
            <a:rect l="0" t="0" r="r" b="b"/>
            <a:pathLst>
              <a:path w="5841" h="5840">
                <a:moveTo>
                  <a:pt x="0" y="5840"/>
                </a:moveTo>
                <a:lnTo>
                  <a:pt x="5841" y="2468"/>
                </a:lnTo>
                <a:cubicBezTo>
                  <a:pt x="5249" y="1443"/>
                  <a:pt x="4398" y="592"/>
                  <a:pt x="3373" y="0"/>
                </a:cubicBezTo>
                <a:lnTo>
                  <a:pt x="0" y="5840"/>
                </a:lnTo>
                <a:close/>
              </a:path>
            </a:pathLst>
          </a:custGeom>
          <a:solidFill>
            <a:srgbClr val="2EA7E0"/>
          </a:solidFill>
          <a:ln w="0">
            <a:noFill/>
            <a:prstDash val="solid"/>
            <a:round/>
          </a:ln>
        </p:spPr>
        <p:txBody>
          <a:bodyPr vert="horz" wrap="square" lIns="91440" tIns="45720" rIns="91440" bIns="45720" numCol="1" anchor="t" anchorCtr="0" compatLnSpc="1"/>
          <a:lstStyle/>
          <a:p>
            <a:endParaRPr lang="zh-CN" altLang="en-US"/>
          </a:p>
        </p:txBody>
      </p:sp>
      <p:sp>
        <p:nvSpPr>
          <p:cNvPr id="37" name="Freeform 8"/>
          <p:cNvSpPr>
            <a:spLocks noEditPoints="1"/>
          </p:cNvSpPr>
          <p:nvPr/>
        </p:nvSpPr>
        <p:spPr bwMode="auto">
          <a:xfrm>
            <a:off x="6089079" y="1929719"/>
            <a:ext cx="1505670" cy="1505670"/>
          </a:xfrm>
          <a:custGeom>
            <a:avLst/>
            <a:gdLst>
              <a:gd name="T0" fmla="*/ 47 w 5892"/>
              <a:gd name="T1" fmla="*/ 5877 h 5892"/>
              <a:gd name="T2" fmla="*/ 14 w 5892"/>
              <a:gd name="T3" fmla="*/ 5845 h 5892"/>
              <a:gd name="T4" fmla="*/ 5855 w 5892"/>
              <a:gd name="T5" fmla="*/ 2473 h 5892"/>
              <a:gd name="T6" fmla="*/ 5847 w 5892"/>
              <a:gd name="T7" fmla="*/ 2506 h 5892"/>
              <a:gd name="T8" fmla="*/ 5791 w 5892"/>
              <a:gd name="T9" fmla="*/ 2410 h 5892"/>
              <a:gd name="T10" fmla="*/ 5733 w 5892"/>
              <a:gd name="T11" fmla="*/ 2316 h 5892"/>
              <a:gd name="T12" fmla="*/ 5613 w 5892"/>
              <a:gd name="T13" fmla="*/ 2130 h 5892"/>
              <a:gd name="T14" fmla="*/ 5488 w 5892"/>
              <a:gd name="T15" fmla="*/ 1949 h 5892"/>
              <a:gd name="T16" fmla="*/ 5357 w 5892"/>
              <a:gd name="T17" fmla="*/ 1773 h 5892"/>
              <a:gd name="T18" fmla="*/ 5220 w 5892"/>
              <a:gd name="T19" fmla="*/ 1601 h 5892"/>
              <a:gd name="T20" fmla="*/ 5078 w 5892"/>
              <a:gd name="T21" fmla="*/ 1433 h 5892"/>
              <a:gd name="T22" fmla="*/ 4931 w 5892"/>
              <a:gd name="T23" fmla="*/ 1271 h 5892"/>
              <a:gd name="T24" fmla="*/ 4778 w 5892"/>
              <a:gd name="T25" fmla="*/ 1113 h 5892"/>
              <a:gd name="T26" fmla="*/ 4621 w 5892"/>
              <a:gd name="T27" fmla="*/ 961 h 5892"/>
              <a:gd name="T28" fmla="*/ 4458 w 5892"/>
              <a:gd name="T29" fmla="*/ 814 h 5892"/>
              <a:gd name="T30" fmla="*/ 4291 w 5892"/>
              <a:gd name="T31" fmla="*/ 671 h 5892"/>
              <a:gd name="T32" fmla="*/ 4119 w 5892"/>
              <a:gd name="T33" fmla="*/ 535 h 5892"/>
              <a:gd name="T34" fmla="*/ 3942 w 5892"/>
              <a:gd name="T35" fmla="*/ 404 h 5892"/>
              <a:gd name="T36" fmla="*/ 3761 w 5892"/>
              <a:gd name="T37" fmla="*/ 278 h 5892"/>
              <a:gd name="T38" fmla="*/ 3576 w 5892"/>
              <a:gd name="T39" fmla="*/ 159 h 5892"/>
              <a:gd name="T40" fmla="*/ 3482 w 5892"/>
              <a:gd name="T41" fmla="*/ 101 h 5892"/>
              <a:gd name="T42" fmla="*/ 3387 w 5892"/>
              <a:gd name="T43" fmla="*/ 45 h 5892"/>
              <a:gd name="T44" fmla="*/ 3420 w 5892"/>
              <a:gd name="T45" fmla="*/ 37 h 5892"/>
              <a:gd name="T46" fmla="*/ 47 w 5892"/>
              <a:gd name="T47" fmla="*/ 5877 h 5892"/>
              <a:gd name="T48" fmla="*/ 3378 w 5892"/>
              <a:gd name="T49" fmla="*/ 13 h 5892"/>
              <a:gd name="T50" fmla="*/ 3393 w 5892"/>
              <a:gd name="T51" fmla="*/ 2 h 5892"/>
              <a:gd name="T52" fmla="*/ 3411 w 5892"/>
              <a:gd name="T53" fmla="*/ 4 h 5892"/>
              <a:gd name="T54" fmla="*/ 3507 w 5892"/>
              <a:gd name="T55" fmla="*/ 60 h 5892"/>
              <a:gd name="T56" fmla="*/ 3602 w 5892"/>
              <a:gd name="T57" fmla="*/ 119 h 5892"/>
              <a:gd name="T58" fmla="*/ 3788 w 5892"/>
              <a:gd name="T59" fmla="*/ 239 h 5892"/>
              <a:gd name="T60" fmla="*/ 3971 w 5892"/>
              <a:gd name="T61" fmla="*/ 365 h 5892"/>
              <a:gd name="T62" fmla="*/ 4149 w 5892"/>
              <a:gd name="T63" fmla="*/ 497 h 5892"/>
              <a:gd name="T64" fmla="*/ 4322 w 5892"/>
              <a:gd name="T65" fmla="*/ 635 h 5892"/>
              <a:gd name="T66" fmla="*/ 4490 w 5892"/>
              <a:gd name="T67" fmla="*/ 778 h 5892"/>
              <a:gd name="T68" fmla="*/ 4654 w 5892"/>
              <a:gd name="T69" fmla="*/ 926 h 5892"/>
              <a:gd name="T70" fmla="*/ 4813 w 5892"/>
              <a:gd name="T71" fmla="*/ 1080 h 5892"/>
              <a:gd name="T72" fmla="*/ 4967 w 5892"/>
              <a:gd name="T73" fmla="*/ 1239 h 5892"/>
              <a:gd name="T74" fmla="*/ 5115 w 5892"/>
              <a:gd name="T75" fmla="*/ 1402 h 5892"/>
              <a:gd name="T76" fmla="*/ 5258 w 5892"/>
              <a:gd name="T77" fmla="*/ 1571 h 5892"/>
              <a:gd name="T78" fmla="*/ 5395 w 5892"/>
              <a:gd name="T79" fmla="*/ 1744 h 5892"/>
              <a:gd name="T80" fmla="*/ 5527 w 5892"/>
              <a:gd name="T81" fmla="*/ 1922 h 5892"/>
              <a:gd name="T82" fmla="*/ 5654 w 5892"/>
              <a:gd name="T83" fmla="*/ 2104 h 5892"/>
              <a:gd name="T84" fmla="*/ 5774 w 5892"/>
              <a:gd name="T85" fmla="*/ 2291 h 5892"/>
              <a:gd name="T86" fmla="*/ 5832 w 5892"/>
              <a:gd name="T87" fmla="*/ 2386 h 5892"/>
              <a:gd name="T88" fmla="*/ 5888 w 5892"/>
              <a:gd name="T89" fmla="*/ 2481 h 5892"/>
              <a:gd name="T90" fmla="*/ 5891 w 5892"/>
              <a:gd name="T91" fmla="*/ 2500 h 5892"/>
              <a:gd name="T92" fmla="*/ 5879 w 5892"/>
              <a:gd name="T93" fmla="*/ 2514 h 5892"/>
              <a:gd name="T94" fmla="*/ 38 w 5892"/>
              <a:gd name="T95" fmla="*/ 5886 h 5892"/>
              <a:gd name="T96" fmla="*/ 9 w 5892"/>
              <a:gd name="T97" fmla="*/ 5882 h 5892"/>
              <a:gd name="T98" fmla="*/ 6 w 5892"/>
              <a:gd name="T99" fmla="*/ 5853 h 5892"/>
              <a:gd name="T100" fmla="*/ 3378 w 5892"/>
              <a:gd name="T101" fmla="*/ 13 h 5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92" h="5892">
                <a:moveTo>
                  <a:pt x="47" y="5877"/>
                </a:moveTo>
                <a:lnTo>
                  <a:pt x="14" y="5845"/>
                </a:lnTo>
                <a:lnTo>
                  <a:pt x="5855" y="2473"/>
                </a:lnTo>
                <a:lnTo>
                  <a:pt x="5847" y="2506"/>
                </a:lnTo>
                <a:lnTo>
                  <a:pt x="5791" y="2410"/>
                </a:lnTo>
                <a:lnTo>
                  <a:pt x="5733" y="2316"/>
                </a:lnTo>
                <a:lnTo>
                  <a:pt x="5613" y="2130"/>
                </a:lnTo>
                <a:lnTo>
                  <a:pt x="5488" y="1949"/>
                </a:lnTo>
                <a:lnTo>
                  <a:pt x="5357" y="1773"/>
                </a:lnTo>
                <a:lnTo>
                  <a:pt x="5220" y="1601"/>
                </a:lnTo>
                <a:lnTo>
                  <a:pt x="5078" y="1433"/>
                </a:lnTo>
                <a:lnTo>
                  <a:pt x="4931" y="1271"/>
                </a:lnTo>
                <a:lnTo>
                  <a:pt x="4778" y="1113"/>
                </a:lnTo>
                <a:lnTo>
                  <a:pt x="4621" y="961"/>
                </a:lnTo>
                <a:lnTo>
                  <a:pt x="4458" y="814"/>
                </a:lnTo>
                <a:lnTo>
                  <a:pt x="4291" y="671"/>
                </a:lnTo>
                <a:lnTo>
                  <a:pt x="4119" y="535"/>
                </a:lnTo>
                <a:lnTo>
                  <a:pt x="3942" y="404"/>
                </a:lnTo>
                <a:lnTo>
                  <a:pt x="3761" y="278"/>
                </a:lnTo>
                <a:lnTo>
                  <a:pt x="3576" y="159"/>
                </a:lnTo>
                <a:lnTo>
                  <a:pt x="3482" y="101"/>
                </a:lnTo>
                <a:lnTo>
                  <a:pt x="3387" y="45"/>
                </a:lnTo>
                <a:lnTo>
                  <a:pt x="3420" y="37"/>
                </a:lnTo>
                <a:lnTo>
                  <a:pt x="47" y="5877"/>
                </a:lnTo>
                <a:close/>
                <a:moveTo>
                  <a:pt x="3378" y="13"/>
                </a:moveTo>
                <a:cubicBezTo>
                  <a:pt x="3381" y="7"/>
                  <a:pt x="3386" y="3"/>
                  <a:pt x="3393" y="2"/>
                </a:cubicBezTo>
                <a:cubicBezTo>
                  <a:pt x="3399" y="0"/>
                  <a:pt x="3405" y="1"/>
                  <a:pt x="3411" y="4"/>
                </a:cubicBezTo>
                <a:lnTo>
                  <a:pt x="3507" y="60"/>
                </a:lnTo>
                <a:lnTo>
                  <a:pt x="3602" y="119"/>
                </a:lnTo>
                <a:lnTo>
                  <a:pt x="3788" y="239"/>
                </a:lnTo>
                <a:lnTo>
                  <a:pt x="3971" y="365"/>
                </a:lnTo>
                <a:lnTo>
                  <a:pt x="4149" y="497"/>
                </a:lnTo>
                <a:lnTo>
                  <a:pt x="4322" y="635"/>
                </a:lnTo>
                <a:lnTo>
                  <a:pt x="4490" y="778"/>
                </a:lnTo>
                <a:lnTo>
                  <a:pt x="4654" y="926"/>
                </a:lnTo>
                <a:lnTo>
                  <a:pt x="4813" y="1080"/>
                </a:lnTo>
                <a:lnTo>
                  <a:pt x="4967" y="1239"/>
                </a:lnTo>
                <a:lnTo>
                  <a:pt x="5115" y="1402"/>
                </a:lnTo>
                <a:lnTo>
                  <a:pt x="5258" y="1571"/>
                </a:lnTo>
                <a:lnTo>
                  <a:pt x="5395" y="1744"/>
                </a:lnTo>
                <a:lnTo>
                  <a:pt x="5527" y="1922"/>
                </a:lnTo>
                <a:lnTo>
                  <a:pt x="5654" y="2104"/>
                </a:lnTo>
                <a:lnTo>
                  <a:pt x="5774" y="2291"/>
                </a:lnTo>
                <a:lnTo>
                  <a:pt x="5832" y="2386"/>
                </a:lnTo>
                <a:lnTo>
                  <a:pt x="5888" y="2481"/>
                </a:lnTo>
                <a:cubicBezTo>
                  <a:pt x="5891" y="2487"/>
                  <a:pt x="5892" y="2493"/>
                  <a:pt x="5891" y="2500"/>
                </a:cubicBezTo>
                <a:cubicBezTo>
                  <a:pt x="5889" y="2506"/>
                  <a:pt x="5885" y="2511"/>
                  <a:pt x="5879" y="2514"/>
                </a:cubicBezTo>
                <a:lnTo>
                  <a:pt x="38" y="5886"/>
                </a:lnTo>
                <a:cubicBezTo>
                  <a:pt x="29" y="5892"/>
                  <a:pt x="17" y="5890"/>
                  <a:pt x="9" y="5882"/>
                </a:cubicBezTo>
                <a:cubicBezTo>
                  <a:pt x="2" y="5875"/>
                  <a:pt x="0" y="5863"/>
                  <a:pt x="6" y="5853"/>
                </a:cubicBezTo>
                <a:lnTo>
                  <a:pt x="3378" y="13"/>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38" name="Freeform 9"/>
          <p:cNvSpPr/>
          <p:nvPr/>
        </p:nvSpPr>
        <p:spPr bwMode="auto">
          <a:xfrm>
            <a:off x="6095468" y="2566488"/>
            <a:ext cx="1723960" cy="862512"/>
          </a:xfrm>
          <a:custGeom>
            <a:avLst/>
            <a:gdLst>
              <a:gd name="T0" fmla="*/ 0 w 6745"/>
              <a:gd name="T1" fmla="*/ 3372 h 3372"/>
              <a:gd name="T2" fmla="*/ 6745 w 6745"/>
              <a:gd name="T3" fmla="*/ 3372 h 3372"/>
              <a:gd name="T4" fmla="*/ 5841 w 6745"/>
              <a:gd name="T5" fmla="*/ 0 h 3372"/>
              <a:gd name="T6" fmla="*/ 0 w 6745"/>
              <a:gd name="T7" fmla="*/ 3372 h 3372"/>
            </a:gdLst>
            <a:ahLst/>
            <a:cxnLst>
              <a:cxn ang="0">
                <a:pos x="T0" y="T1"/>
              </a:cxn>
              <a:cxn ang="0">
                <a:pos x="T2" y="T3"/>
              </a:cxn>
              <a:cxn ang="0">
                <a:pos x="T4" y="T5"/>
              </a:cxn>
              <a:cxn ang="0">
                <a:pos x="T6" y="T7"/>
              </a:cxn>
            </a:cxnLst>
            <a:rect l="0" t="0" r="r" b="b"/>
            <a:pathLst>
              <a:path w="6745" h="3372">
                <a:moveTo>
                  <a:pt x="0" y="3372"/>
                </a:moveTo>
                <a:lnTo>
                  <a:pt x="6745" y="3372"/>
                </a:lnTo>
                <a:cubicBezTo>
                  <a:pt x="6745" y="2189"/>
                  <a:pt x="6433" y="1026"/>
                  <a:pt x="5841" y="0"/>
                </a:cubicBezTo>
                <a:lnTo>
                  <a:pt x="0" y="3372"/>
                </a:lnTo>
                <a:close/>
              </a:path>
            </a:pathLst>
          </a:custGeom>
          <a:solidFill>
            <a:srgbClr val="2EA7E0"/>
          </a:solidFill>
          <a:ln w="0">
            <a:noFill/>
            <a:prstDash val="solid"/>
            <a:round/>
          </a:ln>
        </p:spPr>
        <p:txBody>
          <a:bodyPr vert="horz" wrap="square" lIns="91440" tIns="45720" rIns="91440" bIns="45720" numCol="1" anchor="t" anchorCtr="0" compatLnSpc="1"/>
          <a:lstStyle/>
          <a:p>
            <a:endParaRPr lang="zh-CN" altLang="en-US"/>
          </a:p>
        </p:txBody>
      </p:sp>
      <p:sp>
        <p:nvSpPr>
          <p:cNvPr id="39" name="Freeform 10"/>
          <p:cNvSpPr>
            <a:spLocks noEditPoints="1"/>
          </p:cNvSpPr>
          <p:nvPr/>
        </p:nvSpPr>
        <p:spPr bwMode="auto">
          <a:xfrm>
            <a:off x="6089079" y="2561163"/>
            <a:ext cx="1736738" cy="874226"/>
          </a:xfrm>
          <a:custGeom>
            <a:avLst/>
            <a:gdLst>
              <a:gd name="T0" fmla="*/ 26 w 6795"/>
              <a:gd name="T1" fmla="*/ 3372 h 3420"/>
              <a:gd name="T2" fmla="*/ 6747 w 6795"/>
              <a:gd name="T3" fmla="*/ 3397 h 3420"/>
              <a:gd name="T4" fmla="*/ 6743 w 6795"/>
              <a:gd name="T5" fmla="*/ 3175 h 3420"/>
              <a:gd name="T6" fmla="*/ 6733 w 6795"/>
              <a:gd name="T7" fmla="*/ 2955 h 3420"/>
              <a:gd name="T8" fmla="*/ 6714 w 6795"/>
              <a:gd name="T9" fmla="*/ 2736 h 3420"/>
              <a:gd name="T10" fmla="*/ 6689 w 6795"/>
              <a:gd name="T11" fmla="*/ 2517 h 3420"/>
              <a:gd name="T12" fmla="*/ 6657 w 6795"/>
              <a:gd name="T13" fmla="*/ 2300 h 3420"/>
              <a:gd name="T14" fmla="*/ 6618 w 6795"/>
              <a:gd name="T15" fmla="*/ 2084 h 3420"/>
              <a:gd name="T16" fmla="*/ 6571 w 6795"/>
              <a:gd name="T17" fmla="*/ 1870 h 3420"/>
              <a:gd name="T18" fmla="*/ 6518 w 6795"/>
              <a:gd name="T19" fmla="*/ 1657 h 3420"/>
              <a:gd name="T20" fmla="*/ 6458 w 6795"/>
              <a:gd name="T21" fmla="*/ 1446 h 3420"/>
              <a:gd name="T22" fmla="*/ 6391 w 6795"/>
              <a:gd name="T23" fmla="*/ 1237 h 3420"/>
              <a:gd name="T24" fmla="*/ 6317 w 6795"/>
              <a:gd name="T25" fmla="*/ 1031 h 3420"/>
              <a:gd name="T26" fmla="*/ 6236 w 6795"/>
              <a:gd name="T27" fmla="*/ 826 h 3420"/>
              <a:gd name="T28" fmla="*/ 6149 w 6795"/>
              <a:gd name="T29" fmla="*/ 625 h 3420"/>
              <a:gd name="T30" fmla="*/ 6055 w 6795"/>
              <a:gd name="T31" fmla="*/ 426 h 3420"/>
              <a:gd name="T32" fmla="*/ 5954 w 6795"/>
              <a:gd name="T33" fmla="*/ 229 h 3420"/>
              <a:gd name="T34" fmla="*/ 5847 w 6795"/>
              <a:gd name="T35" fmla="*/ 36 h 3420"/>
              <a:gd name="T36" fmla="*/ 38 w 6795"/>
              <a:gd name="T37" fmla="*/ 3417 h 3420"/>
              <a:gd name="T38" fmla="*/ 5874 w 6795"/>
              <a:gd name="T39" fmla="*/ 1 h 3420"/>
              <a:gd name="T40" fmla="*/ 5943 w 6795"/>
              <a:gd name="T41" fmla="*/ 109 h 3420"/>
              <a:gd name="T42" fmla="*/ 6048 w 6795"/>
              <a:gd name="T43" fmla="*/ 306 h 3420"/>
              <a:gd name="T44" fmla="*/ 6146 w 6795"/>
              <a:gd name="T45" fmla="*/ 505 h 3420"/>
              <a:gd name="T46" fmla="*/ 6238 w 6795"/>
              <a:gd name="T47" fmla="*/ 706 h 3420"/>
              <a:gd name="T48" fmla="*/ 6322 w 6795"/>
              <a:gd name="T49" fmla="*/ 911 h 3420"/>
              <a:gd name="T50" fmla="*/ 6400 w 6795"/>
              <a:gd name="T51" fmla="*/ 1118 h 3420"/>
              <a:gd name="T52" fmla="*/ 6471 w 6795"/>
              <a:gd name="T53" fmla="*/ 1327 h 3420"/>
              <a:gd name="T54" fmla="*/ 6535 w 6795"/>
              <a:gd name="T55" fmla="*/ 1539 h 3420"/>
              <a:gd name="T56" fmla="*/ 6592 w 6795"/>
              <a:gd name="T57" fmla="*/ 1752 h 3420"/>
              <a:gd name="T58" fmla="*/ 6642 w 6795"/>
              <a:gd name="T59" fmla="*/ 1967 h 3420"/>
              <a:gd name="T60" fmla="*/ 6685 w 6795"/>
              <a:gd name="T61" fmla="*/ 2184 h 3420"/>
              <a:gd name="T62" fmla="*/ 6721 w 6795"/>
              <a:gd name="T63" fmla="*/ 2402 h 3420"/>
              <a:gd name="T64" fmla="*/ 6750 w 6795"/>
              <a:gd name="T65" fmla="*/ 2621 h 3420"/>
              <a:gd name="T66" fmla="*/ 6772 w 6795"/>
              <a:gd name="T67" fmla="*/ 2842 h 3420"/>
              <a:gd name="T68" fmla="*/ 6787 w 6795"/>
              <a:gd name="T69" fmla="*/ 3063 h 3420"/>
              <a:gd name="T70" fmla="*/ 6794 w 6795"/>
              <a:gd name="T71" fmla="*/ 3285 h 3420"/>
              <a:gd name="T72" fmla="*/ 6788 w 6795"/>
              <a:gd name="T73" fmla="*/ 3413 h 3420"/>
              <a:gd name="T74" fmla="*/ 26 w 6795"/>
              <a:gd name="T75" fmla="*/ 3420 h 3420"/>
              <a:gd name="T76" fmla="*/ 14 w 6795"/>
              <a:gd name="T77" fmla="*/ 3376 h 3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95" h="3420">
                <a:moveTo>
                  <a:pt x="38" y="3417"/>
                </a:moveTo>
                <a:lnTo>
                  <a:pt x="26" y="3372"/>
                </a:lnTo>
                <a:lnTo>
                  <a:pt x="6771" y="3372"/>
                </a:lnTo>
                <a:lnTo>
                  <a:pt x="6747" y="3397"/>
                </a:lnTo>
                <a:lnTo>
                  <a:pt x="6746" y="3286"/>
                </a:lnTo>
                <a:lnTo>
                  <a:pt x="6743" y="3175"/>
                </a:lnTo>
                <a:lnTo>
                  <a:pt x="6739" y="3065"/>
                </a:lnTo>
                <a:lnTo>
                  <a:pt x="6733" y="2955"/>
                </a:lnTo>
                <a:lnTo>
                  <a:pt x="6724" y="2845"/>
                </a:lnTo>
                <a:lnTo>
                  <a:pt x="6714" y="2736"/>
                </a:lnTo>
                <a:lnTo>
                  <a:pt x="6703" y="2626"/>
                </a:lnTo>
                <a:lnTo>
                  <a:pt x="6689" y="2517"/>
                </a:lnTo>
                <a:lnTo>
                  <a:pt x="6674" y="2409"/>
                </a:lnTo>
                <a:lnTo>
                  <a:pt x="6657" y="2300"/>
                </a:lnTo>
                <a:lnTo>
                  <a:pt x="6638" y="2192"/>
                </a:lnTo>
                <a:lnTo>
                  <a:pt x="6618" y="2084"/>
                </a:lnTo>
                <a:lnTo>
                  <a:pt x="6595" y="1977"/>
                </a:lnTo>
                <a:lnTo>
                  <a:pt x="6571" y="1870"/>
                </a:lnTo>
                <a:lnTo>
                  <a:pt x="6545" y="1763"/>
                </a:lnTo>
                <a:lnTo>
                  <a:pt x="6518" y="1657"/>
                </a:lnTo>
                <a:lnTo>
                  <a:pt x="6489" y="1551"/>
                </a:lnTo>
                <a:lnTo>
                  <a:pt x="6458" y="1446"/>
                </a:lnTo>
                <a:lnTo>
                  <a:pt x="6425" y="1342"/>
                </a:lnTo>
                <a:lnTo>
                  <a:pt x="6391" y="1237"/>
                </a:lnTo>
                <a:lnTo>
                  <a:pt x="6355" y="1134"/>
                </a:lnTo>
                <a:lnTo>
                  <a:pt x="6317" y="1031"/>
                </a:lnTo>
                <a:lnTo>
                  <a:pt x="6277" y="928"/>
                </a:lnTo>
                <a:lnTo>
                  <a:pt x="6236" y="826"/>
                </a:lnTo>
                <a:lnTo>
                  <a:pt x="6193" y="725"/>
                </a:lnTo>
                <a:lnTo>
                  <a:pt x="6149" y="625"/>
                </a:lnTo>
                <a:lnTo>
                  <a:pt x="6102" y="525"/>
                </a:lnTo>
                <a:lnTo>
                  <a:pt x="6055" y="426"/>
                </a:lnTo>
                <a:lnTo>
                  <a:pt x="6005" y="327"/>
                </a:lnTo>
                <a:lnTo>
                  <a:pt x="5954" y="229"/>
                </a:lnTo>
                <a:lnTo>
                  <a:pt x="5901" y="132"/>
                </a:lnTo>
                <a:lnTo>
                  <a:pt x="5847" y="36"/>
                </a:lnTo>
                <a:lnTo>
                  <a:pt x="5879" y="45"/>
                </a:lnTo>
                <a:lnTo>
                  <a:pt x="38" y="3417"/>
                </a:lnTo>
                <a:close/>
                <a:moveTo>
                  <a:pt x="5855" y="4"/>
                </a:moveTo>
                <a:cubicBezTo>
                  <a:pt x="5861" y="0"/>
                  <a:pt x="5868" y="0"/>
                  <a:pt x="5874" y="1"/>
                </a:cubicBezTo>
                <a:cubicBezTo>
                  <a:pt x="5880" y="3"/>
                  <a:pt x="5885" y="7"/>
                  <a:pt x="5888" y="13"/>
                </a:cubicBezTo>
                <a:lnTo>
                  <a:pt x="5943" y="109"/>
                </a:lnTo>
                <a:lnTo>
                  <a:pt x="5996" y="207"/>
                </a:lnTo>
                <a:lnTo>
                  <a:pt x="6048" y="306"/>
                </a:lnTo>
                <a:lnTo>
                  <a:pt x="6098" y="405"/>
                </a:lnTo>
                <a:lnTo>
                  <a:pt x="6146" y="505"/>
                </a:lnTo>
                <a:lnTo>
                  <a:pt x="6193" y="605"/>
                </a:lnTo>
                <a:lnTo>
                  <a:pt x="6238" y="706"/>
                </a:lnTo>
                <a:lnTo>
                  <a:pt x="6281" y="808"/>
                </a:lnTo>
                <a:lnTo>
                  <a:pt x="6322" y="911"/>
                </a:lnTo>
                <a:lnTo>
                  <a:pt x="6362" y="1014"/>
                </a:lnTo>
                <a:lnTo>
                  <a:pt x="6400" y="1118"/>
                </a:lnTo>
                <a:lnTo>
                  <a:pt x="6436" y="1222"/>
                </a:lnTo>
                <a:lnTo>
                  <a:pt x="6471" y="1327"/>
                </a:lnTo>
                <a:lnTo>
                  <a:pt x="6504" y="1433"/>
                </a:lnTo>
                <a:lnTo>
                  <a:pt x="6535" y="1539"/>
                </a:lnTo>
                <a:lnTo>
                  <a:pt x="6564" y="1645"/>
                </a:lnTo>
                <a:lnTo>
                  <a:pt x="6592" y="1752"/>
                </a:lnTo>
                <a:lnTo>
                  <a:pt x="6618" y="1859"/>
                </a:lnTo>
                <a:lnTo>
                  <a:pt x="6642" y="1967"/>
                </a:lnTo>
                <a:lnTo>
                  <a:pt x="6665" y="2075"/>
                </a:lnTo>
                <a:lnTo>
                  <a:pt x="6685" y="2184"/>
                </a:lnTo>
                <a:lnTo>
                  <a:pt x="6704" y="2293"/>
                </a:lnTo>
                <a:lnTo>
                  <a:pt x="6721" y="2402"/>
                </a:lnTo>
                <a:lnTo>
                  <a:pt x="6737" y="2512"/>
                </a:lnTo>
                <a:lnTo>
                  <a:pt x="6750" y="2621"/>
                </a:lnTo>
                <a:lnTo>
                  <a:pt x="6762" y="2731"/>
                </a:lnTo>
                <a:lnTo>
                  <a:pt x="6772" y="2842"/>
                </a:lnTo>
                <a:lnTo>
                  <a:pt x="6780" y="2952"/>
                </a:lnTo>
                <a:lnTo>
                  <a:pt x="6787" y="3063"/>
                </a:lnTo>
                <a:lnTo>
                  <a:pt x="6791" y="3174"/>
                </a:lnTo>
                <a:lnTo>
                  <a:pt x="6794" y="3285"/>
                </a:lnTo>
                <a:lnTo>
                  <a:pt x="6795" y="3396"/>
                </a:lnTo>
                <a:cubicBezTo>
                  <a:pt x="6795" y="3403"/>
                  <a:pt x="6793" y="3409"/>
                  <a:pt x="6788" y="3413"/>
                </a:cubicBezTo>
                <a:cubicBezTo>
                  <a:pt x="6784" y="3418"/>
                  <a:pt x="6777" y="3420"/>
                  <a:pt x="6771" y="3420"/>
                </a:cubicBezTo>
                <a:lnTo>
                  <a:pt x="26" y="3420"/>
                </a:lnTo>
                <a:cubicBezTo>
                  <a:pt x="16" y="3420"/>
                  <a:pt x="6" y="3413"/>
                  <a:pt x="3" y="3403"/>
                </a:cubicBezTo>
                <a:cubicBezTo>
                  <a:pt x="0" y="3392"/>
                  <a:pt x="5" y="3381"/>
                  <a:pt x="14" y="3376"/>
                </a:cubicBezTo>
                <a:lnTo>
                  <a:pt x="5855" y="4"/>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40" name="Freeform 23"/>
          <p:cNvSpPr/>
          <p:nvPr/>
        </p:nvSpPr>
        <p:spPr bwMode="auto">
          <a:xfrm>
            <a:off x="4371508" y="2566488"/>
            <a:ext cx="1723960" cy="862512"/>
          </a:xfrm>
          <a:custGeom>
            <a:avLst/>
            <a:gdLst>
              <a:gd name="T0" fmla="*/ 13488 w 13488"/>
              <a:gd name="T1" fmla="*/ 6744 h 6744"/>
              <a:gd name="T2" fmla="*/ 1807 w 13488"/>
              <a:gd name="T3" fmla="*/ 0 h 6744"/>
              <a:gd name="T4" fmla="*/ 0 w 13488"/>
              <a:gd name="T5" fmla="*/ 6744 h 6744"/>
              <a:gd name="T6" fmla="*/ 13488 w 13488"/>
              <a:gd name="T7" fmla="*/ 6744 h 6744"/>
            </a:gdLst>
            <a:ahLst/>
            <a:cxnLst>
              <a:cxn ang="0">
                <a:pos x="T0" y="T1"/>
              </a:cxn>
              <a:cxn ang="0">
                <a:pos x="T2" y="T3"/>
              </a:cxn>
              <a:cxn ang="0">
                <a:pos x="T4" y="T5"/>
              </a:cxn>
              <a:cxn ang="0">
                <a:pos x="T6" y="T7"/>
              </a:cxn>
            </a:cxnLst>
            <a:rect l="0" t="0" r="r" b="b"/>
            <a:pathLst>
              <a:path w="13488" h="6744">
                <a:moveTo>
                  <a:pt x="13488" y="6744"/>
                </a:moveTo>
                <a:lnTo>
                  <a:pt x="1807" y="0"/>
                </a:lnTo>
                <a:cubicBezTo>
                  <a:pt x="623" y="2051"/>
                  <a:pt x="0" y="4377"/>
                  <a:pt x="0" y="6744"/>
                </a:cubicBezTo>
                <a:lnTo>
                  <a:pt x="13488" y="6744"/>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41" name="Freeform 24"/>
          <p:cNvSpPr>
            <a:spLocks noEditPoints="1"/>
          </p:cNvSpPr>
          <p:nvPr/>
        </p:nvSpPr>
        <p:spPr bwMode="auto">
          <a:xfrm>
            <a:off x="4366184" y="2561163"/>
            <a:ext cx="1735673" cy="874226"/>
          </a:xfrm>
          <a:custGeom>
            <a:avLst/>
            <a:gdLst>
              <a:gd name="T0" fmla="*/ 13512 w 13588"/>
              <a:gd name="T1" fmla="*/ 6835 h 6841"/>
              <a:gd name="T2" fmla="*/ 1897 w 13588"/>
              <a:gd name="T3" fmla="*/ 73 h 6841"/>
              <a:gd name="T4" fmla="*/ 1682 w 13588"/>
              <a:gd name="T5" fmla="*/ 460 h 6841"/>
              <a:gd name="T6" fmla="*/ 1480 w 13588"/>
              <a:gd name="T7" fmla="*/ 853 h 6841"/>
              <a:gd name="T8" fmla="*/ 1292 w 13588"/>
              <a:gd name="T9" fmla="*/ 1251 h 6841"/>
              <a:gd name="T10" fmla="*/ 1117 w 13588"/>
              <a:gd name="T11" fmla="*/ 1654 h 6841"/>
              <a:gd name="T12" fmla="*/ 956 w 13588"/>
              <a:gd name="T13" fmla="*/ 2063 h 6841"/>
              <a:gd name="T14" fmla="*/ 808 w 13588"/>
              <a:gd name="T15" fmla="*/ 2476 h 6841"/>
              <a:gd name="T16" fmla="*/ 674 w 13588"/>
              <a:gd name="T17" fmla="*/ 2894 h 6841"/>
              <a:gd name="T18" fmla="*/ 554 w 13588"/>
              <a:gd name="T19" fmla="*/ 3315 h 6841"/>
              <a:gd name="T20" fmla="*/ 447 w 13588"/>
              <a:gd name="T21" fmla="*/ 3741 h 6841"/>
              <a:gd name="T22" fmla="*/ 354 w 13588"/>
              <a:gd name="T23" fmla="*/ 4170 h 6841"/>
              <a:gd name="T24" fmla="*/ 276 w 13588"/>
              <a:gd name="T25" fmla="*/ 4602 h 6841"/>
              <a:gd name="T26" fmla="*/ 212 w 13588"/>
              <a:gd name="T27" fmla="*/ 5036 h 6841"/>
              <a:gd name="T28" fmla="*/ 161 w 13588"/>
              <a:gd name="T29" fmla="*/ 5473 h 6841"/>
              <a:gd name="T30" fmla="*/ 125 w 13588"/>
              <a:gd name="T31" fmla="*/ 5912 h 6841"/>
              <a:gd name="T32" fmla="*/ 103 w 13588"/>
              <a:gd name="T33" fmla="*/ 6352 h 6841"/>
              <a:gd name="T34" fmla="*/ 96 w 13588"/>
              <a:gd name="T35" fmla="*/ 6794 h 6841"/>
              <a:gd name="T36" fmla="*/ 13536 w 13588"/>
              <a:gd name="T37" fmla="*/ 6745 h 6841"/>
              <a:gd name="T38" fmla="*/ 14 w 13588"/>
              <a:gd name="T39" fmla="*/ 6827 h 6841"/>
              <a:gd name="T40" fmla="*/ 2 w 13588"/>
              <a:gd name="T41" fmla="*/ 6570 h 6841"/>
              <a:gd name="T42" fmla="*/ 17 w 13588"/>
              <a:gd name="T43" fmla="*/ 6126 h 6841"/>
              <a:gd name="T44" fmla="*/ 46 w 13588"/>
              <a:gd name="T45" fmla="*/ 5683 h 6841"/>
              <a:gd name="T46" fmla="*/ 89 w 13588"/>
              <a:gd name="T47" fmla="*/ 5242 h 6841"/>
              <a:gd name="T48" fmla="*/ 147 w 13588"/>
              <a:gd name="T49" fmla="*/ 4804 h 6841"/>
              <a:gd name="T50" fmla="*/ 219 w 13588"/>
              <a:gd name="T51" fmla="*/ 4367 h 6841"/>
              <a:gd name="T52" fmla="*/ 306 w 13588"/>
              <a:gd name="T53" fmla="*/ 3934 h 6841"/>
              <a:gd name="T54" fmla="*/ 406 w 13588"/>
              <a:gd name="T55" fmla="*/ 3503 h 6841"/>
              <a:gd name="T56" fmla="*/ 520 w 13588"/>
              <a:gd name="T57" fmla="*/ 3077 h 6841"/>
              <a:gd name="T58" fmla="*/ 648 w 13588"/>
              <a:gd name="T59" fmla="*/ 2654 h 6841"/>
              <a:gd name="T60" fmla="*/ 790 w 13588"/>
              <a:gd name="T61" fmla="*/ 2235 h 6841"/>
              <a:gd name="T62" fmla="*/ 946 w 13588"/>
              <a:gd name="T63" fmla="*/ 1822 h 6841"/>
              <a:gd name="T64" fmla="*/ 1115 w 13588"/>
              <a:gd name="T65" fmla="*/ 1412 h 6841"/>
              <a:gd name="T66" fmla="*/ 1298 w 13588"/>
              <a:gd name="T67" fmla="*/ 1009 h 6841"/>
              <a:gd name="T68" fmla="*/ 1494 w 13588"/>
              <a:gd name="T69" fmla="*/ 611 h 6841"/>
              <a:gd name="T70" fmla="*/ 1704 w 13588"/>
              <a:gd name="T71" fmla="*/ 219 h 6841"/>
              <a:gd name="T72" fmla="*/ 1842 w 13588"/>
              <a:gd name="T73" fmla="*/ 3 h 6841"/>
              <a:gd name="T74" fmla="*/ 13560 w 13588"/>
              <a:gd name="T75" fmla="*/ 6752 h 6841"/>
              <a:gd name="T76" fmla="*/ 13536 w 13588"/>
              <a:gd name="T77" fmla="*/ 6841 h 6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88" h="6841">
                <a:moveTo>
                  <a:pt x="13536" y="6745"/>
                </a:moveTo>
                <a:lnTo>
                  <a:pt x="13512" y="6835"/>
                </a:lnTo>
                <a:lnTo>
                  <a:pt x="1831" y="91"/>
                </a:lnTo>
                <a:lnTo>
                  <a:pt x="1897" y="73"/>
                </a:lnTo>
                <a:lnTo>
                  <a:pt x="1787" y="266"/>
                </a:lnTo>
                <a:lnTo>
                  <a:pt x="1682" y="460"/>
                </a:lnTo>
                <a:lnTo>
                  <a:pt x="1580" y="656"/>
                </a:lnTo>
                <a:lnTo>
                  <a:pt x="1480" y="853"/>
                </a:lnTo>
                <a:lnTo>
                  <a:pt x="1385" y="1051"/>
                </a:lnTo>
                <a:lnTo>
                  <a:pt x="1292" y="1251"/>
                </a:lnTo>
                <a:lnTo>
                  <a:pt x="1203" y="1451"/>
                </a:lnTo>
                <a:lnTo>
                  <a:pt x="1117" y="1654"/>
                </a:lnTo>
                <a:lnTo>
                  <a:pt x="1035" y="1858"/>
                </a:lnTo>
                <a:lnTo>
                  <a:pt x="956" y="2063"/>
                </a:lnTo>
                <a:lnTo>
                  <a:pt x="881" y="2268"/>
                </a:lnTo>
                <a:lnTo>
                  <a:pt x="808" y="2476"/>
                </a:lnTo>
                <a:lnTo>
                  <a:pt x="740" y="2684"/>
                </a:lnTo>
                <a:lnTo>
                  <a:pt x="674" y="2894"/>
                </a:lnTo>
                <a:lnTo>
                  <a:pt x="612" y="3104"/>
                </a:lnTo>
                <a:lnTo>
                  <a:pt x="554" y="3315"/>
                </a:lnTo>
                <a:lnTo>
                  <a:pt x="499" y="3527"/>
                </a:lnTo>
                <a:lnTo>
                  <a:pt x="447" y="3741"/>
                </a:lnTo>
                <a:lnTo>
                  <a:pt x="399" y="3955"/>
                </a:lnTo>
                <a:lnTo>
                  <a:pt x="354" y="4170"/>
                </a:lnTo>
                <a:lnTo>
                  <a:pt x="314" y="4385"/>
                </a:lnTo>
                <a:lnTo>
                  <a:pt x="276" y="4602"/>
                </a:lnTo>
                <a:lnTo>
                  <a:pt x="242" y="4818"/>
                </a:lnTo>
                <a:lnTo>
                  <a:pt x="212" y="5036"/>
                </a:lnTo>
                <a:lnTo>
                  <a:pt x="185" y="5254"/>
                </a:lnTo>
                <a:lnTo>
                  <a:pt x="161" y="5473"/>
                </a:lnTo>
                <a:lnTo>
                  <a:pt x="141" y="5692"/>
                </a:lnTo>
                <a:lnTo>
                  <a:pt x="125" y="5912"/>
                </a:lnTo>
                <a:lnTo>
                  <a:pt x="112" y="6132"/>
                </a:lnTo>
                <a:lnTo>
                  <a:pt x="103" y="6352"/>
                </a:lnTo>
                <a:lnTo>
                  <a:pt x="98" y="6573"/>
                </a:lnTo>
                <a:lnTo>
                  <a:pt x="96" y="6794"/>
                </a:lnTo>
                <a:lnTo>
                  <a:pt x="48" y="6745"/>
                </a:lnTo>
                <a:lnTo>
                  <a:pt x="13536" y="6745"/>
                </a:lnTo>
                <a:close/>
                <a:moveTo>
                  <a:pt x="48" y="6841"/>
                </a:moveTo>
                <a:cubicBezTo>
                  <a:pt x="35" y="6841"/>
                  <a:pt x="23" y="6836"/>
                  <a:pt x="14" y="6827"/>
                </a:cubicBezTo>
                <a:cubicBezTo>
                  <a:pt x="5" y="6818"/>
                  <a:pt x="0" y="6806"/>
                  <a:pt x="0" y="6793"/>
                </a:cubicBezTo>
                <a:lnTo>
                  <a:pt x="2" y="6570"/>
                </a:lnTo>
                <a:lnTo>
                  <a:pt x="8" y="6348"/>
                </a:lnTo>
                <a:lnTo>
                  <a:pt x="17" y="6126"/>
                </a:lnTo>
                <a:lnTo>
                  <a:pt x="29" y="5904"/>
                </a:lnTo>
                <a:lnTo>
                  <a:pt x="46" y="5683"/>
                </a:lnTo>
                <a:lnTo>
                  <a:pt x="66" y="5462"/>
                </a:lnTo>
                <a:lnTo>
                  <a:pt x="89" y="5242"/>
                </a:lnTo>
                <a:lnTo>
                  <a:pt x="116" y="5023"/>
                </a:lnTo>
                <a:lnTo>
                  <a:pt x="147" y="4804"/>
                </a:lnTo>
                <a:lnTo>
                  <a:pt x="181" y="4585"/>
                </a:lnTo>
                <a:lnTo>
                  <a:pt x="219" y="4367"/>
                </a:lnTo>
                <a:lnTo>
                  <a:pt x="260" y="4150"/>
                </a:lnTo>
                <a:lnTo>
                  <a:pt x="306" y="3934"/>
                </a:lnTo>
                <a:lnTo>
                  <a:pt x="354" y="3718"/>
                </a:lnTo>
                <a:lnTo>
                  <a:pt x="406" y="3503"/>
                </a:lnTo>
                <a:lnTo>
                  <a:pt x="461" y="3290"/>
                </a:lnTo>
                <a:lnTo>
                  <a:pt x="520" y="3077"/>
                </a:lnTo>
                <a:lnTo>
                  <a:pt x="583" y="2865"/>
                </a:lnTo>
                <a:lnTo>
                  <a:pt x="648" y="2654"/>
                </a:lnTo>
                <a:lnTo>
                  <a:pt x="718" y="2444"/>
                </a:lnTo>
                <a:lnTo>
                  <a:pt x="790" y="2235"/>
                </a:lnTo>
                <a:lnTo>
                  <a:pt x="866" y="2028"/>
                </a:lnTo>
                <a:lnTo>
                  <a:pt x="946" y="1822"/>
                </a:lnTo>
                <a:lnTo>
                  <a:pt x="1029" y="1617"/>
                </a:lnTo>
                <a:lnTo>
                  <a:pt x="1115" y="1412"/>
                </a:lnTo>
                <a:lnTo>
                  <a:pt x="1205" y="1210"/>
                </a:lnTo>
                <a:lnTo>
                  <a:pt x="1298" y="1009"/>
                </a:lnTo>
                <a:lnTo>
                  <a:pt x="1395" y="809"/>
                </a:lnTo>
                <a:lnTo>
                  <a:pt x="1494" y="611"/>
                </a:lnTo>
                <a:lnTo>
                  <a:pt x="1597" y="414"/>
                </a:lnTo>
                <a:lnTo>
                  <a:pt x="1704" y="219"/>
                </a:lnTo>
                <a:lnTo>
                  <a:pt x="1813" y="26"/>
                </a:lnTo>
                <a:cubicBezTo>
                  <a:pt x="1820" y="15"/>
                  <a:pt x="1830" y="7"/>
                  <a:pt x="1842" y="3"/>
                </a:cubicBezTo>
                <a:cubicBezTo>
                  <a:pt x="1855" y="0"/>
                  <a:pt x="1868" y="2"/>
                  <a:pt x="1879" y="8"/>
                </a:cubicBezTo>
                <a:lnTo>
                  <a:pt x="13560" y="6752"/>
                </a:lnTo>
                <a:cubicBezTo>
                  <a:pt x="13579" y="6763"/>
                  <a:pt x="13588" y="6785"/>
                  <a:pt x="13583" y="6806"/>
                </a:cubicBezTo>
                <a:cubicBezTo>
                  <a:pt x="13577" y="6827"/>
                  <a:pt x="13558" y="6841"/>
                  <a:pt x="13536" y="6841"/>
                </a:cubicBezTo>
                <a:lnTo>
                  <a:pt x="48" y="6841"/>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42" name="Freeform 25"/>
          <p:cNvSpPr/>
          <p:nvPr/>
        </p:nvSpPr>
        <p:spPr bwMode="auto">
          <a:xfrm>
            <a:off x="4602576" y="1936108"/>
            <a:ext cx="1492892" cy="1492892"/>
          </a:xfrm>
          <a:custGeom>
            <a:avLst/>
            <a:gdLst>
              <a:gd name="T0" fmla="*/ 11681 w 11681"/>
              <a:gd name="T1" fmla="*/ 11681 h 11681"/>
              <a:gd name="T2" fmla="*/ 4937 w 11681"/>
              <a:gd name="T3" fmla="*/ 0 h 11681"/>
              <a:gd name="T4" fmla="*/ 0 w 11681"/>
              <a:gd name="T5" fmla="*/ 4937 h 11681"/>
              <a:gd name="T6" fmla="*/ 11681 w 11681"/>
              <a:gd name="T7" fmla="*/ 11681 h 11681"/>
            </a:gdLst>
            <a:ahLst/>
            <a:cxnLst>
              <a:cxn ang="0">
                <a:pos x="T0" y="T1"/>
              </a:cxn>
              <a:cxn ang="0">
                <a:pos x="T2" y="T3"/>
              </a:cxn>
              <a:cxn ang="0">
                <a:pos x="T4" y="T5"/>
              </a:cxn>
              <a:cxn ang="0">
                <a:pos x="T6" y="T7"/>
              </a:cxn>
            </a:cxnLst>
            <a:rect l="0" t="0" r="r" b="b"/>
            <a:pathLst>
              <a:path w="11681" h="11681">
                <a:moveTo>
                  <a:pt x="11681" y="11681"/>
                </a:moveTo>
                <a:lnTo>
                  <a:pt x="4937" y="0"/>
                </a:lnTo>
                <a:cubicBezTo>
                  <a:pt x="2886" y="1184"/>
                  <a:pt x="1184" y="2886"/>
                  <a:pt x="0" y="4937"/>
                </a:cubicBezTo>
                <a:lnTo>
                  <a:pt x="11681" y="11681"/>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43" name="Freeform 26"/>
          <p:cNvSpPr>
            <a:spLocks noEditPoints="1"/>
          </p:cNvSpPr>
          <p:nvPr/>
        </p:nvSpPr>
        <p:spPr bwMode="auto">
          <a:xfrm>
            <a:off x="4596187" y="1929719"/>
            <a:ext cx="1505670" cy="1505670"/>
          </a:xfrm>
          <a:custGeom>
            <a:avLst/>
            <a:gdLst>
              <a:gd name="T0" fmla="*/ 11755 w 11784"/>
              <a:gd name="T1" fmla="*/ 11690 h 11784"/>
              <a:gd name="T2" fmla="*/ 11690 w 11784"/>
              <a:gd name="T3" fmla="*/ 11755 h 11784"/>
              <a:gd name="T4" fmla="*/ 4946 w 11784"/>
              <a:gd name="T5" fmla="*/ 74 h 11784"/>
              <a:gd name="T6" fmla="*/ 5012 w 11784"/>
              <a:gd name="T7" fmla="*/ 91 h 11784"/>
              <a:gd name="T8" fmla="*/ 4820 w 11784"/>
              <a:gd name="T9" fmla="*/ 204 h 11784"/>
              <a:gd name="T10" fmla="*/ 4632 w 11784"/>
              <a:gd name="T11" fmla="*/ 319 h 11784"/>
              <a:gd name="T12" fmla="*/ 4261 w 11784"/>
              <a:gd name="T13" fmla="*/ 558 h 11784"/>
              <a:gd name="T14" fmla="*/ 3899 w 11784"/>
              <a:gd name="T15" fmla="*/ 809 h 11784"/>
              <a:gd name="T16" fmla="*/ 3546 w 11784"/>
              <a:gd name="T17" fmla="*/ 1071 h 11784"/>
              <a:gd name="T18" fmla="*/ 3202 w 11784"/>
              <a:gd name="T19" fmla="*/ 1344 h 11784"/>
              <a:gd name="T20" fmla="*/ 2867 w 11784"/>
              <a:gd name="T21" fmla="*/ 1629 h 11784"/>
              <a:gd name="T22" fmla="*/ 2542 w 11784"/>
              <a:gd name="T23" fmla="*/ 1923 h 11784"/>
              <a:gd name="T24" fmla="*/ 2227 w 11784"/>
              <a:gd name="T25" fmla="*/ 2228 h 11784"/>
              <a:gd name="T26" fmla="*/ 1922 w 11784"/>
              <a:gd name="T27" fmla="*/ 2543 h 11784"/>
              <a:gd name="T28" fmla="*/ 1628 w 11784"/>
              <a:gd name="T29" fmla="*/ 2868 h 11784"/>
              <a:gd name="T30" fmla="*/ 1343 w 11784"/>
              <a:gd name="T31" fmla="*/ 3203 h 11784"/>
              <a:gd name="T32" fmla="*/ 1070 w 11784"/>
              <a:gd name="T33" fmla="*/ 3547 h 11784"/>
              <a:gd name="T34" fmla="*/ 808 w 11784"/>
              <a:gd name="T35" fmla="*/ 3900 h 11784"/>
              <a:gd name="T36" fmla="*/ 557 w 11784"/>
              <a:gd name="T37" fmla="*/ 4262 h 11784"/>
              <a:gd name="T38" fmla="*/ 318 w 11784"/>
              <a:gd name="T39" fmla="*/ 4633 h 11784"/>
              <a:gd name="T40" fmla="*/ 203 w 11784"/>
              <a:gd name="T41" fmla="*/ 4821 h 11784"/>
              <a:gd name="T42" fmla="*/ 91 w 11784"/>
              <a:gd name="T43" fmla="*/ 5012 h 11784"/>
              <a:gd name="T44" fmla="*/ 74 w 11784"/>
              <a:gd name="T45" fmla="*/ 4946 h 11784"/>
              <a:gd name="T46" fmla="*/ 11755 w 11784"/>
              <a:gd name="T47" fmla="*/ 11690 h 11784"/>
              <a:gd name="T48" fmla="*/ 26 w 11784"/>
              <a:gd name="T49" fmla="*/ 5029 h 11784"/>
              <a:gd name="T50" fmla="*/ 4 w 11784"/>
              <a:gd name="T51" fmla="*/ 5000 h 11784"/>
              <a:gd name="T52" fmla="*/ 9 w 11784"/>
              <a:gd name="T53" fmla="*/ 4963 h 11784"/>
              <a:gd name="T54" fmla="*/ 122 w 11784"/>
              <a:gd name="T55" fmla="*/ 4771 h 11784"/>
              <a:gd name="T56" fmla="*/ 238 w 11784"/>
              <a:gd name="T57" fmla="*/ 4581 h 11784"/>
              <a:gd name="T58" fmla="*/ 478 w 11784"/>
              <a:gd name="T59" fmla="*/ 4208 h 11784"/>
              <a:gd name="T60" fmla="*/ 731 w 11784"/>
              <a:gd name="T61" fmla="*/ 3843 h 11784"/>
              <a:gd name="T62" fmla="*/ 995 w 11784"/>
              <a:gd name="T63" fmla="*/ 3487 h 11784"/>
              <a:gd name="T64" fmla="*/ 1270 w 11784"/>
              <a:gd name="T65" fmla="*/ 3141 h 11784"/>
              <a:gd name="T66" fmla="*/ 1556 w 11784"/>
              <a:gd name="T67" fmla="*/ 2804 h 11784"/>
              <a:gd name="T68" fmla="*/ 1853 w 11784"/>
              <a:gd name="T69" fmla="*/ 2477 h 11784"/>
              <a:gd name="T70" fmla="*/ 2160 w 11784"/>
              <a:gd name="T71" fmla="*/ 2159 h 11784"/>
              <a:gd name="T72" fmla="*/ 2478 w 11784"/>
              <a:gd name="T73" fmla="*/ 1852 h 11784"/>
              <a:gd name="T74" fmla="*/ 2805 w 11784"/>
              <a:gd name="T75" fmla="*/ 1555 h 11784"/>
              <a:gd name="T76" fmla="*/ 3142 w 11784"/>
              <a:gd name="T77" fmla="*/ 1269 h 11784"/>
              <a:gd name="T78" fmla="*/ 3489 w 11784"/>
              <a:gd name="T79" fmla="*/ 994 h 11784"/>
              <a:gd name="T80" fmla="*/ 3844 w 11784"/>
              <a:gd name="T81" fmla="*/ 730 h 11784"/>
              <a:gd name="T82" fmla="*/ 4209 w 11784"/>
              <a:gd name="T83" fmla="*/ 478 h 11784"/>
              <a:gd name="T84" fmla="*/ 4582 w 11784"/>
              <a:gd name="T85" fmla="*/ 237 h 11784"/>
              <a:gd name="T86" fmla="*/ 4772 w 11784"/>
              <a:gd name="T87" fmla="*/ 121 h 11784"/>
              <a:gd name="T88" fmla="*/ 4963 w 11784"/>
              <a:gd name="T89" fmla="*/ 9 h 11784"/>
              <a:gd name="T90" fmla="*/ 5000 w 11784"/>
              <a:gd name="T91" fmla="*/ 4 h 11784"/>
              <a:gd name="T92" fmla="*/ 5029 w 11784"/>
              <a:gd name="T93" fmla="*/ 26 h 11784"/>
              <a:gd name="T94" fmla="*/ 11773 w 11784"/>
              <a:gd name="T95" fmla="*/ 11707 h 11784"/>
              <a:gd name="T96" fmla="*/ 11765 w 11784"/>
              <a:gd name="T97" fmla="*/ 11765 h 11784"/>
              <a:gd name="T98" fmla="*/ 11707 w 11784"/>
              <a:gd name="T99" fmla="*/ 11773 h 11784"/>
              <a:gd name="T100" fmla="*/ 26 w 11784"/>
              <a:gd name="T101" fmla="*/ 5029 h 11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84" h="11784">
                <a:moveTo>
                  <a:pt x="11755" y="11690"/>
                </a:moveTo>
                <a:lnTo>
                  <a:pt x="11690" y="11755"/>
                </a:lnTo>
                <a:lnTo>
                  <a:pt x="4946" y="74"/>
                </a:lnTo>
                <a:lnTo>
                  <a:pt x="5012" y="91"/>
                </a:lnTo>
                <a:lnTo>
                  <a:pt x="4820" y="204"/>
                </a:lnTo>
                <a:lnTo>
                  <a:pt x="4632" y="319"/>
                </a:lnTo>
                <a:lnTo>
                  <a:pt x="4261" y="558"/>
                </a:lnTo>
                <a:lnTo>
                  <a:pt x="3899" y="809"/>
                </a:lnTo>
                <a:lnTo>
                  <a:pt x="3546" y="1071"/>
                </a:lnTo>
                <a:lnTo>
                  <a:pt x="3202" y="1344"/>
                </a:lnTo>
                <a:lnTo>
                  <a:pt x="2867" y="1629"/>
                </a:lnTo>
                <a:lnTo>
                  <a:pt x="2542" y="1923"/>
                </a:lnTo>
                <a:lnTo>
                  <a:pt x="2227" y="2228"/>
                </a:lnTo>
                <a:lnTo>
                  <a:pt x="1922" y="2543"/>
                </a:lnTo>
                <a:lnTo>
                  <a:pt x="1628" y="2868"/>
                </a:lnTo>
                <a:lnTo>
                  <a:pt x="1343" y="3203"/>
                </a:lnTo>
                <a:lnTo>
                  <a:pt x="1070" y="3547"/>
                </a:lnTo>
                <a:lnTo>
                  <a:pt x="808" y="3900"/>
                </a:lnTo>
                <a:lnTo>
                  <a:pt x="557" y="4262"/>
                </a:lnTo>
                <a:lnTo>
                  <a:pt x="318" y="4633"/>
                </a:lnTo>
                <a:lnTo>
                  <a:pt x="203" y="4821"/>
                </a:lnTo>
                <a:lnTo>
                  <a:pt x="91" y="5012"/>
                </a:lnTo>
                <a:lnTo>
                  <a:pt x="74" y="4946"/>
                </a:lnTo>
                <a:lnTo>
                  <a:pt x="11755" y="11690"/>
                </a:lnTo>
                <a:close/>
                <a:moveTo>
                  <a:pt x="26" y="5029"/>
                </a:moveTo>
                <a:cubicBezTo>
                  <a:pt x="15" y="5023"/>
                  <a:pt x="7" y="5012"/>
                  <a:pt x="4" y="5000"/>
                </a:cubicBezTo>
                <a:cubicBezTo>
                  <a:pt x="0" y="4987"/>
                  <a:pt x="2" y="4974"/>
                  <a:pt x="9" y="4963"/>
                </a:cubicBezTo>
                <a:lnTo>
                  <a:pt x="122" y="4771"/>
                </a:lnTo>
                <a:lnTo>
                  <a:pt x="238" y="4581"/>
                </a:lnTo>
                <a:lnTo>
                  <a:pt x="478" y="4208"/>
                </a:lnTo>
                <a:lnTo>
                  <a:pt x="731" y="3843"/>
                </a:lnTo>
                <a:lnTo>
                  <a:pt x="995" y="3487"/>
                </a:lnTo>
                <a:lnTo>
                  <a:pt x="1270" y="3141"/>
                </a:lnTo>
                <a:lnTo>
                  <a:pt x="1556" y="2804"/>
                </a:lnTo>
                <a:lnTo>
                  <a:pt x="1853" y="2477"/>
                </a:lnTo>
                <a:lnTo>
                  <a:pt x="2160" y="2159"/>
                </a:lnTo>
                <a:lnTo>
                  <a:pt x="2478" y="1852"/>
                </a:lnTo>
                <a:lnTo>
                  <a:pt x="2805" y="1555"/>
                </a:lnTo>
                <a:lnTo>
                  <a:pt x="3142" y="1269"/>
                </a:lnTo>
                <a:lnTo>
                  <a:pt x="3489" y="994"/>
                </a:lnTo>
                <a:lnTo>
                  <a:pt x="3844" y="730"/>
                </a:lnTo>
                <a:lnTo>
                  <a:pt x="4209" y="478"/>
                </a:lnTo>
                <a:lnTo>
                  <a:pt x="4582" y="237"/>
                </a:lnTo>
                <a:lnTo>
                  <a:pt x="4772" y="121"/>
                </a:lnTo>
                <a:lnTo>
                  <a:pt x="4963" y="9"/>
                </a:lnTo>
                <a:cubicBezTo>
                  <a:pt x="4974" y="2"/>
                  <a:pt x="4987" y="0"/>
                  <a:pt x="5000" y="4"/>
                </a:cubicBezTo>
                <a:cubicBezTo>
                  <a:pt x="5012" y="7"/>
                  <a:pt x="5023" y="15"/>
                  <a:pt x="5029" y="26"/>
                </a:cubicBezTo>
                <a:lnTo>
                  <a:pt x="11773" y="11707"/>
                </a:lnTo>
                <a:cubicBezTo>
                  <a:pt x="11784" y="11726"/>
                  <a:pt x="11781" y="11750"/>
                  <a:pt x="11765" y="11765"/>
                </a:cubicBezTo>
                <a:cubicBezTo>
                  <a:pt x="11750" y="11781"/>
                  <a:pt x="11726" y="11784"/>
                  <a:pt x="11707" y="11773"/>
                </a:cubicBezTo>
                <a:lnTo>
                  <a:pt x="26" y="5029"/>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44" name="Freeform 27"/>
          <p:cNvSpPr/>
          <p:nvPr/>
        </p:nvSpPr>
        <p:spPr bwMode="auto">
          <a:xfrm>
            <a:off x="5234021" y="1705040"/>
            <a:ext cx="861448" cy="1723960"/>
          </a:xfrm>
          <a:custGeom>
            <a:avLst/>
            <a:gdLst>
              <a:gd name="T0" fmla="*/ 6744 w 6744"/>
              <a:gd name="T1" fmla="*/ 13488 h 13488"/>
              <a:gd name="T2" fmla="*/ 6744 w 6744"/>
              <a:gd name="T3" fmla="*/ 0 h 13488"/>
              <a:gd name="T4" fmla="*/ 0 w 6744"/>
              <a:gd name="T5" fmla="*/ 1807 h 13488"/>
              <a:gd name="T6" fmla="*/ 6744 w 6744"/>
              <a:gd name="T7" fmla="*/ 13488 h 13488"/>
            </a:gdLst>
            <a:ahLst/>
            <a:cxnLst>
              <a:cxn ang="0">
                <a:pos x="T0" y="T1"/>
              </a:cxn>
              <a:cxn ang="0">
                <a:pos x="T2" y="T3"/>
              </a:cxn>
              <a:cxn ang="0">
                <a:pos x="T4" y="T5"/>
              </a:cxn>
              <a:cxn ang="0">
                <a:pos x="T6" y="T7"/>
              </a:cxn>
            </a:cxnLst>
            <a:rect l="0" t="0" r="r" b="b"/>
            <a:pathLst>
              <a:path w="6744" h="13488">
                <a:moveTo>
                  <a:pt x="6744" y="13488"/>
                </a:moveTo>
                <a:lnTo>
                  <a:pt x="6744" y="0"/>
                </a:lnTo>
                <a:cubicBezTo>
                  <a:pt x="4377" y="0"/>
                  <a:pt x="2051" y="623"/>
                  <a:pt x="0" y="1807"/>
                </a:cubicBezTo>
                <a:lnTo>
                  <a:pt x="6744" y="13488"/>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45" name="Freeform 28"/>
          <p:cNvSpPr>
            <a:spLocks noEditPoints="1"/>
          </p:cNvSpPr>
          <p:nvPr/>
        </p:nvSpPr>
        <p:spPr bwMode="auto">
          <a:xfrm>
            <a:off x="5227632" y="1698651"/>
            <a:ext cx="874226" cy="1736738"/>
          </a:xfrm>
          <a:custGeom>
            <a:avLst/>
            <a:gdLst>
              <a:gd name="T0" fmla="*/ 6745 w 6841"/>
              <a:gd name="T1" fmla="*/ 13536 h 13588"/>
              <a:gd name="T2" fmla="*/ 6794 w 6841"/>
              <a:gd name="T3" fmla="*/ 96 h 13588"/>
              <a:gd name="T4" fmla="*/ 6351 w 6841"/>
              <a:gd name="T5" fmla="*/ 103 h 13588"/>
              <a:gd name="T6" fmla="*/ 5911 w 6841"/>
              <a:gd name="T7" fmla="*/ 125 h 13588"/>
              <a:gd name="T8" fmla="*/ 5472 w 6841"/>
              <a:gd name="T9" fmla="*/ 161 h 13588"/>
              <a:gd name="T10" fmla="*/ 5035 w 6841"/>
              <a:gd name="T11" fmla="*/ 212 h 13588"/>
              <a:gd name="T12" fmla="*/ 4601 w 6841"/>
              <a:gd name="T13" fmla="*/ 276 h 13588"/>
              <a:gd name="T14" fmla="*/ 4169 w 6841"/>
              <a:gd name="T15" fmla="*/ 355 h 13588"/>
              <a:gd name="T16" fmla="*/ 3740 w 6841"/>
              <a:gd name="T17" fmla="*/ 447 h 13588"/>
              <a:gd name="T18" fmla="*/ 3314 w 6841"/>
              <a:gd name="T19" fmla="*/ 554 h 13588"/>
              <a:gd name="T20" fmla="*/ 2893 w 6841"/>
              <a:gd name="T21" fmla="*/ 674 h 13588"/>
              <a:gd name="T22" fmla="*/ 2475 w 6841"/>
              <a:gd name="T23" fmla="*/ 809 h 13588"/>
              <a:gd name="T24" fmla="*/ 2062 w 6841"/>
              <a:gd name="T25" fmla="*/ 956 h 13588"/>
              <a:gd name="T26" fmla="*/ 1653 w 6841"/>
              <a:gd name="T27" fmla="*/ 1117 h 13588"/>
              <a:gd name="T28" fmla="*/ 1250 w 6841"/>
              <a:gd name="T29" fmla="*/ 1292 h 13588"/>
              <a:gd name="T30" fmla="*/ 852 w 6841"/>
              <a:gd name="T31" fmla="*/ 1481 h 13588"/>
              <a:gd name="T32" fmla="*/ 459 w 6841"/>
              <a:gd name="T33" fmla="*/ 1682 h 13588"/>
              <a:gd name="T34" fmla="*/ 73 w 6841"/>
              <a:gd name="T35" fmla="*/ 1897 h 13588"/>
              <a:gd name="T36" fmla="*/ 6835 w 6841"/>
              <a:gd name="T37" fmla="*/ 13512 h 13588"/>
              <a:gd name="T38" fmla="*/ 3 w 6841"/>
              <a:gd name="T39" fmla="*/ 1842 h 13588"/>
              <a:gd name="T40" fmla="*/ 219 w 6841"/>
              <a:gd name="T41" fmla="*/ 1703 h 13588"/>
              <a:gd name="T42" fmla="*/ 612 w 6841"/>
              <a:gd name="T43" fmla="*/ 1494 h 13588"/>
              <a:gd name="T44" fmla="*/ 1010 w 6841"/>
              <a:gd name="T45" fmla="*/ 1298 h 13588"/>
              <a:gd name="T46" fmla="*/ 1413 w 6841"/>
              <a:gd name="T47" fmla="*/ 1115 h 13588"/>
              <a:gd name="T48" fmla="*/ 1823 w 6841"/>
              <a:gd name="T49" fmla="*/ 946 h 13588"/>
              <a:gd name="T50" fmla="*/ 2236 w 6841"/>
              <a:gd name="T51" fmla="*/ 790 h 13588"/>
              <a:gd name="T52" fmla="*/ 2655 w 6841"/>
              <a:gd name="T53" fmla="*/ 648 h 13588"/>
              <a:gd name="T54" fmla="*/ 3078 w 6841"/>
              <a:gd name="T55" fmla="*/ 520 h 13588"/>
              <a:gd name="T56" fmla="*/ 3504 w 6841"/>
              <a:gd name="T57" fmla="*/ 406 h 13588"/>
              <a:gd name="T58" fmla="*/ 3935 w 6841"/>
              <a:gd name="T59" fmla="*/ 305 h 13588"/>
              <a:gd name="T60" fmla="*/ 4368 w 6841"/>
              <a:gd name="T61" fmla="*/ 219 h 13588"/>
              <a:gd name="T62" fmla="*/ 4804 w 6841"/>
              <a:gd name="T63" fmla="*/ 147 h 13588"/>
              <a:gd name="T64" fmla="*/ 5243 w 6841"/>
              <a:gd name="T65" fmla="*/ 89 h 13588"/>
              <a:gd name="T66" fmla="*/ 5684 w 6841"/>
              <a:gd name="T67" fmla="*/ 46 h 13588"/>
              <a:gd name="T68" fmla="*/ 6127 w 6841"/>
              <a:gd name="T69" fmla="*/ 17 h 13588"/>
              <a:gd name="T70" fmla="*/ 6571 w 6841"/>
              <a:gd name="T71" fmla="*/ 2 h 13588"/>
              <a:gd name="T72" fmla="*/ 6827 w 6841"/>
              <a:gd name="T73" fmla="*/ 14 h 13588"/>
              <a:gd name="T74" fmla="*/ 6841 w 6841"/>
              <a:gd name="T75" fmla="*/ 13536 h 13588"/>
              <a:gd name="T76" fmla="*/ 6752 w 6841"/>
              <a:gd name="T77" fmla="*/ 13560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1" h="13588">
                <a:moveTo>
                  <a:pt x="6835" y="13512"/>
                </a:moveTo>
                <a:lnTo>
                  <a:pt x="6745" y="13536"/>
                </a:lnTo>
                <a:lnTo>
                  <a:pt x="6745" y="48"/>
                </a:lnTo>
                <a:lnTo>
                  <a:pt x="6794" y="96"/>
                </a:lnTo>
                <a:lnTo>
                  <a:pt x="6572" y="98"/>
                </a:lnTo>
                <a:lnTo>
                  <a:pt x="6351" y="103"/>
                </a:lnTo>
                <a:lnTo>
                  <a:pt x="6131" y="112"/>
                </a:lnTo>
                <a:lnTo>
                  <a:pt x="5911" y="125"/>
                </a:lnTo>
                <a:lnTo>
                  <a:pt x="5691" y="141"/>
                </a:lnTo>
                <a:lnTo>
                  <a:pt x="5472" y="161"/>
                </a:lnTo>
                <a:lnTo>
                  <a:pt x="5253" y="185"/>
                </a:lnTo>
                <a:lnTo>
                  <a:pt x="5035" y="212"/>
                </a:lnTo>
                <a:lnTo>
                  <a:pt x="4818" y="242"/>
                </a:lnTo>
                <a:lnTo>
                  <a:pt x="4601" y="276"/>
                </a:lnTo>
                <a:lnTo>
                  <a:pt x="4384" y="314"/>
                </a:lnTo>
                <a:lnTo>
                  <a:pt x="4169" y="355"/>
                </a:lnTo>
                <a:lnTo>
                  <a:pt x="3954" y="399"/>
                </a:lnTo>
                <a:lnTo>
                  <a:pt x="3740" y="447"/>
                </a:lnTo>
                <a:lnTo>
                  <a:pt x="3527" y="499"/>
                </a:lnTo>
                <a:lnTo>
                  <a:pt x="3314" y="554"/>
                </a:lnTo>
                <a:lnTo>
                  <a:pt x="3103" y="612"/>
                </a:lnTo>
                <a:lnTo>
                  <a:pt x="2893" y="674"/>
                </a:lnTo>
                <a:lnTo>
                  <a:pt x="2684" y="740"/>
                </a:lnTo>
                <a:lnTo>
                  <a:pt x="2475" y="809"/>
                </a:lnTo>
                <a:lnTo>
                  <a:pt x="2268" y="881"/>
                </a:lnTo>
                <a:lnTo>
                  <a:pt x="2062" y="956"/>
                </a:lnTo>
                <a:lnTo>
                  <a:pt x="1857" y="1035"/>
                </a:lnTo>
                <a:lnTo>
                  <a:pt x="1653" y="1117"/>
                </a:lnTo>
                <a:lnTo>
                  <a:pt x="1451" y="1203"/>
                </a:lnTo>
                <a:lnTo>
                  <a:pt x="1250" y="1292"/>
                </a:lnTo>
                <a:lnTo>
                  <a:pt x="1050" y="1385"/>
                </a:lnTo>
                <a:lnTo>
                  <a:pt x="852" y="1481"/>
                </a:lnTo>
                <a:lnTo>
                  <a:pt x="655" y="1580"/>
                </a:lnTo>
                <a:lnTo>
                  <a:pt x="459" y="1682"/>
                </a:lnTo>
                <a:lnTo>
                  <a:pt x="265" y="1788"/>
                </a:lnTo>
                <a:lnTo>
                  <a:pt x="73" y="1897"/>
                </a:lnTo>
                <a:lnTo>
                  <a:pt x="91" y="1831"/>
                </a:lnTo>
                <a:lnTo>
                  <a:pt x="6835" y="13512"/>
                </a:lnTo>
                <a:close/>
                <a:moveTo>
                  <a:pt x="8" y="1879"/>
                </a:moveTo>
                <a:cubicBezTo>
                  <a:pt x="2" y="1868"/>
                  <a:pt x="0" y="1855"/>
                  <a:pt x="3" y="1842"/>
                </a:cubicBezTo>
                <a:cubicBezTo>
                  <a:pt x="7" y="1830"/>
                  <a:pt x="15" y="1820"/>
                  <a:pt x="26" y="1813"/>
                </a:cubicBezTo>
                <a:lnTo>
                  <a:pt x="219" y="1703"/>
                </a:lnTo>
                <a:lnTo>
                  <a:pt x="415" y="1597"/>
                </a:lnTo>
                <a:lnTo>
                  <a:pt x="612" y="1494"/>
                </a:lnTo>
                <a:lnTo>
                  <a:pt x="810" y="1394"/>
                </a:lnTo>
                <a:lnTo>
                  <a:pt x="1010" y="1298"/>
                </a:lnTo>
                <a:lnTo>
                  <a:pt x="1211" y="1205"/>
                </a:lnTo>
                <a:lnTo>
                  <a:pt x="1413" y="1115"/>
                </a:lnTo>
                <a:lnTo>
                  <a:pt x="1618" y="1028"/>
                </a:lnTo>
                <a:lnTo>
                  <a:pt x="1823" y="946"/>
                </a:lnTo>
                <a:lnTo>
                  <a:pt x="2029" y="866"/>
                </a:lnTo>
                <a:lnTo>
                  <a:pt x="2236" y="790"/>
                </a:lnTo>
                <a:lnTo>
                  <a:pt x="2445" y="717"/>
                </a:lnTo>
                <a:lnTo>
                  <a:pt x="2655" y="648"/>
                </a:lnTo>
                <a:lnTo>
                  <a:pt x="2866" y="582"/>
                </a:lnTo>
                <a:lnTo>
                  <a:pt x="3078" y="520"/>
                </a:lnTo>
                <a:lnTo>
                  <a:pt x="3290" y="461"/>
                </a:lnTo>
                <a:lnTo>
                  <a:pt x="3504" y="406"/>
                </a:lnTo>
                <a:lnTo>
                  <a:pt x="3719" y="354"/>
                </a:lnTo>
                <a:lnTo>
                  <a:pt x="3935" y="305"/>
                </a:lnTo>
                <a:lnTo>
                  <a:pt x="4151" y="260"/>
                </a:lnTo>
                <a:lnTo>
                  <a:pt x="4368" y="219"/>
                </a:lnTo>
                <a:lnTo>
                  <a:pt x="4586" y="181"/>
                </a:lnTo>
                <a:lnTo>
                  <a:pt x="4804" y="147"/>
                </a:lnTo>
                <a:lnTo>
                  <a:pt x="5024" y="116"/>
                </a:lnTo>
                <a:lnTo>
                  <a:pt x="5243" y="89"/>
                </a:lnTo>
                <a:lnTo>
                  <a:pt x="5463" y="66"/>
                </a:lnTo>
                <a:lnTo>
                  <a:pt x="5684" y="46"/>
                </a:lnTo>
                <a:lnTo>
                  <a:pt x="5905" y="29"/>
                </a:lnTo>
                <a:lnTo>
                  <a:pt x="6127" y="17"/>
                </a:lnTo>
                <a:lnTo>
                  <a:pt x="6349" y="7"/>
                </a:lnTo>
                <a:lnTo>
                  <a:pt x="6571" y="2"/>
                </a:lnTo>
                <a:lnTo>
                  <a:pt x="6793" y="0"/>
                </a:lnTo>
                <a:cubicBezTo>
                  <a:pt x="6806" y="0"/>
                  <a:pt x="6818" y="5"/>
                  <a:pt x="6827" y="14"/>
                </a:cubicBezTo>
                <a:cubicBezTo>
                  <a:pt x="6836" y="23"/>
                  <a:pt x="6841" y="35"/>
                  <a:pt x="6841" y="48"/>
                </a:cubicBezTo>
                <a:lnTo>
                  <a:pt x="6841" y="13536"/>
                </a:lnTo>
                <a:cubicBezTo>
                  <a:pt x="6841" y="13558"/>
                  <a:pt x="6827" y="13577"/>
                  <a:pt x="6806" y="13583"/>
                </a:cubicBezTo>
                <a:cubicBezTo>
                  <a:pt x="6785" y="13588"/>
                  <a:pt x="6763" y="13579"/>
                  <a:pt x="6752" y="13560"/>
                </a:cubicBezTo>
                <a:lnTo>
                  <a:pt x="8" y="1879"/>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46" name="文本框 45"/>
          <p:cNvSpPr txBox="1"/>
          <p:nvPr/>
        </p:nvSpPr>
        <p:spPr>
          <a:xfrm>
            <a:off x="4474467" y="5173539"/>
            <a:ext cx="3775393" cy="905312"/>
          </a:xfrm>
          <a:prstGeom prst="rect">
            <a:avLst/>
          </a:prstGeom>
          <a:noFill/>
        </p:spPr>
        <p:txBody>
          <a:bodyPr wrap="none" rtlCol="0">
            <a:spAutoFit/>
          </a:bodyPr>
          <a:lstStyle/>
          <a:p>
            <a:pPr>
              <a:lnSpc>
                <a:spcPct val="120000"/>
              </a:lnSpc>
            </a:pPr>
            <a:r>
              <a:rPr lang="zh-CN" altLang="en-US" dirty="0">
                <a:solidFill>
                  <a:schemeClr val="bg1"/>
                </a:solidFill>
              </a:rPr>
              <a:t>第十五章 </a:t>
            </a:r>
            <a:endParaRPr lang="en-US" altLang="zh-CN" dirty="0">
              <a:solidFill>
                <a:schemeClr val="bg1"/>
              </a:solidFill>
            </a:endParaRPr>
          </a:p>
          <a:p>
            <a:pPr>
              <a:lnSpc>
                <a:spcPct val="120000"/>
              </a:lnSpc>
            </a:pPr>
            <a:r>
              <a:rPr lang="zh-CN" altLang="zh-CN" sz="2800" b="1" dirty="0">
                <a:solidFill>
                  <a:schemeClr val="bg1"/>
                </a:solidFill>
              </a:rPr>
              <a:t>旅游资源保护法律制度</a:t>
            </a:r>
            <a:endParaRPr lang="zh-CN" altLang="en-US" sz="2800" b="1" dirty="0">
              <a:solidFill>
                <a:schemeClr val="bg1"/>
              </a:solidFill>
            </a:endParaRPr>
          </a:p>
        </p:txBody>
      </p:sp>
      <p:sp>
        <p:nvSpPr>
          <p:cNvPr id="25" name="矩形 24"/>
          <p:cNvSpPr/>
          <p:nvPr/>
        </p:nvSpPr>
        <p:spPr>
          <a:xfrm>
            <a:off x="4597271" y="3613666"/>
            <a:ext cx="3023585" cy="461665"/>
          </a:xfrm>
          <a:prstGeom prst="rect">
            <a:avLst/>
          </a:prstGeom>
        </p:spPr>
        <p:txBody>
          <a:bodyPr wrap="none">
            <a:spAutoFit/>
          </a:bodyPr>
          <a:lstStyle/>
          <a:p>
            <a:r>
              <a:rPr lang="zh-CN" altLang="en-US" sz="2400" b="1" dirty="0">
                <a:solidFill>
                  <a:schemeClr val="bg1"/>
                </a:solidFill>
              </a:rPr>
              <a:t>第三篇  法律法规篇</a:t>
            </a:r>
            <a:endParaRPr lang="zh-CN" altLang="en-US" sz="2400" b="1" dirty="0">
              <a:solidFill>
                <a:schemeClr val="bg1"/>
              </a:solidFill>
            </a:endParaRPr>
          </a:p>
        </p:txBody>
      </p:sp>
      <p:grpSp>
        <p:nvGrpSpPr>
          <p:cNvPr id="29" name="组合 28"/>
          <p:cNvGrpSpPr/>
          <p:nvPr/>
        </p:nvGrpSpPr>
        <p:grpSpPr>
          <a:xfrm>
            <a:off x="3450650" y="5341346"/>
            <a:ext cx="664429" cy="643114"/>
            <a:chOff x="3030538" y="663575"/>
            <a:chExt cx="1435101" cy="1389063"/>
          </a:xfrm>
          <a:solidFill>
            <a:schemeClr val="bg1"/>
          </a:solidFill>
        </p:grpSpPr>
        <p:sp>
          <p:nvSpPr>
            <p:cNvPr id="30" name="Freeform 11"/>
            <p:cNvSpPr>
              <a:spLocks noEditPoints="1"/>
            </p:cNvSpPr>
            <p:nvPr/>
          </p:nvSpPr>
          <p:spPr bwMode="auto">
            <a:xfrm>
              <a:off x="3030538" y="671513"/>
              <a:ext cx="1098550" cy="1103313"/>
            </a:xfrm>
            <a:custGeom>
              <a:avLst/>
              <a:gdLst>
                <a:gd name="T0" fmla="*/ 188 w 376"/>
                <a:gd name="T1" fmla="*/ 0 h 377"/>
                <a:gd name="T2" fmla="*/ 0 w 376"/>
                <a:gd name="T3" fmla="*/ 189 h 377"/>
                <a:gd name="T4" fmla="*/ 188 w 376"/>
                <a:gd name="T5" fmla="*/ 377 h 377"/>
                <a:gd name="T6" fmla="*/ 376 w 376"/>
                <a:gd name="T7" fmla="*/ 189 h 377"/>
                <a:gd name="T8" fmla="*/ 188 w 376"/>
                <a:gd name="T9" fmla="*/ 0 h 377"/>
                <a:gd name="T10" fmla="*/ 188 w 376"/>
                <a:gd name="T11" fmla="*/ 329 h 377"/>
                <a:gd name="T12" fmla="*/ 48 w 376"/>
                <a:gd name="T13" fmla="*/ 189 h 377"/>
                <a:gd name="T14" fmla="*/ 188 w 376"/>
                <a:gd name="T15" fmla="*/ 48 h 377"/>
                <a:gd name="T16" fmla="*/ 328 w 376"/>
                <a:gd name="T17" fmla="*/ 189 h 377"/>
                <a:gd name="T18" fmla="*/ 188 w 376"/>
                <a:gd name="T19" fmla="*/ 329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377">
                  <a:moveTo>
                    <a:pt x="188" y="0"/>
                  </a:moveTo>
                  <a:cubicBezTo>
                    <a:pt x="84" y="0"/>
                    <a:pt x="0" y="85"/>
                    <a:pt x="0" y="189"/>
                  </a:cubicBezTo>
                  <a:cubicBezTo>
                    <a:pt x="0" y="292"/>
                    <a:pt x="84" y="377"/>
                    <a:pt x="188" y="377"/>
                  </a:cubicBezTo>
                  <a:cubicBezTo>
                    <a:pt x="292" y="377"/>
                    <a:pt x="376" y="292"/>
                    <a:pt x="376" y="189"/>
                  </a:cubicBezTo>
                  <a:cubicBezTo>
                    <a:pt x="376" y="85"/>
                    <a:pt x="292" y="0"/>
                    <a:pt x="188" y="0"/>
                  </a:cubicBezTo>
                  <a:close/>
                  <a:moveTo>
                    <a:pt x="188" y="329"/>
                  </a:moveTo>
                  <a:cubicBezTo>
                    <a:pt x="111" y="329"/>
                    <a:pt x="48" y="266"/>
                    <a:pt x="48" y="189"/>
                  </a:cubicBezTo>
                  <a:cubicBezTo>
                    <a:pt x="48" y="111"/>
                    <a:pt x="111" y="48"/>
                    <a:pt x="188" y="48"/>
                  </a:cubicBezTo>
                  <a:cubicBezTo>
                    <a:pt x="265" y="48"/>
                    <a:pt x="328" y="111"/>
                    <a:pt x="328" y="189"/>
                  </a:cubicBezTo>
                  <a:cubicBezTo>
                    <a:pt x="328" y="266"/>
                    <a:pt x="265" y="329"/>
                    <a:pt x="188" y="3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2"/>
            <p:cNvSpPr/>
            <p:nvPr/>
          </p:nvSpPr>
          <p:spPr bwMode="auto">
            <a:xfrm>
              <a:off x="3933826" y="1538288"/>
              <a:ext cx="111125" cy="115888"/>
            </a:xfrm>
            <a:custGeom>
              <a:avLst/>
              <a:gdLst>
                <a:gd name="T0" fmla="*/ 34 w 38"/>
                <a:gd name="T1" fmla="*/ 4 h 40"/>
                <a:gd name="T2" fmla="*/ 34 w 38"/>
                <a:gd name="T3" fmla="*/ 19 h 40"/>
                <a:gd name="T4" fmla="*/ 19 w 38"/>
                <a:gd name="T5" fmla="*/ 35 h 40"/>
                <a:gd name="T6" fmla="*/ 4 w 38"/>
                <a:gd name="T7" fmla="*/ 36 h 40"/>
                <a:gd name="T8" fmla="*/ 4 w 38"/>
                <a:gd name="T9" fmla="*/ 36 h 40"/>
                <a:gd name="T10" fmla="*/ 5 w 38"/>
                <a:gd name="T11" fmla="*/ 21 h 40"/>
                <a:gd name="T12" fmla="*/ 19 w 38"/>
                <a:gd name="T13" fmla="*/ 6 h 40"/>
                <a:gd name="T14" fmla="*/ 34 w 38"/>
                <a:gd name="T15" fmla="*/ 4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0">
                  <a:moveTo>
                    <a:pt x="34" y="4"/>
                  </a:moveTo>
                  <a:cubicBezTo>
                    <a:pt x="38" y="8"/>
                    <a:pt x="38" y="15"/>
                    <a:pt x="34" y="19"/>
                  </a:cubicBezTo>
                  <a:cubicBezTo>
                    <a:pt x="19" y="35"/>
                    <a:pt x="19" y="35"/>
                    <a:pt x="19" y="35"/>
                  </a:cubicBezTo>
                  <a:cubicBezTo>
                    <a:pt x="15" y="39"/>
                    <a:pt x="8" y="40"/>
                    <a:pt x="4" y="36"/>
                  </a:cubicBezTo>
                  <a:cubicBezTo>
                    <a:pt x="4" y="36"/>
                    <a:pt x="4" y="36"/>
                    <a:pt x="4" y="36"/>
                  </a:cubicBezTo>
                  <a:cubicBezTo>
                    <a:pt x="0" y="32"/>
                    <a:pt x="1" y="26"/>
                    <a:pt x="5" y="21"/>
                  </a:cubicBezTo>
                  <a:cubicBezTo>
                    <a:pt x="19" y="6"/>
                    <a:pt x="19" y="6"/>
                    <a:pt x="19" y="6"/>
                  </a:cubicBezTo>
                  <a:cubicBezTo>
                    <a:pt x="24" y="1"/>
                    <a:pt x="30" y="0"/>
                    <a:pt x="3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3"/>
            <p:cNvSpPr/>
            <p:nvPr/>
          </p:nvSpPr>
          <p:spPr bwMode="auto">
            <a:xfrm>
              <a:off x="3971926" y="1573213"/>
              <a:ext cx="493713" cy="479425"/>
            </a:xfrm>
            <a:custGeom>
              <a:avLst/>
              <a:gdLst>
                <a:gd name="T0" fmla="*/ 163 w 169"/>
                <a:gd name="T1" fmla="*/ 104 h 164"/>
                <a:gd name="T2" fmla="*/ 162 w 169"/>
                <a:gd name="T3" fmla="*/ 129 h 164"/>
                <a:gd name="T4" fmla="*/ 137 w 169"/>
                <a:gd name="T5" fmla="*/ 155 h 164"/>
                <a:gd name="T6" fmla="*/ 112 w 169"/>
                <a:gd name="T7" fmla="*/ 158 h 164"/>
                <a:gd name="T8" fmla="*/ 112 w 169"/>
                <a:gd name="T9" fmla="*/ 158 h 164"/>
                <a:gd name="T10" fmla="*/ 7 w 169"/>
                <a:gd name="T11" fmla="*/ 33 h 164"/>
                <a:gd name="T12" fmla="*/ 32 w 169"/>
                <a:gd name="T13" fmla="*/ 7 h 164"/>
                <a:gd name="T14" fmla="*/ 163 w 169"/>
                <a:gd name="T15" fmla="*/ 10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64">
                  <a:moveTo>
                    <a:pt x="163" y="104"/>
                  </a:moveTo>
                  <a:cubicBezTo>
                    <a:pt x="169" y="110"/>
                    <a:pt x="169" y="121"/>
                    <a:pt x="162" y="129"/>
                  </a:cubicBezTo>
                  <a:cubicBezTo>
                    <a:pt x="137" y="155"/>
                    <a:pt x="137" y="155"/>
                    <a:pt x="137" y="155"/>
                  </a:cubicBezTo>
                  <a:cubicBezTo>
                    <a:pt x="130" y="163"/>
                    <a:pt x="119" y="164"/>
                    <a:pt x="112" y="158"/>
                  </a:cubicBezTo>
                  <a:cubicBezTo>
                    <a:pt x="112" y="158"/>
                    <a:pt x="112" y="158"/>
                    <a:pt x="112" y="158"/>
                  </a:cubicBezTo>
                  <a:cubicBezTo>
                    <a:pt x="105" y="151"/>
                    <a:pt x="0" y="41"/>
                    <a:pt x="7" y="33"/>
                  </a:cubicBezTo>
                  <a:cubicBezTo>
                    <a:pt x="32" y="7"/>
                    <a:pt x="32" y="7"/>
                    <a:pt x="32" y="7"/>
                  </a:cubicBezTo>
                  <a:cubicBezTo>
                    <a:pt x="39" y="0"/>
                    <a:pt x="156" y="97"/>
                    <a:pt x="163"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4"/>
            <p:cNvSpPr/>
            <p:nvPr/>
          </p:nvSpPr>
          <p:spPr bwMode="auto">
            <a:xfrm>
              <a:off x="4000501" y="771525"/>
              <a:ext cx="271463" cy="58738"/>
            </a:xfrm>
            <a:custGeom>
              <a:avLst/>
              <a:gdLst>
                <a:gd name="T0" fmla="*/ 93 w 93"/>
                <a:gd name="T1" fmla="*/ 10 h 20"/>
                <a:gd name="T2" fmla="*/ 83 w 93"/>
                <a:gd name="T3" fmla="*/ 20 h 20"/>
                <a:gd name="T4" fmla="*/ 9 w 93"/>
                <a:gd name="T5" fmla="*/ 20 h 20"/>
                <a:gd name="T6" fmla="*/ 0 w 93"/>
                <a:gd name="T7" fmla="*/ 10 h 20"/>
                <a:gd name="T8" fmla="*/ 0 w 93"/>
                <a:gd name="T9" fmla="*/ 10 h 20"/>
                <a:gd name="T10" fmla="*/ 9 w 93"/>
                <a:gd name="T11" fmla="*/ 0 h 20"/>
                <a:gd name="T12" fmla="*/ 83 w 93"/>
                <a:gd name="T13" fmla="*/ 0 h 20"/>
                <a:gd name="T14" fmla="*/ 93 w 93"/>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20">
                  <a:moveTo>
                    <a:pt x="93" y="10"/>
                  </a:moveTo>
                  <a:cubicBezTo>
                    <a:pt x="93" y="15"/>
                    <a:pt x="89" y="20"/>
                    <a:pt x="83" y="20"/>
                  </a:cubicBezTo>
                  <a:cubicBezTo>
                    <a:pt x="9" y="20"/>
                    <a:pt x="9" y="20"/>
                    <a:pt x="9" y="20"/>
                  </a:cubicBezTo>
                  <a:cubicBezTo>
                    <a:pt x="4" y="20"/>
                    <a:pt x="0" y="15"/>
                    <a:pt x="0" y="10"/>
                  </a:cubicBezTo>
                  <a:cubicBezTo>
                    <a:pt x="0" y="10"/>
                    <a:pt x="0" y="10"/>
                    <a:pt x="0" y="10"/>
                  </a:cubicBezTo>
                  <a:cubicBezTo>
                    <a:pt x="0" y="4"/>
                    <a:pt x="4" y="0"/>
                    <a:pt x="9" y="0"/>
                  </a:cubicBezTo>
                  <a:cubicBezTo>
                    <a:pt x="83" y="0"/>
                    <a:pt x="83" y="0"/>
                    <a:pt x="83" y="0"/>
                  </a:cubicBezTo>
                  <a:cubicBezTo>
                    <a:pt x="89" y="0"/>
                    <a:pt x="93" y="4"/>
                    <a:pt x="9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5"/>
            <p:cNvSpPr/>
            <p:nvPr/>
          </p:nvSpPr>
          <p:spPr bwMode="auto">
            <a:xfrm>
              <a:off x="4108451" y="663575"/>
              <a:ext cx="55563" cy="271463"/>
            </a:xfrm>
            <a:custGeom>
              <a:avLst/>
              <a:gdLst>
                <a:gd name="T0" fmla="*/ 9 w 19"/>
                <a:gd name="T1" fmla="*/ 0 h 93"/>
                <a:gd name="T2" fmla="*/ 19 w 19"/>
                <a:gd name="T3" fmla="*/ 10 h 93"/>
                <a:gd name="T4" fmla="*/ 19 w 19"/>
                <a:gd name="T5" fmla="*/ 84 h 93"/>
                <a:gd name="T6" fmla="*/ 9 w 19"/>
                <a:gd name="T7" fmla="*/ 93 h 93"/>
                <a:gd name="T8" fmla="*/ 9 w 19"/>
                <a:gd name="T9" fmla="*/ 93 h 93"/>
                <a:gd name="T10" fmla="*/ 0 w 19"/>
                <a:gd name="T11" fmla="*/ 84 h 93"/>
                <a:gd name="T12" fmla="*/ 0 w 19"/>
                <a:gd name="T13" fmla="*/ 10 h 93"/>
                <a:gd name="T14" fmla="*/ 9 w 19"/>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93">
                  <a:moveTo>
                    <a:pt x="9" y="0"/>
                  </a:moveTo>
                  <a:cubicBezTo>
                    <a:pt x="15" y="0"/>
                    <a:pt x="19" y="4"/>
                    <a:pt x="19" y="10"/>
                  </a:cubicBezTo>
                  <a:cubicBezTo>
                    <a:pt x="19" y="84"/>
                    <a:pt x="19" y="84"/>
                    <a:pt x="19" y="84"/>
                  </a:cubicBezTo>
                  <a:cubicBezTo>
                    <a:pt x="19" y="89"/>
                    <a:pt x="15" y="93"/>
                    <a:pt x="9" y="93"/>
                  </a:cubicBezTo>
                  <a:cubicBezTo>
                    <a:pt x="9" y="93"/>
                    <a:pt x="9" y="93"/>
                    <a:pt x="9" y="93"/>
                  </a:cubicBezTo>
                  <a:cubicBezTo>
                    <a:pt x="4" y="93"/>
                    <a:pt x="0" y="89"/>
                    <a:pt x="0" y="84"/>
                  </a:cubicBezTo>
                  <a:cubicBezTo>
                    <a:pt x="0" y="10"/>
                    <a:pt x="0" y="10"/>
                    <a:pt x="0" y="10"/>
                  </a:cubicBezTo>
                  <a:cubicBezTo>
                    <a:pt x="0" y="4"/>
                    <a:pt x="4"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6"/>
            <p:cNvSpPr/>
            <p:nvPr/>
          </p:nvSpPr>
          <p:spPr bwMode="auto">
            <a:xfrm>
              <a:off x="3590926" y="844550"/>
              <a:ext cx="354013" cy="287338"/>
            </a:xfrm>
            <a:custGeom>
              <a:avLst/>
              <a:gdLst>
                <a:gd name="T0" fmla="*/ 105 w 121"/>
                <a:gd name="T1" fmla="*/ 93 h 98"/>
                <a:gd name="T2" fmla="*/ 7 w 121"/>
                <a:gd name="T3" fmla="*/ 15 h 98"/>
                <a:gd name="T4" fmla="*/ 7 w 121"/>
                <a:gd name="T5" fmla="*/ 15 h 98"/>
                <a:gd name="T6" fmla="*/ 1 w 121"/>
                <a:gd name="T7" fmla="*/ 7 h 98"/>
                <a:gd name="T8" fmla="*/ 1 w 121"/>
                <a:gd name="T9" fmla="*/ 7 h 98"/>
                <a:gd name="T10" fmla="*/ 9 w 121"/>
                <a:gd name="T11" fmla="*/ 0 h 98"/>
                <a:gd name="T12" fmla="*/ 9 w 121"/>
                <a:gd name="T13" fmla="*/ 0 h 98"/>
                <a:gd name="T14" fmla="*/ 119 w 121"/>
                <a:gd name="T15" fmla="*/ 88 h 98"/>
                <a:gd name="T16" fmla="*/ 119 w 121"/>
                <a:gd name="T17" fmla="*/ 88 h 98"/>
                <a:gd name="T18" fmla="*/ 115 w 121"/>
                <a:gd name="T19" fmla="*/ 98 h 98"/>
                <a:gd name="T20" fmla="*/ 115 w 121"/>
                <a:gd name="T21" fmla="*/ 98 h 98"/>
                <a:gd name="T22" fmla="*/ 112 w 121"/>
                <a:gd name="T23" fmla="*/ 98 h 98"/>
                <a:gd name="T24" fmla="*/ 112 w 121"/>
                <a:gd name="T25" fmla="*/ 98 h 98"/>
                <a:gd name="T26" fmla="*/ 105 w 121"/>
                <a:gd name="T27"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 h="98">
                  <a:moveTo>
                    <a:pt x="105" y="93"/>
                  </a:moveTo>
                  <a:cubicBezTo>
                    <a:pt x="91" y="51"/>
                    <a:pt x="53" y="19"/>
                    <a:pt x="7" y="15"/>
                  </a:cubicBezTo>
                  <a:cubicBezTo>
                    <a:pt x="7" y="15"/>
                    <a:pt x="7" y="15"/>
                    <a:pt x="7" y="15"/>
                  </a:cubicBezTo>
                  <a:cubicBezTo>
                    <a:pt x="3" y="14"/>
                    <a:pt x="0" y="11"/>
                    <a:pt x="1" y="7"/>
                  </a:cubicBezTo>
                  <a:cubicBezTo>
                    <a:pt x="1" y="7"/>
                    <a:pt x="1" y="7"/>
                    <a:pt x="1" y="7"/>
                  </a:cubicBezTo>
                  <a:cubicBezTo>
                    <a:pt x="1" y="3"/>
                    <a:pt x="5" y="0"/>
                    <a:pt x="9" y="0"/>
                  </a:cubicBezTo>
                  <a:cubicBezTo>
                    <a:pt x="9" y="0"/>
                    <a:pt x="9" y="0"/>
                    <a:pt x="9" y="0"/>
                  </a:cubicBezTo>
                  <a:cubicBezTo>
                    <a:pt x="61" y="5"/>
                    <a:pt x="103" y="41"/>
                    <a:pt x="119" y="88"/>
                  </a:cubicBezTo>
                  <a:cubicBezTo>
                    <a:pt x="119" y="88"/>
                    <a:pt x="119" y="88"/>
                    <a:pt x="119" y="88"/>
                  </a:cubicBezTo>
                  <a:cubicBezTo>
                    <a:pt x="121" y="92"/>
                    <a:pt x="118" y="96"/>
                    <a:pt x="115" y="98"/>
                  </a:cubicBezTo>
                  <a:cubicBezTo>
                    <a:pt x="115" y="98"/>
                    <a:pt x="115" y="98"/>
                    <a:pt x="115" y="98"/>
                  </a:cubicBezTo>
                  <a:cubicBezTo>
                    <a:pt x="114" y="98"/>
                    <a:pt x="113" y="98"/>
                    <a:pt x="112" y="98"/>
                  </a:cubicBezTo>
                  <a:cubicBezTo>
                    <a:pt x="112" y="98"/>
                    <a:pt x="112" y="98"/>
                    <a:pt x="112" y="98"/>
                  </a:cubicBezTo>
                  <a:cubicBezTo>
                    <a:pt x="109" y="98"/>
                    <a:pt x="106" y="96"/>
                    <a:pt x="105"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Oval 17"/>
            <p:cNvSpPr>
              <a:spLocks noChangeArrowheads="1"/>
            </p:cNvSpPr>
            <p:nvPr/>
          </p:nvSpPr>
          <p:spPr bwMode="auto">
            <a:xfrm>
              <a:off x="3906838" y="1149350"/>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46177" y="987797"/>
            <a:ext cx="3238387" cy="369332"/>
          </a:xfrm>
          <a:prstGeom prst="rect">
            <a:avLst/>
          </a:prstGeom>
        </p:spPr>
        <p:txBody>
          <a:bodyPr wrap="none">
            <a:spAutoFit/>
          </a:bodyPr>
          <a:lstStyle/>
          <a:p>
            <a:r>
              <a:rPr lang="zh-CN" altLang="en-US" b="1" dirty="0"/>
              <a:t>第一节  风景名胜区法律制度</a:t>
            </a:r>
            <a:endParaRPr lang="zh-CN" altLang="en-US" b="1" dirty="0"/>
          </a:p>
        </p:txBody>
      </p:sp>
      <p:sp>
        <p:nvSpPr>
          <p:cNvPr id="3" name="矩形 2"/>
          <p:cNvSpPr/>
          <p:nvPr/>
        </p:nvSpPr>
        <p:spPr>
          <a:xfrm>
            <a:off x="561432" y="1442854"/>
            <a:ext cx="11069135" cy="4985980"/>
          </a:xfrm>
          <a:prstGeom prst="rect">
            <a:avLst/>
          </a:prstGeom>
        </p:spPr>
        <p:txBody>
          <a:bodyPr wrap="square">
            <a:spAutoFit/>
          </a:bodyPr>
          <a:lstStyle/>
          <a:p>
            <a:r>
              <a:rPr lang="zh-CN" altLang="en-US" b="1" dirty="0"/>
              <a:t>一、风景名胜区的设立</a:t>
            </a:r>
            <a:endParaRPr lang="en-US" altLang="zh-CN" dirty="0"/>
          </a:p>
          <a:p>
            <a:pPr indent="457200"/>
            <a:r>
              <a:rPr lang="en-US" altLang="zh-CN" sz="1600" dirty="0"/>
              <a:t>《</a:t>
            </a:r>
            <a:r>
              <a:rPr lang="zh-CN" altLang="en-US" sz="1600" dirty="0"/>
              <a:t>风景名胜区条例</a:t>
            </a:r>
            <a:r>
              <a:rPr lang="en-US" altLang="zh-CN" sz="1600" dirty="0"/>
              <a:t>》</a:t>
            </a:r>
            <a:r>
              <a:rPr lang="zh-CN" altLang="en-US" sz="1600" dirty="0"/>
              <a:t>第</a:t>
            </a:r>
            <a:r>
              <a:rPr lang="en-US" altLang="zh-CN" sz="1600" dirty="0"/>
              <a:t>7</a:t>
            </a:r>
            <a:r>
              <a:rPr lang="zh-CN" altLang="en-US" sz="1600" dirty="0"/>
              <a:t>条规定，设立风景名胜区，应当有利于保护和合理利用风景名胜资源。新设立的风景名胜区与自然保护区不得重合或者交叉；已设立的风景名胜区与自然保护区重合或者交叉的，风景名胜区规划与自然保护区 规划应当相协调。</a:t>
            </a:r>
            <a:endParaRPr lang="en-US" altLang="zh-CN" sz="1600" dirty="0"/>
          </a:p>
          <a:p>
            <a:pPr indent="457200"/>
            <a:r>
              <a:rPr lang="zh-CN" altLang="en-US" sz="1600" dirty="0"/>
              <a:t>第</a:t>
            </a:r>
            <a:r>
              <a:rPr lang="en-US" altLang="zh-CN" sz="1600" dirty="0"/>
              <a:t>10</a:t>
            </a:r>
            <a:r>
              <a:rPr lang="zh-CN" altLang="en-US" sz="1600" dirty="0"/>
              <a:t>条规定，设立国家级风景名胜区，由省、自治区、直辖市人民政府提出申请，国务院建设主管部门会同国务院环境保护主管部门、林 业主管部门、文物主管部门等有关部门组织论证，提出审查意见，报国务院批准公布。设立省级风景名胜区，由县级人民政府提出申请，省、自治区人 民政府建设主管部门或者直辖市人民政府风景名胜区主管部门，会同其他有关部门组织论证，提出审查意见，报省、自治区、直辖市人民政府批准公布。 </a:t>
            </a:r>
            <a:endParaRPr lang="en-US" altLang="zh-CN" sz="1600" dirty="0"/>
          </a:p>
          <a:p>
            <a:r>
              <a:rPr lang="zh-CN" altLang="en-US" b="1" dirty="0"/>
              <a:t>二、风景名胜区的规划</a:t>
            </a:r>
            <a:endParaRPr lang="zh-CN" altLang="en-US" b="1" dirty="0"/>
          </a:p>
          <a:p>
            <a:r>
              <a:rPr lang="en-US" altLang="zh-CN" b="1" dirty="0"/>
              <a:t>1.</a:t>
            </a:r>
            <a:r>
              <a:rPr lang="zh-CN" altLang="en-US" b="1" dirty="0"/>
              <a:t>类别</a:t>
            </a:r>
            <a:endParaRPr lang="en-US" altLang="zh-CN" b="1" dirty="0"/>
          </a:p>
          <a:p>
            <a:pPr indent="457200"/>
            <a:r>
              <a:rPr lang="zh-CN" altLang="en-US" dirty="0"/>
              <a:t> </a:t>
            </a:r>
            <a:r>
              <a:rPr lang="en-US" altLang="zh-CN" sz="1600" dirty="0"/>
              <a:t>《</a:t>
            </a:r>
            <a:r>
              <a:rPr lang="zh-CN" altLang="en-US" sz="1600" dirty="0"/>
              <a:t>条例</a:t>
            </a:r>
            <a:r>
              <a:rPr lang="en-US" altLang="zh-CN" sz="1600" dirty="0"/>
              <a:t>》</a:t>
            </a:r>
            <a:r>
              <a:rPr lang="zh-CN" altLang="en-US" sz="1600" dirty="0"/>
              <a:t>第 </a:t>
            </a:r>
            <a:r>
              <a:rPr lang="en-US" altLang="zh-CN" sz="1600" dirty="0"/>
              <a:t>12 </a:t>
            </a:r>
            <a:r>
              <a:rPr lang="zh-CN" altLang="en-US" sz="1600" dirty="0"/>
              <a:t>条规定，风景名胜区规划分为总体规划和详细规划。</a:t>
            </a:r>
            <a:endParaRPr lang="en-US" altLang="zh-CN" sz="1600" dirty="0"/>
          </a:p>
          <a:p>
            <a:pPr indent="457200"/>
            <a:r>
              <a:rPr lang="en-US" altLang="zh-CN" sz="1600" dirty="0"/>
              <a:t>《</a:t>
            </a:r>
            <a:r>
              <a:rPr lang="zh-CN" altLang="en-US" sz="1600" dirty="0"/>
              <a:t>条例</a:t>
            </a:r>
            <a:r>
              <a:rPr lang="en-US" altLang="zh-CN" sz="1600" dirty="0"/>
              <a:t>》</a:t>
            </a:r>
            <a:r>
              <a:rPr lang="zh-CN" altLang="en-US" sz="1600" dirty="0"/>
              <a:t>第 </a:t>
            </a:r>
            <a:r>
              <a:rPr lang="en-US" altLang="zh-CN" sz="1600" dirty="0"/>
              <a:t>14 </a:t>
            </a:r>
            <a:r>
              <a:rPr lang="zh-CN" altLang="en-US" sz="1600" dirty="0"/>
              <a:t>条规定，风景名胜区应当自设立之日起 </a:t>
            </a:r>
            <a:r>
              <a:rPr lang="en-US" altLang="zh-CN" sz="1600" dirty="0"/>
              <a:t>2 </a:t>
            </a:r>
            <a:r>
              <a:rPr lang="zh-CN" altLang="en-US" sz="1600" dirty="0"/>
              <a:t>年内编制完成总体规划，规划期一般为</a:t>
            </a:r>
            <a:r>
              <a:rPr lang="en-US" altLang="zh-CN" sz="1600" dirty="0"/>
              <a:t>20</a:t>
            </a:r>
            <a:r>
              <a:rPr lang="zh-CN" altLang="en-US" sz="1600" dirty="0"/>
              <a:t>年。</a:t>
            </a:r>
            <a:endParaRPr lang="en-US" altLang="zh-CN" sz="1600" dirty="0"/>
          </a:p>
          <a:p>
            <a:r>
              <a:rPr lang="en-US" altLang="zh-CN" b="1" dirty="0"/>
              <a:t>2. </a:t>
            </a:r>
            <a:r>
              <a:rPr lang="zh-CN" altLang="en-US" b="1" dirty="0"/>
              <a:t>审批</a:t>
            </a:r>
            <a:endParaRPr lang="en-US" altLang="zh-CN" b="1" dirty="0"/>
          </a:p>
          <a:p>
            <a:pPr indent="457200"/>
            <a:r>
              <a:rPr lang="zh-CN" altLang="en-US" dirty="0"/>
              <a:t> </a:t>
            </a:r>
            <a:r>
              <a:rPr lang="en-US" altLang="zh-CN" sz="1600" dirty="0"/>
              <a:t>《</a:t>
            </a:r>
            <a:r>
              <a:rPr lang="zh-CN" altLang="en-US" sz="1600" dirty="0"/>
              <a:t>条例</a:t>
            </a:r>
            <a:r>
              <a:rPr lang="en-US" altLang="zh-CN" sz="1600" dirty="0"/>
              <a:t>》</a:t>
            </a:r>
            <a:r>
              <a:rPr lang="zh-CN" altLang="en-US" sz="1600" dirty="0"/>
              <a:t>第</a:t>
            </a:r>
            <a:r>
              <a:rPr lang="en-US" altLang="zh-CN" sz="1600" dirty="0"/>
              <a:t>19</a:t>
            </a:r>
            <a:r>
              <a:rPr lang="zh-CN" altLang="en-US" sz="1600" dirty="0"/>
              <a:t>条规定，国家级风景名胜区的总体规划，由省、自治区、 直辖市人民政府审查后，报国务院审批。国家级风景名胜区的详细规划，由 省、自治区人民政府建设主管部门或者直辖市人民政府风景名胜区主管部门 报国务院建设主管部门审批。</a:t>
            </a:r>
            <a:endParaRPr lang="en-US" altLang="zh-CN" sz="1600" dirty="0"/>
          </a:p>
          <a:p>
            <a:pPr indent="457200"/>
            <a:r>
              <a:rPr lang="zh-CN" altLang="en-US" sz="1600" dirty="0"/>
              <a:t> </a:t>
            </a:r>
            <a:r>
              <a:rPr lang="en-US" altLang="zh-CN" sz="1600" dirty="0"/>
              <a:t>《</a:t>
            </a:r>
            <a:r>
              <a:rPr lang="zh-CN" altLang="en-US" sz="1600" dirty="0"/>
              <a:t>条例</a:t>
            </a:r>
            <a:r>
              <a:rPr lang="en-US" altLang="zh-CN" sz="1600" dirty="0"/>
              <a:t>》</a:t>
            </a:r>
            <a:r>
              <a:rPr lang="zh-CN" altLang="en-US" sz="1600" dirty="0"/>
              <a:t>第 </a:t>
            </a:r>
            <a:r>
              <a:rPr lang="en-US" altLang="zh-CN" sz="1600" dirty="0"/>
              <a:t>20 </a:t>
            </a:r>
            <a:r>
              <a:rPr lang="zh-CN" altLang="en-US" sz="1600" dirty="0"/>
              <a:t>条规定，省级风景名胜区的总体规划，由省、自治区、直 辖市人民政府审批，报国务院建设主管部门备案。省级风景名胜区的详细规划，由省、自治区人民政府建设主管部门或者直辖市人民政府风景名胜区主管部门审批。</a:t>
            </a:r>
            <a:endParaRPr lang="zh-CN" altLang="en-US" sz="1600" dirty="0"/>
          </a:p>
          <a:p>
            <a:pPr indent="457200"/>
            <a:endParaRPr lang="zh-CN" altLang="en-US" dirty="0"/>
          </a:p>
        </p:txBody>
      </p:sp>
    </p:spTree>
  </p:cSld>
  <p:clrMapOvr>
    <a:masterClrMapping/>
  </p:clrMapOvr>
  <p:transition>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示 5"/>
          <p:cNvGraphicFramePr/>
          <p:nvPr/>
        </p:nvGraphicFramePr>
        <p:xfrm>
          <a:off x="-1080656" y="1467799"/>
          <a:ext cx="8229600" cy="523202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7" name="图示 6"/>
          <p:cNvGraphicFramePr/>
          <p:nvPr/>
        </p:nvGraphicFramePr>
        <p:xfrm>
          <a:off x="5591298" y="1520042"/>
          <a:ext cx="6400800" cy="523097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矩形 7"/>
          <p:cNvSpPr/>
          <p:nvPr/>
        </p:nvSpPr>
        <p:spPr>
          <a:xfrm>
            <a:off x="771067" y="1023648"/>
            <a:ext cx="2954655" cy="369332"/>
          </a:xfrm>
          <a:prstGeom prst="rect">
            <a:avLst/>
          </a:prstGeom>
        </p:spPr>
        <p:txBody>
          <a:bodyPr wrap="none">
            <a:spAutoFit/>
          </a:bodyPr>
          <a:lstStyle/>
          <a:p>
            <a:pPr lvl="0"/>
            <a:r>
              <a:rPr lang="zh-CN" altLang="en-US" b="1" dirty="0"/>
              <a:t>三、风景名胜区的保护制度</a:t>
            </a:r>
            <a:endParaRPr lang="zh-CN" altLang="en-US" dirty="0"/>
          </a:p>
        </p:txBody>
      </p:sp>
      <p:sp>
        <p:nvSpPr>
          <p:cNvPr id="9" name="矩形 8"/>
          <p:cNvSpPr/>
          <p:nvPr/>
        </p:nvSpPr>
        <p:spPr>
          <a:xfrm>
            <a:off x="6852706" y="1023648"/>
            <a:ext cx="3877985" cy="369332"/>
          </a:xfrm>
          <a:prstGeom prst="rect">
            <a:avLst/>
          </a:prstGeom>
        </p:spPr>
        <p:txBody>
          <a:bodyPr wrap="none">
            <a:spAutoFit/>
          </a:bodyPr>
          <a:lstStyle/>
          <a:p>
            <a:pPr lvl="0"/>
            <a:r>
              <a:rPr lang="zh-CN" altLang="en-US" b="1" dirty="0"/>
              <a:t>四、风景名胜资源的利用和管理制度</a:t>
            </a:r>
            <a:endParaRPr lang="zh-CN" altLang="en-US" dirty="0"/>
          </a:p>
        </p:txBody>
      </p:sp>
      <p:cxnSp>
        <p:nvCxnSpPr>
          <p:cNvPr id="11" name="直接连接符 10"/>
          <p:cNvCxnSpPr/>
          <p:nvPr/>
        </p:nvCxnSpPr>
        <p:spPr>
          <a:xfrm>
            <a:off x="5807034" y="893023"/>
            <a:ext cx="0" cy="604800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1341460" y="968991"/>
            <a:ext cx="4854624" cy="369332"/>
          </a:xfrm>
          <a:prstGeom prst="rect">
            <a:avLst/>
          </a:prstGeom>
          <a:noFill/>
        </p:spPr>
        <p:txBody>
          <a:bodyPr wrap="square" rtlCol="0">
            <a:spAutoFit/>
          </a:bodyPr>
          <a:lstStyle/>
          <a:p>
            <a:r>
              <a:rPr lang="zh-CN" altLang="en-US" b="1" dirty="0"/>
              <a:t>二、</a:t>
            </a:r>
            <a:r>
              <a:rPr lang="en-US" altLang="zh-CN" b="1" dirty="0"/>
              <a:t> </a:t>
            </a:r>
            <a:r>
              <a:rPr lang="zh-CN" altLang="en-US" b="1" dirty="0"/>
              <a:t>宪法的基本原则和基本国策</a:t>
            </a:r>
            <a:endParaRPr lang="zh-CN" altLang="en-US" b="1" dirty="0"/>
          </a:p>
        </p:txBody>
      </p:sp>
      <p:graphicFrame>
        <p:nvGraphicFramePr>
          <p:cNvPr id="3" name="图示 2"/>
          <p:cNvGraphicFramePr/>
          <p:nvPr/>
        </p:nvGraphicFramePr>
        <p:xfrm>
          <a:off x="2620373" y="-329221"/>
          <a:ext cx="7895227" cy="497460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3" name="矩形 12"/>
          <p:cNvSpPr/>
          <p:nvPr/>
        </p:nvSpPr>
        <p:spPr>
          <a:xfrm>
            <a:off x="932020" y="3182659"/>
            <a:ext cx="10422917" cy="3423117"/>
          </a:xfrm>
          <a:prstGeom prst="rect">
            <a:avLst/>
          </a:prstGeom>
        </p:spPr>
        <p:txBody>
          <a:bodyPr wrap="square">
            <a:spAutoFit/>
          </a:bodyPr>
          <a:lstStyle/>
          <a:p>
            <a:pPr>
              <a:lnSpc>
                <a:spcPct val="150000"/>
              </a:lnSpc>
            </a:pPr>
            <a:r>
              <a:rPr lang="zh-CN" altLang="en-US" b="1" dirty="0"/>
              <a:t>基本国策：</a:t>
            </a:r>
            <a:endParaRPr lang="en-US" altLang="zh-CN" b="1" dirty="0"/>
          </a:p>
          <a:p>
            <a:pPr marL="285750" indent="-285750">
              <a:lnSpc>
                <a:spcPct val="150000"/>
              </a:lnSpc>
              <a:buFont typeface="Wingdings" panose="05000000000000000000" pitchFamily="2" charset="2"/>
              <a:buChar char="n"/>
            </a:pPr>
            <a:r>
              <a:rPr lang="zh-CN" altLang="en-US" sz="1600" dirty="0"/>
              <a:t>第 </a:t>
            </a:r>
            <a:r>
              <a:rPr lang="en-US" altLang="zh-CN" sz="1600" dirty="0"/>
              <a:t>25 </a:t>
            </a:r>
            <a:r>
              <a:rPr lang="zh-CN" altLang="en-US" sz="1600" dirty="0"/>
              <a:t>条规定，国家推行计划生育，使人口的增长同经济和社会发展计划相适应。</a:t>
            </a:r>
            <a:endParaRPr lang="en-US" altLang="zh-CN" sz="1600" dirty="0"/>
          </a:p>
          <a:p>
            <a:pPr marL="285750" indent="-285750">
              <a:lnSpc>
                <a:spcPct val="150000"/>
              </a:lnSpc>
              <a:buFont typeface="Wingdings" panose="05000000000000000000" pitchFamily="2" charset="2"/>
              <a:buChar char="n"/>
            </a:pPr>
            <a:r>
              <a:rPr lang="zh-CN" altLang="en-US" sz="1600" dirty="0"/>
              <a:t>第 </a:t>
            </a:r>
            <a:r>
              <a:rPr lang="en-US" altLang="zh-CN" sz="1600" dirty="0"/>
              <a:t>48 </a:t>
            </a:r>
            <a:r>
              <a:rPr lang="zh-CN" altLang="en-US" sz="1600" dirty="0"/>
              <a:t>条规定，中华人民共和国妇女在政治的、经济的、文化的、社会 的和家庭的生活等各方面享有同男子平等的权利。第 </a:t>
            </a:r>
            <a:r>
              <a:rPr lang="en-US" altLang="zh-CN" sz="1600" dirty="0"/>
              <a:t>9 </a:t>
            </a:r>
            <a:r>
              <a:rPr lang="zh-CN" altLang="en-US" sz="1600" dirty="0"/>
              <a:t>条第 </a:t>
            </a:r>
            <a:r>
              <a:rPr lang="en-US" altLang="zh-CN" sz="1600" dirty="0"/>
              <a:t>2 </a:t>
            </a:r>
            <a:r>
              <a:rPr lang="zh-CN" altLang="en-US" sz="1600" dirty="0"/>
              <a:t>款规定，国家保障自然资源的合理利用，保护珍贵的动物和植物。禁止任何组织或者 个人用任何手段侵占或者破坏自然资源。</a:t>
            </a:r>
            <a:endParaRPr lang="en-US" altLang="zh-CN" sz="1600" dirty="0"/>
          </a:p>
          <a:p>
            <a:pPr marL="285750" indent="-285750">
              <a:lnSpc>
                <a:spcPct val="150000"/>
              </a:lnSpc>
              <a:buFont typeface="Wingdings" panose="05000000000000000000" pitchFamily="2" charset="2"/>
              <a:buChar char="n"/>
            </a:pPr>
            <a:r>
              <a:rPr lang="zh-CN" altLang="en-US" sz="1600" dirty="0"/>
              <a:t>第 </a:t>
            </a:r>
            <a:r>
              <a:rPr lang="en-US" altLang="zh-CN" sz="1600" dirty="0"/>
              <a:t>10 </a:t>
            </a:r>
            <a:r>
              <a:rPr lang="zh-CN" altLang="en-US" sz="1600" dirty="0"/>
              <a:t>条规定，城市的土地属于国 家所有。农村和城市郊区的土地，除由法律规定属于国家所有的以外，属 于集体所有；宅基地和自留地、自留山，也属于集体所有。国家为了公共 利益的需要，可以依照法律规定对土地实行征收或者征用并给予补偿。任 何组织或者个人不得侵占、买卖或者以其他形式非法转让土地。土地的使 用权可以依照法律的规定转让。一切使用土地的组织和个人必须合理地利 用土地。</a:t>
            </a:r>
            <a:endParaRPr lang="zh-CN" altLang="en-US" sz="1600" dirty="0"/>
          </a:p>
        </p:txBody>
      </p:sp>
      <p:sp>
        <p:nvSpPr>
          <p:cNvPr id="14" name="TextBox 13"/>
          <p:cNvSpPr txBox="1"/>
          <p:nvPr/>
        </p:nvSpPr>
        <p:spPr>
          <a:xfrm>
            <a:off x="955344" y="1919169"/>
            <a:ext cx="1471113" cy="400110"/>
          </a:xfrm>
          <a:prstGeom prst="rect">
            <a:avLst/>
          </a:prstGeom>
          <a:noFill/>
        </p:spPr>
        <p:txBody>
          <a:bodyPr wrap="square" rtlCol="0">
            <a:spAutoFit/>
          </a:bodyPr>
          <a:lstStyle/>
          <a:p>
            <a:r>
              <a:rPr lang="zh-CN" altLang="en-US" sz="2000" b="1" dirty="0"/>
              <a:t>基本原则：</a:t>
            </a:r>
            <a:endParaRPr lang="zh-CN" altLang="en-US" sz="2000" b="1"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76806" y="1072111"/>
            <a:ext cx="3238387" cy="369332"/>
          </a:xfrm>
          <a:prstGeom prst="rect">
            <a:avLst/>
          </a:prstGeom>
        </p:spPr>
        <p:txBody>
          <a:bodyPr wrap="none">
            <a:spAutoFit/>
          </a:bodyPr>
          <a:lstStyle/>
          <a:p>
            <a:r>
              <a:rPr lang="zh-CN" altLang="en-US" b="1" dirty="0"/>
              <a:t>第二节  自然保护区法律制度</a:t>
            </a:r>
            <a:endParaRPr lang="zh-CN" altLang="en-US" b="1" dirty="0"/>
          </a:p>
        </p:txBody>
      </p:sp>
      <p:sp>
        <p:nvSpPr>
          <p:cNvPr id="3" name="矩形 2"/>
          <p:cNvSpPr/>
          <p:nvPr/>
        </p:nvSpPr>
        <p:spPr>
          <a:xfrm>
            <a:off x="973777" y="1441443"/>
            <a:ext cx="10082150" cy="2646878"/>
          </a:xfrm>
          <a:prstGeom prst="rect">
            <a:avLst/>
          </a:prstGeom>
        </p:spPr>
        <p:txBody>
          <a:bodyPr wrap="square">
            <a:spAutoFit/>
          </a:bodyPr>
          <a:lstStyle/>
          <a:p>
            <a:r>
              <a:rPr lang="zh-CN" altLang="en-US" b="1" dirty="0"/>
              <a:t>一、自然保护区的设立条件</a:t>
            </a:r>
            <a:endParaRPr lang="zh-CN" altLang="en-US" b="1" dirty="0"/>
          </a:p>
          <a:p>
            <a:pPr indent="457200"/>
            <a:r>
              <a:rPr lang="en-US" altLang="zh-CN" sz="1600" dirty="0"/>
              <a:t>《</a:t>
            </a:r>
            <a:r>
              <a:rPr lang="zh-CN" altLang="en-US" sz="1600" dirty="0"/>
              <a:t>中华人民共和国自然保护区条例</a:t>
            </a:r>
            <a:r>
              <a:rPr lang="en-US" altLang="zh-CN" sz="1600" dirty="0"/>
              <a:t>》</a:t>
            </a:r>
            <a:r>
              <a:rPr lang="zh-CN" altLang="en-US" sz="1600" dirty="0"/>
              <a:t>第</a:t>
            </a:r>
            <a:r>
              <a:rPr lang="en-US" altLang="zh-CN" sz="1600" dirty="0"/>
              <a:t>10</a:t>
            </a:r>
            <a:r>
              <a:rPr lang="zh-CN" altLang="en-US" sz="1600" dirty="0"/>
              <a:t>条规定，凡具有下列条件之一的，应当建立自然保护区：</a:t>
            </a:r>
            <a:endParaRPr lang="en-US" altLang="zh-CN" sz="1600" dirty="0"/>
          </a:p>
          <a:p>
            <a:pPr indent="457200"/>
            <a:r>
              <a:rPr lang="zh-CN" altLang="en-US" sz="1600" dirty="0"/>
              <a:t> ①典型的自然地理区域、有代表性的自然生态系统区域以及已经遭受破坏但经保护能够恢复的同类自然生态系统区域；</a:t>
            </a:r>
            <a:endParaRPr lang="en-US" altLang="zh-CN" sz="1600" dirty="0"/>
          </a:p>
          <a:p>
            <a:pPr indent="457200"/>
            <a:r>
              <a:rPr lang="zh-CN" altLang="en-US" sz="1600" dirty="0"/>
              <a:t>②珍稀、濒危野生动植物物种 的天然集中分布区域；</a:t>
            </a:r>
            <a:endParaRPr lang="en-US" altLang="zh-CN" sz="1600" dirty="0"/>
          </a:p>
          <a:p>
            <a:pPr indent="457200"/>
            <a:r>
              <a:rPr lang="zh-CN" altLang="en-US" sz="1600" dirty="0"/>
              <a:t>③具有特殊保护价值的海域、海岸、岛屿、湿地、内 陆水域、森林、草原和荒漠；</a:t>
            </a:r>
            <a:endParaRPr lang="en-US" altLang="zh-CN" sz="1600" dirty="0"/>
          </a:p>
          <a:p>
            <a:pPr indent="457200"/>
            <a:r>
              <a:rPr lang="zh-CN" altLang="en-US" sz="1600" dirty="0"/>
              <a:t>④具有重大科学文化价值的地质构造、著名溶 洞、化石分布区、冰川、温泉等自然遗址；</a:t>
            </a:r>
            <a:endParaRPr lang="en-US" altLang="zh-CN" sz="1600" dirty="0"/>
          </a:p>
          <a:p>
            <a:pPr indent="457200"/>
            <a:r>
              <a:rPr lang="zh-CN" altLang="en-US" sz="1600" dirty="0"/>
              <a:t>⑤经国务院或者省、自治区、直 辖市人民政府批准，需要予以特殊保护的其他自然区域。</a:t>
            </a:r>
            <a:endParaRPr lang="en-US" altLang="zh-CN" sz="1600" dirty="0"/>
          </a:p>
          <a:p>
            <a:endParaRPr lang="en-US" altLang="zh-CN" b="1" dirty="0"/>
          </a:p>
          <a:p>
            <a:endParaRPr lang="zh-CN" altLang="en-US" dirty="0"/>
          </a:p>
        </p:txBody>
      </p:sp>
      <p:graphicFrame>
        <p:nvGraphicFramePr>
          <p:cNvPr id="7" name="图示 6"/>
          <p:cNvGraphicFramePr/>
          <p:nvPr/>
        </p:nvGraphicFramePr>
        <p:xfrm>
          <a:off x="8229611" y="4191989"/>
          <a:ext cx="4144490" cy="223245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8" name="矩形 7"/>
          <p:cNvSpPr/>
          <p:nvPr/>
        </p:nvSpPr>
        <p:spPr>
          <a:xfrm>
            <a:off x="973777" y="3869201"/>
            <a:ext cx="7873342" cy="2477601"/>
          </a:xfrm>
          <a:prstGeom prst="rect">
            <a:avLst/>
          </a:prstGeom>
        </p:spPr>
        <p:txBody>
          <a:bodyPr wrap="square">
            <a:spAutoFit/>
          </a:bodyPr>
          <a:lstStyle/>
          <a:p>
            <a:r>
              <a:rPr lang="zh-CN" altLang="en-US" b="1" dirty="0"/>
              <a:t>二、自然保护区的区域构成</a:t>
            </a:r>
            <a:endParaRPr lang="en-US" altLang="zh-CN" b="1" dirty="0"/>
          </a:p>
          <a:p>
            <a:endParaRPr lang="zh-CN" altLang="en-US" sz="900" b="1" dirty="0"/>
          </a:p>
          <a:p>
            <a:r>
              <a:rPr lang="en-US" altLang="zh-CN" sz="1600" dirty="0"/>
              <a:t>《</a:t>
            </a:r>
            <a:r>
              <a:rPr lang="zh-CN" altLang="en-US" sz="1600" dirty="0"/>
              <a:t>条例</a:t>
            </a:r>
            <a:r>
              <a:rPr lang="en-US" altLang="zh-CN" sz="1600" dirty="0"/>
              <a:t>》</a:t>
            </a:r>
            <a:r>
              <a:rPr lang="zh-CN" altLang="en-US" sz="1600" dirty="0"/>
              <a:t>第 </a:t>
            </a:r>
            <a:r>
              <a:rPr lang="en-US" altLang="zh-CN" sz="1600" dirty="0"/>
              <a:t>18 </a:t>
            </a:r>
            <a:r>
              <a:rPr lang="zh-CN" altLang="en-US" sz="1600" dirty="0"/>
              <a:t>条规定：</a:t>
            </a:r>
            <a:endParaRPr lang="en-US" altLang="zh-CN" sz="1600" dirty="0"/>
          </a:p>
          <a:p>
            <a:pPr indent="457200"/>
            <a:r>
              <a:rPr lang="zh-CN" altLang="en-US" sz="1600" dirty="0"/>
              <a:t>（</a:t>
            </a:r>
            <a:r>
              <a:rPr lang="en-US" altLang="zh-CN" sz="1600" dirty="0"/>
              <a:t>1</a:t>
            </a:r>
            <a:r>
              <a:rPr lang="zh-CN" altLang="en-US" sz="1600" dirty="0"/>
              <a:t>）核心区。核心区是自然保护区内保存完好的天然状态的生态系统以 及珍稀、濒危动植物的集中分布区。该区非经省级以上人民政府有关自然保 护区行政管理部门批准，禁止任何单位和个人进入，一般也不允许进入从事 科学研究活动。 </a:t>
            </a:r>
            <a:endParaRPr lang="en-US" altLang="zh-CN" sz="1600" dirty="0"/>
          </a:p>
          <a:p>
            <a:pPr indent="457200"/>
            <a:r>
              <a:rPr lang="zh-CN" altLang="en-US" sz="1600" dirty="0"/>
              <a:t>（</a:t>
            </a:r>
            <a:r>
              <a:rPr lang="en-US" altLang="zh-CN" sz="1600" dirty="0"/>
              <a:t>2</a:t>
            </a:r>
            <a:r>
              <a:rPr lang="zh-CN" altLang="en-US" sz="1600" dirty="0"/>
              <a:t>）缓冲区。缓冲区是在核心区外围划定的一定面积的区域。这里只准 进入从事科学研究和观测活动。 </a:t>
            </a:r>
            <a:endParaRPr lang="en-US" altLang="zh-CN" sz="1600" dirty="0"/>
          </a:p>
          <a:p>
            <a:pPr indent="457200"/>
            <a:r>
              <a:rPr lang="zh-CN" altLang="en-US" sz="1600" dirty="0"/>
              <a:t>（</a:t>
            </a:r>
            <a:r>
              <a:rPr lang="en-US" altLang="zh-CN" sz="1600" dirty="0"/>
              <a:t>3</a:t>
            </a:r>
            <a:r>
              <a:rPr lang="zh-CN" altLang="en-US" sz="1600" dirty="0"/>
              <a:t>）实验区。实验区指缓冲区的外围区域。这里可进入从事科学实验、 教学实习、参观考察、旅游以及驯化、繁殖珍稀、濒危野生动植物活动等。</a:t>
            </a:r>
            <a:endParaRPr lang="zh-CN" altLang="en-US" sz="1600" dirty="0"/>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38744" y="1122198"/>
            <a:ext cx="10891281" cy="4893647"/>
          </a:xfrm>
          <a:prstGeom prst="rect">
            <a:avLst/>
          </a:prstGeom>
        </p:spPr>
        <p:txBody>
          <a:bodyPr wrap="square">
            <a:spAutoFit/>
          </a:bodyPr>
          <a:lstStyle/>
          <a:p>
            <a:r>
              <a:rPr lang="zh-CN" altLang="en-US" b="1" dirty="0"/>
              <a:t>三、自然保护区的管理及其法律责任</a:t>
            </a:r>
            <a:endParaRPr lang="en-US" altLang="zh-CN" b="1" dirty="0"/>
          </a:p>
          <a:p>
            <a:r>
              <a:rPr lang="en-US" altLang="zh-CN" b="1" dirty="0"/>
              <a:t>1.</a:t>
            </a:r>
            <a:r>
              <a:rPr lang="zh-CN" altLang="en-US" b="1" dirty="0"/>
              <a:t>自然保护区的管理制度</a:t>
            </a:r>
            <a:endParaRPr lang="en-US" altLang="zh-CN" b="1" dirty="0"/>
          </a:p>
          <a:p>
            <a:pPr indent="457200"/>
            <a:r>
              <a:rPr lang="zh-CN" altLang="en-US" sz="1600" dirty="0"/>
              <a:t>凡在中华人民共和国领域和中华人民共和国管辖的其他海域内建设和管理自然保护区，都必须遵守</a:t>
            </a:r>
            <a:r>
              <a:rPr lang="en-US" altLang="zh-CN" sz="1600" dirty="0"/>
              <a:t>《</a:t>
            </a:r>
            <a:r>
              <a:rPr lang="zh-CN" altLang="en-US" sz="1600" dirty="0"/>
              <a:t>条例</a:t>
            </a:r>
            <a:r>
              <a:rPr lang="en-US" altLang="zh-CN" sz="1600" dirty="0"/>
              <a:t>》</a:t>
            </a:r>
            <a:r>
              <a:rPr lang="zh-CN" altLang="en-US" sz="1600" dirty="0"/>
              <a:t>。 </a:t>
            </a:r>
            <a:endParaRPr lang="en-US" altLang="zh-CN" sz="1600" dirty="0"/>
          </a:p>
          <a:p>
            <a:pPr indent="457200"/>
            <a:r>
              <a:rPr lang="zh-CN" altLang="en-US" sz="1600" dirty="0"/>
              <a:t>（</a:t>
            </a:r>
            <a:r>
              <a:rPr lang="en-US" altLang="zh-CN" sz="1600" dirty="0"/>
              <a:t>1</a:t>
            </a:r>
            <a:r>
              <a:rPr lang="zh-CN" altLang="en-US" sz="1600" dirty="0"/>
              <a:t>）范围和界线的确定（第 </a:t>
            </a:r>
            <a:r>
              <a:rPr lang="en-US" altLang="zh-CN" sz="1600" dirty="0"/>
              <a:t>14 </a:t>
            </a:r>
            <a:r>
              <a:rPr lang="zh-CN" altLang="en-US" sz="1600" dirty="0"/>
              <a:t>条）</a:t>
            </a:r>
            <a:endParaRPr lang="en-US" altLang="zh-CN" sz="1600" dirty="0"/>
          </a:p>
          <a:p>
            <a:pPr indent="457200"/>
            <a:r>
              <a:rPr lang="zh-CN" altLang="en-US" sz="1600" dirty="0"/>
              <a:t>（</a:t>
            </a:r>
            <a:r>
              <a:rPr lang="en-US" altLang="zh-CN" sz="1600" dirty="0"/>
              <a:t>2</a:t>
            </a:r>
            <a:r>
              <a:rPr lang="zh-CN" altLang="en-US" sz="1600" dirty="0"/>
              <a:t>）自然保护区的规划（第 </a:t>
            </a:r>
            <a:r>
              <a:rPr lang="en-US" altLang="zh-CN" sz="1600" dirty="0"/>
              <a:t>17 </a:t>
            </a:r>
            <a:r>
              <a:rPr lang="zh-CN" altLang="en-US" sz="1600" dirty="0"/>
              <a:t>条）</a:t>
            </a:r>
            <a:endParaRPr lang="en-US" altLang="zh-CN" sz="1600" dirty="0"/>
          </a:p>
          <a:p>
            <a:pPr indent="457200"/>
            <a:r>
              <a:rPr lang="zh-CN" altLang="en-US" sz="1600" dirty="0"/>
              <a:t>（</a:t>
            </a:r>
            <a:r>
              <a:rPr lang="en-US" altLang="zh-CN" sz="1600" dirty="0"/>
              <a:t>3</a:t>
            </a:r>
            <a:r>
              <a:rPr lang="zh-CN" altLang="en-US" sz="1600" dirty="0"/>
              <a:t>）自然保护区管理的禁止性和义务性规定（第</a:t>
            </a:r>
            <a:r>
              <a:rPr lang="en-US" altLang="zh-CN" sz="1600" dirty="0"/>
              <a:t>26</a:t>
            </a:r>
            <a:r>
              <a:rPr lang="zh-CN" altLang="en-US" sz="1600" dirty="0"/>
              <a:t>、</a:t>
            </a:r>
            <a:r>
              <a:rPr lang="en-US" altLang="zh-CN" sz="1600" dirty="0"/>
              <a:t>28</a:t>
            </a:r>
            <a:r>
              <a:rPr lang="zh-CN" altLang="en-US" sz="1600" dirty="0"/>
              <a:t>、</a:t>
            </a:r>
            <a:r>
              <a:rPr lang="en-US" altLang="zh-CN" sz="1600" dirty="0"/>
              <a:t>32</a:t>
            </a:r>
            <a:r>
              <a:rPr lang="zh-CN" altLang="en-US" sz="1600" dirty="0"/>
              <a:t>、</a:t>
            </a:r>
            <a:r>
              <a:rPr lang="en-US" altLang="zh-CN" sz="1600" dirty="0"/>
              <a:t>31</a:t>
            </a:r>
            <a:r>
              <a:rPr lang="zh-CN" altLang="en-US" sz="1600" dirty="0"/>
              <a:t>条）</a:t>
            </a:r>
            <a:endParaRPr lang="en-US" altLang="zh-CN" sz="1600" dirty="0"/>
          </a:p>
          <a:p>
            <a:endParaRPr lang="en-US" altLang="zh-CN" dirty="0"/>
          </a:p>
          <a:p>
            <a:r>
              <a:rPr lang="en-US" altLang="zh-CN" b="1" dirty="0"/>
              <a:t>2. </a:t>
            </a:r>
            <a:r>
              <a:rPr lang="zh-CN" altLang="en-US" b="1" dirty="0"/>
              <a:t>法律责任 </a:t>
            </a:r>
            <a:endParaRPr lang="en-US" altLang="zh-CN" b="1" dirty="0"/>
          </a:p>
          <a:p>
            <a:pPr indent="457200"/>
            <a:r>
              <a:rPr lang="zh-CN" altLang="en-US" sz="1600" dirty="0"/>
              <a:t>（</a:t>
            </a:r>
            <a:r>
              <a:rPr lang="en-US" altLang="zh-CN" sz="1600" dirty="0"/>
              <a:t>1</a:t>
            </a:r>
            <a:r>
              <a:rPr lang="zh-CN" altLang="en-US" sz="1600" dirty="0"/>
              <a:t>）</a:t>
            </a:r>
            <a:r>
              <a:rPr lang="en-US" altLang="zh-CN" sz="1600" dirty="0"/>
              <a:t>《</a:t>
            </a:r>
            <a:r>
              <a:rPr lang="zh-CN" altLang="en-US" sz="1600" dirty="0"/>
              <a:t>条例</a:t>
            </a:r>
            <a:r>
              <a:rPr lang="en-US" altLang="zh-CN" sz="1600" dirty="0"/>
              <a:t>》</a:t>
            </a:r>
            <a:r>
              <a:rPr lang="zh-CN" altLang="en-US" sz="1600" dirty="0"/>
              <a:t>第 </a:t>
            </a:r>
            <a:r>
              <a:rPr lang="en-US" altLang="zh-CN" sz="1600" dirty="0"/>
              <a:t>34 </a:t>
            </a:r>
            <a:r>
              <a:rPr lang="zh-CN" altLang="en-US" sz="1600" dirty="0"/>
              <a:t>条规定，有下列行为之一的单位和个人，由自然保护区管理机构责令其改正，并可以根据不同情节处以</a:t>
            </a:r>
            <a:r>
              <a:rPr lang="en-US" altLang="zh-CN" sz="1600" dirty="0"/>
              <a:t>100</a:t>
            </a:r>
            <a:r>
              <a:rPr lang="zh-CN" altLang="en-US" sz="1600" dirty="0"/>
              <a:t>元以上</a:t>
            </a:r>
            <a:r>
              <a:rPr lang="en-US" altLang="zh-CN" sz="1600" dirty="0"/>
              <a:t>5000</a:t>
            </a:r>
            <a:r>
              <a:rPr lang="zh-CN" altLang="en-US" sz="1600" dirty="0"/>
              <a:t>元以下 的罚款：①擅自移动或者破坏自然保护区界标的。②未经批准进入自然保护 区或者在自然保护区内不服从管理机构管理的。③经批准在自然保护区的缓 冲区内从事科学研究、教学实习和标本采集，不向自然保护区管理机构提交 活动成果副本的。 </a:t>
            </a:r>
            <a:endParaRPr lang="en-US" altLang="zh-CN" sz="1600" dirty="0"/>
          </a:p>
          <a:p>
            <a:pPr indent="457200"/>
            <a:r>
              <a:rPr lang="zh-CN" altLang="en-US" sz="1600" dirty="0"/>
              <a:t>（</a:t>
            </a:r>
            <a:r>
              <a:rPr lang="en-US" altLang="zh-CN" sz="1600" dirty="0"/>
              <a:t>2</a:t>
            </a:r>
            <a:r>
              <a:rPr lang="zh-CN" altLang="en-US" sz="1600" dirty="0"/>
              <a:t>）</a:t>
            </a:r>
            <a:r>
              <a:rPr lang="en-US" altLang="zh-CN" sz="1600" dirty="0"/>
              <a:t>《</a:t>
            </a:r>
            <a:r>
              <a:rPr lang="zh-CN" altLang="en-US" sz="1600" dirty="0"/>
              <a:t>条例</a:t>
            </a:r>
            <a:r>
              <a:rPr lang="en-US" altLang="zh-CN" sz="1600" dirty="0"/>
              <a:t>》</a:t>
            </a:r>
            <a:r>
              <a:rPr lang="zh-CN" altLang="en-US" sz="1600" dirty="0"/>
              <a:t>第</a:t>
            </a:r>
            <a:r>
              <a:rPr lang="en-US" altLang="zh-CN" sz="1600" dirty="0"/>
              <a:t>35</a:t>
            </a:r>
            <a:r>
              <a:rPr lang="zh-CN" altLang="en-US" sz="1600" dirty="0"/>
              <a:t>条规定，在自然保护区进行砍伐、放牧、狩猎、捕捞、 采药、开垦、烧荒、开矿、采石、挖沙等活动的单位和个人，除可以依照有 关法律、行政法规规定给予处罚的以外，由县级以上人民政府有关自然保 护区行政主管部门或者其授权的自然保护区管理机构没收违法所得，责令停止违法行为，限期恢复原状或者采取其他补救措施；对自然保护区造成破坏 的，可以处以 </a:t>
            </a:r>
            <a:r>
              <a:rPr lang="en-US" altLang="zh-CN" sz="1600" dirty="0"/>
              <a:t>300 </a:t>
            </a:r>
            <a:r>
              <a:rPr lang="zh-CN" altLang="en-US" sz="1600" dirty="0"/>
              <a:t>元以上 </a:t>
            </a:r>
            <a:r>
              <a:rPr lang="en-US" altLang="zh-CN" sz="1600" dirty="0"/>
              <a:t>10000 </a:t>
            </a:r>
            <a:r>
              <a:rPr lang="zh-CN" altLang="en-US" sz="1600" dirty="0"/>
              <a:t>元以下的罚款。 </a:t>
            </a:r>
            <a:endParaRPr lang="en-US" altLang="zh-CN" sz="1600" dirty="0"/>
          </a:p>
          <a:p>
            <a:pPr indent="457200"/>
            <a:r>
              <a:rPr lang="zh-CN" altLang="en-US" sz="1600" dirty="0"/>
              <a:t>（</a:t>
            </a:r>
            <a:r>
              <a:rPr lang="en-US" altLang="zh-CN" sz="1600" dirty="0"/>
              <a:t>3</a:t>
            </a:r>
            <a:r>
              <a:rPr lang="zh-CN" altLang="en-US" sz="1600" dirty="0"/>
              <a:t>）</a:t>
            </a:r>
            <a:r>
              <a:rPr lang="en-US" altLang="zh-CN" sz="1600" dirty="0"/>
              <a:t>《</a:t>
            </a:r>
            <a:r>
              <a:rPr lang="zh-CN" altLang="en-US" sz="1600" dirty="0"/>
              <a:t>条例</a:t>
            </a:r>
            <a:r>
              <a:rPr lang="en-US" altLang="zh-CN" sz="1600" dirty="0"/>
              <a:t>》</a:t>
            </a:r>
            <a:r>
              <a:rPr lang="zh-CN" altLang="en-US" sz="1600" dirty="0"/>
              <a:t>第 </a:t>
            </a:r>
            <a:r>
              <a:rPr lang="en-US" altLang="zh-CN" sz="1600" dirty="0"/>
              <a:t>36 </a:t>
            </a:r>
            <a:r>
              <a:rPr lang="zh-CN" altLang="en-US" sz="1600" dirty="0"/>
              <a:t>条规定，自然保护区管理机构违反</a:t>
            </a:r>
            <a:r>
              <a:rPr lang="en-US" altLang="zh-CN" sz="1600" dirty="0"/>
              <a:t>《</a:t>
            </a:r>
            <a:r>
              <a:rPr lang="zh-CN" altLang="en-US" sz="1600" dirty="0"/>
              <a:t>条例</a:t>
            </a:r>
            <a:r>
              <a:rPr lang="en-US" altLang="zh-CN" sz="1600" dirty="0"/>
              <a:t>》</a:t>
            </a:r>
            <a:r>
              <a:rPr lang="zh-CN" altLang="en-US" sz="1600" dirty="0"/>
              <a:t>规定，拒绝环境保护行政主管部门或者有关自然保护区行政主管部门监督检查，或者 在被检查时弄虚作假的，由县级以上人民政府环境保护行政主管部门或者有 关自然保护区行政主管部门给予 </a:t>
            </a:r>
            <a:r>
              <a:rPr lang="en-US" altLang="zh-CN" sz="1600" dirty="0"/>
              <a:t>300 </a:t>
            </a:r>
            <a:r>
              <a:rPr lang="zh-CN" altLang="en-US" sz="1600" dirty="0"/>
              <a:t>元以上 </a:t>
            </a:r>
            <a:r>
              <a:rPr lang="en-US" altLang="zh-CN" sz="1600" dirty="0"/>
              <a:t>3000 </a:t>
            </a:r>
            <a:r>
              <a:rPr lang="zh-CN" altLang="en-US" sz="1600" dirty="0"/>
              <a:t>元以下的罚款。</a:t>
            </a:r>
            <a:endParaRPr lang="en-US" altLang="zh-CN" sz="1600" dirty="0"/>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8869" y="951548"/>
            <a:ext cx="3700052" cy="369332"/>
          </a:xfrm>
          <a:prstGeom prst="rect">
            <a:avLst/>
          </a:prstGeom>
        </p:spPr>
        <p:txBody>
          <a:bodyPr wrap="none">
            <a:spAutoFit/>
          </a:bodyPr>
          <a:lstStyle/>
          <a:p>
            <a:r>
              <a:rPr lang="zh-CN" altLang="en-US" b="1" dirty="0"/>
              <a:t>第三节  野生动植物保护法律制度</a:t>
            </a:r>
            <a:endParaRPr lang="zh-CN" altLang="en-US" b="1" dirty="0"/>
          </a:p>
        </p:txBody>
      </p:sp>
      <p:sp>
        <p:nvSpPr>
          <p:cNvPr id="3" name="矩形 2"/>
          <p:cNvSpPr/>
          <p:nvPr/>
        </p:nvSpPr>
        <p:spPr>
          <a:xfrm>
            <a:off x="295234" y="1331283"/>
            <a:ext cx="5114966" cy="3877985"/>
          </a:xfrm>
          <a:prstGeom prst="rect">
            <a:avLst/>
          </a:prstGeom>
        </p:spPr>
        <p:txBody>
          <a:bodyPr wrap="square">
            <a:spAutoFit/>
          </a:bodyPr>
          <a:lstStyle/>
          <a:p>
            <a:r>
              <a:rPr lang="zh-CN" altLang="en-US" b="1" dirty="0"/>
              <a:t>一、野生动植物的保护</a:t>
            </a:r>
            <a:endParaRPr lang="en-US" altLang="zh-CN" sz="1050" dirty="0"/>
          </a:p>
          <a:p>
            <a:r>
              <a:rPr lang="en-US" altLang="zh-CN" b="1" dirty="0"/>
              <a:t>1. </a:t>
            </a:r>
            <a:r>
              <a:rPr lang="zh-CN" altLang="en-US" b="1" dirty="0"/>
              <a:t>野生动物的保护</a:t>
            </a:r>
            <a:r>
              <a:rPr lang="zh-CN" altLang="en-US" sz="1600" dirty="0"/>
              <a:t> </a:t>
            </a:r>
            <a:endParaRPr lang="en-US" altLang="zh-CN" sz="1600" dirty="0"/>
          </a:p>
          <a:p>
            <a:r>
              <a:rPr lang="zh-CN" altLang="en-US" sz="1600" dirty="0"/>
              <a:t>（</a:t>
            </a:r>
            <a:r>
              <a:rPr lang="en-US" altLang="zh-CN" sz="1600" dirty="0"/>
              <a:t>1</a:t>
            </a:r>
            <a:r>
              <a:rPr lang="zh-CN" altLang="en-US" sz="1600" dirty="0"/>
              <a:t>）分类分级保护制度（</a:t>
            </a:r>
            <a:r>
              <a:rPr lang="en-US" altLang="zh-CN" sz="1600" dirty="0"/>
              <a:t>《</a:t>
            </a:r>
            <a:r>
              <a:rPr lang="zh-CN" altLang="en-US" sz="1600" dirty="0"/>
              <a:t>野生动物保护法</a:t>
            </a:r>
            <a:r>
              <a:rPr lang="en-US" altLang="zh-CN" sz="1600" dirty="0"/>
              <a:t>》</a:t>
            </a:r>
            <a:r>
              <a:rPr lang="zh-CN" altLang="en-US" sz="1600" dirty="0"/>
              <a:t>第</a:t>
            </a:r>
            <a:r>
              <a:rPr lang="en-US" altLang="zh-CN" sz="1600" dirty="0"/>
              <a:t>10</a:t>
            </a:r>
            <a:r>
              <a:rPr lang="zh-CN" altLang="en-US" sz="1600" dirty="0"/>
              <a:t>条）</a:t>
            </a:r>
            <a:endParaRPr lang="en-US" altLang="zh-CN" sz="1600" dirty="0"/>
          </a:p>
          <a:p>
            <a:r>
              <a:rPr lang="zh-CN" altLang="en-US" sz="1600" dirty="0"/>
              <a:t>（</a:t>
            </a:r>
            <a:r>
              <a:rPr lang="en-US" altLang="zh-CN" sz="1600" dirty="0"/>
              <a:t>2</a:t>
            </a:r>
            <a:r>
              <a:rPr lang="zh-CN" altLang="en-US" sz="1600" dirty="0"/>
              <a:t>）调查监测评估制度（第 </a:t>
            </a:r>
            <a:r>
              <a:rPr lang="en-US" altLang="zh-CN" sz="1600" dirty="0"/>
              <a:t>11 </a:t>
            </a:r>
            <a:r>
              <a:rPr lang="zh-CN" altLang="en-US" sz="1600" dirty="0"/>
              <a:t>条）</a:t>
            </a:r>
            <a:endParaRPr lang="en-US" altLang="zh-CN" sz="1600" dirty="0"/>
          </a:p>
          <a:p>
            <a:r>
              <a:rPr lang="zh-CN" altLang="en-US" sz="1600" dirty="0"/>
              <a:t>（</a:t>
            </a:r>
            <a:r>
              <a:rPr lang="en-US" altLang="zh-CN" sz="1600" dirty="0"/>
              <a:t>3</a:t>
            </a:r>
            <a:r>
              <a:rPr lang="zh-CN" altLang="en-US" sz="1600" dirty="0"/>
              <a:t>）各方参与的保护制度。（第 </a:t>
            </a:r>
            <a:r>
              <a:rPr lang="en-US" altLang="zh-CN" sz="1600" dirty="0"/>
              <a:t>6 </a:t>
            </a:r>
            <a:r>
              <a:rPr lang="zh-CN" altLang="en-US" sz="1600" dirty="0"/>
              <a:t>、</a:t>
            </a:r>
            <a:r>
              <a:rPr lang="en-US" altLang="zh-CN" sz="1600" dirty="0"/>
              <a:t>5</a:t>
            </a:r>
            <a:r>
              <a:rPr lang="zh-CN" altLang="en-US" sz="1600" dirty="0"/>
              <a:t>条）</a:t>
            </a:r>
            <a:endParaRPr lang="en-US" altLang="zh-CN" sz="1600" dirty="0"/>
          </a:p>
          <a:p>
            <a:r>
              <a:rPr lang="zh-CN" altLang="en-US" sz="1600" dirty="0"/>
              <a:t>（</a:t>
            </a:r>
            <a:r>
              <a:rPr lang="en-US" altLang="zh-CN" sz="1600" dirty="0"/>
              <a:t>4</a:t>
            </a:r>
            <a:r>
              <a:rPr lang="zh-CN" altLang="en-US" sz="1600" dirty="0"/>
              <a:t>）应急救助制度</a:t>
            </a:r>
            <a:endParaRPr lang="en-US" altLang="zh-CN" sz="1600" dirty="0"/>
          </a:p>
          <a:p>
            <a:pPr indent="535305"/>
            <a:r>
              <a:rPr lang="zh-CN" altLang="en-US" sz="1600" dirty="0"/>
              <a:t>①应急救助与收容救护（第 </a:t>
            </a:r>
            <a:r>
              <a:rPr lang="en-US" altLang="zh-CN" sz="1600" dirty="0"/>
              <a:t>15 </a:t>
            </a:r>
            <a:r>
              <a:rPr lang="zh-CN" altLang="en-US" sz="1600" dirty="0"/>
              <a:t>条）</a:t>
            </a:r>
            <a:endParaRPr lang="en-US" altLang="zh-CN" sz="1600" dirty="0"/>
          </a:p>
          <a:p>
            <a:pPr indent="535305"/>
            <a:r>
              <a:rPr lang="zh-CN" altLang="en-US" sz="1600" dirty="0"/>
              <a:t>②疫源疫病防控（第 </a:t>
            </a:r>
            <a:r>
              <a:rPr lang="en-US" altLang="zh-CN" sz="1600" dirty="0"/>
              <a:t>16 </a:t>
            </a:r>
            <a:r>
              <a:rPr lang="zh-CN" altLang="en-US" sz="1600" dirty="0"/>
              <a:t>条）</a:t>
            </a:r>
            <a:endParaRPr lang="en-US" altLang="zh-CN" sz="1600" dirty="0"/>
          </a:p>
          <a:p>
            <a:pPr indent="535305"/>
            <a:r>
              <a:rPr lang="zh-CN" altLang="en-US" sz="1600" dirty="0"/>
              <a:t>③遗传资源管理（第 </a:t>
            </a:r>
            <a:r>
              <a:rPr lang="en-US" altLang="zh-CN" sz="1600" dirty="0"/>
              <a:t>17 </a:t>
            </a:r>
            <a:r>
              <a:rPr lang="zh-CN" altLang="en-US" sz="1600" dirty="0"/>
              <a:t>条）</a:t>
            </a:r>
            <a:endParaRPr lang="en-US" altLang="zh-CN" sz="1600" dirty="0"/>
          </a:p>
          <a:p>
            <a:r>
              <a:rPr lang="zh-CN" altLang="en-US" sz="1600" dirty="0"/>
              <a:t>（</a:t>
            </a:r>
            <a:r>
              <a:rPr lang="en-US" altLang="zh-CN" sz="1600" dirty="0"/>
              <a:t>5</a:t>
            </a:r>
            <a:r>
              <a:rPr lang="zh-CN" altLang="en-US" sz="1600" dirty="0"/>
              <a:t>）危害预防与致害补偿制度（第 </a:t>
            </a:r>
            <a:r>
              <a:rPr lang="en-US" altLang="zh-CN" sz="1600" dirty="0"/>
              <a:t>18 </a:t>
            </a:r>
            <a:r>
              <a:rPr lang="zh-CN" altLang="en-US" sz="1600" dirty="0"/>
              <a:t>、</a:t>
            </a:r>
            <a:r>
              <a:rPr lang="en-US" altLang="zh-CN" sz="1600" dirty="0"/>
              <a:t>19</a:t>
            </a:r>
            <a:r>
              <a:rPr lang="zh-CN" altLang="en-US" sz="1600" dirty="0"/>
              <a:t>条）</a:t>
            </a:r>
            <a:endParaRPr lang="en-US" altLang="zh-CN" sz="1600" dirty="0"/>
          </a:p>
          <a:p>
            <a:pPr lvl="0"/>
            <a:r>
              <a:rPr lang="en-US" altLang="zh-CN" b="1" dirty="0"/>
              <a:t>2. </a:t>
            </a:r>
            <a:r>
              <a:rPr lang="zh-CN" altLang="en-US" b="1" dirty="0"/>
              <a:t>野生植物的保护 </a:t>
            </a:r>
            <a:endParaRPr lang="en-US" altLang="zh-CN" b="1" dirty="0"/>
          </a:p>
          <a:p>
            <a:pPr lvl="0"/>
            <a:r>
              <a:rPr lang="zh-CN" altLang="en-US" sz="1600" dirty="0">
                <a:solidFill>
                  <a:prstClr val="black"/>
                </a:solidFill>
              </a:rPr>
              <a:t>（</a:t>
            </a:r>
            <a:r>
              <a:rPr lang="en-US" altLang="zh-CN" sz="1600" dirty="0">
                <a:solidFill>
                  <a:prstClr val="black"/>
                </a:solidFill>
              </a:rPr>
              <a:t>1</a:t>
            </a:r>
            <a:r>
              <a:rPr lang="zh-CN" altLang="en-US" sz="1600" dirty="0">
                <a:solidFill>
                  <a:prstClr val="black"/>
                </a:solidFill>
              </a:rPr>
              <a:t>）分类分级保护制度（</a:t>
            </a:r>
            <a:r>
              <a:rPr lang="en-US" altLang="zh-CN" sz="1600" dirty="0">
                <a:solidFill>
                  <a:prstClr val="black"/>
                </a:solidFill>
              </a:rPr>
              <a:t>《</a:t>
            </a:r>
            <a:r>
              <a:rPr lang="zh-CN" altLang="en-US" sz="1600" dirty="0">
                <a:solidFill>
                  <a:prstClr val="black"/>
                </a:solidFill>
              </a:rPr>
              <a:t>野生植物保护条例</a:t>
            </a:r>
            <a:r>
              <a:rPr lang="en-US" altLang="zh-CN" sz="1600" dirty="0">
                <a:solidFill>
                  <a:prstClr val="black"/>
                </a:solidFill>
              </a:rPr>
              <a:t>》</a:t>
            </a:r>
            <a:r>
              <a:rPr lang="zh-CN" altLang="en-US" sz="1600" dirty="0">
                <a:solidFill>
                  <a:prstClr val="black"/>
                </a:solidFill>
              </a:rPr>
              <a:t>第 </a:t>
            </a:r>
            <a:r>
              <a:rPr lang="en-US" altLang="zh-CN" sz="1600" dirty="0">
                <a:solidFill>
                  <a:prstClr val="black"/>
                </a:solidFill>
              </a:rPr>
              <a:t>9 </a:t>
            </a:r>
            <a:r>
              <a:rPr lang="zh-CN" altLang="en-US" sz="1600" dirty="0">
                <a:solidFill>
                  <a:prstClr val="black"/>
                </a:solidFill>
              </a:rPr>
              <a:t>、</a:t>
            </a:r>
            <a:r>
              <a:rPr lang="en-US" altLang="zh-CN" sz="1600" dirty="0">
                <a:solidFill>
                  <a:prstClr val="black"/>
                </a:solidFill>
              </a:rPr>
              <a:t>10</a:t>
            </a:r>
            <a:r>
              <a:rPr lang="zh-CN" altLang="en-US" sz="1600" dirty="0">
                <a:solidFill>
                  <a:prstClr val="black"/>
                </a:solidFill>
              </a:rPr>
              <a:t>条）</a:t>
            </a:r>
            <a:endParaRPr lang="en-US" altLang="zh-CN" sz="1600" dirty="0">
              <a:solidFill>
                <a:prstClr val="black"/>
              </a:solidFill>
            </a:endParaRPr>
          </a:p>
          <a:p>
            <a:pPr lvl="0"/>
            <a:r>
              <a:rPr lang="zh-CN" altLang="en-US" sz="1600" dirty="0">
                <a:solidFill>
                  <a:prstClr val="black"/>
                </a:solidFill>
              </a:rPr>
              <a:t>（</a:t>
            </a:r>
            <a:r>
              <a:rPr lang="en-US" altLang="zh-CN" sz="1600" dirty="0">
                <a:solidFill>
                  <a:prstClr val="black"/>
                </a:solidFill>
              </a:rPr>
              <a:t>2</a:t>
            </a:r>
            <a:r>
              <a:rPr lang="zh-CN" altLang="en-US" sz="1600" dirty="0">
                <a:solidFill>
                  <a:prstClr val="black"/>
                </a:solidFill>
              </a:rPr>
              <a:t>）保护区（点）制度（第 </a:t>
            </a:r>
            <a:r>
              <a:rPr lang="en-US" altLang="zh-CN" sz="1600" dirty="0">
                <a:solidFill>
                  <a:prstClr val="black"/>
                </a:solidFill>
              </a:rPr>
              <a:t>11 </a:t>
            </a:r>
            <a:r>
              <a:rPr lang="zh-CN" altLang="en-US" sz="1600" dirty="0">
                <a:solidFill>
                  <a:prstClr val="black"/>
                </a:solidFill>
              </a:rPr>
              <a:t>条）</a:t>
            </a:r>
            <a:endParaRPr lang="en-US" altLang="zh-CN" sz="1600" dirty="0">
              <a:solidFill>
                <a:prstClr val="black"/>
              </a:solidFill>
            </a:endParaRPr>
          </a:p>
          <a:p>
            <a:pPr lvl="0"/>
            <a:r>
              <a:rPr lang="zh-CN" altLang="en-US" sz="1600" dirty="0">
                <a:solidFill>
                  <a:prstClr val="black"/>
                </a:solidFill>
              </a:rPr>
              <a:t>（</a:t>
            </a:r>
            <a:r>
              <a:rPr lang="en-US" altLang="zh-CN" sz="1600" dirty="0">
                <a:solidFill>
                  <a:prstClr val="black"/>
                </a:solidFill>
              </a:rPr>
              <a:t>3</a:t>
            </a:r>
            <a:r>
              <a:rPr lang="zh-CN" altLang="en-US" sz="1600" dirty="0">
                <a:solidFill>
                  <a:prstClr val="black"/>
                </a:solidFill>
              </a:rPr>
              <a:t>）监测调查评价制度（第 </a:t>
            </a:r>
            <a:r>
              <a:rPr lang="en-US" altLang="zh-CN" sz="1600" dirty="0">
                <a:solidFill>
                  <a:prstClr val="black"/>
                </a:solidFill>
              </a:rPr>
              <a:t>12 </a:t>
            </a:r>
            <a:r>
              <a:rPr lang="zh-CN" altLang="en-US" sz="1600" dirty="0">
                <a:solidFill>
                  <a:prstClr val="black"/>
                </a:solidFill>
              </a:rPr>
              <a:t>、</a:t>
            </a:r>
            <a:r>
              <a:rPr lang="en-US" altLang="zh-CN" sz="1600" dirty="0">
                <a:solidFill>
                  <a:prstClr val="black"/>
                </a:solidFill>
              </a:rPr>
              <a:t>13</a:t>
            </a:r>
            <a:r>
              <a:rPr lang="zh-CN" altLang="en-US" sz="1600" dirty="0">
                <a:solidFill>
                  <a:prstClr val="black"/>
                </a:solidFill>
              </a:rPr>
              <a:t>条）</a:t>
            </a:r>
            <a:endParaRPr lang="en-US" altLang="zh-CN" sz="1600" dirty="0">
              <a:solidFill>
                <a:prstClr val="black"/>
              </a:solidFill>
            </a:endParaRPr>
          </a:p>
        </p:txBody>
      </p:sp>
      <p:sp>
        <p:nvSpPr>
          <p:cNvPr id="4" name="矩形 3"/>
          <p:cNvSpPr/>
          <p:nvPr/>
        </p:nvSpPr>
        <p:spPr>
          <a:xfrm>
            <a:off x="5595257" y="1414068"/>
            <a:ext cx="6511018" cy="3631763"/>
          </a:xfrm>
          <a:prstGeom prst="rect">
            <a:avLst/>
          </a:prstGeom>
        </p:spPr>
        <p:txBody>
          <a:bodyPr wrap="square">
            <a:spAutoFit/>
          </a:bodyPr>
          <a:lstStyle/>
          <a:p>
            <a:r>
              <a:rPr lang="zh-CN" altLang="en-US" b="1" dirty="0"/>
              <a:t>二、野生动植物的管理</a:t>
            </a:r>
            <a:endParaRPr lang="en-US" altLang="zh-CN" b="1" dirty="0"/>
          </a:p>
          <a:p>
            <a:r>
              <a:rPr lang="en-US" altLang="zh-CN" b="1" dirty="0"/>
              <a:t>1. </a:t>
            </a:r>
            <a:r>
              <a:rPr lang="zh-CN" altLang="en-US" b="1" dirty="0"/>
              <a:t>野生动物的管理 </a:t>
            </a:r>
            <a:endParaRPr lang="en-US" altLang="zh-CN" b="1" dirty="0"/>
          </a:p>
          <a:p>
            <a:r>
              <a:rPr lang="zh-CN" altLang="en-US" sz="1600" dirty="0"/>
              <a:t>（</a:t>
            </a:r>
            <a:r>
              <a:rPr lang="en-US" altLang="zh-CN" sz="1600" dirty="0"/>
              <a:t>1</a:t>
            </a:r>
            <a:r>
              <a:rPr lang="zh-CN" altLang="en-US" sz="1600" dirty="0"/>
              <a:t>）禁止妨碍野生动物生息繁衍活动（</a:t>
            </a:r>
            <a:r>
              <a:rPr lang="en-US" altLang="zh-CN" sz="1600" dirty="0"/>
              <a:t>《</a:t>
            </a:r>
            <a:r>
              <a:rPr lang="zh-CN" altLang="en-US" sz="1600" dirty="0"/>
              <a:t>野生动物保护法</a:t>
            </a:r>
            <a:r>
              <a:rPr lang="en-US" altLang="zh-CN" sz="1600" dirty="0"/>
              <a:t>》</a:t>
            </a:r>
            <a:r>
              <a:rPr lang="zh-CN" altLang="en-US" sz="1600" dirty="0"/>
              <a:t>第</a:t>
            </a:r>
            <a:r>
              <a:rPr lang="en-US" altLang="zh-CN" sz="1600" dirty="0"/>
              <a:t>20</a:t>
            </a:r>
            <a:r>
              <a:rPr lang="zh-CN" altLang="en-US" sz="1600" dirty="0"/>
              <a:t>条）</a:t>
            </a:r>
            <a:endParaRPr lang="en-US" altLang="zh-CN" sz="1600" dirty="0"/>
          </a:p>
          <a:p>
            <a:r>
              <a:rPr lang="zh-CN" altLang="en-US" sz="1600" dirty="0"/>
              <a:t>（</a:t>
            </a:r>
            <a:r>
              <a:rPr lang="en-US" altLang="zh-CN" sz="1600" dirty="0"/>
              <a:t>2</a:t>
            </a:r>
            <a:r>
              <a:rPr lang="zh-CN" altLang="en-US" sz="1600" dirty="0"/>
              <a:t>）禁止猎捕、杀害国家重点保护野生动物（第 </a:t>
            </a:r>
            <a:r>
              <a:rPr lang="en-US" altLang="zh-CN" sz="1600" dirty="0"/>
              <a:t>21 </a:t>
            </a:r>
            <a:r>
              <a:rPr lang="zh-CN" altLang="en-US" sz="1600" dirty="0"/>
              <a:t>条）</a:t>
            </a:r>
            <a:endParaRPr lang="en-US" altLang="zh-CN" sz="1600" dirty="0"/>
          </a:p>
          <a:p>
            <a:r>
              <a:rPr lang="zh-CN" altLang="en-US" sz="1600" dirty="0"/>
              <a:t>（</a:t>
            </a:r>
            <a:r>
              <a:rPr lang="en-US" altLang="zh-CN" sz="1600" dirty="0"/>
              <a:t>3</a:t>
            </a:r>
            <a:r>
              <a:rPr lang="zh-CN" altLang="en-US" sz="1600" dirty="0"/>
              <a:t>）禁止使用杀伤性捕猎工具和方法猎捕野生动物（第</a:t>
            </a:r>
            <a:r>
              <a:rPr lang="en-US" altLang="zh-CN" sz="1600" dirty="0"/>
              <a:t>24</a:t>
            </a:r>
            <a:r>
              <a:rPr lang="zh-CN" altLang="en-US" sz="1600" dirty="0"/>
              <a:t>条）</a:t>
            </a:r>
            <a:endParaRPr lang="en-US" altLang="zh-CN" sz="1600" dirty="0"/>
          </a:p>
          <a:p>
            <a:r>
              <a:rPr lang="zh-CN" altLang="en-US" sz="1600" dirty="0"/>
              <a:t>（</a:t>
            </a:r>
            <a:r>
              <a:rPr lang="en-US" altLang="zh-CN" sz="1600" dirty="0"/>
              <a:t>4</a:t>
            </a:r>
            <a:r>
              <a:rPr lang="zh-CN" altLang="en-US" sz="1600" dirty="0"/>
              <a:t>）禁止出售、购买、利用国家重点保护野生动物及其制品（第 </a:t>
            </a:r>
            <a:r>
              <a:rPr lang="en-US" altLang="zh-CN" sz="1600" dirty="0"/>
              <a:t>27 </a:t>
            </a:r>
            <a:r>
              <a:rPr lang="zh-CN" altLang="en-US" sz="1600" dirty="0"/>
              <a:t>条）</a:t>
            </a:r>
            <a:endParaRPr lang="en-US" altLang="zh-CN" sz="1600" dirty="0"/>
          </a:p>
          <a:p>
            <a:r>
              <a:rPr lang="zh-CN" altLang="en-US" sz="1600" dirty="0"/>
              <a:t>（</a:t>
            </a:r>
            <a:r>
              <a:rPr lang="en-US" altLang="zh-CN" sz="1600" dirty="0"/>
              <a:t>5</a:t>
            </a:r>
            <a:r>
              <a:rPr lang="zh-CN" altLang="en-US" sz="1600" dirty="0"/>
              <a:t>）禁止生产经营和滥食野生动物及其制品（第 </a:t>
            </a:r>
            <a:r>
              <a:rPr lang="en-US" altLang="zh-CN" sz="1600" dirty="0"/>
              <a:t>30 </a:t>
            </a:r>
            <a:r>
              <a:rPr lang="zh-CN" altLang="en-US" sz="1600" dirty="0"/>
              <a:t>条规）</a:t>
            </a:r>
            <a:endParaRPr lang="en-US" altLang="zh-CN" sz="1600" dirty="0"/>
          </a:p>
          <a:p>
            <a:r>
              <a:rPr lang="zh-CN" altLang="en-US" sz="1600" dirty="0"/>
              <a:t>（</a:t>
            </a:r>
            <a:r>
              <a:rPr lang="en-US" altLang="zh-CN" sz="1600" dirty="0"/>
              <a:t>6</a:t>
            </a:r>
            <a:r>
              <a:rPr lang="zh-CN" altLang="en-US" sz="1600" dirty="0"/>
              <a:t>）禁止伪造、变造批准文件（第 </a:t>
            </a:r>
            <a:r>
              <a:rPr lang="en-US" altLang="zh-CN" sz="1600" dirty="0"/>
              <a:t>39 </a:t>
            </a:r>
            <a:r>
              <a:rPr lang="zh-CN" altLang="en-US" sz="1600" dirty="0"/>
              <a:t>条）</a:t>
            </a:r>
            <a:endParaRPr lang="en-US" altLang="zh-CN" sz="1600" dirty="0"/>
          </a:p>
          <a:p>
            <a:r>
              <a:rPr lang="en-US" altLang="zh-CN" b="1" dirty="0"/>
              <a:t>2. </a:t>
            </a:r>
            <a:r>
              <a:rPr lang="zh-CN" altLang="en-US" b="1" dirty="0"/>
              <a:t>野生植物的管理 </a:t>
            </a:r>
            <a:endParaRPr lang="en-US" altLang="zh-CN" b="1" dirty="0"/>
          </a:p>
          <a:p>
            <a:r>
              <a:rPr lang="zh-CN" altLang="en-US" sz="1600" dirty="0"/>
              <a:t>（</a:t>
            </a:r>
            <a:r>
              <a:rPr lang="en-US" altLang="zh-CN" sz="1600" dirty="0"/>
              <a:t>1</a:t>
            </a:r>
            <a:r>
              <a:rPr lang="zh-CN" altLang="en-US" sz="1600" dirty="0"/>
              <a:t>）调查建档制度（</a:t>
            </a:r>
            <a:r>
              <a:rPr lang="en-US" altLang="zh-CN" sz="1600" dirty="0"/>
              <a:t>《</a:t>
            </a:r>
            <a:r>
              <a:rPr lang="zh-CN" altLang="en-US" sz="1600" dirty="0"/>
              <a:t>野生植物保护条例</a:t>
            </a:r>
            <a:r>
              <a:rPr lang="en-US" altLang="zh-CN" sz="1600" dirty="0"/>
              <a:t>》</a:t>
            </a:r>
            <a:r>
              <a:rPr lang="zh-CN" altLang="en-US" sz="1600" dirty="0"/>
              <a:t>第</a:t>
            </a:r>
            <a:r>
              <a:rPr lang="en-US" altLang="zh-CN" sz="1600" dirty="0"/>
              <a:t>15</a:t>
            </a:r>
            <a:r>
              <a:rPr lang="zh-CN" altLang="en-US" sz="1600" dirty="0"/>
              <a:t>条）</a:t>
            </a:r>
            <a:endParaRPr lang="en-US" altLang="zh-CN" sz="1600" dirty="0"/>
          </a:p>
          <a:p>
            <a:r>
              <a:rPr lang="zh-CN" altLang="en-US" sz="1600" dirty="0"/>
              <a:t>（</a:t>
            </a:r>
            <a:r>
              <a:rPr lang="en-US" altLang="zh-CN" sz="1600" dirty="0"/>
              <a:t>2</a:t>
            </a:r>
            <a:r>
              <a:rPr lang="zh-CN" altLang="en-US" sz="1600" dirty="0"/>
              <a:t>）采集管理制度（第 </a:t>
            </a:r>
            <a:r>
              <a:rPr lang="en-US" altLang="zh-CN" sz="1600" dirty="0"/>
              <a:t>16 </a:t>
            </a:r>
            <a:r>
              <a:rPr lang="zh-CN" altLang="en-US" sz="1600" dirty="0"/>
              <a:t>、</a:t>
            </a:r>
            <a:r>
              <a:rPr lang="en-US" altLang="zh-CN" sz="1600" dirty="0"/>
              <a:t>17</a:t>
            </a:r>
            <a:r>
              <a:rPr lang="zh-CN" altLang="en-US" sz="1600" dirty="0"/>
              <a:t>条）</a:t>
            </a:r>
            <a:endParaRPr lang="en-US" altLang="zh-CN" sz="1600" dirty="0"/>
          </a:p>
          <a:p>
            <a:r>
              <a:rPr lang="zh-CN" altLang="en-US" sz="1600" dirty="0"/>
              <a:t>（</a:t>
            </a:r>
            <a:r>
              <a:rPr lang="en-US" altLang="zh-CN" sz="1600" dirty="0"/>
              <a:t>3</a:t>
            </a:r>
            <a:r>
              <a:rPr lang="zh-CN" altLang="en-US" sz="1600" dirty="0"/>
              <a:t>）出售、收购制度（第 </a:t>
            </a:r>
            <a:r>
              <a:rPr lang="en-US" altLang="zh-CN" sz="1600" dirty="0"/>
              <a:t>18 </a:t>
            </a:r>
            <a:r>
              <a:rPr lang="zh-CN" altLang="en-US" sz="1600" dirty="0"/>
              <a:t>条）</a:t>
            </a:r>
            <a:endParaRPr lang="en-US" altLang="zh-CN" sz="1600" dirty="0"/>
          </a:p>
          <a:p>
            <a:r>
              <a:rPr lang="zh-CN" altLang="en-US" sz="1600" dirty="0"/>
              <a:t>（</a:t>
            </a:r>
            <a:r>
              <a:rPr lang="en-US" altLang="zh-CN" sz="1600" dirty="0"/>
              <a:t>4</a:t>
            </a:r>
            <a:r>
              <a:rPr lang="zh-CN" altLang="en-US" sz="1600" dirty="0"/>
              <a:t>）进出口管理制度（第 </a:t>
            </a:r>
            <a:r>
              <a:rPr lang="en-US" altLang="zh-CN" sz="1600" dirty="0"/>
              <a:t>20 </a:t>
            </a:r>
            <a:r>
              <a:rPr lang="zh-CN" altLang="en-US" sz="1600" dirty="0"/>
              <a:t>条）</a:t>
            </a:r>
            <a:endParaRPr lang="en-US" altLang="zh-CN" sz="1600" dirty="0"/>
          </a:p>
          <a:p>
            <a:r>
              <a:rPr lang="zh-CN" altLang="en-US" sz="1600" dirty="0"/>
              <a:t>（</a:t>
            </a:r>
            <a:r>
              <a:rPr lang="en-US" altLang="zh-CN" sz="1600" dirty="0"/>
              <a:t>5</a:t>
            </a:r>
            <a:r>
              <a:rPr lang="zh-CN" altLang="en-US" sz="1600" dirty="0"/>
              <a:t>）外国人管理制度（第</a:t>
            </a:r>
            <a:r>
              <a:rPr lang="en-US" altLang="zh-CN" sz="1600" dirty="0"/>
              <a:t>21</a:t>
            </a:r>
            <a:r>
              <a:rPr lang="zh-CN" altLang="en-US" sz="1600" dirty="0"/>
              <a:t>条）</a:t>
            </a:r>
            <a:endParaRPr lang="zh-CN" altLang="en-US" sz="1600" dirty="0"/>
          </a:p>
        </p:txBody>
      </p:sp>
      <p:sp>
        <p:nvSpPr>
          <p:cNvPr id="5" name="矩形 4"/>
          <p:cNvSpPr/>
          <p:nvPr/>
        </p:nvSpPr>
        <p:spPr>
          <a:xfrm>
            <a:off x="250372" y="5374838"/>
            <a:ext cx="6950528" cy="1138773"/>
          </a:xfrm>
          <a:prstGeom prst="rect">
            <a:avLst/>
          </a:prstGeom>
        </p:spPr>
        <p:txBody>
          <a:bodyPr wrap="square">
            <a:spAutoFit/>
          </a:bodyPr>
          <a:lstStyle/>
          <a:p>
            <a:r>
              <a:rPr lang="zh-CN" altLang="en-US" b="1" dirty="0"/>
              <a:t>三、法律责任</a:t>
            </a:r>
            <a:endParaRPr lang="zh-CN" altLang="en-US" sz="1400" dirty="0"/>
          </a:p>
          <a:p>
            <a:r>
              <a:rPr lang="en-US" altLang="zh-CN" b="1" dirty="0"/>
              <a:t>1. </a:t>
            </a:r>
            <a:r>
              <a:rPr lang="zh-CN" altLang="en-US" b="1" dirty="0"/>
              <a:t>野生动物管理的法律责任 </a:t>
            </a:r>
            <a:endParaRPr lang="en-US" altLang="zh-CN" b="1" dirty="0"/>
          </a:p>
          <a:p>
            <a:r>
              <a:rPr lang="zh-CN" altLang="en-US" sz="1600" dirty="0"/>
              <a:t>（</a:t>
            </a:r>
            <a:r>
              <a:rPr lang="en-US" altLang="zh-CN" sz="1600" dirty="0"/>
              <a:t>1</a:t>
            </a:r>
            <a:r>
              <a:rPr lang="zh-CN" altLang="en-US" sz="1600" dirty="0"/>
              <a:t>）监管部门及工作人员的法律责任（</a:t>
            </a:r>
            <a:r>
              <a:rPr lang="en-US" altLang="zh-CN" sz="1600" dirty="0"/>
              <a:t>《</a:t>
            </a:r>
            <a:r>
              <a:rPr lang="zh-CN" altLang="en-US" sz="1600" dirty="0"/>
              <a:t>野生动物保护法</a:t>
            </a:r>
            <a:r>
              <a:rPr lang="en-US" altLang="zh-CN" sz="1600" dirty="0"/>
              <a:t>》</a:t>
            </a:r>
            <a:r>
              <a:rPr lang="zh-CN" altLang="en-US" sz="1600" dirty="0"/>
              <a:t>第</a:t>
            </a:r>
            <a:r>
              <a:rPr lang="en-US" altLang="zh-CN" sz="1600" dirty="0"/>
              <a:t>42</a:t>
            </a:r>
            <a:r>
              <a:rPr lang="zh-CN" altLang="en-US" sz="1600" dirty="0"/>
              <a:t>条）</a:t>
            </a:r>
            <a:endParaRPr lang="en-US" altLang="zh-CN" sz="1600" dirty="0"/>
          </a:p>
          <a:p>
            <a:r>
              <a:rPr lang="zh-CN" altLang="en-US" sz="1600" dirty="0"/>
              <a:t>（</a:t>
            </a:r>
            <a:r>
              <a:rPr lang="en-US" altLang="zh-CN" sz="1600" dirty="0"/>
              <a:t>2</a:t>
            </a:r>
            <a:r>
              <a:rPr lang="zh-CN" altLang="en-US" sz="1600" dirty="0"/>
              <a:t>）禁止行为及其法律责任（第</a:t>
            </a:r>
            <a:r>
              <a:rPr lang="en-US" altLang="zh-CN" sz="1600" dirty="0"/>
              <a:t>44</a:t>
            </a:r>
            <a:r>
              <a:rPr lang="zh-CN" altLang="en-US" sz="1600" dirty="0"/>
              <a:t>、</a:t>
            </a:r>
            <a:r>
              <a:rPr lang="en-US" altLang="zh-CN" sz="1600" dirty="0"/>
              <a:t>48</a:t>
            </a:r>
            <a:r>
              <a:rPr lang="zh-CN" altLang="en-US" sz="1600" dirty="0"/>
              <a:t>、</a:t>
            </a:r>
            <a:r>
              <a:rPr lang="en-US" altLang="zh-CN" sz="1600" dirty="0"/>
              <a:t>50</a:t>
            </a:r>
            <a:r>
              <a:rPr lang="zh-CN" altLang="en-US" sz="1600" dirty="0"/>
              <a:t>、</a:t>
            </a:r>
            <a:r>
              <a:rPr lang="en-US" altLang="zh-CN" sz="1600" dirty="0"/>
              <a:t>51</a:t>
            </a:r>
            <a:r>
              <a:rPr lang="zh-CN" altLang="en-US" sz="1600" dirty="0"/>
              <a:t>、</a:t>
            </a:r>
            <a:r>
              <a:rPr lang="en-US" altLang="zh-CN" sz="1600" dirty="0"/>
              <a:t>52</a:t>
            </a:r>
            <a:r>
              <a:rPr lang="zh-CN" altLang="en-US" sz="1600" dirty="0"/>
              <a:t>条）</a:t>
            </a:r>
            <a:endParaRPr lang="en-US" altLang="zh-CN" sz="1600" dirty="0"/>
          </a:p>
        </p:txBody>
      </p:sp>
      <p:sp>
        <p:nvSpPr>
          <p:cNvPr id="6" name="矩形 5"/>
          <p:cNvSpPr/>
          <p:nvPr/>
        </p:nvSpPr>
        <p:spPr>
          <a:xfrm>
            <a:off x="6662808" y="5390356"/>
            <a:ext cx="4267200" cy="1354217"/>
          </a:xfrm>
          <a:prstGeom prst="rect">
            <a:avLst/>
          </a:prstGeom>
        </p:spPr>
        <p:txBody>
          <a:bodyPr wrap="square">
            <a:spAutoFit/>
          </a:bodyPr>
          <a:lstStyle/>
          <a:p>
            <a:r>
              <a:rPr lang="en-US" altLang="zh-CN" b="1" dirty="0"/>
              <a:t>2. </a:t>
            </a:r>
            <a:r>
              <a:rPr lang="zh-CN" altLang="en-US" b="1" dirty="0"/>
              <a:t>野生植物管理的法律责任</a:t>
            </a:r>
            <a:endParaRPr lang="en-US" altLang="zh-CN" b="1" dirty="0"/>
          </a:p>
          <a:p>
            <a:r>
              <a:rPr lang="zh-CN" altLang="en-US" sz="1600" dirty="0"/>
              <a:t>（</a:t>
            </a:r>
            <a:r>
              <a:rPr lang="en-US" altLang="zh-CN" sz="1600" dirty="0"/>
              <a:t>1</a:t>
            </a:r>
            <a:r>
              <a:rPr lang="zh-CN" altLang="en-US" sz="1600" dirty="0"/>
              <a:t>）监管部门及工作人员的法律责任（</a:t>
            </a:r>
            <a:r>
              <a:rPr lang="en-US" altLang="zh-CN" sz="1600" dirty="0"/>
              <a:t>《</a:t>
            </a:r>
            <a:r>
              <a:rPr lang="zh-CN" altLang="en-US" sz="1600" dirty="0"/>
              <a:t>野生植物保护条例</a:t>
            </a:r>
            <a:r>
              <a:rPr lang="en-US" altLang="zh-CN" sz="1600" dirty="0"/>
              <a:t>》</a:t>
            </a:r>
            <a:r>
              <a:rPr lang="zh-CN" altLang="en-US" sz="1600" dirty="0"/>
              <a:t>第 </a:t>
            </a:r>
            <a:r>
              <a:rPr lang="en-US" altLang="zh-CN" sz="1600" dirty="0"/>
              <a:t>29 </a:t>
            </a:r>
            <a:r>
              <a:rPr lang="zh-CN" altLang="en-US" sz="1600" dirty="0"/>
              <a:t>条）</a:t>
            </a:r>
            <a:endParaRPr lang="en-US" altLang="zh-CN" sz="1600" dirty="0"/>
          </a:p>
          <a:p>
            <a:r>
              <a:rPr lang="zh-CN" altLang="en-US" sz="1600" dirty="0"/>
              <a:t>（</a:t>
            </a:r>
            <a:r>
              <a:rPr lang="en-US" altLang="zh-CN" sz="1600" dirty="0"/>
              <a:t>2</a:t>
            </a:r>
            <a:r>
              <a:rPr lang="zh-CN" altLang="en-US" sz="1600" dirty="0"/>
              <a:t>）禁止行为及其法律责任（第 </a:t>
            </a:r>
            <a:r>
              <a:rPr lang="en-US" altLang="zh-CN" sz="1600" dirty="0"/>
              <a:t>23</a:t>
            </a:r>
            <a:r>
              <a:rPr lang="zh-CN" altLang="en-US" sz="1600" dirty="0"/>
              <a:t>、</a:t>
            </a:r>
            <a:r>
              <a:rPr lang="en-US" altLang="zh-CN" sz="1600" dirty="0"/>
              <a:t>24</a:t>
            </a:r>
            <a:r>
              <a:rPr lang="zh-CN" altLang="en-US" sz="1600" dirty="0"/>
              <a:t>、</a:t>
            </a:r>
            <a:r>
              <a:rPr lang="en-US" altLang="zh-CN" sz="1600" dirty="0"/>
              <a:t>25</a:t>
            </a:r>
            <a:r>
              <a:rPr lang="zh-CN" altLang="en-US" sz="1600" dirty="0"/>
              <a:t>、</a:t>
            </a:r>
            <a:r>
              <a:rPr lang="en-US" altLang="zh-CN" sz="1600" dirty="0"/>
              <a:t>26</a:t>
            </a:r>
            <a:r>
              <a:rPr lang="zh-CN" altLang="en-US" sz="1600" dirty="0"/>
              <a:t>、</a:t>
            </a:r>
            <a:r>
              <a:rPr lang="en-US" altLang="zh-CN" sz="1600" dirty="0"/>
              <a:t>27 </a:t>
            </a:r>
            <a:r>
              <a:rPr lang="zh-CN" altLang="en-US" sz="1600" dirty="0"/>
              <a:t>条）</a:t>
            </a:r>
            <a:endParaRPr lang="zh-CN" altLang="en-US" sz="1600" dirty="0"/>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92222" y="1043930"/>
            <a:ext cx="3007555" cy="369332"/>
          </a:xfrm>
          <a:prstGeom prst="rect">
            <a:avLst/>
          </a:prstGeom>
        </p:spPr>
        <p:txBody>
          <a:bodyPr wrap="none">
            <a:spAutoFit/>
          </a:bodyPr>
          <a:lstStyle/>
          <a:p>
            <a:r>
              <a:rPr lang="zh-CN" altLang="en-US" b="1" dirty="0"/>
              <a:t>第四节  文物保护法律制度</a:t>
            </a:r>
            <a:endParaRPr lang="zh-CN" altLang="en-US" b="1" dirty="0"/>
          </a:p>
        </p:txBody>
      </p:sp>
      <p:sp>
        <p:nvSpPr>
          <p:cNvPr id="3" name="矩形 2"/>
          <p:cNvSpPr/>
          <p:nvPr/>
        </p:nvSpPr>
        <p:spPr>
          <a:xfrm>
            <a:off x="788933" y="1633913"/>
            <a:ext cx="11186555" cy="369332"/>
          </a:xfrm>
          <a:prstGeom prst="rect">
            <a:avLst/>
          </a:prstGeom>
        </p:spPr>
        <p:txBody>
          <a:bodyPr wrap="square">
            <a:spAutoFit/>
          </a:bodyPr>
          <a:lstStyle/>
          <a:p>
            <a:r>
              <a:rPr lang="zh-CN" altLang="en-US" b="1" dirty="0"/>
              <a:t>一、文物的分类</a:t>
            </a:r>
            <a:endParaRPr lang="en-US" altLang="zh-CN" b="1" dirty="0"/>
          </a:p>
        </p:txBody>
      </p:sp>
      <p:sp>
        <p:nvSpPr>
          <p:cNvPr id="5" name="矩形 4"/>
          <p:cNvSpPr/>
          <p:nvPr/>
        </p:nvSpPr>
        <p:spPr>
          <a:xfrm>
            <a:off x="788933" y="2024475"/>
            <a:ext cx="4525498" cy="646331"/>
          </a:xfrm>
          <a:prstGeom prst="rect">
            <a:avLst/>
          </a:prstGeom>
        </p:spPr>
        <p:txBody>
          <a:bodyPr wrap="square">
            <a:spAutoFit/>
          </a:bodyPr>
          <a:lstStyle/>
          <a:p>
            <a:pPr lvl="0"/>
            <a:r>
              <a:rPr lang="en-US" altLang="zh-CN" dirty="0">
                <a:solidFill>
                  <a:prstClr val="black"/>
                </a:solidFill>
              </a:rPr>
              <a:t>1. </a:t>
            </a:r>
            <a:r>
              <a:rPr lang="zh-CN" altLang="en-US" dirty="0">
                <a:solidFill>
                  <a:prstClr val="black"/>
                </a:solidFill>
              </a:rPr>
              <a:t>不可移动文物与可移动文物</a:t>
            </a:r>
            <a:endParaRPr lang="en-US" altLang="zh-CN" dirty="0">
              <a:solidFill>
                <a:prstClr val="black"/>
              </a:solidFill>
            </a:endParaRPr>
          </a:p>
          <a:p>
            <a:pPr lvl="0"/>
            <a:r>
              <a:rPr lang="en-US" altLang="zh-CN" dirty="0">
                <a:solidFill>
                  <a:prstClr val="black"/>
                </a:solidFill>
              </a:rPr>
              <a:t>2. </a:t>
            </a:r>
            <a:r>
              <a:rPr lang="zh-CN" altLang="en-US" dirty="0">
                <a:solidFill>
                  <a:prstClr val="black"/>
                </a:solidFill>
              </a:rPr>
              <a:t>馆藏文物与民间收藏文物</a:t>
            </a:r>
            <a:endParaRPr lang="en-US" altLang="zh-CN" dirty="0">
              <a:solidFill>
                <a:prstClr val="black"/>
              </a:solidFill>
            </a:endParaRPr>
          </a:p>
        </p:txBody>
      </p:sp>
      <p:sp>
        <p:nvSpPr>
          <p:cNvPr id="6" name="矩形 5"/>
          <p:cNvSpPr/>
          <p:nvPr/>
        </p:nvSpPr>
        <p:spPr>
          <a:xfrm>
            <a:off x="776901" y="2860478"/>
            <a:ext cx="10653099" cy="3323987"/>
          </a:xfrm>
          <a:prstGeom prst="rect">
            <a:avLst/>
          </a:prstGeom>
        </p:spPr>
        <p:txBody>
          <a:bodyPr wrap="square">
            <a:spAutoFit/>
          </a:bodyPr>
          <a:lstStyle/>
          <a:p>
            <a:r>
              <a:rPr lang="zh-CN" altLang="en-US" b="1" dirty="0"/>
              <a:t>二、文物出境进境法律制度</a:t>
            </a:r>
            <a:endParaRPr lang="en-US" altLang="zh-CN" dirty="0"/>
          </a:p>
          <a:p>
            <a:pPr indent="457200"/>
            <a:r>
              <a:rPr lang="en-US" altLang="zh-CN" sz="1600" dirty="0"/>
              <a:t>《</a:t>
            </a:r>
            <a:r>
              <a:rPr lang="zh-CN" altLang="en-US" sz="1600" dirty="0"/>
              <a:t>文物保护法</a:t>
            </a:r>
            <a:r>
              <a:rPr lang="en-US" altLang="zh-CN" sz="1600" dirty="0"/>
              <a:t>》</a:t>
            </a:r>
            <a:r>
              <a:rPr lang="zh-CN" altLang="en-US" sz="1600" dirty="0"/>
              <a:t>第 </a:t>
            </a:r>
            <a:r>
              <a:rPr lang="en-US" altLang="zh-CN" sz="1600" dirty="0"/>
              <a:t>60 </a:t>
            </a:r>
            <a:r>
              <a:rPr lang="zh-CN" altLang="en-US" sz="1600" dirty="0"/>
              <a:t>条规定，国有文物、非国有文物中的珍贵文物和国家规定禁止出境的其他文物，不得出境；但是依照法律规定出境展览或者因特殊需要经国务院批准出境的除外。 </a:t>
            </a:r>
            <a:endParaRPr lang="en-US" altLang="zh-CN" sz="1600" dirty="0"/>
          </a:p>
          <a:p>
            <a:pPr indent="457200"/>
            <a:r>
              <a:rPr lang="en-US" altLang="zh-CN" sz="1600" dirty="0"/>
              <a:t>《</a:t>
            </a:r>
            <a:r>
              <a:rPr lang="zh-CN" altLang="en-US" sz="1600" dirty="0"/>
              <a:t>文物保护法</a:t>
            </a:r>
            <a:r>
              <a:rPr lang="en-US" altLang="zh-CN" sz="1600" dirty="0"/>
              <a:t>》</a:t>
            </a:r>
            <a:r>
              <a:rPr lang="zh-CN" altLang="en-US" sz="1600" dirty="0"/>
              <a:t>第 </a:t>
            </a:r>
            <a:r>
              <a:rPr lang="en-US" altLang="zh-CN" sz="1600" dirty="0"/>
              <a:t>61 </a:t>
            </a:r>
            <a:r>
              <a:rPr lang="zh-CN" altLang="en-US" sz="1600" dirty="0"/>
              <a:t>条规定，文物出境，应当经国务院文物行政部门指定的文物进出境审核机构审核。经审核允许出境的文物，由国务院文物行政 部门发给文物出境许可证，从国务院文物行政部门指定的口岸出境。任何单 位或者个人运送、邮寄、携带文物出境，应当向海关申报；海关凭文物出境 许可证放行。 </a:t>
            </a:r>
            <a:endParaRPr lang="en-US" altLang="zh-CN" sz="1600" dirty="0"/>
          </a:p>
          <a:p>
            <a:pPr indent="457200"/>
            <a:r>
              <a:rPr lang="en-US" altLang="zh-CN" sz="1600" dirty="0"/>
              <a:t>《</a:t>
            </a:r>
            <a:r>
              <a:rPr lang="zh-CN" altLang="en-US" sz="1600" dirty="0"/>
              <a:t>文物保护法</a:t>
            </a:r>
            <a:r>
              <a:rPr lang="en-US" altLang="zh-CN" sz="1600" dirty="0"/>
              <a:t>》</a:t>
            </a:r>
            <a:r>
              <a:rPr lang="zh-CN" altLang="en-US" sz="1600" dirty="0"/>
              <a:t>第 </a:t>
            </a:r>
            <a:r>
              <a:rPr lang="en-US" altLang="zh-CN" sz="1600" dirty="0"/>
              <a:t>62 </a:t>
            </a:r>
            <a:r>
              <a:rPr lang="zh-CN" altLang="en-US" sz="1600" dirty="0"/>
              <a:t>条规定，文物出境展览，应当报国务院文物行政部门批准；一级文物超过国务院规定数量的，应当报国务院批准。一级文物中 的孤品和易损品，禁止出境展览。出境展览的文物出境，由文物进出境审核 机构审核、登记。海关凭国务院文物行政部门或者国务院的批准文件放行。 出境展览的文物复进境，由原文物进出境审核机构审核查验。 </a:t>
            </a:r>
            <a:endParaRPr lang="en-US" altLang="zh-CN" sz="1600" dirty="0"/>
          </a:p>
          <a:p>
            <a:pPr indent="457200"/>
            <a:r>
              <a:rPr lang="en-US" altLang="zh-CN" sz="1600" dirty="0"/>
              <a:t>《</a:t>
            </a:r>
            <a:r>
              <a:rPr lang="zh-CN" altLang="en-US" sz="1600" dirty="0"/>
              <a:t>文物保护法</a:t>
            </a:r>
            <a:r>
              <a:rPr lang="en-US" altLang="zh-CN" sz="1600" dirty="0"/>
              <a:t>》</a:t>
            </a:r>
            <a:r>
              <a:rPr lang="zh-CN" altLang="en-US" sz="1600" dirty="0"/>
              <a:t>第 </a:t>
            </a:r>
            <a:r>
              <a:rPr lang="en-US" altLang="zh-CN" sz="1600" dirty="0"/>
              <a:t>63 </a:t>
            </a:r>
            <a:r>
              <a:rPr lang="zh-CN" altLang="en-US" sz="1600" dirty="0"/>
              <a:t>条规定，文物临时进境，应当向海关申报，并报文物进出境审核机构审核、登记。临时进境的文物复出境，必须经原审核、登 记的文物进出境审核机构审核查验；经审核查验无误的，由国务院文物行政部门发给文物出境许可证，海关凭文物出境许可证放行。</a:t>
            </a:r>
            <a:endParaRPr lang="zh-CN" altLang="en-US" sz="1600" dirty="0"/>
          </a:p>
        </p:txBody>
      </p:sp>
      <p:sp>
        <p:nvSpPr>
          <p:cNvPr id="14" name="矩形 13"/>
          <p:cNvSpPr/>
          <p:nvPr/>
        </p:nvSpPr>
        <p:spPr>
          <a:xfrm>
            <a:off x="7098631" y="1602934"/>
            <a:ext cx="8036524" cy="1200329"/>
          </a:xfrm>
          <a:prstGeom prst="rect">
            <a:avLst/>
          </a:prstGeom>
        </p:spPr>
        <p:txBody>
          <a:bodyPr wrap="square">
            <a:spAutoFit/>
          </a:bodyPr>
          <a:lstStyle/>
          <a:p>
            <a:r>
              <a:rPr lang="zh-CN" altLang="en-US" b="1" dirty="0"/>
              <a:t>三、法律责任</a:t>
            </a:r>
            <a:endParaRPr lang="en-US" altLang="zh-CN" b="1" dirty="0"/>
          </a:p>
          <a:p>
            <a:r>
              <a:rPr lang="en-US" altLang="zh-CN" b="1" dirty="0">
                <a:solidFill>
                  <a:prstClr val="black"/>
                </a:solidFill>
              </a:rPr>
              <a:t>1. </a:t>
            </a:r>
            <a:r>
              <a:rPr lang="zh-CN" altLang="en-US" b="1" dirty="0">
                <a:solidFill>
                  <a:prstClr val="black"/>
                </a:solidFill>
              </a:rPr>
              <a:t>行政责任 </a:t>
            </a:r>
            <a:r>
              <a:rPr lang="en-US" altLang="zh-CN" dirty="0">
                <a:solidFill>
                  <a:prstClr val="black"/>
                </a:solidFill>
              </a:rPr>
              <a:t>《</a:t>
            </a:r>
            <a:r>
              <a:rPr lang="zh-CN" altLang="en-US" dirty="0">
                <a:solidFill>
                  <a:prstClr val="black"/>
                </a:solidFill>
              </a:rPr>
              <a:t>文物保护法</a:t>
            </a:r>
            <a:r>
              <a:rPr lang="en-US" altLang="zh-CN" dirty="0">
                <a:solidFill>
                  <a:prstClr val="black"/>
                </a:solidFill>
              </a:rPr>
              <a:t>》</a:t>
            </a:r>
            <a:r>
              <a:rPr lang="zh-CN" altLang="en-US" dirty="0">
                <a:solidFill>
                  <a:prstClr val="black"/>
                </a:solidFill>
              </a:rPr>
              <a:t>第 </a:t>
            </a:r>
            <a:r>
              <a:rPr lang="en-US" altLang="zh-CN" dirty="0">
                <a:solidFill>
                  <a:prstClr val="black"/>
                </a:solidFill>
              </a:rPr>
              <a:t>65 </a:t>
            </a:r>
            <a:r>
              <a:rPr lang="zh-CN" altLang="en-US" dirty="0">
                <a:solidFill>
                  <a:prstClr val="black"/>
                </a:solidFill>
              </a:rPr>
              <a:t>条</a:t>
            </a:r>
            <a:endParaRPr lang="en-US" altLang="zh-CN" dirty="0">
              <a:solidFill>
                <a:prstClr val="black"/>
              </a:solidFill>
            </a:endParaRPr>
          </a:p>
          <a:p>
            <a:r>
              <a:rPr lang="en-US" altLang="zh-CN" b="1" dirty="0">
                <a:solidFill>
                  <a:prstClr val="black"/>
                </a:solidFill>
              </a:rPr>
              <a:t>2. </a:t>
            </a:r>
            <a:r>
              <a:rPr lang="zh-CN" altLang="en-US" b="1" dirty="0">
                <a:solidFill>
                  <a:prstClr val="black"/>
                </a:solidFill>
              </a:rPr>
              <a:t>刑事责任</a:t>
            </a:r>
            <a:r>
              <a:rPr lang="en-US" altLang="zh-CN" b="1" dirty="0">
                <a:solidFill>
                  <a:prstClr val="black"/>
                </a:solidFill>
              </a:rPr>
              <a:t> </a:t>
            </a:r>
            <a:r>
              <a:rPr lang="en-US" altLang="zh-CN" dirty="0">
                <a:solidFill>
                  <a:prstClr val="black"/>
                </a:solidFill>
              </a:rPr>
              <a:t>《</a:t>
            </a:r>
            <a:r>
              <a:rPr lang="zh-CN" altLang="en-US" dirty="0">
                <a:solidFill>
                  <a:prstClr val="black"/>
                </a:solidFill>
              </a:rPr>
              <a:t>文物保护法</a:t>
            </a:r>
            <a:r>
              <a:rPr lang="en-US" altLang="zh-CN" dirty="0">
                <a:solidFill>
                  <a:prstClr val="black"/>
                </a:solidFill>
              </a:rPr>
              <a:t>》</a:t>
            </a:r>
            <a:r>
              <a:rPr lang="zh-CN" altLang="en-US" dirty="0">
                <a:solidFill>
                  <a:prstClr val="black"/>
                </a:solidFill>
              </a:rPr>
              <a:t>第 </a:t>
            </a:r>
            <a:r>
              <a:rPr lang="en-US" altLang="zh-CN" dirty="0">
                <a:solidFill>
                  <a:prstClr val="black"/>
                </a:solidFill>
              </a:rPr>
              <a:t>64 </a:t>
            </a:r>
            <a:r>
              <a:rPr lang="zh-CN" altLang="en-US" dirty="0">
                <a:solidFill>
                  <a:prstClr val="black"/>
                </a:solidFill>
              </a:rPr>
              <a:t>条</a:t>
            </a:r>
            <a:endParaRPr lang="zh-CN" altLang="en-US" dirty="0">
              <a:solidFill>
                <a:prstClr val="black"/>
              </a:solidFill>
            </a:endParaRPr>
          </a:p>
          <a:p>
            <a:pPr lvl="0"/>
            <a:r>
              <a:rPr lang="en-US" altLang="zh-CN" b="1" dirty="0">
                <a:solidFill>
                  <a:prstClr val="black"/>
                </a:solidFill>
              </a:rPr>
              <a:t>3. </a:t>
            </a:r>
            <a:r>
              <a:rPr lang="zh-CN" altLang="en-US" b="1" dirty="0">
                <a:solidFill>
                  <a:prstClr val="black"/>
                </a:solidFill>
              </a:rPr>
              <a:t>民事责任 </a:t>
            </a:r>
            <a:r>
              <a:rPr lang="en-US" altLang="zh-CN" dirty="0">
                <a:solidFill>
                  <a:prstClr val="black"/>
                </a:solidFill>
              </a:rPr>
              <a:t>《</a:t>
            </a:r>
            <a:r>
              <a:rPr lang="zh-CN" altLang="en-US" dirty="0">
                <a:solidFill>
                  <a:prstClr val="black"/>
                </a:solidFill>
              </a:rPr>
              <a:t>文物保护法</a:t>
            </a:r>
            <a:r>
              <a:rPr lang="en-US" altLang="zh-CN" dirty="0">
                <a:solidFill>
                  <a:prstClr val="black"/>
                </a:solidFill>
              </a:rPr>
              <a:t>》</a:t>
            </a:r>
            <a:r>
              <a:rPr lang="zh-CN" altLang="en-US" dirty="0">
                <a:solidFill>
                  <a:prstClr val="black"/>
                </a:solidFill>
              </a:rPr>
              <a:t>第 </a:t>
            </a:r>
            <a:r>
              <a:rPr lang="en-US" altLang="zh-CN" dirty="0">
                <a:solidFill>
                  <a:prstClr val="black"/>
                </a:solidFill>
              </a:rPr>
              <a:t>65 </a:t>
            </a:r>
            <a:r>
              <a:rPr lang="zh-CN" altLang="en-US" dirty="0">
                <a:solidFill>
                  <a:prstClr val="black"/>
                </a:solidFill>
              </a:rPr>
              <a:t>条</a:t>
            </a:r>
            <a:endParaRPr lang="en-US" altLang="zh-CN" b="1" dirty="0">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03256" y="975520"/>
            <a:ext cx="3185487" cy="369332"/>
          </a:xfrm>
          <a:prstGeom prst="rect">
            <a:avLst/>
          </a:prstGeom>
        </p:spPr>
        <p:txBody>
          <a:bodyPr wrap="none">
            <a:spAutoFit/>
          </a:bodyPr>
          <a:lstStyle/>
          <a:p>
            <a:r>
              <a:rPr lang="zh-CN" altLang="en-US" b="1" dirty="0"/>
              <a:t>第五节　博物馆管理法律制度</a:t>
            </a:r>
            <a:endParaRPr lang="zh-CN" altLang="en-US" b="1" dirty="0"/>
          </a:p>
        </p:txBody>
      </p:sp>
      <p:sp>
        <p:nvSpPr>
          <p:cNvPr id="3" name="矩形 2"/>
          <p:cNvSpPr/>
          <p:nvPr/>
        </p:nvSpPr>
        <p:spPr>
          <a:xfrm>
            <a:off x="304399" y="1379577"/>
            <a:ext cx="10089668" cy="5478423"/>
          </a:xfrm>
          <a:prstGeom prst="rect">
            <a:avLst/>
          </a:prstGeom>
        </p:spPr>
        <p:txBody>
          <a:bodyPr wrap="square">
            <a:spAutoFit/>
          </a:bodyPr>
          <a:lstStyle/>
          <a:p>
            <a:r>
              <a:rPr lang="zh-CN" altLang="en-US" b="1" dirty="0"/>
              <a:t>一、博物馆的设立</a:t>
            </a:r>
            <a:endParaRPr lang="zh-CN" altLang="en-US" b="1" dirty="0"/>
          </a:p>
          <a:p>
            <a:r>
              <a:rPr lang="en-US" altLang="zh-CN" b="1" dirty="0"/>
              <a:t>1. </a:t>
            </a:r>
            <a:r>
              <a:rPr lang="zh-CN" altLang="en-US" b="1" dirty="0"/>
              <a:t>设立条件</a:t>
            </a:r>
            <a:endParaRPr lang="en-US" altLang="zh-CN" sz="1600" dirty="0"/>
          </a:p>
          <a:p>
            <a:r>
              <a:rPr lang="zh-CN" altLang="en-US" sz="1600" dirty="0"/>
              <a:t>①固定的馆址 以及符合国家规定的展室、藏品保管场所；</a:t>
            </a:r>
            <a:endParaRPr lang="en-US" altLang="zh-CN" sz="1600" dirty="0"/>
          </a:p>
          <a:p>
            <a:r>
              <a:rPr lang="zh-CN" altLang="en-US" sz="1600" dirty="0"/>
              <a:t>②相应数量的藏品以及必要的研 究资料，并能够形成陈列展览体系；</a:t>
            </a:r>
            <a:endParaRPr lang="en-US" altLang="zh-CN" sz="1600" dirty="0"/>
          </a:p>
          <a:p>
            <a:r>
              <a:rPr lang="zh-CN" altLang="en-US" sz="1600" dirty="0"/>
              <a:t>③与其规模和功能相适应的专业技术人员；</a:t>
            </a:r>
            <a:endParaRPr lang="en-US" altLang="zh-CN" sz="1600" dirty="0"/>
          </a:p>
          <a:p>
            <a:r>
              <a:rPr lang="zh-CN" altLang="en-US" sz="1600" dirty="0"/>
              <a:t>④必要的办馆资金和稳定的运行经费来源；</a:t>
            </a:r>
            <a:endParaRPr lang="en-US" altLang="zh-CN" sz="1600" dirty="0"/>
          </a:p>
          <a:p>
            <a:r>
              <a:rPr lang="zh-CN" altLang="en-US" sz="1600" dirty="0"/>
              <a:t>⑤确保观众人身安全的设 施、制度及应急预案。</a:t>
            </a:r>
            <a:endParaRPr lang="en-US" altLang="zh-CN" sz="1600" dirty="0"/>
          </a:p>
          <a:p>
            <a:r>
              <a:rPr lang="en-US" altLang="zh-CN" b="1" dirty="0"/>
              <a:t>2. </a:t>
            </a:r>
            <a:r>
              <a:rPr lang="zh-CN" altLang="en-US" b="1" dirty="0"/>
              <a:t>制定章程</a:t>
            </a:r>
            <a:endParaRPr lang="en-US" altLang="zh-CN" b="1" dirty="0"/>
          </a:p>
          <a:p>
            <a:r>
              <a:rPr lang="zh-CN" altLang="en-US" sz="1600" dirty="0"/>
              <a:t>应当包括：</a:t>
            </a:r>
            <a:endParaRPr lang="en-US" altLang="zh-CN" sz="1600" dirty="0"/>
          </a:p>
          <a:p>
            <a:r>
              <a:rPr lang="zh-CN" altLang="en-US" sz="1600" dirty="0"/>
              <a:t>①博物馆名称、馆址；</a:t>
            </a:r>
            <a:endParaRPr lang="en-US" altLang="zh-CN" sz="1600" dirty="0"/>
          </a:p>
          <a:p>
            <a:r>
              <a:rPr lang="zh-CN" altLang="en-US" sz="1600" dirty="0"/>
              <a:t>②办馆宗旨及业务范围；</a:t>
            </a:r>
            <a:endParaRPr lang="en-US" altLang="zh-CN" sz="1600" dirty="0"/>
          </a:p>
          <a:p>
            <a:r>
              <a:rPr lang="zh-CN" altLang="en-US" sz="1600" dirty="0"/>
              <a:t>③组织管理制度；</a:t>
            </a:r>
            <a:endParaRPr lang="en-US" altLang="zh-CN" sz="1600" dirty="0"/>
          </a:p>
          <a:p>
            <a:r>
              <a:rPr lang="zh-CN" altLang="en-US" sz="1600" dirty="0"/>
              <a:t>④藏品展示、保护、管理、处置的规则；</a:t>
            </a:r>
            <a:endParaRPr lang="en-US" altLang="zh-CN" sz="1600" dirty="0"/>
          </a:p>
          <a:p>
            <a:r>
              <a:rPr lang="zh-CN" altLang="en-US" sz="1600" dirty="0"/>
              <a:t>⑤资产管理和使用规则； </a:t>
            </a:r>
            <a:endParaRPr lang="en-US" altLang="zh-CN" sz="1600" dirty="0"/>
          </a:p>
          <a:p>
            <a:r>
              <a:rPr lang="zh-CN" altLang="en-US" sz="1600" dirty="0"/>
              <a:t>⑥章程修改程序；</a:t>
            </a:r>
            <a:endParaRPr lang="en-US" altLang="zh-CN" sz="1600" dirty="0"/>
          </a:p>
          <a:p>
            <a:r>
              <a:rPr lang="zh-CN" altLang="en-US" sz="1600" dirty="0"/>
              <a:t>⑦终止程序和终止后资产的处理；</a:t>
            </a:r>
            <a:endParaRPr lang="en-US" altLang="zh-CN" sz="1600" dirty="0"/>
          </a:p>
          <a:p>
            <a:r>
              <a:rPr lang="zh-CN" altLang="en-US" sz="1600" dirty="0"/>
              <a:t>⑧其他需要由章程规定的事项。 </a:t>
            </a:r>
            <a:endParaRPr lang="en-US" altLang="zh-CN" sz="1600" dirty="0"/>
          </a:p>
          <a:p>
            <a:r>
              <a:rPr lang="en-US" altLang="zh-CN" b="1" dirty="0"/>
              <a:t>3. </a:t>
            </a:r>
            <a:r>
              <a:rPr lang="zh-CN" altLang="en-US" b="1" dirty="0"/>
              <a:t>备案制度</a:t>
            </a:r>
            <a:endParaRPr lang="en-US" altLang="zh-CN" b="1" dirty="0"/>
          </a:p>
          <a:p>
            <a:r>
              <a:rPr lang="zh-CN" altLang="en-US" sz="1600" dirty="0"/>
              <a:t>（</a:t>
            </a:r>
            <a:r>
              <a:rPr lang="en-US" altLang="zh-CN" sz="1600" dirty="0"/>
              <a:t>1</a:t>
            </a:r>
            <a:r>
              <a:rPr lang="zh-CN" altLang="en-US" sz="1600" dirty="0"/>
              <a:t>）国有博物馆（第 </a:t>
            </a:r>
            <a:r>
              <a:rPr lang="en-US" altLang="zh-CN" sz="1600" dirty="0"/>
              <a:t>12 </a:t>
            </a:r>
            <a:r>
              <a:rPr lang="zh-CN" altLang="en-US" sz="1600" dirty="0"/>
              <a:t>条）</a:t>
            </a:r>
            <a:endParaRPr lang="en-US" altLang="zh-CN" sz="1600" dirty="0"/>
          </a:p>
          <a:p>
            <a:r>
              <a:rPr lang="zh-CN" altLang="en-US" sz="1600" dirty="0"/>
              <a:t>（</a:t>
            </a:r>
            <a:r>
              <a:rPr lang="en-US" altLang="zh-CN" sz="1600" dirty="0"/>
              <a:t>2</a:t>
            </a:r>
            <a:r>
              <a:rPr lang="zh-CN" altLang="en-US" sz="1600" dirty="0"/>
              <a:t>）古生物化石博物馆（第 </a:t>
            </a:r>
            <a:r>
              <a:rPr lang="en-US" altLang="zh-CN" sz="1600" dirty="0"/>
              <a:t>13 </a:t>
            </a:r>
            <a:r>
              <a:rPr lang="zh-CN" altLang="en-US" sz="1600" dirty="0"/>
              <a:t>条）</a:t>
            </a:r>
            <a:endParaRPr lang="en-US" altLang="zh-CN" sz="1600" dirty="0"/>
          </a:p>
          <a:p>
            <a:r>
              <a:rPr lang="zh-CN" altLang="en-US" sz="1600" dirty="0"/>
              <a:t>（</a:t>
            </a:r>
            <a:r>
              <a:rPr lang="en-US" altLang="zh-CN" sz="1600" dirty="0"/>
              <a:t>3</a:t>
            </a:r>
            <a:r>
              <a:rPr lang="zh-CN" altLang="en-US" sz="1600" dirty="0"/>
              <a:t>）非国有博物馆（第 </a:t>
            </a:r>
            <a:r>
              <a:rPr lang="en-US" altLang="zh-CN" sz="1600" dirty="0"/>
              <a:t>14 </a:t>
            </a:r>
            <a:r>
              <a:rPr lang="zh-CN" altLang="en-US" sz="1600" dirty="0"/>
              <a:t>、</a:t>
            </a:r>
            <a:r>
              <a:rPr lang="en-US" altLang="zh-CN" sz="1600" dirty="0"/>
              <a:t>15</a:t>
            </a:r>
            <a:r>
              <a:rPr lang="zh-CN" altLang="en-US" sz="1600" dirty="0"/>
              <a:t>条）</a:t>
            </a:r>
            <a:endParaRPr lang="zh-CN" altLang="en-US" sz="1600" dirty="0"/>
          </a:p>
        </p:txBody>
      </p:sp>
      <p:sp>
        <p:nvSpPr>
          <p:cNvPr id="7" name="矩形 6"/>
          <p:cNvSpPr/>
          <p:nvPr/>
        </p:nvSpPr>
        <p:spPr>
          <a:xfrm>
            <a:off x="6580542" y="1472672"/>
            <a:ext cx="9583388" cy="4924425"/>
          </a:xfrm>
          <a:prstGeom prst="rect">
            <a:avLst/>
          </a:prstGeom>
        </p:spPr>
        <p:txBody>
          <a:bodyPr wrap="square">
            <a:spAutoFit/>
          </a:bodyPr>
          <a:lstStyle/>
          <a:p>
            <a:r>
              <a:rPr lang="zh-CN" altLang="en-US" b="1" dirty="0"/>
              <a:t>二、博物馆的管理</a:t>
            </a:r>
            <a:endParaRPr lang="en-US" altLang="zh-CN" dirty="0"/>
          </a:p>
          <a:p>
            <a:r>
              <a:rPr lang="en-US" altLang="zh-CN" sz="1600" dirty="0"/>
              <a:t>1. </a:t>
            </a:r>
            <a:r>
              <a:rPr lang="zh-CN" altLang="en-US" sz="1600" dirty="0"/>
              <a:t>管理部门 （第 </a:t>
            </a:r>
            <a:r>
              <a:rPr lang="en-US" altLang="zh-CN" sz="1600" dirty="0"/>
              <a:t>7 </a:t>
            </a:r>
            <a:r>
              <a:rPr lang="zh-CN" altLang="en-US" sz="1600" dirty="0"/>
              <a:t>条）</a:t>
            </a:r>
            <a:endParaRPr lang="en-US" altLang="zh-CN" sz="1600" dirty="0"/>
          </a:p>
          <a:p>
            <a:r>
              <a:rPr lang="en-US" altLang="zh-CN" sz="1600" dirty="0"/>
              <a:t>2. </a:t>
            </a:r>
            <a:r>
              <a:rPr lang="zh-CN" altLang="en-US" sz="1600" dirty="0"/>
              <a:t>管理制度 </a:t>
            </a:r>
            <a:endParaRPr lang="en-US" altLang="zh-CN" sz="1600" dirty="0"/>
          </a:p>
          <a:p>
            <a:r>
              <a:rPr lang="zh-CN" altLang="en-US" sz="1600" dirty="0"/>
              <a:t>（</a:t>
            </a:r>
            <a:r>
              <a:rPr lang="en-US" altLang="zh-CN" sz="1600" dirty="0"/>
              <a:t>1</a:t>
            </a:r>
            <a:r>
              <a:rPr lang="zh-CN" altLang="en-US" sz="1600" dirty="0"/>
              <a:t>）组织管理制度（第 </a:t>
            </a:r>
            <a:r>
              <a:rPr lang="en-US" altLang="zh-CN" sz="1600" dirty="0"/>
              <a:t>17</a:t>
            </a:r>
            <a:r>
              <a:rPr lang="zh-CN" altLang="en-US" sz="1600" dirty="0"/>
              <a:t>、</a:t>
            </a:r>
            <a:r>
              <a:rPr lang="en-US" altLang="zh-CN" sz="1600" dirty="0"/>
              <a:t>18 </a:t>
            </a:r>
            <a:r>
              <a:rPr lang="zh-CN" altLang="en-US" sz="1600" dirty="0"/>
              <a:t>条）</a:t>
            </a:r>
            <a:endParaRPr lang="en-US" altLang="zh-CN" sz="1600" dirty="0"/>
          </a:p>
          <a:p>
            <a:r>
              <a:rPr lang="zh-CN" altLang="en-US" sz="1600" dirty="0"/>
              <a:t>（</a:t>
            </a:r>
            <a:r>
              <a:rPr lang="en-US" altLang="zh-CN" sz="1600" dirty="0"/>
              <a:t>2</a:t>
            </a:r>
            <a:r>
              <a:rPr lang="zh-CN" altLang="en-US" sz="1600" dirty="0"/>
              <a:t>）使用管理制度（第 </a:t>
            </a:r>
            <a:r>
              <a:rPr lang="en-US" altLang="zh-CN" sz="1600" dirty="0"/>
              <a:t>19 </a:t>
            </a:r>
            <a:r>
              <a:rPr lang="zh-CN" altLang="en-US" sz="1600" dirty="0"/>
              <a:t>条）</a:t>
            </a:r>
            <a:endParaRPr lang="en-US" altLang="zh-CN" sz="1600" dirty="0"/>
          </a:p>
          <a:p>
            <a:r>
              <a:rPr lang="zh-CN" altLang="en-US" sz="1600" dirty="0"/>
              <a:t>（</a:t>
            </a:r>
            <a:r>
              <a:rPr lang="en-US" altLang="zh-CN" sz="1600" dirty="0"/>
              <a:t>3</a:t>
            </a:r>
            <a:r>
              <a:rPr lang="zh-CN" altLang="en-US" sz="1600" dirty="0"/>
              <a:t>）捐赠管理制度（第 </a:t>
            </a:r>
            <a:r>
              <a:rPr lang="en-US" altLang="zh-CN" sz="1600" dirty="0"/>
              <a:t>20</a:t>
            </a:r>
            <a:r>
              <a:rPr lang="zh-CN" altLang="en-US" sz="1600" dirty="0"/>
              <a:t>、</a:t>
            </a:r>
            <a:r>
              <a:rPr lang="en-US" altLang="zh-CN" sz="1600" dirty="0"/>
              <a:t>21 </a:t>
            </a:r>
            <a:r>
              <a:rPr lang="zh-CN" altLang="en-US" sz="1600" dirty="0"/>
              <a:t>条）</a:t>
            </a:r>
            <a:endParaRPr lang="en-US" altLang="zh-CN" sz="1600" dirty="0"/>
          </a:p>
          <a:p>
            <a:r>
              <a:rPr lang="zh-CN" altLang="en-US" sz="1600" dirty="0"/>
              <a:t>（</a:t>
            </a:r>
            <a:r>
              <a:rPr lang="en-US" altLang="zh-CN" sz="1600" dirty="0"/>
              <a:t>4</a:t>
            </a:r>
            <a:r>
              <a:rPr lang="zh-CN" altLang="en-US" sz="1600" dirty="0"/>
              <a:t>）档案管理制度（第 </a:t>
            </a:r>
            <a:r>
              <a:rPr lang="en-US" altLang="zh-CN" sz="1600" dirty="0"/>
              <a:t>22 </a:t>
            </a:r>
            <a:r>
              <a:rPr lang="zh-CN" altLang="en-US" sz="1600" dirty="0"/>
              <a:t>条）</a:t>
            </a:r>
            <a:endParaRPr lang="en-US" altLang="zh-CN" sz="1600" dirty="0"/>
          </a:p>
          <a:p>
            <a:r>
              <a:rPr lang="zh-CN" altLang="en-US" sz="1600" dirty="0"/>
              <a:t>（</a:t>
            </a:r>
            <a:r>
              <a:rPr lang="en-US" altLang="zh-CN" sz="1600" dirty="0"/>
              <a:t>5</a:t>
            </a:r>
            <a:r>
              <a:rPr lang="zh-CN" altLang="en-US" sz="1600" dirty="0"/>
              <a:t>）安全管理制度（第 </a:t>
            </a:r>
            <a:r>
              <a:rPr lang="en-US" altLang="zh-CN" sz="1600" dirty="0"/>
              <a:t>23 </a:t>
            </a:r>
            <a:r>
              <a:rPr lang="zh-CN" altLang="en-US" sz="1600" dirty="0"/>
              <a:t>、</a:t>
            </a:r>
            <a:r>
              <a:rPr lang="en-US" altLang="zh-CN" sz="1600" dirty="0"/>
              <a:t>24</a:t>
            </a:r>
            <a:r>
              <a:rPr lang="zh-CN" altLang="en-US" sz="1600" dirty="0"/>
              <a:t>条）</a:t>
            </a:r>
            <a:endParaRPr lang="en-US" altLang="zh-CN" sz="1600" dirty="0"/>
          </a:p>
          <a:p>
            <a:r>
              <a:rPr lang="zh-CN" altLang="en-US" sz="1600" dirty="0"/>
              <a:t>（</a:t>
            </a:r>
            <a:r>
              <a:rPr lang="en-US" altLang="zh-CN" sz="1600" dirty="0"/>
              <a:t>6</a:t>
            </a:r>
            <a:r>
              <a:rPr lang="zh-CN" altLang="en-US" sz="1600" dirty="0"/>
              <a:t>）出入境及买卖管理制度（第 </a:t>
            </a:r>
            <a:r>
              <a:rPr lang="en-US" altLang="zh-CN" sz="1600" dirty="0"/>
              <a:t>25</a:t>
            </a:r>
            <a:r>
              <a:rPr lang="zh-CN" altLang="en-US" sz="1600" dirty="0"/>
              <a:t>、</a:t>
            </a:r>
            <a:r>
              <a:rPr lang="en-US" altLang="zh-CN" sz="1600" dirty="0"/>
              <a:t>27 </a:t>
            </a:r>
            <a:r>
              <a:rPr lang="zh-CN" altLang="en-US" sz="1600" dirty="0"/>
              <a:t>条）</a:t>
            </a:r>
            <a:endParaRPr lang="en-US" altLang="zh-CN" sz="1600" dirty="0"/>
          </a:p>
          <a:p>
            <a:r>
              <a:rPr lang="zh-CN" altLang="en-US" b="1" dirty="0"/>
              <a:t>三、博物馆的社会服务</a:t>
            </a:r>
            <a:endParaRPr lang="zh-CN" altLang="en-US" b="1" dirty="0"/>
          </a:p>
          <a:p>
            <a:r>
              <a:rPr lang="en-US" altLang="zh-CN" sz="1600" dirty="0"/>
              <a:t>1. </a:t>
            </a:r>
            <a:r>
              <a:rPr lang="zh-CN" altLang="en-US" sz="1600" dirty="0"/>
              <a:t>陈列展览 （第 </a:t>
            </a:r>
            <a:r>
              <a:rPr lang="en-US" altLang="zh-CN" sz="1600" dirty="0"/>
              <a:t>30 </a:t>
            </a:r>
            <a:r>
              <a:rPr lang="zh-CN" altLang="en-US" sz="1600" dirty="0"/>
              <a:t>条）</a:t>
            </a:r>
            <a:endParaRPr lang="en-US" altLang="zh-CN" sz="1600" dirty="0"/>
          </a:p>
          <a:p>
            <a:r>
              <a:rPr lang="en-US" altLang="zh-CN" sz="1600" dirty="0"/>
              <a:t>2. </a:t>
            </a:r>
            <a:r>
              <a:rPr lang="zh-CN" altLang="en-US" sz="1600" dirty="0"/>
              <a:t>公众开放制度 （第 </a:t>
            </a:r>
            <a:r>
              <a:rPr lang="en-US" altLang="zh-CN" sz="1600" dirty="0"/>
              <a:t>28</a:t>
            </a:r>
            <a:r>
              <a:rPr lang="zh-CN" altLang="en-US" sz="1600" dirty="0"/>
              <a:t>、</a:t>
            </a:r>
            <a:r>
              <a:rPr lang="en-US" altLang="zh-CN" sz="1600" dirty="0"/>
              <a:t>29</a:t>
            </a:r>
            <a:r>
              <a:rPr lang="zh-CN" altLang="en-US" sz="1600" dirty="0"/>
              <a:t>、</a:t>
            </a:r>
            <a:r>
              <a:rPr lang="en-US" altLang="zh-CN" sz="1600" dirty="0"/>
              <a:t>33 </a:t>
            </a:r>
            <a:r>
              <a:rPr lang="zh-CN" altLang="en-US" sz="1600" dirty="0"/>
              <a:t>条）</a:t>
            </a:r>
            <a:endParaRPr lang="en-US" altLang="zh-CN" sz="1600" dirty="0"/>
          </a:p>
          <a:p>
            <a:r>
              <a:rPr lang="en-US" altLang="zh-CN" sz="1600" dirty="0"/>
              <a:t>3. </a:t>
            </a:r>
            <a:r>
              <a:rPr lang="zh-CN" altLang="en-US" sz="1600" dirty="0"/>
              <a:t>社会教育与服务制度 </a:t>
            </a:r>
            <a:endParaRPr lang="en-US" altLang="zh-CN" sz="1600" dirty="0"/>
          </a:p>
          <a:p>
            <a:r>
              <a:rPr lang="zh-CN" altLang="en-US" sz="1600" dirty="0"/>
              <a:t>（</a:t>
            </a:r>
            <a:r>
              <a:rPr lang="en-US" altLang="zh-CN" sz="1600" dirty="0"/>
              <a:t>1</a:t>
            </a:r>
            <a:r>
              <a:rPr lang="zh-CN" altLang="en-US" sz="1600" dirty="0"/>
              <a:t>）博物馆的义务（第 </a:t>
            </a:r>
            <a:r>
              <a:rPr lang="en-US" altLang="zh-CN" sz="1600" dirty="0"/>
              <a:t>32</a:t>
            </a:r>
            <a:r>
              <a:rPr lang="zh-CN" altLang="en-US" sz="1600" dirty="0"/>
              <a:t>、</a:t>
            </a:r>
            <a:r>
              <a:rPr lang="en-US" altLang="zh-CN" sz="1600" dirty="0"/>
              <a:t>34</a:t>
            </a:r>
            <a:r>
              <a:rPr lang="zh-CN" altLang="en-US" sz="1600" dirty="0"/>
              <a:t>、</a:t>
            </a:r>
            <a:r>
              <a:rPr lang="en-US" altLang="zh-CN" sz="1600" dirty="0"/>
              <a:t>36 </a:t>
            </a:r>
            <a:r>
              <a:rPr lang="zh-CN" altLang="en-US" sz="1600" dirty="0"/>
              <a:t>条）</a:t>
            </a:r>
            <a:endParaRPr lang="en-US" altLang="zh-CN" sz="1600" dirty="0"/>
          </a:p>
          <a:p>
            <a:r>
              <a:rPr lang="zh-CN" altLang="en-US" sz="1600" dirty="0"/>
              <a:t>（</a:t>
            </a:r>
            <a:r>
              <a:rPr lang="en-US" altLang="zh-CN" sz="1600" dirty="0"/>
              <a:t>2</a:t>
            </a:r>
            <a:r>
              <a:rPr lang="zh-CN" altLang="en-US" sz="1600" dirty="0"/>
              <a:t>）主管部门的义务（第</a:t>
            </a:r>
            <a:r>
              <a:rPr lang="en-US" altLang="zh-CN" sz="1600" dirty="0"/>
              <a:t>35</a:t>
            </a:r>
            <a:r>
              <a:rPr lang="zh-CN" altLang="en-US" sz="1600" dirty="0"/>
              <a:t>条）</a:t>
            </a:r>
            <a:endParaRPr lang="en-US" altLang="zh-CN" sz="1600" dirty="0"/>
          </a:p>
          <a:p>
            <a:r>
              <a:rPr lang="zh-CN" altLang="en-US" sz="1600" dirty="0"/>
              <a:t>（</a:t>
            </a:r>
            <a:r>
              <a:rPr lang="en-US" altLang="zh-CN" sz="1600" dirty="0"/>
              <a:t>3</a:t>
            </a:r>
            <a:r>
              <a:rPr lang="zh-CN" altLang="en-US" sz="1600" dirty="0"/>
              <a:t>）社会公众的义务（第</a:t>
            </a:r>
            <a:r>
              <a:rPr lang="en-US" altLang="zh-CN" sz="1600" dirty="0"/>
              <a:t>37</a:t>
            </a:r>
            <a:r>
              <a:rPr lang="zh-CN" altLang="en-US" sz="1600" dirty="0"/>
              <a:t>条）</a:t>
            </a:r>
            <a:endParaRPr lang="en-US" altLang="zh-CN" sz="1600" dirty="0"/>
          </a:p>
          <a:p>
            <a:r>
              <a:rPr lang="zh-CN" altLang="en-US" b="1" dirty="0"/>
              <a:t>四、法律责任</a:t>
            </a:r>
            <a:endParaRPr lang="zh-CN" altLang="en-US" b="1" dirty="0"/>
          </a:p>
          <a:p>
            <a:r>
              <a:rPr lang="en-US" altLang="zh-CN" sz="1600" dirty="0"/>
              <a:t>1. </a:t>
            </a:r>
            <a:r>
              <a:rPr lang="zh-CN" altLang="en-US" sz="1600" dirty="0"/>
              <a:t>主管部门及工作人员的法律责任（第 </a:t>
            </a:r>
            <a:r>
              <a:rPr lang="en-US" altLang="zh-CN" sz="1600" dirty="0"/>
              <a:t>43 </a:t>
            </a:r>
            <a:r>
              <a:rPr lang="zh-CN" altLang="en-US" sz="1600" dirty="0"/>
              <a:t>条）</a:t>
            </a:r>
            <a:endParaRPr lang="en-US" altLang="zh-CN" sz="1600" dirty="0"/>
          </a:p>
          <a:p>
            <a:r>
              <a:rPr lang="en-US" altLang="zh-CN" sz="1600" dirty="0"/>
              <a:t>2. </a:t>
            </a:r>
            <a:r>
              <a:rPr lang="zh-CN" altLang="en-US" sz="1600" dirty="0"/>
              <a:t>违法经营责任 （第 </a:t>
            </a:r>
            <a:r>
              <a:rPr lang="en-US" altLang="zh-CN" sz="1600" dirty="0"/>
              <a:t>41 </a:t>
            </a:r>
            <a:r>
              <a:rPr lang="zh-CN" altLang="en-US" sz="1600" dirty="0"/>
              <a:t>、</a:t>
            </a:r>
            <a:r>
              <a:rPr lang="en-US" altLang="zh-CN" sz="1600" dirty="0"/>
              <a:t>42</a:t>
            </a:r>
            <a:r>
              <a:rPr lang="zh-CN" altLang="en-US" sz="1600" dirty="0"/>
              <a:t>、</a:t>
            </a:r>
            <a:r>
              <a:rPr lang="en-US" altLang="zh-CN" sz="1600" dirty="0"/>
              <a:t>39</a:t>
            </a:r>
            <a:r>
              <a:rPr lang="zh-CN" altLang="en-US" sz="1600" dirty="0"/>
              <a:t>、</a:t>
            </a:r>
            <a:r>
              <a:rPr lang="en-US" altLang="zh-CN" sz="1600" dirty="0"/>
              <a:t>40</a:t>
            </a:r>
            <a:r>
              <a:rPr lang="zh-CN" altLang="en-US" sz="1600" dirty="0"/>
              <a:t>条）</a:t>
            </a:r>
            <a:endParaRPr lang="en-US" altLang="zh-CN" sz="1600" dirty="0"/>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83133" y="1504621"/>
            <a:ext cx="11107928" cy="4862870"/>
          </a:xfrm>
          <a:prstGeom prst="rect">
            <a:avLst/>
          </a:prstGeom>
        </p:spPr>
        <p:txBody>
          <a:bodyPr wrap="square">
            <a:spAutoFit/>
          </a:bodyPr>
          <a:lstStyle/>
          <a:p>
            <a:pPr fontAlgn="base">
              <a:spcBef>
                <a:spcPct val="0"/>
              </a:spcBef>
              <a:spcAft>
                <a:spcPct val="0"/>
              </a:spcAft>
              <a:tabLst>
                <a:tab pos="795020" algn="l"/>
              </a:tabLst>
            </a:pPr>
            <a:r>
              <a:rPr lang="zh-CN" altLang="en-US" b="1" dirty="0"/>
              <a:t>一、申报与设立制度</a:t>
            </a:r>
            <a:endParaRPr lang="zh-CN" altLang="en-US" b="1" dirty="0"/>
          </a:p>
          <a:p>
            <a:pPr lvl="0" eaLnBrk="0" fontAlgn="base" hangingPunct="0">
              <a:spcBef>
                <a:spcPct val="0"/>
              </a:spcBef>
              <a:spcAft>
                <a:spcPct val="0"/>
              </a:spcAft>
              <a:tabLst>
                <a:tab pos="795020" algn="l"/>
              </a:tabLst>
            </a:pPr>
            <a:r>
              <a:rPr lang="en-US" altLang="zh-CN" b="1" dirty="0">
                <a:solidFill>
                  <a:srgbClr val="231F20"/>
                </a:solidFill>
                <a:latin typeface="+mn-ea"/>
                <a:cs typeface="方正精品楷体_GBK"/>
              </a:rPr>
              <a:t>1. </a:t>
            </a:r>
            <a:r>
              <a:rPr lang="zh-CN" altLang="en-US" b="1" dirty="0">
                <a:solidFill>
                  <a:srgbClr val="231F20"/>
                </a:solidFill>
                <a:latin typeface="+mn-ea"/>
                <a:cs typeface="方正精品楷体_GBK"/>
              </a:rPr>
              <a:t>申报设立的条件和程序</a:t>
            </a:r>
            <a:endParaRPr lang="zh-CN" altLang="en-US" b="1" dirty="0">
              <a:latin typeface="+mn-ea"/>
              <a:cs typeface="宋体" panose="02010600030101010101" pitchFamily="2" charset="-122"/>
            </a:endParaRPr>
          </a:p>
          <a:p>
            <a:pPr lvl="0" indent="457200" eaLnBrk="0" fontAlgn="base" hangingPunct="0">
              <a:spcBef>
                <a:spcPct val="0"/>
              </a:spcBef>
              <a:spcAft>
                <a:spcPct val="0"/>
              </a:spcAft>
              <a:tabLst>
                <a:tab pos="795020" algn="l"/>
              </a:tabLst>
            </a:pPr>
            <a:r>
              <a:rPr lang="zh-CN" altLang="en-US" sz="1600" dirty="0">
                <a:solidFill>
                  <a:srgbClr val="231F20"/>
                </a:solidFill>
                <a:latin typeface="+mn-ea"/>
                <a:cs typeface="方正书宋_GBK"/>
              </a:rPr>
              <a:t>（</a:t>
            </a:r>
            <a:r>
              <a:rPr lang="en-US" altLang="zh-CN" sz="1600" dirty="0">
                <a:solidFill>
                  <a:srgbClr val="231F20"/>
                </a:solidFill>
                <a:latin typeface="+mn-ea"/>
                <a:cs typeface="方正书宋_GBK"/>
              </a:rPr>
              <a:t>1</a:t>
            </a:r>
            <a:r>
              <a:rPr lang="zh-CN" altLang="en-US" sz="1600" dirty="0">
                <a:solidFill>
                  <a:srgbClr val="231F20"/>
                </a:solidFill>
                <a:latin typeface="+mn-ea"/>
                <a:cs typeface="方正书宋_GBK"/>
              </a:rPr>
              <a:t>）申报设立原则。少而精的原则，坚持公开、公平、公正，履行申报、审核、论证、批准等程序。</a:t>
            </a:r>
            <a:endParaRPr lang="zh-CN" altLang="en-US" sz="1600" dirty="0">
              <a:latin typeface="+mn-ea"/>
              <a:cs typeface="宋体" panose="02010600030101010101" pitchFamily="2" charset="-122"/>
            </a:endParaRPr>
          </a:p>
          <a:p>
            <a:pPr lvl="0" indent="457200" eaLnBrk="0" fontAlgn="base" hangingPunct="0">
              <a:spcBef>
                <a:spcPct val="0"/>
              </a:spcBef>
              <a:spcAft>
                <a:spcPct val="0"/>
              </a:spcAft>
              <a:tabLst>
                <a:tab pos="795020" algn="l"/>
              </a:tabLst>
            </a:pPr>
            <a:r>
              <a:rPr lang="zh-CN" altLang="en-US" sz="1600" dirty="0">
                <a:solidFill>
                  <a:srgbClr val="231F20"/>
                </a:solidFill>
                <a:latin typeface="+mn-ea"/>
                <a:cs typeface="方正书宋_GBK"/>
              </a:rPr>
              <a:t>（</a:t>
            </a:r>
            <a:r>
              <a:rPr lang="en-US" altLang="zh-CN" sz="1600" dirty="0">
                <a:solidFill>
                  <a:srgbClr val="231F20"/>
                </a:solidFill>
                <a:latin typeface="+mn-ea"/>
                <a:cs typeface="方正书宋_GBK"/>
              </a:rPr>
              <a:t>2</a:t>
            </a:r>
            <a:r>
              <a:rPr lang="zh-CN" altLang="en-US" sz="1600" dirty="0">
                <a:solidFill>
                  <a:srgbClr val="231F20"/>
                </a:solidFill>
                <a:latin typeface="+mn-ea"/>
                <a:cs typeface="方正书宋_GBK"/>
              </a:rPr>
              <a:t>）申报条件。①传统文化历史积淀丰厚，具有鲜明地域或民族特色，文化生态保持良好；②非物质文化遗产资源丰富，是当地生产生活的重要组成部分；③非物质文化遗产传承有序，传承实践富有活力、氛围浓厚，当地民众广泛参与，认同感强；④与非物质文化遗产密切相关的实物、场所保存利用良好，其周边的自然生态环境能为非物质文化遗产提供良性的发展空间；⑤所在地人民政府重视文化生态保护，对非物质文化遗产项目集中、自然生态环境基本良好、传统文化生态保持较为完整的乡镇、村落、街区等重点区域以及开展非物质文化遗产传承所依存的重要场所开列清单，并已经制定实施保护办法和措施；⑥有文化生态保护区建设管理机构和工作人员；⑦在省（区、市）内已实行文化生态区域性整体保护两年以上，成效明显。</a:t>
            </a:r>
            <a:endParaRPr lang="zh-CN" altLang="en-US" sz="1600" dirty="0">
              <a:latin typeface="+mn-ea"/>
              <a:cs typeface="宋体" panose="02010600030101010101" pitchFamily="2" charset="-122"/>
            </a:endParaRPr>
          </a:p>
          <a:p>
            <a:pPr lvl="0" indent="457200" eaLnBrk="0" fontAlgn="base" hangingPunct="0">
              <a:spcBef>
                <a:spcPct val="0"/>
              </a:spcBef>
              <a:spcAft>
                <a:spcPct val="0"/>
              </a:spcAft>
              <a:tabLst>
                <a:tab pos="795020" algn="l"/>
              </a:tabLst>
            </a:pPr>
            <a:r>
              <a:rPr lang="zh-CN" altLang="en-US" sz="1600" dirty="0">
                <a:solidFill>
                  <a:srgbClr val="231F20"/>
                </a:solidFill>
                <a:latin typeface="+mn-ea"/>
                <a:cs typeface="方正书宋_GBK"/>
              </a:rPr>
              <a:t>（</a:t>
            </a:r>
            <a:r>
              <a:rPr lang="en-US" altLang="zh-CN" sz="1600" dirty="0">
                <a:solidFill>
                  <a:srgbClr val="231F20"/>
                </a:solidFill>
                <a:latin typeface="+mn-ea"/>
                <a:cs typeface="方正书宋_GBK"/>
              </a:rPr>
              <a:t>3</a:t>
            </a:r>
            <a:r>
              <a:rPr lang="zh-CN" altLang="en-US" sz="1600" dirty="0">
                <a:solidFill>
                  <a:srgbClr val="231F20"/>
                </a:solidFill>
                <a:latin typeface="+mn-ea"/>
                <a:cs typeface="方正书宋_GBK"/>
              </a:rPr>
              <a:t>）申报程序。申报地区人民政府向省级人民政府文化主管部门提出申报国家级文化生态保护区的申请；省级人民政府文化主管部门组织开展审核论证，经省级人民政府同意后，向文化和旅游部提出设立国家级文化生态保护区的申请。</a:t>
            </a:r>
            <a:endParaRPr lang="zh-CN" altLang="en-US" sz="1600" dirty="0">
              <a:latin typeface="+mn-ea"/>
              <a:cs typeface="宋体" panose="02010600030101010101" pitchFamily="2" charset="-122"/>
            </a:endParaRPr>
          </a:p>
          <a:p>
            <a:pPr lvl="0" indent="457200" eaLnBrk="0" fontAlgn="base" hangingPunct="0">
              <a:spcBef>
                <a:spcPct val="0"/>
              </a:spcBef>
              <a:spcAft>
                <a:spcPct val="0"/>
              </a:spcAft>
              <a:tabLst>
                <a:tab pos="795020" algn="l"/>
              </a:tabLst>
            </a:pPr>
            <a:r>
              <a:rPr lang="zh-CN" altLang="en-US" sz="1600" dirty="0">
                <a:solidFill>
                  <a:srgbClr val="231F20"/>
                </a:solidFill>
                <a:latin typeface="+mn-ea"/>
                <a:cs typeface="方正书宋_GBK"/>
              </a:rPr>
              <a:t>（</a:t>
            </a:r>
            <a:r>
              <a:rPr lang="en-US" altLang="zh-CN" sz="1600" dirty="0">
                <a:solidFill>
                  <a:srgbClr val="231F20"/>
                </a:solidFill>
                <a:latin typeface="+mn-ea"/>
                <a:cs typeface="方正书宋_GBK"/>
              </a:rPr>
              <a:t>4</a:t>
            </a:r>
            <a:r>
              <a:rPr lang="zh-CN" altLang="en-US" sz="1600" dirty="0">
                <a:solidFill>
                  <a:srgbClr val="231F20"/>
                </a:solidFill>
                <a:latin typeface="+mn-ea"/>
                <a:cs typeface="方正书宋_GBK"/>
              </a:rPr>
              <a:t>）申报材料。①省级人民政府文化主管部门设立国家级文化生态保护区的申请和省级人民政府同意申请的相关文件；②文化生态保护区规划纲要；③省级人民政府文化主管部门组织的专家评审论证意见；④本省（区、市） 内实行文化生态区域性整体保护的相关文件；⑤其他有关材料。</a:t>
            </a:r>
            <a:endParaRPr lang="zh-CN" altLang="en-US" sz="1600" dirty="0">
              <a:latin typeface="+mn-ea"/>
              <a:cs typeface="宋体" panose="02010600030101010101" pitchFamily="2" charset="-122"/>
            </a:endParaRPr>
          </a:p>
          <a:p>
            <a:pPr lvl="0" indent="457200" eaLnBrk="0" fontAlgn="base" hangingPunct="0">
              <a:spcBef>
                <a:spcPct val="0"/>
              </a:spcBef>
              <a:spcAft>
                <a:spcPct val="0"/>
              </a:spcAft>
              <a:tabLst>
                <a:tab pos="795020" algn="l"/>
              </a:tabLst>
            </a:pPr>
            <a:r>
              <a:rPr lang="zh-CN" altLang="en-US" sz="1600" dirty="0">
                <a:solidFill>
                  <a:srgbClr val="231F20"/>
                </a:solidFill>
                <a:latin typeface="+mn-ea"/>
                <a:cs typeface="方正书宋_GBK"/>
              </a:rPr>
              <a:t>（</a:t>
            </a:r>
            <a:r>
              <a:rPr lang="en-US" altLang="zh-CN" sz="1600" dirty="0">
                <a:solidFill>
                  <a:srgbClr val="231F20"/>
                </a:solidFill>
                <a:latin typeface="+mn-ea"/>
                <a:cs typeface="方正书宋_GBK"/>
              </a:rPr>
              <a:t>5</a:t>
            </a:r>
            <a:r>
              <a:rPr lang="zh-CN" altLang="en-US" sz="1600" dirty="0">
                <a:solidFill>
                  <a:srgbClr val="231F20"/>
                </a:solidFill>
                <a:latin typeface="+mn-ea"/>
                <a:cs typeface="方正书宋_GBK"/>
              </a:rPr>
              <a:t>）规划纲要编制。</a:t>
            </a:r>
            <a:endParaRPr lang="en-US" altLang="zh-CN" sz="1600" dirty="0">
              <a:solidFill>
                <a:srgbClr val="231F20"/>
              </a:solidFill>
              <a:latin typeface="+mn-ea"/>
              <a:cs typeface="方正书宋_GBK"/>
            </a:endParaRPr>
          </a:p>
          <a:p>
            <a:pPr lvl="0" indent="457200" eaLnBrk="0" fontAlgn="base" hangingPunct="0">
              <a:spcBef>
                <a:spcPct val="0"/>
              </a:spcBef>
              <a:spcAft>
                <a:spcPct val="0"/>
              </a:spcAft>
              <a:tabLst>
                <a:tab pos="795020" algn="l"/>
              </a:tabLst>
            </a:pPr>
            <a:r>
              <a:rPr lang="zh-CN" altLang="en-US" sz="1600" dirty="0">
                <a:solidFill>
                  <a:srgbClr val="231F20"/>
                </a:solidFill>
                <a:latin typeface="+mn-ea"/>
                <a:cs typeface="方正书宋_GBK"/>
              </a:rPr>
              <a:t>（</a:t>
            </a:r>
            <a:r>
              <a:rPr lang="en-US" altLang="zh-CN" sz="1600" dirty="0">
                <a:solidFill>
                  <a:srgbClr val="231F20"/>
                </a:solidFill>
                <a:latin typeface="+mn-ea"/>
                <a:cs typeface="方正书宋_GBK"/>
              </a:rPr>
              <a:t>6</a:t>
            </a:r>
            <a:r>
              <a:rPr lang="zh-CN" altLang="en-US" sz="1600" dirty="0">
                <a:solidFill>
                  <a:srgbClr val="231F20"/>
                </a:solidFill>
                <a:latin typeface="+mn-ea"/>
                <a:cs typeface="方正书宋_GBK"/>
              </a:rPr>
              <a:t>）审批与设立。①材料审核与实地考察。②设立国家级文化生态保护实验区。③编制国家级文化生态保护区总体规划。④设立国家级文化生态保护区。</a:t>
            </a:r>
            <a:endParaRPr lang="en-US" altLang="zh-CN" sz="1600" dirty="0">
              <a:solidFill>
                <a:srgbClr val="231F20"/>
              </a:solidFill>
              <a:latin typeface="+mn-ea"/>
              <a:cs typeface="方正书宋_GBK"/>
            </a:endParaRPr>
          </a:p>
          <a:p>
            <a:pPr lvl="0" eaLnBrk="0" fontAlgn="base" hangingPunct="0">
              <a:spcBef>
                <a:spcPct val="0"/>
              </a:spcBef>
              <a:spcAft>
                <a:spcPct val="0"/>
              </a:spcAft>
              <a:tabLst>
                <a:tab pos="795020" algn="l"/>
              </a:tabLst>
            </a:pPr>
            <a:endParaRPr lang="zh-CN" altLang="en-US" b="1" dirty="0">
              <a:latin typeface="+mn-ea"/>
              <a:cs typeface="方正黑体_GBK"/>
            </a:endParaRPr>
          </a:p>
        </p:txBody>
      </p:sp>
      <p:sp>
        <p:nvSpPr>
          <p:cNvPr id="4" name="矩形 3"/>
          <p:cNvSpPr/>
          <p:nvPr/>
        </p:nvSpPr>
        <p:spPr>
          <a:xfrm>
            <a:off x="3836440" y="917608"/>
            <a:ext cx="4801314" cy="369332"/>
          </a:xfrm>
          <a:prstGeom prst="rect">
            <a:avLst/>
          </a:prstGeom>
        </p:spPr>
        <p:txBody>
          <a:bodyPr wrap="none">
            <a:spAutoFit/>
          </a:bodyPr>
          <a:lstStyle/>
          <a:p>
            <a:r>
              <a:rPr lang="zh-CN" altLang="en-US" b="1" dirty="0"/>
              <a:t>第六节　国家级文化生态保护区管理法律制度</a:t>
            </a:r>
            <a:endParaRPr lang="zh-CN" altLang="en-US" b="1" dirty="0"/>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30797" y="1032752"/>
            <a:ext cx="12192000" cy="5109091"/>
          </a:xfrm>
          <a:prstGeom prst="rect">
            <a:avLst/>
          </a:prstGeom>
        </p:spPr>
        <p:txBody>
          <a:bodyPr wrap="square">
            <a:spAutoFit/>
          </a:bodyPr>
          <a:lstStyle/>
          <a:p>
            <a:pPr lvl="0" eaLnBrk="0" fontAlgn="base" hangingPunct="0">
              <a:spcBef>
                <a:spcPct val="0"/>
              </a:spcBef>
              <a:spcAft>
                <a:spcPct val="0"/>
              </a:spcAft>
              <a:tabLst>
                <a:tab pos="795020" algn="l"/>
              </a:tabLst>
            </a:pPr>
            <a:r>
              <a:rPr lang="zh-CN" altLang="en-US" b="1" dirty="0">
                <a:solidFill>
                  <a:srgbClr val="231F20"/>
                </a:solidFill>
                <a:latin typeface="+mn-ea"/>
                <a:cs typeface="方正黑体_GBK"/>
              </a:rPr>
              <a:t>二、建设与管理制度</a:t>
            </a:r>
            <a:endParaRPr lang="en-US" altLang="zh-CN" b="1" dirty="0">
              <a:latin typeface="+mn-ea"/>
              <a:cs typeface="方正黑体_GBK"/>
            </a:endParaRPr>
          </a:p>
          <a:p>
            <a:pPr lvl="0" eaLnBrk="0" fontAlgn="base" hangingPunct="0">
              <a:spcBef>
                <a:spcPct val="0"/>
              </a:spcBef>
              <a:spcAft>
                <a:spcPct val="0"/>
              </a:spcAft>
              <a:tabLst>
                <a:tab pos="795020" algn="l"/>
              </a:tabLst>
            </a:pPr>
            <a:endParaRPr lang="en-US" altLang="zh-CN" b="1" dirty="0">
              <a:solidFill>
                <a:srgbClr val="231F20"/>
              </a:solidFill>
              <a:latin typeface="+mn-ea"/>
              <a:cs typeface="方正黑体_GBK"/>
            </a:endParaRPr>
          </a:p>
          <a:p>
            <a:pPr lvl="0" eaLnBrk="0" fontAlgn="base" hangingPunct="0">
              <a:spcBef>
                <a:spcPct val="0"/>
              </a:spcBef>
              <a:spcAft>
                <a:spcPct val="0"/>
              </a:spcAft>
              <a:tabLst>
                <a:tab pos="795020" algn="l"/>
              </a:tabLst>
            </a:pPr>
            <a:r>
              <a:rPr lang="en-US" altLang="zh-CN" b="1" dirty="0">
                <a:solidFill>
                  <a:srgbClr val="231F20"/>
                </a:solidFill>
                <a:latin typeface="+mn-ea"/>
                <a:cs typeface="方正黑体_GBK"/>
              </a:rPr>
              <a:t>1. </a:t>
            </a:r>
            <a:r>
              <a:rPr lang="zh-CN" altLang="en-US" b="1" dirty="0">
                <a:solidFill>
                  <a:srgbClr val="231F20"/>
                </a:solidFill>
                <a:latin typeface="+mn-ea"/>
                <a:cs typeface="方正黑体_GBK"/>
              </a:rPr>
              <a:t>责任主体</a:t>
            </a:r>
            <a:endParaRPr lang="en-US" altLang="zh-CN" b="1" dirty="0">
              <a:solidFill>
                <a:srgbClr val="231F20"/>
              </a:solidFill>
              <a:latin typeface="+mn-ea"/>
              <a:cs typeface="方正黑体_GBK"/>
            </a:endParaRPr>
          </a:p>
          <a:p>
            <a:pPr indent="457200"/>
            <a:r>
              <a:rPr lang="zh-CN" altLang="zh-CN" sz="1600" dirty="0"/>
              <a:t>国家级文化生态保护区建设管理机构负责统筹、指导、协调、推进国家级文化生态保护区的建设工作。</a:t>
            </a:r>
            <a:endParaRPr lang="en-US" altLang="zh-CN" sz="1600" dirty="0"/>
          </a:p>
          <a:p>
            <a:endParaRPr lang="en-US" altLang="zh-CN" b="1" dirty="0"/>
          </a:p>
          <a:p>
            <a:r>
              <a:rPr lang="en-US" altLang="zh-CN" b="1" dirty="0"/>
              <a:t>2. </a:t>
            </a:r>
            <a:r>
              <a:rPr lang="zh-CN" altLang="zh-CN" b="1" dirty="0"/>
              <a:t>主要职责</a:t>
            </a:r>
            <a:endParaRPr lang="zh-CN" altLang="zh-CN" sz="2400" b="1" dirty="0"/>
          </a:p>
          <a:p>
            <a:pPr indent="457200"/>
            <a:r>
              <a:rPr lang="zh-CN" altLang="zh-CN" sz="1600" dirty="0"/>
              <a:t>国家级文化生态保护区建设管理机构承担以下主要职责：</a:t>
            </a:r>
            <a:endParaRPr lang="zh-CN" altLang="zh-CN" sz="1600" dirty="0"/>
          </a:p>
          <a:p>
            <a:pPr indent="457200"/>
            <a:r>
              <a:rPr lang="zh-CN" altLang="zh-CN" sz="1600" dirty="0"/>
              <a:t>（</a:t>
            </a:r>
            <a:r>
              <a:rPr lang="en-US" altLang="zh-CN" sz="1600" dirty="0"/>
              <a:t>1</a:t>
            </a:r>
            <a:r>
              <a:rPr lang="zh-CN" altLang="zh-CN" sz="1600" dirty="0"/>
              <a:t>）贯彻落实国家有关文化建设、非物质文化遗产保护的法律、法规和方针、政策；</a:t>
            </a:r>
            <a:endParaRPr lang="zh-CN" altLang="zh-CN" sz="1600" dirty="0"/>
          </a:p>
          <a:p>
            <a:pPr indent="457200"/>
            <a:r>
              <a:rPr lang="zh-CN" altLang="zh-CN" sz="1600" dirty="0"/>
              <a:t>（</a:t>
            </a:r>
            <a:r>
              <a:rPr lang="en-US" altLang="zh-CN" sz="1600" dirty="0"/>
              <a:t>2</a:t>
            </a:r>
            <a:r>
              <a:rPr lang="zh-CN" altLang="zh-CN" sz="1600" dirty="0"/>
              <a:t>）制定实施国家级文化生态保护区的各项建设管理制度，创新工作机制和保护方式、措施；</a:t>
            </a:r>
            <a:endParaRPr lang="zh-CN" altLang="zh-CN" sz="1600" dirty="0"/>
          </a:p>
          <a:p>
            <a:pPr indent="457200"/>
            <a:r>
              <a:rPr lang="zh-CN" altLang="zh-CN" sz="1600" dirty="0"/>
              <a:t>（</a:t>
            </a:r>
            <a:r>
              <a:rPr lang="en-US" altLang="zh-CN" sz="1600" dirty="0"/>
              <a:t>3</a:t>
            </a:r>
            <a:r>
              <a:rPr lang="zh-CN" altLang="zh-CN" sz="1600" dirty="0"/>
              <a:t>）负责实施国家级文化生态保护区总体规划；</a:t>
            </a:r>
            <a:endParaRPr lang="zh-CN" altLang="zh-CN" sz="1600" dirty="0"/>
          </a:p>
          <a:p>
            <a:pPr indent="457200"/>
            <a:r>
              <a:rPr lang="zh-CN" altLang="zh-CN" sz="1600" dirty="0"/>
              <a:t>（</a:t>
            </a:r>
            <a:r>
              <a:rPr lang="en-US" altLang="zh-CN" sz="1600" dirty="0"/>
              <a:t>4</a:t>
            </a:r>
            <a:r>
              <a:rPr lang="zh-CN" altLang="zh-CN" sz="1600" dirty="0"/>
              <a:t>）组织或委托有关机构开展文化生态保护理论和实践研究；</a:t>
            </a:r>
            <a:endParaRPr lang="zh-CN" altLang="zh-CN" sz="1600" dirty="0"/>
          </a:p>
          <a:p>
            <a:pPr indent="457200"/>
            <a:r>
              <a:rPr lang="zh-CN" altLang="zh-CN" sz="1600" dirty="0"/>
              <a:t>（</a:t>
            </a:r>
            <a:r>
              <a:rPr lang="en-US" altLang="zh-CN" sz="1600" dirty="0"/>
              <a:t>5</a:t>
            </a:r>
            <a:r>
              <a:rPr lang="zh-CN" altLang="zh-CN" sz="1600" dirty="0"/>
              <a:t>）开展文化生态保护的宣传教育和培训；</a:t>
            </a:r>
            <a:endParaRPr lang="zh-CN" altLang="zh-CN" sz="1600" dirty="0"/>
          </a:p>
          <a:p>
            <a:pPr indent="457200"/>
            <a:r>
              <a:rPr lang="zh-CN" altLang="zh-CN" sz="1600" dirty="0"/>
              <a:t>（</a:t>
            </a:r>
            <a:r>
              <a:rPr lang="en-US" altLang="zh-CN" sz="1600" dirty="0"/>
              <a:t>6</a:t>
            </a:r>
            <a:r>
              <a:rPr lang="zh-CN" altLang="zh-CN" sz="1600" dirty="0"/>
              <a:t>）评估、报告和公布国家级文化生态保护区建设情况和成效。</a:t>
            </a:r>
            <a:endParaRPr lang="en-US" altLang="zh-CN" sz="1600" dirty="0"/>
          </a:p>
          <a:p>
            <a:pPr eaLnBrk="0" hangingPunct="0"/>
            <a:endParaRPr lang="en-US" altLang="zh-CN" b="1" dirty="0"/>
          </a:p>
          <a:p>
            <a:pPr eaLnBrk="0" hangingPunct="0"/>
            <a:r>
              <a:rPr lang="en-US" altLang="zh-CN" b="1" dirty="0"/>
              <a:t>3. </a:t>
            </a:r>
            <a:r>
              <a:rPr lang="zh-CN" altLang="zh-CN" b="1" dirty="0"/>
              <a:t>建设管理制度</a:t>
            </a:r>
            <a:endParaRPr lang="zh-CN" altLang="zh-CN" sz="2400" b="1" dirty="0"/>
          </a:p>
          <a:p>
            <a:pPr indent="457200"/>
            <a:r>
              <a:rPr lang="zh-CN" altLang="zh-CN" sz="1600" dirty="0"/>
              <a:t>（</a:t>
            </a:r>
            <a:r>
              <a:rPr lang="en-US" altLang="zh-CN" sz="1600" dirty="0"/>
              <a:t>1</a:t>
            </a:r>
            <a:r>
              <a:rPr lang="zh-CN" altLang="zh-CN" sz="1600" dirty="0"/>
              <a:t>）完善工作保障机制。</a:t>
            </a:r>
            <a:endParaRPr lang="zh-CN" altLang="zh-CN" sz="1600" dirty="0"/>
          </a:p>
          <a:p>
            <a:pPr indent="457200"/>
            <a:r>
              <a:rPr lang="zh-CN" altLang="zh-CN" sz="1600" dirty="0"/>
              <a:t>（</a:t>
            </a:r>
            <a:r>
              <a:rPr lang="en-US" altLang="zh-CN" sz="1600" dirty="0"/>
              <a:t>2</a:t>
            </a:r>
            <a:r>
              <a:rPr lang="zh-CN" altLang="zh-CN" sz="1600" dirty="0"/>
              <a:t>）加强传承实践能力建设制度。</a:t>
            </a:r>
            <a:endParaRPr lang="zh-CN" altLang="zh-CN" sz="1600" dirty="0"/>
          </a:p>
          <a:p>
            <a:pPr indent="457200"/>
            <a:r>
              <a:rPr lang="zh-CN" altLang="zh-CN" sz="1600" dirty="0"/>
              <a:t>（</a:t>
            </a:r>
            <a:r>
              <a:rPr lang="en-US" altLang="zh-CN" sz="1600" dirty="0"/>
              <a:t>3</a:t>
            </a:r>
            <a:r>
              <a:rPr lang="zh-CN" altLang="zh-CN" sz="1600" dirty="0"/>
              <a:t>）建立传播宣传制度。</a:t>
            </a:r>
            <a:endParaRPr lang="zh-CN" altLang="zh-CN" sz="1600" dirty="0"/>
          </a:p>
          <a:p>
            <a:pPr indent="457200"/>
            <a:r>
              <a:rPr lang="zh-CN" altLang="zh-CN" sz="1600" dirty="0"/>
              <a:t>（</a:t>
            </a:r>
            <a:r>
              <a:rPr lang="en-US" altLang="zh-CN" sz="1600" dirty="0"/>
              <a:t>4</a:t>
            </a:r>
            <a:r>
              <a:rPr lang="zh-CN" altLang="zh-CN" sz="1600" dirty="0"/>
              <a:t>）强化引领带动作用制度。</a:t>
            </a:r>
            <a:endParaRPr lang="zh-CN" altLang="zh-CN" sz="1600" dirty="0"/>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156391" y="937364"/>
            <a:ext cx="4108817" cy="369332"/>
          </a:xfrm>
          <a:prstGeom prst="rect">
            <a:avLst/>
          </a:prstGeom>
        </p:spPr>
        <p:txBody>
          <a:bodyPr wrap="none">
            <a:spAutoFit/>
          </a:bodyPr>
          <a:lstStyle/>
          <a:p>
            <a:r>
              <a:rPr lang="zh-CN" altLang="en-US" b="1" dirty="0"/>
              <a:t>第七节　非物质文化遗产保护法律制度</a:t>
            </a:r>
            <a:endParaRPr lang="zh-CN" altLang="en-US" b="1" dirty="0"/>
          </a:p>
        </p:txBody>
      </p:sp>
      <p:sp>
        <p:nvSpPr>
          <p:cNvPr id="4" name="矩形 3"/>
          <p:cNvSpPr/>
          <p:nvPr/>
        </p:nvSpPr>
        <p:spPr>
          <a:xfrm>
            <a:off x="450968" y="1298101"/>
            <a:ext cx="11424657" cy="2923877"/>
          </a:xfrm>
          <a:prstGeom prst="rect">
            <a:avLst/>
          </a:prstGeom>
        </p:spPr>
        <p:txBody>
          <a:bodyPr wrap="square">
            <a:spAutoFit/>
          </a:bodyPr>
          <a:lstStyle/>
          <a:p>
            <a:r>
              <a:rPr lang="zh-CN" altLang="en-US" b="1" dirty="0"/>
              <a:t>一、非物质文化遗产的保护原则</a:t>
            </a:r>
            <a:endParaRPr lang="en-US" altLang="zh-CN" b="1" dirty="0"/>
          </a:p>
          <a:p>
            <a:pPr indent="457200"/>
            <a:r>
              <a:rPr lang="en-US" altLang="zh-CN" sz="1600" dirty="0"/>
              <a:t>《</a:t>
            </a:r>
            <a:r>
              <a:rPr lang="zh-CN" altLang="en-US" sz="1600" dirty="0"/>
              <a:t>非物质文化遗产法</a:t>
            </a:r>
            <a:r>
              <a:rPr lang="en-US" altLang="zh-CN" sz="1600" dirty="0"/>
              <a:t>》</a:t>
            </a:r>
            <a:r>
              <a:rPr lang="zh-CN" altLang="en-US" sz="1600" dirty="0"/>
              <a:t>第</a:t>
            </a:r>
            <a:r>
              <a:rPr lang="en-US" altLang="zh-CN" sz="1600" dirty="0"/>
              <a:t>4</a:t>
            </a:r>
            <a:r>
              <a:rPr lang="zh-CN" altLang="en-US" sz="1600" dirty="0"/>
              <a:t>条规定，保护非物质文化遗产，应当注重其真实性、整体性和传承性，有利于增强中华民族的文化认同，有利于维护国家统一和民族团结，有利于促进社会和谐和可持续发展。</a:t>
            </a:r>
            <a:endParaRPr lang="zh-CN" altLang="en-US" sz="1600" dirty="0"/>
          </a:p>
          <a:p>
            <a:r>
              <a:rPr lang="zh-CN" altLang="en-US" b="1" dirty="0"/>
              <a:t>二、非物质文化遗产代表性项目名录建立制度</a:t>
            </a:r>
            <a:endParaRPr lang="zh-CN" altLang="en-US" b="1" dirty="0"/>
          </a:p>
          <a:p>
            <a:pPr indent="457200"/>
            <a:r>
              <a:rPr lang="en-US" altLang="zh-CN" sz="1600" dirty="0"/>
              <a:t>《</a:t>
            </a:r>
            <a:r>
              <a:rPr lang="zh-CN" altLang="en-US" sz="1600" dirty="0"/>
              <a:t>非物质文化遗产法</a:t>
            </a:r>
            <a:r>
              <a:rPr lang="en-US" altLang="zh-CN" sz="1600" dirty="0"/>
              <a:t>》</a:t>
            </a:r>
            <a:r>
              <a:rPr lang="zh-CN" altLang="en-US" sz="1600" dirty="0"/>
              <a:t>第 </a:t>
            </a:r>
            <a:r>
              <a:rPr lang="en-US" altLang="zh-CN" sz="1600" dirty="0"/>
              <a:t>18 </a:t>
            </a:r>
            <a:r>
              <a:rPr lang="zh-CN" altLang="en-US" sz="1600" dirty="0"/>
              <a:t>条规定，国务院建立国家级非物质文化遗产代表性项目名录，将体现中华民族优秀传统文化，具有重大历史、文学、艺术、科学价值的非物质文化遗产项目列入名录予以保护。省、自治区、直辖市人民政府建立地方非物质文化遗产代表性项目名录，将本行政区域内体现中华民族优秀传统文化，具有历史、文学、艺术、科学价值的非物质文化遗产项目列入名录予以保护。</a:t>
            </a:r>
            <a:endParaRPr lang="en-US" altLang="zh-CN" sz="1600" dirty="0"/>
          </a:p>
          <a:p>
            <a:pPr indent="457200"/>
            <a:r>
              <a:rPr lang="zh-CN" altLang="en-US" b="1" dirty="0"/>
              <a:t> </a:t>
            </a:r>
            <a:r>
              <a:rPr lang="en-US" altLang="zh-CN" b="1" dirty="0"/>
              <a:t>1. </a:t>
            </a:r>
            <a:r>
              <a:rPr lang="zh-CN" altLang="en-US" b="1" dirty="0"/>
              <a:t>申请程序 </a:t>
            </a:r>
            <a:endParaRPr lang="en-US" altLang="zh-CN" b="1" dirty="0"/>
          </a:p>
          <a:p>
            <a:pPr indent="457200"/>
            <a:r>
              <a:rPr lang="zh-CN" altLang="en-US" sz="1600" dirty="0"/>
              <a:t>（</a:t>
            </a:r>
            <a:r>
              <a:rPr lang="en-US" altLang="zh-CN" sz="1600" dirty="0"/>
              <a:t>1</a:t>
            </a:r>
            <a:r>
              <a:rPr lang="zh-CN" altLang="en-US" sz="1600" dirty="0"/>
              <a:t>）推荐（第</a:t>
            </a:r>
            <a:r>
              <a:rPr lang="en-US" altLang="zh-CN" sz="1600" dirty="0"/>
              <a:t>19</a:t>
            </a:r>
            <a:r>
              <a:rPr lang="zh-CN" altLang="en-US" sz="1600" dirty="0"/>
              <a:t>、</a:t>
            </a:r>
            <a:r>
              <a:rPr lang="en-US" altLang="zh-CN" sz="1600" dirty="0"/>
              <a:t>20</a:t>
            </a:r>
            <a:r>
              <a:rPr lang="zh-CN" altLang="en-US" sz="1600" dirty="0"/>
              <a:t>条）（</a:t>
            </a:r>
            <a:r>
              <a:rPr lang="en-US" altLang="zh-CN" sz="1600" dirty="0"/>
              <a:t>2</a:t>
            </a:r>
            <a:r>
              <a:rPr lang="zh-CN" altLang="en-US" sz="1600" dirty="0"/>
              <a:t>）评审（第</a:t>
            </a:r>
            <a:r>
              <a:rPr lang="en-US" altLang="zh-CN" sz="1600" dirty="0"/>
              <a:t>22</a:t>
            </a:r>
            <a:r>
              <a:rPr lang="zh-CN" altLang="en-US" sz="1600" dirty="0"/>
              <a:t>条）（</a:t>
            </a:r>
            <a:r>
              <a:rPr lang="en-US" altLang="zh-CN" sz="1600" dirty="0"/>
              <a:t>3</a:t>
            </a:r>
            <a:r>
              <a:rPr lang="zh-CN" altLang="en-US" sz="1600" dirty="0"/>
              <a:t>）公示、批准与公布（第</a:t>
            </a:r>
            <a:r>
              <a:rPr lang="en-US" altLang="zh-CN" sz="1600" dirty="0"/>
              <a:t>23</a:t>
            </a:r>
            <a:r>
              <a:rPr lang="zh-CN" altLang="en-US" sz="1600" dirty="0"/>
              <a:t>、</a:t>
            </a:r>
            <a:r>
              <a:rPr lang="en-US" altLang="zh-CN" sz="1600" dirty="0"/>
              <a:t>24</a:t>
            </a:r>
            <a:r>
              <a:rPr lang="zh-CN" altLang="en-US" sz="1600" dirty="0"/>
              <a:t>条）</a:t>
            </a:r>
            <a:endParaRPr lang="en-US" altLang="zh-CN" sz="1600" dirty="0"/>
          </a:p>
          <a:p>
            <a:pPr indent="457200"/>
            <a:r>
              <a:rPr lang="en-US" altLang="zh-CN" b="1" dirty="0"/>
              <a:t>2. </a:t>
            </a:r>
            <a:r>
              <a:rPr lang="zh-CN" altLang="en-US" b="1" dirty="0"/>
              <a:t>规划保护 </a:t>
            </a:r>
            <a:r>
              <a:rPr lang="zh-CN" altLang="en-US" sz="1600" dirty="0"/>
              <a:t>（第 </a:t>
            </a:r>
            <a:r>
              <a:rPr lang="en-US" altLang="zh-CN" sz="1600" dirty="0"/>
              <a:t>25 </a:t>
            </a:r>
            <a:r>
              <a:rPr lang="zh-CN" altLang="en-US" sz="1600" dirty="0"/>
              <a:t>、</a:t>
            </a:r>
            <a:r>
              <a:rPr lang="en-US" altLang="zh-CN" sz="1600" dirty="0"/>
              <a:t>26</a:t>
            </a:r>
            <a:r>
              <a:rPr lang="zh-CN" altLang="en-US" sz="1600" dirty="0"/>
              <a:t>、</a:t>
            </a:r>
            <a:r>
              <a:rPr lang="en-US" altLang="zh-CN" sz="1600" dirty="0"/>
              <a:t>27</a:t>
            </a:r>
            <a:r>
              <a:rPr lang="zh-CN" altLang="en-US" sz="1600" dirty="0"/>
              <a:t>条）</a:t>
            </a:r>
            <a:endParaRPr lang="en-US" altLang="zh-CN" sz="1600" dirty="0"/>
          </a:p>
        </p:txBody>
      </p:sp>
      <p:sp>
        <p:nvSpPr>
          <p:cNvPr id="2" name="矩形 1"/>
          <p:cNvSpPr/>
          <p:nvPr/>
        </p:nvSpPr>
        <p:spPr>
          <a:xfrm>
            <a:off x="450968" y="4202928"/>
            <a:ext cx="10818420" cy="2739211"/>
          </a:xfrm>
          <a:prstGeom prst="rect">
            <a:avLst/>
          </a:prstGeom>
        </p:spPr>
        <p:txBody>
          <a:bodyPr wrap="square">
            <a:spAutoFit/>
          </a:bodyPr>
          <a:lstStyle/>
          <a:p>
            <a:r>
              <a:rPr lang="zh-CN" altLang="en-US" b="1" dirty="0"/>
              <a:t>三、非物质文化遗产的传承与传播制度</a:t>
            </a:r>
            <a:endParaRPr lang="zh-CN" altLang="en-US" b="1" dirty="0"/>
          </a:p>
          <a:p>
            <a:r>
              <a:rPr lang="en-US" altLang="zh-CN" b="1" dirty="0"/>
              <a:t>1. </a:t>
            </a:r>
            <a:r>
              <a:rPr lang="zh-CN" altLang="en-US" b="1" dirty="0"/>
              <a:t>代表性传承人 </a:t>
            </a:r>
            <a:endParaRPr lang="en-US" altLang="zh-CN" b="1" dirty="0"/>
          </a:p>
          <a:p>
            <a:r>
              <a:rPr lang="zh-CN" altLang="en-US" sz="1600" dirty="0"/>
              <a:t>（</a:t>
            </a:r>
            <a:r>
              <a:rPr lang="en-US" altLang="zh-CN" sz="1600" dirty="0"/>
              <a:t>1</a:t>
            </a:r>
            <a:r>
              <a:rPr lang="zh-CN" altLang="en-US" sz="1600" dirty="0"/>
              <a:t>）认定条件（第</a:t>
            </a:r>
            <a:r>
              <a:rPr lang="en-US" altLang="zh-CN" sz="1600" dirty="0"/>
              <a:t>28</a:t>
            </a:r>
            <a:r>
              <a:rPr lang="zh-CN" altLang="en-US" sz="1600" dirty="0"/>
              <a:t>、</a:t>
            </a:r>
            <a:r>
              <a:rPr lang="en-US" altLang="zh-CN" sz="1600" dirty="0"/>
              <a:t>29</a:t>
            </a:r>
            <a:r>
              <a:rPr lang="zh-CN" altLang="en-US" sz="1600" dirty="0"/>
              <a:t>条）</a:t>
            </a:r>
            <a:endParaRPr lang="en-US" altLang="zh-CN" sz="1600" dirty="0"/>
          </a:p>
          <a:p>
            <a:r>
              <a:rPr lang="zh-CN" altLang="en-US" sz="1600" dirty="0"/>
              <a:t>（</a:t>
            </a:r>
            <a:r>
              <a:rPr lang="en-US" altLang="zh-CN" sz="1600" dirty="0"/>
              <a:t>2</a:t>
            </a:r>
            <a:r>
              <a:rPr lang="zh-CN" altLang="en-US" sz="1600" dirty="0"/>
              <a:t>）支持措施（第</a:t>
            </a:r>
            <a:r>
              <a:rPr lang="en-US" altLang="zh-CN" sz="1600" dirty="0"/>
              <a:t>30</a:t>
            </a:r>
            <a:r>
              <a:rPr lang="zh-CN" altLang="en-US" sz="1600" dirty="0"/>
              <a:t>条）</a:t>
            </a:r>
            <a:endParaRPr lang="en-US" altLang="zh-CN" sz="1600" dirty="0"/>
          </a:p>
          <a:p>
            <a:r>
              <a:rPr lang="zh-CN" altLang="en-US" sz="1600" dirty="0"/>
              <a:t>（</a:t>
            </a:r>
            <a:r>
              <a:rPr lang="en-US" altLang="zh-CN" sz="1600" dirty="0"/>
              <a:t>3</a:t>
            </a:r>
            <a:r>
              <a:rPr lang="zh-CN" altLang="en-US" sz="1600" dirty="0"/>
              <a:t>）传承义务（第</a:t>
            </a:r>
            <a:r>
              <a:rPr lang="en-US" altLang="zh-CN" sz="1600" dirty="0"/>
              <a:t>31</a:t>
            </a:r>
            <a:r>
              <a:rPr lang="zh-CN" altLang="en-US" sz="1600" dirty="0"/>
              <a:t>条）</a:t>
            </a:r>
            <a:endParaRPr lang="en-US" altLang="zh-CN" sz="1600" dirty="0"/>
          </a:p>
          <a:p>
            <a:pPr lvl="0"/>
            <a:r>
              <a:rPr lang="en-US" altLang="zh-CN" b="1" dirty="0">
                <a:solidFill>
                  <a:prstClr val="black"/>
                </a:solidFill>
              </a:rPr>
              <a:t>2. </a:t>
            </a:r>
            <a:r>
              <a:rPr lang="zh-CN" altLang="en-US" b="1" dirty="0">
                <a:solidFill>
                  <a:prstClr val="black"/>
                </a:solidFill>
              </a:rPr>
              <a:t>传播教育 </a:t>
            </a:r>
            <a:endParaRPr lang="en-US" altLang="zh-CN" b="1" dirty="0">
              <a:solidFill>
                <a:prstClr val="black"/>
              </a:solidFill>
            </a:endParaRPr>
          </a:p>
          <a:p>
            <a:pPr lvl="0"/>
            <a:r>
              <a:rPr lang="zh-CN" altLang="en-US" sz="1600" dirty="0">
                <a:solidFill>
                  <a:prstClr val="black"/>
                </a:solidFill>
              </a:rPr>
              <a:t>（</a:t>
            </a:r>
            <a:r>
              <a:rPr lang="en-US" altLang="zh-CN" sz="1600" dirty="0">
                <a:solidFill>
                  <a:prstClr val="black"/>
                </a:solidFill>
              </a:rPr>
              <a:t>1</a:t>
            </a:r>
            <a:r>
              <a:rPr lang="zh-CN" altLang="en-US" sz="1600" dirty="0">
                <a:solidFill>
                  <a:prstClr val="black"/>
                </a:solidFill>
              </a:rPr>
              <a:t>）宣传展示（第 </a:t>
            </a:r>
            <a:r>
              <a:rPr lang="en-US" altLang="zh-CN" sz="1600" dirty="0">
                <a:solidFill>
                  <a:prstClr val="black"/>
                </a:solidFill>
              </a:rPr>
              <a:t>32 </a:t>
            </a:r>
            <a:r>
              <a:rPr lang="zh-CN" altLang="en-US" sz="1600" dirty="0">
                <a:solidFill>
                  <a:prstClr val="black"/>
                </a:solidFill>
              </a:rPr>
              <a:t>条）</a:t>
            </a:r>
            <a:endParaRPr lang="en-US" altLang="zh-CN" sz="1600" dirty="0">
              <a:solidFill>
                <a:prstClr val="black"/>
              </a:solidFill>
            </a:endParaRPr>
          </a:p>
          <a:p>
            <a:pPr lvl="0"/>
            <a:r>
              <a:rPr lang="zh-CN" altLang="en-US" sz="1600" dirty="0">
                <a:solidFill>
                  <a:prstClr val="black"/>
                </a:solidFill>
              </a:rPr>
              <a:t>（</a:t>
            </a:r>
            <a:r>
              <a:rPr lang="en-US" altLang="zh-CN" sz="1600" dirty="0">
                <a:solidFill>
                  <a:prstClr val="black"/>
                </a:solidFill>
              </a:rPr>
              <a:t>2</a:t>
            </a:r>
            <a:r>
              <a:rPr lang="zh-CN" altLang="en-US" sz="1600" dirty="0">
                <a:solidFill>
                  <a:prstClr val="black"/>
                </a:solidFill>
              </a:rPr>
              <a:t>）研究出版（第 </a:t>
            </a:r>
            <a:r>
              <a:rPr lang="en-US" altLang="zh-CN" sz="1600" dirty="0">
                <a:solidFill>
                  <a:prstClr val="black"/>
                </a:solidFill>
              </a:rPr>
              <a:t>33 </a:t>
            </a:r>
            <a:r>
              <a:rPr lang="zh-CN" altLang="en-US" sz="1600" dirty="0">
                <a:solidFill>
                  <a:prstClr val="black"/>
                </a:solidFill>
              </a:rPr>
              <a:t>条）</a:t>
            </a:r>
            <a:endParaRPr lang="en-US" altLang="zh-CN" sz="1600" dirty="0">
              <a:solidFill>
                <a:prstClr val="black"/>
              </a:solidFill>
            </a:endParaRPr>
          </a:p>
          <a:p>
            <a:pPr lvl="0"/>
            <a:r>
              <a:rPr lang="zh-CN" altLang="en-US" sz="1600" dirty="0">
                <a:solidFill>
                  <a:prstClr val="black"/>
                </a:solidFill>
              </a:rPr>
              <a:t>（</a:t>
            </a:r>
            <a:r>
              <a:rPr lang="en-US" altLang="zh-CN" sz="1600" dirty="0">
                <a:solidFill>
                  <a:prstClr val="black"/>
                </a:solidFill>
              </a:rPr>
              <a:t>3</a:t>
            </a:r>
            <a:r>
              <a:rPr lang="zh-CN" altLang="en-US" sz="1600" dirty="0">
                <a:solidFill>
                  <a:prstClr val="black"/>
                </a:solidFill>
              </a:rPr>
              <a:t>）宣传教育（第 </a:t>
            </a:r>
            <a:r>
              <a:rPr lang="en-US" altLang="zh-CN" sz="1600" dirty="0">
                <a:solidFill>
                  <a:prstClr val="black"/>
                </a:solidFill>
              </a:rPr>
              <a:t>34</a:t>
            </a:r>
            <a:r>
              <a:rPr lang="zh-CN" altLang="en-US" sz="1600" dirty="0">
                <a:solidFill>
                  <a:prstClr val="black"/>
                </a:solidFill>
              </a:rPr>
              <a:t>、</a:t>
            </a:r>
            <a:r>
              <a:rPr lang="en-US" altLang="zh-CN" sz="1600" dirty="0">
                <a:solidFill>
                  <a:prstClr val="black"/>
                </a:solidFill>
              </a:rPr>
              <a:t>35 </a:t>
            </a:r>
            <a:r>
              <a:rPr lang="zh-CN" altLang="en-US" sz="1600" dirty="0">
                <a:solidFill>
                  <a:prstClr val="black"/>
                </a:solidFill>
              </a:rPr>
              <a:t>条）</a:t>
            </a:r>
            <a:endParaRPr lang="en-US" altLang="zh-CN" sz="1600" dirty="0">
              <a:solidFill>
                <a:prstClr val="black"/>
              </a:solidFill>
            </a:endParaRPr>
          </a:p>
          <a:p>
            <a:pPr lvl="0"/>
            <a:r>
              <a:rPr lang="zh-CN" altLang="en-US" sz="1600" dirty="0">
                <a:solidFill>
                  <a:prstClr val="black"/>
                </a:solidFill>
              </a:rPr>
              <a:t>（</a:t>
            </a:r>
            <a:r>
              <a:rPr lang="en-US" altLang="zh-CN" sz="1600" dirty="0">
                <a:solidFill>
                  <a:prstClr val="black"/>
                </a:solidFill>
              </a:rPr>
              <a:t>4</a:t>
            </a:r>
            <a:r>
              <a:rPr lang="zh-CN" altLang="en-US" sz="1600" dirty="0">
                <a:solidFill>
                  <a:prstClr val="black"/>
                </a:solidFill>
              </a:rPr>
              <a:t>）民间传承（第 </a:t>
            </a:r>
            <a:r>
              <a:rPr lang="en-US" altLang="zh-CN" sz="1600" dirty="0">
                <a:solidFill>
                  <a:prstClr val="black"/>
                </a:solidFill>
              </a:rPr>
              <a:t>36 </a:t>
            </a:r>
            <a:r>
              <a:rPr lang="zh-CN" altLang="en-US" sz="1600" dirty="0">
                <a:solidFill>
                  <a:prstClr val="black"/>
                </a:solidFill>
              </a:rPr>
              <a:t>条）</a:t>
            </a:r>
            <a:endParaRPr lang="en-US" altLang="zh-CN" sz="1600" dirty="0"/>
          </a:p>
        </p:txBody>
      </p:sp>
      <p:sp>
        <p:nvSpPr>
          <p:cNvPr id="7" name="矩形 6"/>
          <p:cNvSpPr/>
          <p:nvPr/>
        </p:nvSpPr>
        <p:spPr>
          <a:xfrm>
            <a:off x="5860178" y="4221978"/>
            <a:ext cx="3133578" cy="1938992"/>
          </a:xfrm>
          <a:prstGeom prst="rect">
            <a:avLst/>
          </a:prstGeom>
        </p:spPr>
        <p:txBody>
          <a:bodyPr wrap="square">
            <a:spAutoFit/>
          </a:bodyPr>
          <a:lstStyle/>
          <a:p>
            <a:pPr lvl="0"/>
            <a:r>
              <a:rPr lang="zh-CN" altLang="en-US" b="1" dirty="0">
                <a:solidFill>
                  <a:prstClr val="black"/>
                </a:solidFill>
              </a:rPr>
              <a:t>四、法律责任</a:t>
            </a:r>
            <a:endParaRPr lang="zh-CN" altLang="en-US" sz="1400" b="1" dirty="0">
              <a:solidFill>
                <a:prstClr val="black"/>
              </a:solidFill>
            </a:endParaRPr>
          </a:p>
          <a:p>
            <a:pPr lvl="0"/>
            <a:r>
              <a:rPr lang="en-US" altLang="zh-CN" b="1" dirty="0">
                <a:solidFill>
                  <a:prstClr val="black"/>
                </a:solidFill>
              </a:rPr>
              <a:t>1. </a:t>
            </a:r>
            <a:r>
              <a:rPr lang="zh-CN" altLang="en-US" b="1" dirty="0">
                <a:solidFill>
                  <a:prstClr val="black"/>
                </a:solidFill>
              </a:rPr>
              <a:t>民事责任 </a:t>
            </a:r>
            <a:endParaRPr lang="en-US" altLang="zh-CN" b="1" dirty="0">
              <a:solidFill>
                <a:prstClr val="black"/>
              </a:solidFill>
            </a:endParaRPr>
          </a:p>
          <a:p>
            <a:pPr lvl="0"/>
            <a:r>
              <a:rPr lang="en-US" altLang="zh-CN" sz="1600" dirty="0">
                <a:solidFill>
                  <a:prstClr val="black"/>
                </a:solidFill>
              </a:rPr>
              <a:t>《</a:t>
            </a:r>
            <a:r>
              <a:rPr lang="zh-CN" altLang="en-US" sz="1600" dirty="0">
                <a:solidFill>
                  <a:prstClr val="black"/>
                </a:solidFill>
              </a:rPr>
              <a:t>非物质文化遗产法</a:t>
            </a:r>
            <a:r>
              <a:rPr lang="en-US" altLang="zh-CN" sz="1600" dirty="0">
                <a:solidFill>
                  <a:prstClr val="black"/>
                </a:solidFill>
              </a:rPr>
              <a:t>》</a:t>
            </a:r>
            <a:r>
              <a:rPr lang="zh-CN" altLang="en-US" sz="1600" dirty="0">
                <a:solidFill>
                  <a:prstClr val="black"/>
                </a:solidFill>
              </a:rPr>
              <a:t>第 </a:t>
            </a:r>
            <a:r>
              <a:rPr lang="en-US" altLang="zh-CN" sz="1600" dirty="0">
                <a:solidFill>
                  <a:prstClr val="black"/>
                </a:solidFill>
              </a:rPr>
              <a:t>40 </a:t>
            </a:r>
            <a:r>
              <a:rPr lang="zh-CN" altLang="en-US" sz="1600" dirty="0">
                <a:solidFill>
                  <a:prstClr val="black"/>
                </a:solidFill>
              </a:rPr>
              <a:t>条</a:t>
            </a:r>
            <a:endParaRPr lang="en-US" altLang="zh-CN" sz="1600" dirty="0">
              <a:solidFill>
                <a:prstClr val="black"/>
              </a:solidFill>
            </a:endParaRPr>
          </a:p>
          <a:p>
            <a:pPr lvl="0"/>
            <a:r>
              <a:rPr lang="en-US" altLang="zh-CN" b="1" dirty="0">
                <a:solidFill>
                  <a:prstClr val="black"/>
                </a:solidFill>
              </a:rPr>
              <a:t>2. </a:t>
            </a:r>
            <a:r>
              <a:rPr lang="zh-CN" altLang="en-US" b="1" dirty="0">
                <a:solidFill>
                  <a:prstClr val="black"/>
                </a:solidFill>
              </a:rPr>
              <a:t>行政责任 </a:t>
            </a:r>
            <a:endParaRPr lang="en-US" altLang="zh-CN" b="1" dirty="0">
              <a:solidFill>
                <a:prstClr val="black"/>
              </a:solidFill>
            </a:endParaRPr>
          </a:p>
          <a:p>
            <a:pPr lvl="0"/>
            <a:r>
              <a:rPr lang="en-US" altLang="zh-CN" sz="1600" dirty="0">
                <a:solidFill>
                  <a:prstClr val="black"/>
                </a:solidFill>
              </a:rPr>
              <a:t>《</a:t>
            </a:r>
            <a:r>
              <a:rPr lang="zh-CN" altLang="en-US" sz="1600" dirty="0">
                <a:solidFill>
                  <a:prstClr val="black"/>
                </a:solidFill>
              </a:rPr>
              <a:t>非物质文化遗产法</a:t>
            </a:r>
            <a:r>
              <a:rPr lang="en-US" altLang="zh-CN" sz="1600" dirty="0">
                <a:solidFill>
                  <a:prstClr val="black"/>
                </a:solidFill>
              </a:rPr>
              <a:t>》</a:t>
            </a:r>
            <a:r>
              <a:rPr lang="zh-CN" altLang="en-US" sz="1600" dirty="0">
                <a:solidFill>
                  <a:prstClr val="black"/>
                </a:solidFill>
              </a:rPr>
              <a:t>第 </a:t>
            </a:r>
            <a:r>
              <a:rPr lang="en-US" altLang="zh-CN" sz="1600" dirty="0">
                <a:solidFill>
                  <a:prstClr val="black"/>
                </a:solidFill>
              </a:rPr>
              <a:t>38 </a:t>
            </a:r>
            <a:r>
              <a:rPr lang="zh-CN" altLang="en-US" sz="1600" dirty="0">
                <a:solidFill>
                  <a:prstClr val="black"/>
                </a:solidFill>
              </a:rPr>
              <a:t>条</a:t>
            </a:r>
            <a:endParaRPr lang="en-US" altLang="zh-CN" sz="1600" dirty="0">
              <a:solidFill>
                <a:prstClr val="black"/>
              </a:solidFill>
            </a:endParaRPr>
          </a:p>
          <a:p>
            <a:pPr lvl="0"/>
            <a:r>
              <a:rPr lang="en-US" altLang="zh-CN" b="1" dirty="0">
                <a:solidFill>
                  <a:prstClr val="black"/>
                </a:solidFill>
              </a:rPr>
              <a:t>3. </a:t>
            </a:r>
            <a:r>
              <a:rPr lang="zh-CN" altLang="en-US" b="1" dirty="0">
                <a:solidFill>
                  <a:prstClr val="black"/>
                </a:solidFill>
              </a:rPr>
              <a:t>刑事责任 </a:t>
            </a:r>
            <a:endParaRPr lang="en-US" altLang="zh-CN" b="1" dirty="0">
              <a:solidFill>
                <a:prstClr val="black"/>
              </a:solidFill>
            </a:endParaRPr>
          </a:p>
          <a:p>
            <a:pPr lvl="0"/>
            <a:r>
              <a:rPr lang="en-US" altLang="zh-CN" sz="1600" dirty="0">
                <a:solidFill>
                  <a:prstClr val="black"/>
                </a:solidFill>
              </a:rPr>
              <a:t>《</a:t>
            </a:r>
            <a:r>
              <a:rPr lang="zh-CN" altLang="en-US" sz="1600" dirty="0">
                <a:solidFill>
                  <a:prstClr val="black"/>
                </a:solidFill>
              </a:rPr>
              <a:t>非物质文化遗产法</a:t>
            </a:r>
            <a:r>
              <a:rPr lang="en-US" altLang="zh-CN" sz="1600" dirty="0">
                <a:solidFill>
                  <a:prstClr val="black"/>
                </a:solidFill>
              </a:rPr>
              <a:t>》</a:t>
            </a:r>
            <a:r>
              <a:rPr lang="zh-CN" altLang="en-US" sz="1600" dirty="0">
                <a:solidFill>
                  <a:prstClr val="black"/>
                </a:solidFill>
              </a:rPr>
              <a:t>第 </a:t>
            </a:r>
            <a:r>
              <a:rPr lang="en-US" altLang="zh-CN" sz="1600" dirty="0">
                <a:solidFill>
                  <a:prstClr val="black"/>
                </a:solidFill>
              </a:rPr>
              <a:t>42 </a:t>
            </a:r>
            <a:r>
              <a:rPr lang="zh-CN" altLang="en-US" sz="1600" dirty="0">
                <a:solidFill>
                  <a:prstClr val="black"/>
                </a:solidFill>
              </a:rPr>
              <a:t>条</a:t>
            </a:r>
            <a:endParaRPr lang="zh-CN" altLang="en-US" sz="1600" dirty="0">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7022" y="1011776"/>
            <a:ext cx="4854214" cy="369332"/>
          </a:xfrm>
          <a:prstGeom prst="rect">
            <a:avLst/>
          </a:prstGeom>
        </p:spPr>
        <p:txBody>
          <a:bodyPr wrap="none">
            <a:spAutoFit/>
          </a:bodyPr>
          <a:lstStyle/>
          <a:p>
            <a:r>
              <a:rPr lang="zh-CN" altLang="en-US" b="1" dirty="0"/>
              <a:t>第八节  保护世界遗产、非物质文化遗产公约</a:t>
            </a:r>
            <a:endParaRPr lang="zh-CN" altLang="en-US" b="1" dirty="0"/>
          </a:p>
        </p:txBody>
      </p:sp>
      <p:sp>
        <p:nvSpPr>
          <p:cNvPr id="3" name="矩形 2"/>
          <p:cNvSpPr/>
          <p:nvPr/>
        </p:nvSpPr>
        <p:spPr>
          <a:xfrm>
            <a:off x="639293" y="1381108"/>
            <a:ext cx="11143132" cy="5386090"/>
          </a:xfrm>
          <a:prstGeom prst="rect">
            <a:avLst/>
          </a:prstGeom>
        </p:spPr>
        <p:txBody>
          <a:bodyPr wrap="square">
            <a:spAutoFit/>
          </a:bodyPr>
          <a:lstStyle/>
          <a:p>
            <a:r>
              <a:rPr lang="zh-CN" altLang="en-US" b="1" dirty="0"/>
              <a:t>一、概  述</a:t>
            </a:r>
            <a:endParaRPr lang="zh-CN" altLang="en-US" b="1" dirty="0"/>
          </a:p>
          <a:p>
            <a:r>
              <a:rPr lang="en-US" altLang="zh-CN" b="1" dirty="0"/>
              <a:t>1. </a:t>
            </a:r>
            <a:r>
              <a:rPr lang="zh-CN" altLang="en-US" b="1" dirty="0"/>
              <a:t>世界遗产的含义和类别 </a:t>
            </a:r>
            <a:endParaRPr lang="en-US" altLang="zh-CN" b="1" dirty="0"/>
          </a:p>
          <a:p>
            <a:pPr indent="457200"/>
            <a:r>
              <a:rPr lang="zh-CN" altLang="en-US" sz="1600" dirty="0"/>
              <a:t>（</a:t>
            </a:r>
            <a:r>
              <a:rPr lang="en-US" altLang="zh-CN" sz="1600" dirty="0"/>
              <a:t>1</a:t>
            </a:r>
            <a:r>
              <a:rPr lang="zh-CN" altLang="en-US" sz="1600" dirty="0"/>
              <a:t>）世界遗产的含义</a:t>
            </a:r>
            <a:endParaRPr lang="en-US" altLang="zh-CN" sz="1600" dirty="0"/>
          </a:p>
          <a:p>
            <a:pPr indent="457200"/>
            <a:r>
              <a:rPr lang="zh-CN" altLang="en-US" sz="1600" dirty="0"/>
              <a:t>世界遗产是指被联合国教科文组织和世界遗产委 员会确认的人类罕见的、目前无法替代的财富，是全人类公认的具有突出意义和普遍价值的文物古迹及自然景观。申请世界遗产须具备两个前提：备选 项目具有“真实性”和“完整性”；制定相关法律法规，设立保护机构，有 经费。 世界遗产的基本特征包括：稀缺性、不可替代性、杰出性、多样性</a:t>
            </a:r>
            <a:endParaRPr lang="en-US" altLang="zh-CN" sz="1600" dirty="0"/>
          </a:p>
          <a:p>
            <a:pPr indent="457200"/>
            <a:r>
              <a:rPr lang="zh-CN" altLang="en-US" sz="1600" dirty="0"/>
              <a:t>截至</a:t>
            </a:r>
            <a:r>
              <a:rPr lang="en-US" altLang="zh-CN" sz="1600" dirty="0"/>
              <a:t>2017 </a:t>
            </a:r>
            <a:r>
              <a:rPr lang="zh-CN" altLang="en-US" sz="1600" dirty="0"/>
              <a:t>年 </a:t>
            </a:r>
            <a:r>
              <a:rPr lang="en-US" altLang="zh-CN" sz="1600" dirty="0"/>
              <a:t>7 </a:t>
            </a:r>
            <a:r>
              <a:rPr lang="zh-CN" altLang="en-US" sz="1600" dirty="0"/>
              <a:t>月 </a:t>
            </a:r>
            <a:r>
              <a:rPr lang="en-US" altLang="zh-CN" sz="1600" dirty="0"/>
              <a:t>9 </a:t>
            </a:r>
            <a:r>
              <a:rPr lang="zh-CN" altLang="en-US" sz="1600" dirty="0"/>
              <a:t>日，世界遗产总数达到 </a:t>
            </a:r>
            <a:r>
              <a:rPr lang="en-US" altLang="zh-CN" sz="1600" dirty="0"/>
              <a:t>1073 </a:t>
            </a:r>
            <a:r>
              <a:rPr lang="zh-CN" altLang="en-US" sz="1600" dirty="0"/>
              <a:t>处，其中包括 </a:t>
            </a:r>
            <a:r>
              <a:rPr lang="en-US" altLang="zh-CN" sz="1600" dirty="0"/>
              <a:t>814 </a:t>
            </a:r>
            <a:r>
              <a:rPr lang="zh-CN" altLang="en-US" sz="1600" dirty="0"/>
              <a:t>处文化遗产、</a:t>
            </a:r>
            <a:r>
              <a:rPr lang="en-US" altLang="zh-CN" sz="1600" dirty="0"/>
              <a:t>224 </a:t>
            </a:r>
            <a:r>
              <a:rPr lang="zh-CN" altLang="en-US" sz="1600" dirty="0"/>
              <a:t>处 自然遗产以及</a:t>
            </a:r>
            <a:r>
              <a:rPr lang="en-US" altLang="zh-CN" sz="1600" dirty="0"/>
              <a:t>35</a:t>
            </a:r>
            <a:r>
              <a:rPr lang="zh-CN" altLang="en-US" sz="1600" dirty="0"/>
              <a:t>处自然与文化遗产，遍布世界</a:t>
            </a:r>
            <a:r>
              <a:rPr lang="en-US" altLang="zh-CN" sz="1600" dirty="0"/>
              <a:t>167</a:t>
            </a:r>
            <a:r>
              <a:rPr lang="zh-CN" altLang="en-US" sz="1600" dirty="0"/>
              <a:t>个国家。其中，中国世 界遗产已达 </a:t>
            </a:r>
            <a:r>
              <a:rPr lang="en-US" altLang="zh-CN" sz="1600" dirty="0"/>
              <a:t>52 </a:t>
            </a:r>
            <a:r>
              <a:rPr lang="zh-CN" altLang="en-US" sz="1600" dirty="0"/>
              <a:t>项，包括世界文化遗产 </a:t>
            </a:r>
            <a:r>
              <a:rPr lang="en-US" altLang="zh-CN" sz="1600" dirty="0"/>
              <a:t>36 </a:t>
            </a:r>
            <a:r>
              <a:rPr lang="zh-CN" altLang="en-US" sz="1600" dirty="0"/>
              <a:t>项、世界文化与自然遗产 </a:t>
            </a:r>
            <a:r>
              <a:rPr lang="en-US" altLang="zh-CN" sz="1600" dirty="0"/>
              <a:t>4 </a:t>
            </a:r>
            <a:r>
              <a:rPr lang="zh-CN" altLang="en-US" sz="1600" dirty="0"/>
              <a:t>项、世界自然遗产 </a:t>
            </a:r>
            <a:r>
              <a:rPr lang="en-US" altLang="zh-CN" sz="1600" dirty="0"/>
              <a:t>12 </a:t>
            </a:r>
            <a:r>
              <a:rPr lang="zh-CN" altLang="en-US" sz="1600" dirty="0"/>
              <a:t>项。 </a:t>
            </a:r>
            <a:endParaRPr lang="en-US" altLang="zh-CN" sz="1600" dirty="0"/>
          </a:p>
          <a:p>
            <a:pPr indent="457200"/>
            <a:r>
              <a:rPr lang="zh-CN" altLang="en-US" sz="1600" dirty="0"/>
              <a:t>（</a:t>
            </a:r>
            <a:r>
              <a:rPr lang="en-US" altLang="zh-CN" sz="1600" dirty="0"/>
              <a:t>2</a:t>
            </a:r>
            <a:r>
              <a:rPr lang="zh-CN" altLang="en-US" sz="1600" dirty="0"/>
              <a:t>）世界遗产的类别</a:t>
            </a:r>
            <a:endParaRPr lang="en-US" altLang="zh-CN" sz="1600" dirty="0"/>
          </a:p>
          <a:p>
            <a:pPr indent="457200"/>
            <a:r>
              <a:rPr lang="zh-CN" altLang="en-US" sz="1600" dirty="0"/>
              <a:t>①世界文化遗产；②世界自然遗产；③世界文化与自然遗产；④文化景观。</a:t>
            </a:r>
            <a:endParaRPr lang="en-US" altLang="zh-CN" dirty="0"/>
          </a:p>
          <a:p>
            <a:r>
              <a:rPr lang="en-US" altLang="zh-CN" b="1" dirty="0"/>
              <a:t>2. </a:t>
            </a:r>
            <a:r>
              <a:rPr lang="zh-CN" altLang="en-US" b="1" dirty="0"/>
              <a:t>非物质文化遗产的含义与分类</a:t>
            </a:r>
            <a:endParaRPr lang="en-US" altLang="zh-CN" b="1" dirty="0"/>
          </a:p>
          <a:p>
            <a:pPr indent="457200"/>
            <a:r>
              <a:rPr lang="zh-CN" altLang="en-US" dirty="0"/>
              <a:t> </a:t>
            </a:r>
            <a:r>
              <a:rPr lang="zh-CN" altLang="en-US" sz="1600" dirty="0"/>
              <a:t>（</a:t>
            </a:r>
            <a:r>
              <a:rPr lang="en-US" altLang="zh-CN" sz="1600" dirty="0"/>
              <a:t>1</a:t>
            </a:r>
            <a:r>
              <a:rPr lang="zh-CN" altLang="en-US" sz="1600" dirty="0"/>
              <a:t>）非物质文化遗产的含义</a:t>
            </a:r>
            <a:endParaRPr lang="en-US" altLang="zh-CN" sz="1600" dirty="0"/>
          </a:p>
          <a:p>
            <a:pPr indent="457200"/>
            <a:r>
              <a:rPr lang="zh-CN" altLang="en-US" sz="1600" dirty="0"/>
              <a:t>根据 </a:t>
            </a:r>
            <a:r>
              <a:rPr lang="en-US" altLang="zh-CN" sz="1600" dirty="0"/>
              <a:t>2003 </a:t>
            </a:r>
            <a:r>
              <a:rPr lang="zh-CN" altLang="en-US" sz="1600" dirty="0"/>
              <a:t>年 </a:t>
            </a:r>
            <a:r>
              <a:rPr lang="en-US" altLang="zh-CN" sz="1600" dirty="0"/>
              <a:t>10 </a:t>
            </a:r>
            <a:r>
              <a:rPr lang="zh-CN" altLang="en-US" sz="1600" dirty="0"/>
              <a:t>月，在联合国教科文组织 第 </a:t>
            </a:r>
            <a:r>
              <a:rPr lang="en-US" altLang="zh-CN" sz="1600" dirty="0"/>
              <a:t>32 </a:t>
            </a:r>
            <a:r>
              <a:rPr lang="zh-CN" altLang="en-US" sz="1600" dirty="0"/>
              <a:t>届大会上通过的</a:t>
            </a:r>
            <a:r>
              <a:rPr lang="en-US" altLang="zh-CN" sz="1600" dirty="0"/>
              <a:t>《</a:t>
            </a:r>
            <a:r>
              <a:rPr lang="zh-CN" altLang="en-US" sz="1600" dirty="0"/>
              <a:t>保护非物质文化遗产公约</a:t>
            </a:r>
            <a:r>
              <a:rPr lang="en-US" altLang="zh-CN" sz="1600" dirty="0"/>
              <a:t>》</a:t>
            </a:r>
            <a:r>
              <a:rPr lang="zh-CN" altLang="en-US" sz="1600" dirty="0"/>
              <a:t>（以下简称</a:t>
            </a:r>
            <a:r>
              <a:rPr lang="en-US" altLang="zh-CN" sz="1600" dirty="0"/>
              <a:t>《</a:t>
            </a:r>
            <a:r>
              <a:rPr lang="zh-CN" altLang="en-US" sz="1600" dirty="0"/>
              <a:t>非物质文化 遗产公约</a:t>
            </a:r>
            <a:r>
              <a:rPr lang="en-US" altLang="zh-CN" sz="1600" dirty="0"/>
              <a:t>》</a:t>
            </a:r>
            <a:r>
              <a:rPr lang="zh-CN" altLang="en-US" sz="1600" dirty="0"/>
              <a:t>）第 </a:t>
            </a:r>
            <a:r>
              <a:rPr lang="en-US" altLang="zh-CN" sz="1600" dirty="0"/>
              <a:t>1 </a:t>
            </a:r>
            <a:r>
              <a:rPr lang="zh-CN" altLang="en-US" sz="1600" dirty="0"/>
              <a:t>条第 </a:t>
            </a:r>
            <a:r>
              <a:rPr lang="en-US" altLang="zh-CN" sz="1600" dirty="0"/>
              <a:t>1 </a:t>
            </a:r>
            <a:r>
              <a:rPr lang="zh-CN" altLang="en-US" sz="1600" dirty="0"/>
              <a:t>款规定，非物质文化遗产是指被各社区、群体，有时是个人，视为其文化遗产组成部分的各种社会实践、观念表述、表现形式、 知识、技能以及相关的工具、实物、手工艺品和文化场所。这种非物质文化 遗产世代相传，在各社区和群体适应周围环境以及与自然和历史的互动中， 被不断地再创造，为这些社区和群体提供认同感和持续感，从而增强对文化 多样性和人类创造力的尊重。 </a:t>
            </a:r>
            <a:endParaRPr lang="en-US" altLang="zh-CN" sz="1600" dirty="0"/>
          </a:p>
          <a:p>
            <a:pPr indent="457200"/>
            <a:r>
              <a:rPr lang="zh-CN" altLang="en-US" sz="1600" dirty="0"/>
              <a:t>（</a:t>
            </a:r>
            <a:r>
              <a:rPr lang="en-US" altLang="zh-CN" sz="1600" dirty="0"/>
              <a:t>2</a:t>
            </a:r>
            <a:r>
              <a:rPr lang="zh-CN" altLang="en-US" sz="1600" dirty="0"/>
              <a:t>）非物质文化遗产的分类</a:t>
            </a:r>
            <a:endParaRPr lang="en-US" altLang="zh-CN" sz="1600" dirty="0"/>
          </a:p>
          <a:p>
            <a:pPr indent="457200"/>
            <a:r>
              <a:rPr lang="zh-CN" altLang="en-US" sz="1600" dirty="0"/>
              <a:t>①口头传统和表现形式，包括 作为非物质文化遗产媒介的语言；②表演艺术；③社会实践、仪式、节庆活动；</a:t>
            </a:r>
            <a:endParaRPr lang="en-US" altLang="zh-CN" sz="1600" dirty="0"/>
          </a:p>
          <a:p>
            <a:pPr indent="457200"/>
            <a:r>
              <a:rPr lang="zh-CN" altLang="en-US" sz="1600" dirty="0"/>
              <a:t>④有关自然界和宇宙的知识和实践；⑤传统手工艺。</a:t>
            </a:r>
            <a:endParaRPr lang="zh-CN" altLang="en-US" sz="1600" dirty="0"/>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61223" y="1097217"/>
            <a:ext cx="10906058" cy="4832092"/>
          </a:xfrm>
          <a:prstGeom prst="rect">
            <a:avLst/>
          </a:prstGeom>
        </p:spPr>
        <p:txBody>
          <a:bodyPr wrap="square">
            <a:spAutoFit/>
          </a:bodyPr>
          <a:lstStyle/>
          <a:p>
            <a:r>
              <a:rPr lang="zh-CN" altLang="en-US" b="1" dirty="0"/>
              <a:t>二、缔约国的义务</a:t>
            </a:r>
            <a:endParaRPr lang="zh-CN" altLang="en-US" b="1" dirty="0"/>
          </a:p>
          <a:p>
            <a:pPr marL="342900" indent="-342900">
              <a:buAutoNum type="arabicPeriod"/>
            </a:pPr>
            <a:r>
              <a:rPr lang="zh-CN" altLang="en-US" b="1" dirty="0"/>
              <a:t>文化和自然遗产 </a:t>
            </a:r>
            <a:endParaRPr lang="en-US" altLang="zh-CN" b="1" dirty="0"/>
          </a:p>
          <a:p>
            <a:pPr indent="457200"/>
            <a:r>
              <a:rPr lang="en-US" altLang="zh-CN" sz="1600" dirty="0"/>
              <a:t>《</a:t>
            </a:r>
            <a:r>
              <a:rPr lang="zh-CN" altLang="en-US" sz="1600" dirty="0"/>
              <a:t>文化和自然遗产公约</a:t>
            </a:r>
            <a:r>
              <a:rPr lang="en-US" altLang="zh-CN" sz="1600" dirty="0"/>
              <a:t>》</a:t>
            </a:r>
            <a:r>
              <a:rPr lang="zh-CN" altLang="en-US" sz="1600" dirty="0"/>
              <a:t>第</a:t>
            </a:r>
            <a:r>
              <a:rPr lang="en-US" altLang="zh-CN" sz="1600" dirty="0"/>
              <a:t>5</a:t>
            </a:r>
            <a:r>
              <a:rPr lang="zh-CN" altLang="en-US" sz="1600" dirty="0"/>
              <a:t>条规定，为确保公约各缔约国为保护、保存和展出本国领土内的文化遗产和自然遗产采取积极有效的措施，各缔约国 应视本国具体情况尽力做到以下几点： </a:t>
            </a:r>
            <a:endParaRPr lang="en-US" altLang="zh-CN" sz="1600" dirty="0"/>
          </a:p>
          <a:p>
            <a:pPr indent="457200"/>
            <a:r>
              <a:rPr lang="zh-CN" altLang="en-US" sz="1600" dirty="0"/>
              <a:t>（</a:t>
            </a:r>
            <a:r>
              <a:rPr lang="en-US" altLang="zh-CN" sz="1600" dirty="0"/>
              <a:t>1</a:t>
            </a:r>
            <a:r>
              <a:rPr lang="zh-CN" altLang="en-US" sz="1600" dirty="0"/>
              <a:t>）通过一项旨在使文化和自然遗产在社会生活中起一定作用并把遗产 保护纳入全面规划计划的总政策。 </a:t>
            </a:r>
            <a:endParaRPr lang="en-US" altLang="zh-CN" sz="1600" dirty="0"/>
          </a:p>
          <a:p>
            <a:pPr indent="457200"/>
            <a:r>
              <a:rPr lang="zh-CN" altLang="en-US" sz="1600" dirty="0"/>
              <a:t>（</a:t>
            </a:r>
            <a:r>
              <a:rPr lang="en-US" altLang="zh-CN" sz="1600" dirty="0"/>
              <a:t>2</a:t>
            </a:r>
            <a:r>
              <a:rPr lang="zh-CN" altLang="en-US" sz="1600" dirty="0"/>
              <a:t>）如本国内尚未建立负责文化和自然遗产的保护、保存和展出的机构，则建立一个或几个此类机构，配备适当的工作人员和为履行其职能所需 的手段。 </a:t>
            </a:r>
            <a:endParaRPr lang="en-US" altLang="zh-CN" sz="1600" dirty="0"/>
          </a:p>
          <a:p>
            <a:pPr indent="457200"/>
            <a:r>
              <a:rPr lang="zh-CN" altLang="en-US" sz="1600" dirty="0"/>
              <a:t>（</a:t>
            </a:r>
            <a:r>
              <a:rPr lang="en-US" altLang="zh-CN" sz="1600" dirty="0"/>
              <a:t>3</a:t>
            </a:r>
            <a:r>
              <a:rPr lang="zh-CN" altLang="en-US" sz="1600" dirty="0"/>
              <a:t>）发展科学和技术研究，并制定出能够抵抗威胁本国自然遗产的危险的实际方法。 </a:t>
            </a:r>
            <a:endParaRPr lang="en-US" altLang="zh-CN" sz="1600" dirty="0"/>
          </a:p>
          <a:p>
            <a:pPr indent="457200"/>
            <a:r>
              <a:rPr lang="zh-CN" altLang="en-US" sz="1600" dirty="0"/>
              <a:t>（</a:t>
            </a:r>
            <a:r>
              <a:rPr lang="en-US" altLang="zh-CN" sz="1600" dirty="0"/>
              <a:t>4</a:t>
            </a:r>
            <a:r>
              <a:rPr lang="zh-CN" altLang="en-US" sz="1600" dirty="0"/>
              <a:t>）采取为确定、保护、保存、展出和恢复这类遗产所需的适当的法 律、科学、技术、行政和财政措施。</a:t>
            </a:r>
            <a:endParaRPr lang="en-US" altLang="zh-CN" sz="1600" dirty="0"/>
          </a:p>
          <a:p>
            <a:pPr indent="457200"/>
            <a:r>
              <a:rPr lang="zh-CN" altLang="en-US" sz="1600" dirty="0"/>
              <a:t>（</a:t>
            </a:r>
            <a:r>
              <a:rPr lang="en-US" altLang="zh-CN" sz="1600" dirty="0"/>
              <a:t>5</a:t>
            </a:r>
            <a:r>
              <a:rPr lang="zh-CN" altLang="en-US" sz="1600" dirty="0"/>
              <a:t>）促进建立或发展有关保护、保存和展出文化和自然遗产的国家或地 区培训中心，并鼓励这方面的科学研究。</a:t>
            </a:r>
            <a:endParaRPr lang="en-US" altLang="zh-CN" sz="1600" dirty="0"/>
          </a:p>
          <a:p>
            <a:endParaRPr lang="en-US" altLang="zh-CN" dirty="0"/>
          </a:p>
          <a:p>
            <a:r>
              <a:rPr lang="zh-CN" altLang="en-US" b="1" dirty="0"/>
              <a:t> </a:t>
            </a:r>
            <a:r>
              <a:rPr lang="en-US" altLang="zh-CN" b="1" dirty="0"/>
              <a:t>2. </a:t>
            </a:r>
            <a:r>
              <a:rPr lang="zh-CN" altLang="en-US" b="1" dirty="0"/>
              <a:t>非物质文化遗产 </a:t>
            </a:r>
            <a:endParaRPr lang="en-US" altLang="zh-CN" b="1" dirty="0"/>
          </a:p>
          <a:p>
            <a:pPr indent="457200"/>
            <a:r>
              <a:rPr lang="en-US" altLang="zh-CN" sz="1600" dirty="0"/>
              <a:t>《</a:t>
            </a:r>
            <a:r>
              <a:rPr lang="zh-CN" altLang="en-US" sz="1600" dirty="0"/>
              <a:t>非物质文化遗产公约</a:t>
            </a:r>
            <a:r>
              <a:rPr lang="en-US" altLang="zh-CN" sz="1600" dirty="0"/>
              <a:t>》</a:t>
            </a:r>
            <a:r>
              <a:rPr lang="zh-CN" altLang="en-US" sz="1600" dirty="0"/>
              <a:t>第 </a:t>
            </a:r>
            <a:r>
              <a:rPr lang="en-US" altLang="zh-CN" sz="1600" dirty="0"/>
              <a:t>11 </a:t>
            </a:r>
            <a:r>
              <a:rPr lang="zh-CN" altLang="en-US" sz="1600" dirty="0"/>
              <a:t>条规定，各缔约国应该采取必要措施确保其领土上的非物质文化遗产受到保护，并由各社区、群体和有关非政府组织参与，确认和确定其领土上的各种非物质文化遗产。</a:t>
            </a:r>
            <a:endParaRPr lang="en-US" altLang="zh-CN" sz="1600" dirty="0"/>
          </a:p>
          <a:p>
            <a:pPr indent="457200"/>
            <a:r>
              <a:rPr lang="zh-CN" altLang="en-US" sz="1600" dirty="0"/>
              <a:t>（</a:t>
            </a:r>
            <a:r>
              <a:rPr lang="en-US" altLang="zh-CN" sz="1600" dirty="0"/>
              <a:t>1</a:t>
            </a:r>
            <a:r>
              <a:rPr lang="zh-CN" altLang="en-US" sz="1600" dirty="0"/>
              <a:t>）拟定清单（第 </a:t>
            </a:r>
            <a:r>
              <a:rPr lang="en-US" altLang="zh-CN" sz="1600" dirty="0"/>
              <a:t>12 </a:t>
            </a:r>
            <a:r>
              <a:rPr lang="zh-CN" altLang="en-US" sz="1600" dirty="0"/>
              <a:t>条）</a:t>
            </a:r>
            <a:endParaRPr lang="en-US" altLang="zh-CN" sz="1600" dirty="0"/>
          </a:p>
          <a:p>
            <a:pPr indent="457200"/>
            <a:r>
              <a:rPr lang="zh-CN" altLang="en-US" sz="1600" dirty="0"/>
              <a:t>（</a:t>
            </a:r>
            <a:r>
              <a:rPr lang="en-US" altLang="zh-CN" sz="1600" dirty="0"/>
              <a:t>2</a:t>
            </a:r>
            <a:r>
              <a:rPr lang="zh-CN" altLang="en-US" sz="1600" dirty="0"/>
              <a:t>）保护措施（第 </a:t>
            </a:r>
            <a:r>
              <a:rPr lang="en-US" altLang="zh-CN" sz="1600" dirty="0"/>
              <a:t>13 </a:t>
            </a:r>
            <a:r>
              <a:rPr lang="zh-CN" altLang="en-US" sz="1600" dirty="0"/>
              <a:t>条）</a:t>
            </a:r>
            <a:endParaRPr lang="en-US" altLang="zh-CN" sz="1600" dirty="0"/>
          </a:p>
          <a:p>
            <a:pPr indent="457200"/>
            <a:r>
              <a:rPr lang="zh-CN" altLang="en-US" sz="1600" dirty="0"/>
              <a:t>（</a:t>
            </a:r>
            <a:r>
              <a:rPr lang="en-US" altLang="zh-CN" sz="1600" dirty="0"/>
              <a:t>3</a:t>
            </a:r>
            <a:r>
              <a:rPr lang="zh-CN" altLang="en-US" sz="1600" dirty="0"/>
              <a:t>）教育、宣传和能力培养（第 </a:t>
            </a:r>
            <a:r>
              <a:rPr lang="en-US" altLang="zh-CN" sz="1600" dirty="0"/>
              <a:t>14 </a:t>
            </a:r>
            <a:r>
              <a:rPr lang="zh-CN" altLang="en-US" sz="1600" dirty="0"/>
              <a:t>条）</a:t>
            </a:r>
            <a:endParaRPr lang="en-US" altLang="zh-CN" sz="1600" dirty="0"/>
          </a:p>
          <a:p>
            <a:pPr indent="457200"/>
            <a:r>
              <a:rPr lang="zh-CN" altLang="en-US" sz="1600" dirty="0"/>
              <a:t>（</a:t>
            </a:r>
            <a:r>
              <a:rPr lang="en-US" altLang="zh-CN" sz="1600" dirty="0"/>
              <a:t>4</a:t>
            </a:r>
            <a:r>
              <a:rPr lang="zh-CN" altLang="en-US" sz="1600" dirty="0"/>
              <a:t>）社区、群体和个人的参与（第</a:t>
            </a:r>
            <a:r>
              <a:rPr lang="en-US" altLang="zh-CN" sz="1600" dirty="0"/>
              <a:t>15</a:t>
            </a:r>
            <a:r>
              <a:rPr lang="zh-CN" altLang="en-US" sz="1600" dirty="0"/>
              <a:t>条）</a:t>
            </a:r>
            <a:endParaRPr lang="zh-CN" altLang="en-US" sz="1600" dirty="0"/>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p:cNvGraphicFramePr/>
          <p:nvPr/>
        </p:nvGraphicFramePr>
        <p:xfrm>
          <a:off x="1480214" y="1687057"/>
          <a:ext cx="9812740" cy="465051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矩形 3"/>
          <p:cNvSpPr/>
          <p:nvPr/>
        </p:nvSpPr>
        <p:spPr>
          <a:xfrm>
            <a:off x="4809306" y="1009134"/>
            <a:ext cx="2598788" cy="369332"/>
          </a:xfrm>
          <a:prstGeom prst="rect">
            <a:avLst/>
          </a:prstGeom>
        </p:spPr>
        <p:txBody>
          <a:bodyPr wrap="none">
            <a:spAutoFit/>
          </a:bodyPr>
          <a:lstStyle/>
          <a:p>
            <a:r>
              <a:rPr lang="zh-CN" altLang="en-US" b="1" dirty="0"/>
              <a:t>第二节  国家的基本制度</a:t>
            </a:r>
            <a:endParaRPr lang="zh-CN" altLang="en-US" b="1" dirty="0"/>
          </a:p>
        </p:txBody>
      </p:sp>
      <p:sp>
        <p:nvSpPr>
          <p:cNvPr id="6" name="文本框 11"/>
          <p:cNvSpPr txBox="1"/>
          <p:nvPr/>
        </p:nvSpPr>
        <p:spPr>
          <a:xfrm>
            <a:off x="1531960" y="1502391"/>
            <a:ext cx="4854624" cy="369332"/>
          </a:xfrm>
          <a:prstGeom prst="rect">
            <a:avLst/>
          </a:prstGeom>
          <a:noFill/>
        </p:spPr>
        <p:txBody>
          <a:bodyPr wrap="square" rtlCol="0">
            <a:spAutoFit/>
          </a:bodyPr>
          <a:lstStyle/>
          <a:p>
            <a:r>
              <a:rPr lang="zh-CN" altLang="en-US" b="1" dirty="0"/>
              <a:t>一、基本制度</a:t>
            </a:r>
            <a:endParaRPr lang="zh-CN" altLang="en-US" b="1"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5"/>
          <p:cNvSpPr/>
          <p:nvPr/>
        </p:nvSpPr>
        <p:spPr bwMode="auto">
          <a:xfrm>
            <a:off x="6095468" y="1705040"/>
            <a:ext cx="861448" cy="1723960"/>
          </a:xfrm>
          <a:custGeom>
            <a:avLst/>
            <a:gdLst>
              <a:gd name="T0" fmla="*/ 0 w 6745"/>
              <a:gd name="T1" fmla="*/ 13488 h 13488"/>
              <a:gd name="T2" fmla="*/ 6745 w 6745"/>
              <a:gd name="T3" fmla="*/ 1807 h 13488"/>
              <a:gd name="T4" fmla="*/ 0 w 6745"/>
              <a:gd name="T5" fmla="*/ 0 h 13488"/>
              <a:gd name="T6" fmla="*/ 0 w 6745"/>
              <a:gd name="T7" fmla="*/ 13488 h 13488"/>
            </a:gdLst>
            <a:ahLst/>
            <a:cxnLst>
              <a:cxn ang="0">
                <a:pos x="T0" y="T1"/>
              </a:cxn>
              <a:cxn ang="0">
                <a:pos x="T2" y="T3"/>
              </a:cxn>
              <a:cxn ang="0">
                <a:pos x="T4" y="T5"/>
              </a:cxn>
              <a:cxn ang="0">
                <a:pos x="T6" y="T7"/>
              </a:cxn>
            </a:cxnLst>
            <a:rect l="0" t="0" r="r" b="b"/>
            <a:pathLst>
              <a:path w="6745" h="13488">
                <a:moveTo>
                  <a:pt x="0" y="13488"/>
                </a:moveTo>
                <a:lnTo>
                  <a:pt x="6745" y="1807"/>
                </a:lnTo>
                <a:cubicBezTo>
                  <a:pt x="4694" y="623"/>
                  <a:pt x="2368" y="0"/>
                  <a:pt x="0" y="0"/>
                </a:cubicBezTo>
                <a:lnTo>
                  <a:pt x="0" y="13488"/>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27" name="Freeform 6"/>
          <p:cNvSpPr>
            <a:spLocks noEditPoints="1"/>
          </p:cNvSpPr>
          <p:nvPr/>
        </p:nvSpPr>
        <p:spPr bwMode="auto">
          <a:xfrm>
            <a:off x="6089079" y="1698651"/>
            <a:ext cx="874226" cy="1736738"/>
          </a:xfrm>
          <a:custGeom>
            <a:avLst/>
            <a:gdLst>
              <a:gd name="T0" fmla="*/ 7 w 6843"/>
              <a:gd name="T1" fmla="*/ 13512 h 13588"/>
              <a:gd name="T2" fmla="*/ 6769 w 6843"/>
              <a:gd name="T3" fmla="*/ 1897 h 13588"/>
              <a:gd name="T4" fmla="*/ 6382 w 6843"/>
              <a:gd name="T5" fmla="*/ 1682 h 13588"/>
              <a:gd name="T6" fmla="*/ 5990 w 6843"/>
              <a:gd name="T7" fmla="*/ 1480 h 13588"/>
              <a:gd name="T8" fmla="*/ 5592 w 6843"/>
              <a:gd name="T9" fmla="*/ 1292 h 13588"/>
              <a:gd name="T10" fmla="*/ 5188 w 6843"/>
              <a:gd name="T11" fmla="*/ 1117 h 13588"/>
              <a:gd name="T12" fmla="*/ 4780 w 6843"/>
              <a:gd name="T13" fmla="*/ 956 h 13588"/>
              <a:gd name="T14" fmla="*/ 4367 w 6843"/>
              <a:gd name="T15" fmla="*/ 808 h 13588"/>
              <a:gd name="T16" fmla="*/ 3949 w 6843"/>
              <a:gd name="T17" fmla="*/ 674 h 13588"/>
              <a:gd name="T18" fmla="*/ 3527 w 6843"/>
              <a:gd name="T19" fmla="*/ 554 h 13588"/>
              <a:gd name="T20" fmla="*/ 3102 w 6843"/>
              <a:gd name="T21" fmla="*/ 447 h 13588"/>
              <a:gd name="T22" fmla="*/ 2673 w 6843"/>
              <a:gd name="T23" fmla="*/ 354 h 13588"/>
              <a:gd name="T24" fmla="*/ 2241 w 6843"/>
              <a:gd name="T25" fmla="*/ 276 h 13588"/>
              <a:gd name="T26" fmla="*/ 1806 w 6843"/>
              <a:gd name="T27" fmla="*/ 212 h 13588"/>
              <a:gd name="T28" fmla="*/ 1369 w 6843"/>
              <a:gd name="T29" fmla="*/ 161 h 13588"/>
              <a:gd name="T30" fmla="*/ 930 w 6843"/>
              <a:gd name="T31" fmla="*/ 125 h 13588"/>
              <a:gd name="T32" fmla="*/ 490 w 6843"/>
              <a:gd name="T33" fmla="*/ 103 h 13588"/>
              <a:gd name="T34" fmla="*/ 48 w 6843"/>
              <a:gd name="T35" fmla="*/ 96 h 13588"/>
              <a:gd name="T36" fmla="*/ 96 w 6843"/>
              <a:gd name="T37" fmla="*/ 13536 h 13588"/>
              <a:gd name="T38" fmla="*/ 15 w 6843"/>
              <a:gd name="T39" fmla="*/ 14 h 13588"/>
              <a:gd name="T40" fmla="*/ 271 w 6843"/>
              <a:gd name="T41" fmla="*/ 2 h 13588"/>
              <a:gd name="T42" fmla="*/ 716 w 6843"/>
              <a:gd name="T43" fmla="*/ 17 h 13588"/>
              <a:gd name="T44" fmla="*/ 1159 w 6843"/>
              <a:gd name="T45" fmla="*/ 46 h 13588"/>
              <a:gd name="T46" fmla="*/ 1600 w 6843"/>
              <a:gd name="T47" fmla="*/ 89 h 13588"/>
              <a:gd name="T48" fmla="*/ 2039 w 6843"/>
              <a:gd name="T49" fmla="*/ 147 h 13588"/>
              <a:gd name="T50" fmla="*/ 2475 w 6843"/>
              <a:gd name="T51" fmla="*/ 219 h 13588"/>
              <a:gd name="T52" fmla="*/ 2908 w 6843"/>
              <a:gd name="T53" fmla="*/ 306 h 13588"/>
              <a:gd name="T54" fmla="*/ 3338 w 6843"/>
              <a:gd name="T55" fmla="*/ 406 h 13588"/>
              <a:gd name="T56" fmla="*/ 3766 w 6843"/>
              <a:gd name="T57" fmla="*/ 520 h 13588"/>
              <a:gd name="T58" fmla="*/ 4188 w 6843"/>
              <a:gd name="T59" fmla="*/ 648 h 13588"/>
              <a:gd name="T60" fmla="*/ 4606 w 6843"/>
              <a:gd name="T61" fmla="*/ 790 h 13588"/>
              <a:gd name="T62" fmla="*/ 5020 w 6843"/>
              <a:gd name="T63" fmla="*/ 946 h 13588"/>
              <a:gd name="T64" fmla="*/ 5430 w 6843"/>
              <a:gd name="T65" fmla="*/ 1115 h 13588"/>
              <a:gd name="T66" fmla="*/ 5833 w 6843"/>
              <a:gd name="T67" fmla="*/ 1298 h 13588"/>
              <a:gd name="T68" fmla="*/ 6231 w 6843"/>
              <a:gd name="T69" fmla="*/ 1494 h 13588"/>
              <a:gd name="T70" fmla="*/ 6624 w 6843"/>
              <a:gd name="T71" fmla="*/ 1704 h 13588"/>
              <a:gd name="T72" fmla="*/ 6839 w 6843"/>
              <a:gd name="T73" fmla="*/ 1842 h 13588"/>
              <a:gd name="T74" fmla="*/ 90 w 6843"/>
              <a:gd name="T75" fmla="*/ 13560 h 13588"/>
              <a:gd name="T76" fmla="*/ 0 w 6843"/>
              <a:gd name="T77" fmla="*/ 13536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3" h="13588">
                <a:moveTo>
                  <a:pt x="96" y="13536"/>
                </a:moveTo>
                <a:lnTo>
                  <a:pt x="7" y="13512"/>
                </a:lnTo>
                <a:lnTo>
                  <a:pt x="6751" y="1831"/>
                </a:lnTo>
                <a:lnTo>
                  <a:pt x="6769" y="1897"/>
                </a:lnTo>
                <a:lnTo>
                  <a:pt x="6576" y="1787"/>
                </a:lnTo>
                <a:lnTo>
                  <a:pt x="6382" y="1682"/>
                </a:lnTo>
                <a:lnTo>
                  <a:pt x="6187" y="1580"/>
                </a:lnTo>
                <a:lnTo>
                  <a:pt x="5990" y="1480"/>
                </a:lnTo>
                <a:lnTo>
                  <a:pt x="5792" y="1385"/>
                </a:lnTo>
                <a:lnTo>
                  <a:pt x="5592" y="1292"/>
                </a:lnTo>
                <a:lnTo>
                  <a:pt x="5391" y="1203"/>
                </a:lnTo>
                <a:lnTo>
                  <a:pt x="5188" y="1117"/>
                </a:lnTo>
                <a:lnTo>
                  <a:pt x="4985" y="1035"/>
                </a:lnTo>
                <a:lnTo>
                  <a:pt x="4780" y="956"/>
                </a:lnTo>
                <a:lnTo>
                  <a:pt x="4574" y="881"/>
                </a:lnTo>
                <a:lnTo>
                  <a:pt x="4367" y="808"/>
                </a:lnTo>
                <a:lnTo>
                  <a:pt x="4158" y="740"/>
                </a:lnTo>
                <a:lnTo>
                  <a:pt x="3949" y="674"/>
                </a:lnTo>
                <a:lnTo>
                  <a:pt x="3738" y="612"/>
                </a:lnTo>
                <a:lnTo>
                  <a:pt x="3527" y="554"/>
                </a:lnTo>
                <a:lnTo>
                  <a:pt x="3314" y="499"/>
                </a:lnTo>
                <a:lnTo>
                  <a:pt x="3102" y="447"/>
                </a:lnTo>
                <a:lnTo>
                  <a:pt x="2888" y="399"/>
                </a:lnTo>
                <a:lnTo>
                  <a:pt x="2673" y="354"/>
                </a:lnTo>
                <a:lnTo>
                  <a:pt x="2457" y="314"/>
                </a:lnTo>
                <a:lnTo>
                  <a:pt x="2241" y="276"/>
                </a:lnTo>
                <a:lnTo>
                  <a:pt x="2024" y="242"/>
                </a:lnTo>
                <a:lnTo>
                  <a:pt x="1806" y="212"/>
                </a:lnTo>
                <a:lnTo>
                  <a:pt x="1588" y="185"/>
                </a:lnTo>
                <a:lnTo>
                  <a:pt x="1369" y="161"/>
                </a:lnTo>
                <a:lnTo>
                  <a:pt x="1150" y="141"/>
                </a:lnTo>
                <a:lnTo>
                  <a:pt x="930" y="125"/>
                </a:lnTo>
                <a:lnTo>
                  <a:pt x="710" y="112"/>
                </a:lnTo>
                <a:lnTo>
                  <a:pt x="490" y="103"/>
                </a:lnTo>
                <a:lnTo>
                  <a:pt x="269" y="98"/>
                </a:lnTo>
                <a:lnTo>
                  <a:pt x="48" y="96"/>
                </a:lnTo>
                <a:lnTo>
                  <a:pt x="96" y="48"/>
                </a:lnTo>
                <a:lnTo>
                  <a:pt x="96" y="13536"/>
                </a:lnTo>
                <a:close/>
                <a:moveTo>
                  <a:pt x="0" y="48"/>
                </a:moveTo>
                <a:cubicBezTo>
                  <a:pt x="0" y="35"/>
                  <a:pt x="6" y="23"/>
                  <a:pt x="15" y="14"/>
                </a:cubicBezTo>
                <a:cubicBezTo>
                  <a:pt x="24" y="5"/>
                  <a:pt x="36" y="0"/>
                  <a:pt x="49" y="0"/>
                </a:cubicBezTo>
                <a:lnTo>
                  <a:pt x="271" y="2"/>
                </a:lnTo>
                <a:lnTo>
                  <a:pt x="494" y="8"/>
                </a:lnTo>
                <a:lnTo>
                  <a:pt x="716" y="17"/>
                </a:lnTo>
                <a:lnTo>
                  <a:pt x="938" y="29"/>
                </a:lnTo>
                <a:lnTo>
                  <a:pt x="1159" y="46"/>
                </a:lnTo>
                <a:lnTo>
                  <a:pt x="1380" y="66"/>
                </a:lnTo>
                <a:lnTo>
                  <a:pt x="1600" y="89"/>
                </a:lnTo>
                <a:lnTo>
                  <a:pt x="1820" y="116"/>
                </a:lnTo>
                <a:lnTo>
                  <a:pt x="2039" y="147"/>
                </a:lnTo>
                <a:lnTo>
                  <a:pt x="2257" y="181"/>
                </a:lnTo>
                <a:lnTo>
                  <a:pt x="2475" y="219"/>
                </a:lnTo>
                <a:lnTo>
                  <a:pt x="2692" y="260"/>
                </a:lnTo>
                <a:lnTo>
                  <a:pt x="2908" y="306"/>
                </a:lnTo>
                <a:lnTo>
                  <a:pt x="3124" y="354"/>
                </a:lnTo>
                <a:lnTo>
                  <a:pt x="3338" y="406"/>
                </a:lnTo>
                <a:lnTo>
                  <a:pt x="3553" y="461"/>
                </a:lnTo>
                <a:lnTo>
                  <a:pt x="3766" y="520"/>
                </a:lnTo>
                <a:lnTo>
                  <a:pt x="3977" y="583"/>
                </a:lnTo>
                <a:lnTo>
                  <a:pt x="4188" y="648"/>
                </a:lnTo>
                <a:lnTo>
                  <a:pt x="4398" y="718"/>
                </a:lnTo>
                <a:lnTo>
                  <a:pt x="4606" y="790"/>
                </a:lnTo>
                <a:lnTo>
                  <a:pt x="4814" y="866"/>
                </a:lnTo>
                <a:lnTo>
                  <a:pt x="5020" y="946"/>
                </a:lnTo>
                <a:lnTo>
                  <a:pt x="5226" y="1029"/>
                </a:lnTo>
                <a:lnTo>
                  <a:pt x="5430" y="1115"/>
                </a:lnTo>
                <a:lnTo>
                  <a:pt x="5632" y="1205"/>
                </a:lnTo>
                <a:lnTo>
                  <a:pt x="5833" y="1298"/>
                </a:lnTo>
                <a:lnTo>
                  <a:pt x="6033" y="1395"/>
                </a:lnTo>
                <a:lnTo>
                  <a:pt x="6231" y="1494"/>
                </a:lnTo>
                <a:lnTo>
                  <a:pt x="6428" y="1597"/>
                </a:lnTo>
                <a:lnTo>
                  <a:pt x="6624" y="1704"/>
                </a:lnTo>
                <a:lnTo>
                  <a:pt x="6817" y="1813"/>
                </a:lnTo>
                <a:cubicBezTo>
                  <a:pt x="6828" y="1820"/>
                  <a:pt x="6836" y="1830"/>
                  <a:pt x="6839" y="1842"/>
                </a:cubicBezTo>
                <a:cubicBezTo>
                  <a:pt x="6843" y="1855"/>
                  <a:pt x="6841" y="1868"/>
                  <a:pt x="6835" y="1879"/>
                </a:cubicBezTo>
                <a:lnTo>
                  <a:pt x="90" y="13560"/>
                </a:lnTo>
                <a:cubicBezTo>
                  <a:pt x="79" y="13579"/>
                  <a:pt x="57" y="13588"/>
                  <a:pt x="36" y="13583"/>
                </a:cubicBezTo>
                <a:cubicBezTo>
                  <a:pt x="15" y="13577"/>
                  <a:pt x="0" y="13558"/>
                  <a:pt x="0" y="13536"/>
                </a:cubicBezTo>
                <a:lnTo>
                  <a:pt x="0" y="48"/>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28" name="Freeform 7"/>
          <p:cNvSpPr/>
          <p:nvPr/>
        </p:nvSpPr>
        <p:spPr bwMode="auto">
          <a:xfrm>
            <a:off x="6095468" y="1936108"/>
            <a:ext cx="1492892" cy="1492892"/>
          </a:xfrm>
          <a:custGeom>
            <a:avLst/>
            <a:gdLst>
              <a:gd name="T0" fmla="*/ 0 w 5841"/>
              <a:gd name="T1" fmla="*/ 5840 h 5840"/>
              <a:gd name="T2" fmla="*/ 5841 w 5841"/>
              <a:gd name="T3" fmla="*/ 2468 h 5840"/>
              <a:gd name="T4" fmla="*/ 3373 w 5841"/>
              <a:gd name="T5" fmla="*/ 0 h 5840"/>
              <a:gd name="T6" fmla="*/ 0 w 5841"/>
              <a:gd name="T7" fmla="*/ 5840 h 5840"/>
            </a:gdLst>
            <a:ahLst/>
            <a:cxnLst>
              <a:cxn ang="0">
                <a:pos x="T0" y="T1"/>
              </a:cxn>
              <a:cxn ang="0">
                <a:pos x="T2" y="T3"/>
              </a:cxn>
              <a:cxn ang="0">
                <a:pos x="T4" y="T5"/>
              </a:cxn>
              <a:cxn ang="0">
                <a:pos x="T6" y="T7"/>
              </a:cxn>
            </a:cxnLst>
            <a:rect l="0" t="0" r="r" b="b"/>
            <a:pathLst>
              <a:path w="5841" h="5840">
                <a:moveTo>
                  <a:pt x="0" y="5840"/>
                </a:moveTo>
                <a:lnTo>
                  <a:pt x="5841" y="2468"/>
                </a:lnTo>
                <a:cubicBezTo>
                  <a:pt x="5249" y="1443"/>
                  <a:pt x="4398" y="592"/>
                  <a:pt x="3373" y="0"/>
                </a:cubicBezTo>
                <a:lnTo>
                  <a:pt x="0" y="5840"/>
                </a:lnTo>
                <a:close/>
              </a:path>
            </a:pathLst>
          </a:custGeom>
          <a:solidFill>
            <a:srgbClr val="2EA7E0"/>
          </a:solidFill>
          <a:ln w="0">
            <a:noFill/>
            <a:prstDash val="solid"/>
            <a:round/>
          </a:ln>
        </p:spPr>
        <p:txBody>
          <a:bodyPr vert="horz" wrap="square" lIns="91440" tIns="45720" rIns="91440" bIns="45720" numCol="1" anchor="t" anchorCtr="0" compatLnSpc="1"/>
          <a:lstStyle/>
          <a:p>
            <a:endParaRPr lang="zh-CN" altLang="en-US"/>
          </a:p>
        </p:txBody>
      </p:sp>
      <p:sp>
        <p:nvSpPr>
          <p:cNvPr id="37" name="Freeform 8"/>
          <p:cNvSpPr>
            <a:spLocks noEditPoints="1"/>
          </p:cNvSpPr>
          <p:nvPr/>
        </p:nvSpPr>
        <p:spPr bwMode="auto">
          <a:xfrm>
            <a:off x="6089079" y="1929719"/>
            <a:ext cx="1505670" cy="1505670"/>
          </a:xfrm>
          <a:custGeom>
            <a:avLst/>
            <a:gdLst>
              <a:gd name="T0" fmla="*/ 47 w 5892"/>
              <a:gd name="T1" fmla="*/ 5877 h 5892"/>
              <a:gd name="T2" fmla="*/ 14 w 5892"/>
              <a:gd name="T3" fmla="*/ 5845 h 5892"/>
              <a:gd name="T4" fmla="*/ 5855 w 5892"/>
              <a:gd name="T5" fmla="*/ 2473 h 5892"/>
              <a:gd name="T6" fmla="*/ 5847 w 5892"/>
              <a:gd name="T7" fmla="*/ 2506 h 5892"/>
              <a:gd name="T8" fmla="*/ 5791 w 5892"/>
              <a:gd name="T9" fmla="*/ 2410 h 5892"/>
              <a:gd name="T10" fmla="*/ 5733 w 5892"/>
              <a:gd name="T11" fmla="*/ 2316 h 5892"/>
              <a:gd name="T12" fmla="*/ 5613 w 5892"/>
              <a:gd name="T13" fmla="*/ 2130 h 5892"/>
              <a:gd name="T14" fmla="*/ 5488 w 5892"/>
              <a:gd name="T15" fmla="*/ 1949 h 5892"/>
              <a:gd name="T16" fmla="*/ 5357 w 5892"/>
              <a:gd name="T17" fmla="*/ 1773 h 5892"/>
              <a:gd name="T18" fmla="*/ 5220 w 5892"/>
              <a:gd name="T19" fmla="*/ 1601 h 5892"/>
              <a:gd name="T20" fmla="*/ 5078 w 5892"/>
              <a:gd name="T21" fmla="*/ 1433 h 5892"/>
              <a:gd name="T22" fmla="*/ 4931 w 5892"/>
              <a:gd name="T23" fmla="*/ 1271 h 5892"/>
              <a:gd name="T24" fmla="*/ 4778 w 5892"/>
              <a:gd name="T25" fmla="*/ 1113 h 5892"/>
              <a:gd name="T26" fmla="*/ 4621 w 5892"/>
              <a:gd name="T27" fmla="*/ 961 h 5892"/>
              <a:gd name="T28" fmla="*/ 4458 w 5892"/>
              <a:gd name="T29" fmla="*/ 814 h 5892"/>
              <a:gd name="T30" fmla="*/ 4291 w 5892"/>
              <a:gd name="T31" fmla="*/ 671 h 5892"/>
              <a:gd name="T32" fmla="*/ 4119 w 5892"/>
              <a:gd name="T33" fmla="*/ 535 h 5892"/>
              <a:gd name="T34" fmla="*/ 3942 w 5892"/>
              <a:gd name="T35" fmla="*/ 404 h 5892"/>
              <a:gd name="T36" fmla="*/ 3761 w 5892"/>
              <a:gd name="T37" fmla="*/ 278 h 5892"/>
              <a:gd name="T38" fmla="*/ 3576 w 5892"/>
              <a:gd name="T39" fmla="*/ 159 h 5892"/>
              <a:gd name="T40" fmla="*/ 3482 w 5892"/>
              <a:gd name="T41" fmla="*/ 101 h 5892"/>
              <a:gd name="T42" fmla="*/ 3387 w 5892"/>
              <a:gd name="T43" fmla="*/ 45 h 5892"/>
              <a:gd name="T44" fmla="*/ 3420 w 5892"/>
              <a:gd name="T45" fmla="*/ 37 h 5892"/>
              <a:gd name="T46" fmla="*/ 47 w 5892"/>
              <a:gd name="T47" fmla="*/ 5877 h 5892"/>
              <a:gd name="T48" fmla="*/ 3378 w 5892"/>
              <a:gd name="T49" fmla="*/ 13 h 5892"/>
              <a:gd name="T50" fmla="*/ 3393 w 5892"/>
              <a:gd name="T51" fmla="*/ 2 h 5892"/>
              <a:gd name="T52" fmla="*/ 3411 w 5892"/>
              <a:gd name="T53" fmla="*/ 4 h 5892"/>
              <a:gd name="T54" fmla="*/ 3507 w 5892"/>
              <a:gd name="T55" fmla="*/ 60 h 5892"/>
              <a:gd name="T56" fmla="*/ 3602 w 5892"/>
              <a:gd name="T57" fmla="*/ 119 h 5892"/>
              <a:gd name="T58" fmla="*/ 3788 w 5892"/>
              <a:gd name="T59" fmla="*/ 239 h 5892"/>
              <a:gd name="T60" fmla="*/ 3971 w 5892"/>
              <a:gd name="T61" fmla="*/ 365 h 5892"/>
              <a:gd name="T62" fmla="*/ 4149 w 5892"/>
              <a:gd name="T63" fmla="*/ 497 h 5892"/>
              <a:gd name="T64" fmla="*/ 4322 w 5892"/>
              <a:gd name="T65" fmla="*/ 635 h 5892"/>
              <a:gd name="T66" fmla="*/ 4490 w 5892"/>
              <a:gd name="T67" fmla="*/ 778 h 5892"/>
              <a:gd name="T68" fmla="*/ 4654 w 5892"/>
              <a:gd name="T69" fmla="*/ 926 h 5892"/>
              <a:gd name="T70" fmla="*/ 4813 w 5892"/>
              <a:gd name="T71" fmla="*/ 1080 h 5892"/>
              <a:gd name="T72" fmla="*/ 4967 w 5892"/>
              <a:gd name="T73" fmla="*/ 1239 h 5892"/>
              <a:gd name="T74" fmla="*/ 5115 w 5892"/>
              <a:gd name="T75" fmla="*/ 1402 h 5892"/>
              <a:gd name="T76" fmla="*/ 5258 w 5892"/>
              <a:gd name="T77" fmla="*/ 1571 h 5892"/>
              <a:gd name="T78" fmla="*/ 5395 w 5892"/>
              <a:gd name="T79" fmla="*/ 1744 h 5892"/>
              <a:gd name="T80" fmla="*/ 5527 w 5892"/>
              <a:gd name="T81" fmla="*/ 1922 h 5892"/>
              <a:gd name="T82" fmla="*/ 5654 w 5892"/>
              <a:gd name="T83" fmla="*/ 2104 h 5892"/>
              <a:gd name="T84" fmla="*/ 5774 w 5892"/>
              <a:gd name="T85" fmla="*/ 2291 h 5892"/>
              <a:gd name="T86" fmla="*/ 5832 w 5892"/>
              <a:gd name="T87" fmla="*/ 2386 h 5892"/>
              <a:gd name="T88" fmla="*/ 5888 w 5892"/>
              <a:gd name="T89" fmla="*/ 2481 h 5892"/>
              <a:gd name="T90" fmla="*/ 5891 w 5892"/>
              <a:gd name="T91" fmla="*/ 2500 h 5892"/>
              <a:gd name="T92" fmla="*/ 5879 w 5892"/>
              <a:gd name="T93" fmla="*/ 2514 h 5892"/>
              <a:gd name="T94" fmla="*/ 38 w 5892"/>
              <a:gd name="T95" fmla="*/ 5886 h 5892"/>
              <a:gd name="T96" fmla="*/ 9 w 5892"/>
              <a:gd name="T97" fmla="*/ 5882 h 5892"/>
              <a:gd name="T98" fmla="*/ 6 w 5892"/>
              <a:gd name="T99" fmla="*/ 5853 h 5892"/>
              <a:gd name="T100" fmla="*/ 3378 w 5892"/>
              <a:gd name="T101" fmla="*/ 13 h 5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92" h="5892">
                <a:moveTo>
                  <a:pt x="47" y="5877"/>
                </a:moveTo>
                <a:lnTo>
                  <a:pt x="14" y="5845"/>
                </a:lnTo>
                <a:lnTo>
                  <a:pt x="5855" y="2473"/>
                </a:lnTo>
                <a:lnTo>
                  <a:pt x="5847" y="2506"/>
                </a:lnTo>
                <a:lnTo>
                  <a:pt x="5791" y="2410"/>
                </a:lnTo>
                <a:lnTo>
                  <a:pt x="5733" y="2316"/>
                </a:lnTo>
                <a:lnTo>
                  <a:pt x="5613" y="2130"/>
                </a:lnTo>
                <a:lnTo>
                  <a:pt x="5488" y="1949"/>
                </a:lnTo>
                <a:lnTo>
                  <a:pt x="5357" y="1773"/>
                </a:lnTo>
                <a:lnTo>
                  <a:pt x="5220" y="1601"/>
                </a:lnTo>
                <a:lnTo>
                  <a:pt x="5078" y="1433"/>
                </a:lnTo>
                <a:lnTo>
                  <a:pt x="4931" y="1271"/>
                </a:lnTo>
                <a:lnTo>
                  <a:pt x="4778" y="1113"/>
                </a:lnTo>
                <a:lnTo>
                  <a:pt x="4621" y="961"/>
                </a:lnTo>
                <a:lnTo>
                  <a:pt x="4458" y="814"/>
                </a:lnTo>
                <a:lnTo>
                  <a:pt x="4291" y="671"/>
                </a:lnTo>
                <a:lnTo>
                  <a:pt x="4119" y="535"/>
                </a:lnTo>
                <a:lnTo>
                  <a:pt x="3942" y="404"/>
                </a:lnTo>
                <a:lnTo>
                  <a:pt x="3761" y="278"/>
                </a:lnTo>
                <a:lnTo>
                  <a:pt x="3576" y="159"/>
                </a:lnTo>
                <a:lnTo>
                  <a:pt x="3482" y="101"/>
                </a:lnTo>
                <a:lnTo>
                  <a:pt x="3387" y="45"/>
                </a:lnTo>
                <a:lnTo>
                  <a:pt x="3420" y="37"/>
                </a:lnTo>
                <a:lnTo>
                  <a:pt x="47" y="5877"/>
                </a:lnTo>
                <a:close/>
                <a:moveTo>
                  <a:pt x="3378" y="13"/>
                </a:moveTo>
                <a:cubicBezTo>
                  <a:pt x="3381" y="7"/>
                  <a:pt x="3386" y="3"/>
                  <a:pt x="3393" y="2"/>
                </a:cubicBezTo>
                <a:cubicBezTo>
                  <a:pt x="3399" y="0"/>
                  <a:pt x="3405" y="1"/>
                  <a:pt x="3411" y="4"/>
                </a:cubicBezTo>
                <a:lnTo>
                  <a:pt x="3507" y="60"/>
                </a:lnTo>
                <a:lnTo>
                  <a:pt x="3602" y="119"/>
                </a:lnTo>
                <a:lnTo>
                  <a:pt x="3788" y="239"/>
                </a:lnTo>
                <a:lnTo>
                  <a:pt x="3971" y="365"/>
                </a:lnTo>
                <a:lnTo>
                  <a:pt x="4149" y="497"/>
                </a:lnTo>
                <a:lnTo>
                  <a:pt x="4322" y="635"/>
                </a:lnTo>
                <a:lnTo>
                  <a:pt x="4490" y="778"/>
                </a:lnTo>
                <a:lnTo>
                  <a:pt x="4654" y="926"/>
                </a:lnTo>
                <a:lnTo>
                  <a:pt x="4813" y="1080"/>
                </a:lnTo>
                <a:lnTo>
                  <a:pt x="4967" y="1239"/>
                </a:lnTo>
                <a:lnTo>
                  <a:pt x="5115" y="1402"/>
                </a:lnTo>
                <a:lnTo>
                  <a:pt x="5258" y="1571"/>
                </a:lnTo>
                <a:lnTo>
                  <a:pt x="5395" y="1744"/>
                </a:lnTo>
                <a:lnTo>
                  <a:pt x="5527" y="1922"/>
                </a:lnTo>
                <a:lnTo>
                  <a:pt x="5654" y="2104"/>
                </a:lnTo>
                <a:lnTo>
                  <a:pt x="5774" y="2291"/>
                </a:lnTo>
                <a:lnTo>
                  <a:pt x="5832" y="2386"/>
                </a:lnTo>
                <a:lnTo>
                  <a:pt x="5888" y="2481"/>
                </a:lnTo>
                <a:cubicBezTo>
                  <a:pt x="5891" y="2487"/>
                  <a:pt x="5892" y="2493"/>
                  <a:pt x="5891" y="2500"/>
                </a:cubicBezTo>
                <a:cubicBezTo>
                  <a:pt x="5889" y="2506"/>
                  <a:pt x="5885" y="2511"/>
                  <a:pt x="5879" y="2514"/>
                </a:cubicBezTo>
                <a:lnTo>
                  <a:pt x="38" y="5886"/>
                </a:lnTo>
                <a:cubicBezTo>
                  <a:pt x="29" y="5892"/>
                  <a:pt x="17" y="5890"/>
                  <a:pt x="9" y="5882"/>
                </a:cubicBezTo>
                <a:cubicBezTo>
                  <a:pt x="2" y="5875"/>
                  <a:pt x="0" y="5863"/>
                  <a:pt x="6" y="5853"/>
                </a:cubicBezTo>
                <a:lnTo>
                  <a:pt x="3378" y="13"/>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38" name="Freeform 9"/>
          <p:cNvSpPr/>
          <p:nvPr/>
        </p:nvSpPr>
        <p:spPr bwMode="auto">
          <a:xfrm>
            <a:off x="6095468" y="2566488"/>
            <a:ext cx="1723960" cy="862512"/>
          </a:xfrm>
          <a:custGeom>
            <a:avLst/>
            <a:gdLst>
              <a:gd name="T0" fmla="*/ 0 w 6745"/>
              <a:gd name="T1" fmla="*/ 3372 h 3372"/>
              <a:gd name="T2" fmla="*/ 6745 w 6745"/>
              <a:gd name="T3" fmla="*/ 3372 h 3372"/>
              <a:gd name="T4" fmla="*/ 5841 w 6745"/>
              <a:gd name="T5" fmla="*/ 0 h 3372"/>
              <a:gd name="T6" fmla="*/ 0 w 6745"/>
              <a:gd name="T7" fmla="*/ 3372 h 3372"/>
            </a:gdLst>
            <a:ahLst/>
            <a:cxnLst>
              <a:cxn ang="0">
                <a:pos x="T0" y="T1"/>
              </a:cxn>
              <a:cxn ang="0">
                <a:pos x="T2" y="T3"/>
              </a:cxn>
              <a:cxn ang="0">
                <a:pos x="T4" y="T5"/>
              </a:cxn>
              <a:cxn ang="0">
                <a:pos x="T6" y="T7"/>
              </a:cxn>
            </a:cxnLst>
            <a:rect l="0" t="0" r="r" b="b"/>
            <a:pathLst>
              <a:path w="6745" h="3372">
                <a:moveTo>
                  <a:pt x="0" y="3372"/>
                </a:moveTo>
                <a:lnTo>
                  <a:pt x="6745" y="3372"/>
                </a:lnTo>
                <a:cubicBezTo>
                  <a:pt x="6745" y="2189"/>
                  <a:pt x="6433" y="1026"/>
                  <a:pt x="5841" y="0"/>
                </a:cubicBezTo>
                <a:lnTo>
                  <a:pt x="0" y="3372"/>
                </a:lnTo>
                <a:close/>
              </a:path>
            </a:pathLst>
          </a:custGeom>
          <a:solidFill>
            <a:srgbClr val="2EA7E0"/>
          </a:solidFill>
          <a:ln w="0">
            <a:noFill/>
            <a:prstDash val="solid"/>
            <a:round/>
          </a:ln>
        </p:spPr>
        <p:txBody>
          <a:bodyPr vert="horz" wrap="square" lIns="91440" tIns="45720" rIns="91440" bIns="45720" numCol="1" anchor="t" anchorCtr="0" compatLnSpc="1"/>
          <a:lstStyle/>
          <a:p>
            <a:endParaRPr lang="zh-CN" altLang="en-US"/>
          </a:p>
        </p:txBody>
      </p:sp>
      <p:sp>
        <p:nvSpPr>
          <p:cNvPr id="39" name="Freeform 10"/>
          <p:cNvSpPr>
            <a:spLocks noEditPoints="1"/>
          </p:cNvSpPr>
          <p:nvPr/>
        </p:nvSpPr>
        <p:spPr bwMode="auto">
          <a:xfrm>
            <a:off x="6089079" y="2561163"/>
            <a:ext cx="1736738" cy="874226"/>
          </a:xfrm>
          <a:custGeom>
            <a:avLst/>
            <a:gdLst>
              <a:gd name="T0" fmla="*/ 26 w 6795"/>
              <a:gd name="T1" fmla="*/ 3372 h 3420"/>
              <a:gd name="T2" fmla="*/ 6747 w 6795"/>
              <a:gd name="T3" fmla="*/ 3397 h 3420"/>
              <a:gd name="T4" fmla="*/ 6743 w 6795"/>
              <a:gd name="T5" fmla="*/ 3175 h 3420"/>
              <a:gd name="T6" fmla="*/ 6733 w 6795"/>
              <a:gd name="T7" fmla="*/ 2955 h 3420"/>
              <a:gd name="T8" fmla="*/ 6714 w 6795"/>
              <a:gd name="T9" fmla="*/ 2736 h 3420"/>
              <a:gd name="T10" fmla="*/ 6689 w 6795"/>
              <a:gd name="T11" fmla="*/ 2517 h 3420"/>
              <a:gd name="T12" fmla="*/ 6657 w 6795"/>
              <a:gd name="T13" fmla="*/ 2300 h 3420"/>
              <a:gd name="T14" fmla="*/ 6618 w 6795"/>
              <a:gd name="T15" fmla="*/ 2084 h 3420"/>
              <a:gd name="T16" fmla="*/ 6571 w 6795"/>
              <a:gd name="T17" fmla="*/ 1870 h 3420"/>
              <a:gd name="T18" fmla="*/ 6518 w 6795"/>
              <a:gd name="T19" fmla="*/ 1657 h 3420"/>
              <a:gd name="T20" fmla="*/ 6458 w 6795"/>
              <a:gd name="T21" fmla="*/ 1446 h 3420"/>
              <a:gd name="T22" fmla="*/ 6391 w 6795"/>
              <a:gd name="T23" fmla="*/ 1237 h 3420"/>
              <a:gd name="T24" fmla="*/ 6317 w 6795"/>
              <a:gd name="T25" fmla="*/ 1031 h 3420"/>
              <a:gd name="T26" fmla="*/ 6236 w 6795"/>
              <a:gd name="T27" fmla="*/ 826 h 3420"/>
              <a:gd name="T28" fmla="*/ 6149 w 6795"/>
              <a:gd name="T29" fmla="*/ 625 h 3420"/>
              <a:gd name="T30" fmla="*/ 6055 w 6795"/>
              <a:gd name="T31" fmla="*/ 426 h 3420"/>
              <a:gd name="T32" fmla="*/ 5954 w 6795"/>
              <a:gd name="T33" fmla="*/ 229 h 3420"/>
              <a:gd name="T34" fmla="*/ 5847 w 6795"/>
              <a:gd name="T35" fmla="*/ 36 h 3420"/>
              <a:gd name="T36" fmla="*/ 38 w 6795"/>
              <a:gd name="T37" fmla="*/ 3417 h 3420"/>
              <a:gd name="T38" fmla="*/ 5874 w 6795"/>
              <a:gd name="T39" fmla="*/ 1 h 3420"/>
              <a:gd name="T40" fmla="*/ 5943 w 6795"/>
              <a:gd name="T41" fmla="*/ 109 h 3420"/>
              <a:gd name="T42" fmla="*/ 6048 w 6795"/>
              <a:gd name="T43" fmla="*/ 306 h 3420"/>
              <a:gd name="T44" fmla="*/ 6146 w 6795"/>
              <a:gd name="T45" fmla="*/ 505 h 3420"/>
              <a:gd name="T46" fmla="*/ 6238 w 6795"/>
              <a:gd name="T47" fmla="*/ 706 h 3420"/>
              <a:gd name="T48" fmla="*/ 6322 w 6795"/>
              <a:gd name="T49" fmla="*/ 911 h 3420"/>
              <a:gd name="T50" fmla="*/ 6400 w 6795"/>
              <a:gd name="T51" fmla="*/ 1118 h 3420"/>
              <a:gd name="T52" fmla="*/ 6471 w 6795"/>
              <a:gd name="T53" fmla="*/ 1327 h 3420"/>
              <a:gd name="T54" fmla="*/ 6535 w 6795"/>
              <a:gd name="T55" fmla="*/ 1539 h 3420"/>
              <a:gd name="T56" fmla="*/ 6592 w 6795"/>
              <a:gd name="T57" fmla="*/ 1752 h 3420"/>
              <a:gd name="T58" fmla="*/ 6642 w 6795"/>
              <a:gd name="T59" fmla="*/ 1967 h 3420"/>
              <a:gd name="T60" fmla="*/ 6685 w 6795"/>
              <a:gd name="T61" fmla="*/ 2184 h 3420"/>
              <a:gd name="T62" fmla="*/ 6721 w 6795"/>
              <a:gd name="T63" fmla="*/ 2402 h 3420"/>
              <a:gd name="T64" fmla="*/ 6750 w 6795"/>
              <a:gd name="T65" fmla="*/ 2621 h 3420"/>
              <a:gd name="T66" fmla="*/ 6772 w 6795"/>
              <a:gd name="T67" fmla="*/ 2842 h 3420"/>
              <a:gd name="T68" fmla="*/ 6787 w 6795"/>
              <a:gd name="T69" fmla="*/ 3063 h 3420"/>
              <a:gd name="T70" fmla="*/ 6794 w 6795"/>
              <a:gd name="T71" fmla="*/ 3285 h 3420"/>
              <a:gd name="T72" fmla="*/ 6788 w 6795"/>
              <a:gd name="T73" fmla="*/ 3413 h 3420"/>
              <a:gd name="T74" fmla="*/ 26 w 6795"/>
              <a:gd name="T75" fmla="*/ 3420 h 3420"/>
              <a:gd name="T76" fmla="*/ 14 w 6795"/>
              <a:gd name="T77" fmla="*/ 3376 h 3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95" h="3420">
                <a:moveTo>
                  <a:pt x="38" y="3417"/>
                </a:moveTo>
                <a:lnTo>
                  <a:pt x="26" y="3372"/>
                </a:lnTo>
                <a:lnTo>
                  <a:pt x="6771" y="3372"/>
                </a:lnTo>
                <a:lnTo>
                  <a:pt x="6747" y="3397"/>
                </a:lnTo>
                <a:lnTo>
                  <a:pt x="6746" y="3286"/>
                </a:lnTo>
                <a:lnTo>
                  <a:pt x="6743" y="3175"/>
                </a:lnTo>
                <a:lnTo>
                  <a:pt x="6739" y="3065"/>
                </a:lnTo>
                <a:lnTo>
                  <a:pt x="6733" y="2955"/>
                </a:lnTo>
                <a:lnTo>
                  <a:pt x="6724" y="2845"/>
                </a:lnTo>
                <a:lnTo>
                  <a:pt x="6714" y="2736"/>
                </a:lnTo>
                <a:lnTo>
                  <a:pt x="6703" y="2626"/>
                </a:lnTo>
                <a:lnTo>
                  <a:pt x="6689" y="2517"/>
                </a:lnTo>
                <a:lnTo>
                  <a:pt x="6674" y="2409"/>
                </a:lnTo>
                <a:lnTo>
                  <a:pt x="6657" y="2300"/>
                </a:lnTo>
                <a:lnTo>
                  <a:pt x="6638" y="2192"/>
                </a:lnTo>
                <a:lnTo>
                  <a:pt x="6618" y="2084"/>
                </a:lnTo>
                <a:lnTo>
                  <a:pt x="6595" y="1977"/>
                </a:lnTo>
                <a:lnTo>
                  <a:pt x="6571" y="1870"/>
                </a:lnTo>
                <a:lnTo>
                  <a:pt x="6545" y="1763"/>
                </a:lnTo>
                <a:lnTo>
                  <a:pt x="6518" y="1657"/>
                </a:lnTo>
                <a:lnTo>
                  <a:pt x="6489" y="1551"/>
                </a:lnTo>
                <a:lnTo>
                  <a:pt x="6458" y="1446"/>
                </a:lnTo>
                <a:lnTo>
                  <a:pt x="6425" y="1342"/>
                </a:lnTo>
                <a:lnTo>
                  <a:pt x="6391" y="1237"/>
                </a:lnTo>
                <a:lnTo>
                  <a:pt x="6355" y="1134"/>
                </a:lnTo>
                <a:lnTo>
                  <a:pt x="6317" y="1031"/>
                </a:lnTo>
                <a:lnTo>
                  <a:pt x="6277" y="928"/>
                </a:lnTo>
                <a:lnTo>
                  <a:pt x="6236" y="826"/>
                </a:lnTo>
                <a:lnTo>
                  <a:pt x="6193" y="725"/>
                </a:lnTo>
                <a:lnTo>
                  <a:pt x="6149" y="625"/>
                </a:lnTo>
                <a:lnTo>
                  <a:pt x="6102" y="525"/>
                </a:lnTo>
                <a:lnTo>
                  <a:pt x="6055" y="426"/>
                </a:lnTo>
                <a:lnTo>
                  <a:pt x="6005" y="327"/>
                </a:lnTo>
                <a:lnTo>
                  <a:pt x="5954" y="229"/>
                </a:lnTo>
                <a:lnTo>
                  <a:pt x="5901" y="132"/>
                </a:lnTo>
                <a:lnTo>
                  <a:pt x="5847" y="36"/>
                </a:lnTo>
                <a:lnTo>
                  <a:pt x="5879" y="45"/>
                </a:lnTo>
                <a:lnTo>
                  <a:pt x="38" y="3417"/>
                </a:lnTo>
                <a:close/>
                <a:moveTo>
                  <a:pt x="5855" y="4"/>
                </a:moveTo>
                <a:cubicBezTo>
                  <a:pt x="5861" y="0"/>
                  <a:pt x="5868" y="0"/>
                  <a:pt x="5874" y="1"/>
                </a:cubicBezTo>
                <a:cubicBezTo>
                  <a:pt x="5880" y="3"/>
                  <a:pt x="5885" y="7"/>
                  <a:pt x="5888" y="13"/>
                </a:cubicBezTo>
                <a:lnTo>
                  <a:pt x="5943" y="109"/>
                </a:lnTo>
                <a:lnTo>
                  <a:pt x="5996" y="207"/>
                </a:lnTo>
                <a:lnTo>
                  <a:pt x="6048" y="306"/>
                </a:lnTo>
                <a:lnTo>
                  <a:pt x="6098" y="405"/>
                </a:lnTo>
                <a:lnTo>
                  <a:pt x="6146" y="505"/>
                </a:lnTo>
                <a:lnTo>
                  <a:pt x="6193" y="605"/>
                </a:lnTo>
                <a:lnTo>
                  <a:pt x="6238" y="706"/>
                </a:lnTo>
                <a:lnTo>
                  <a:pt x="6281" y="808"/>
                </a:lnTo>
                <a:lnTo>
                  <a:pt x="6322" y="911"/>
                </a:lnTo>
                <a:lnTo>
                  <a:pt x="6362" y="1014"/>
                </a:lnTo>
                <a:lnTo>
                  <a:pt x="6400" y="1118"/>
                </a:lnTo>
                <a:lnTo>
                  <a:pt x="6436" y="1222"/>
                </a:lnTo>
                <a:lnTo>
                  <a:pt x="6471" y="1327"/>
                </a:lnTo>
                <a:lnTo>
                  <a:pt x="6504" y="1433"/>
                </a:lnTo>
                <a:lnTo>
                  <a:pt x="6535" y="1539"/>
                </a:lnTo>
                <a:lnTo>
                  <a:pt x="6564" y="1645"/>
                </a:lnTo>
                <a:lnTo>
                  <a:pt x="6592" y="1752"/>
                </a:lnTo>
                <a:lnTo>
                  <a:pt x="6618" y="1859"/>
                </a:lnTo>
                <a:lnTo>
                  <a:pt x="6642" y="1967"/>
                </a:lnTo>
                <a:lnTo>
                  <a:pt x="6665" y="2075"/>
                </a:lnTo>
                <a:lnTo>
                  <a:pt x="6685" y="2184"/>
                </a:lnTo>
                <a:lnTo>
                  <a:pt x="6704" y="2293"/>
                </a:lnTo>
                <a:lnTo>
                  <a:pt x="6721" y="2402"/>
                </a:lnTo>
                <a:lnTo>
                  <a:pt x="6737" y="2512"/>
                </a:lnTo>
                <a:lnTo>
                  <a:pt x="6750" y="2621"/>
                </a:lnTo>
                <a:lnTo>
                  <a:pt x="6762" y="2731"/>
                </a:lnTo>
                <a:lnTo>
                  <a:pt x="6772" y="2842"/>
                </a:lnTo>
                <a:lnTo>
                  <a:pt x="6780" y="2952"/>
                </a:lnTo>
                <a:lnTo>
                  <a:pt x="6787" y="3063"/>
                </a:lnTo>
                <a:lnTo>
                  <a:pt x="6791" y="3174"/>
                </a:lnTo>
                <a:lnTo>
                  <a:pt x="6794" y="3285"/>
                </a:lnTo>
                <a:lnTo>
                  <a:pt x="6795" y="3396"/>
                </a:lnTo>
                <a:cubicBezTo>
                  <a:pt x="6795" y="3403"/>
                  <a:pt x="6793" y="3409"/>
                  <a:pt x="6788" y="3413"/>
                </a:cubicBezTo>
                <a:cubicBezTo>
                  <a:pt x="6784" y="3418"/>
                  <a:pt x="6777" y="3420"/>
                  <a:pt x="6771" y="3420"/>
                </a:cubicBezTo>
                <a:lnTo>
                  <a:pt x="26" y="3420"/>
                </a:lnTo>
                <a:cubicBezTo>
                  <a:pt x="16" y="3420"/>
                  <a:pt x="6" y="3413"/>
                  <a:pt x="3" y="3403"/>
                </a:cubicBezTo>
                <a:cubicBezTo>
                  <a:pt x="0" y="3392"/>
                  <a:pt x="5" y="3381"/>
                  <a:pt x="14" y="3376"/>
                </a:cubicBezTo>
                <a:lnTo>
                  <a:pt x="5855" y="4"/>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40" name="Freeform 23"/>
          <p:cNvSpPr/>
          <p:nvPr/>
        </p:nvSpPr>
        <p:spPr bwMode="auto">
          <a:xfrm>
            <a:off x="4371508" y="2566488"/>
            <a:ext cx="1723960" cy="862512"/>
          </a:xfrm>
          <a:custGeom>
            <a:avLst/>
            <a:gdLst>
              <a:gd name="T0" fmla="*/ 13488 w 13488"/>
              <a:gd name="T1" fmla="*/ 6744 h 6744"/>
              <a:gd name="T2" fmla="*/ 1807 w 13488"/>
              <a:gd name="T3" fmla="*/ 0 h 6744"/>
              <a:gd name="T4" fmla="*/ 0 w 13488"/>
              <a:gd name="T5" fmla="*/ 6744 h 6744"/>
              <a:gd name="T6" fmla="*/ 13488 w 13488"/>
              <a:gd name="T7" fmla="*/ 6744 h 6744"/>
            </a:gdLst>
            <a:ahLst/>
            <a:cxnLst>
              <a:cxn ang="0">
                <a:pos x="T0" y="T1"/>
              </a:cxn>
              <a:cxn ang="0">
                <a:pos x="T2" y="T3"/>
              </a:cxn>
              <a:cxn ang="0">
                <a:pos x="T4" y="T5"/>
              </a:cxn>
              <a:cxn ang="0">
                <a:pos x="T6" y="T7"/>
              </a:cxn>
            </a:cxnLst>
            <a:rect l="0" t="0" r="r" b="b"/>
            <a:pathLst>
              <a:path w="13488" h="6744">
                <a:moveTo>
                  <a:pt x="13488" y="6744"/>
                </a:moveTo>
                <a:lnTo>
                  <a:pt x="1807" y="0"/>
                </a:lnTo>
                <a:cubicBezTo>
                  <a:pt x="623" y="2051"/>
                  <a:pt x="0" y="4377"/>
                  <a:pt x="0" y="6744"/>
                </a:cubicBezTo>
                <a:lnTo>
                  <a:pt x="13488" y="6744"/>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41" name="Freeform 24"/>
          <p:cNvSpPr>
            <a:spLocks noEditPoints="1"/>
          </p:cNvSpPr>
          <p:nvPr/>
        </p:nvSpPr>
        <p:spPr bwMode="auto">
          <a:xfrm>
            <a:off x="4366184" y="2561163"/>
            <a:ext cx="1735673" cy="874226"/>
          </a:xfrm>
          <a:custGeom>
            <a:avLst/>
            <a:gdLst>
              <a:gd name="T0" fmla="*/ 13512 w 13588"/>
              <a:gd name="T1" fmla="*/ 6835 h 6841"/>
              <a:gd name="T2" fmla="*/ 1897 w 13588"/>
              <a:gd name="T3" fmla="*/ 73 h 6841"/>
              <a:gd name="T4" fmla="*/ 1682 w 13588"/>
              <a:gd name="T5" fmla="*/ 460 h 6841"/>
              <a:gd name="T6" fmla="*/ 1480 w 13588"/>
              <a:gd name="T7" fmla="*/ 853 h 6841"/>
              <a:gd name="T8" fmla="*/ 1292 w 13588"/>
              <a:gd name="T9" fmla="*/ 1251 h 6841"/>
              <a:gd name="T10" fmla="*/ 1117 w 13588"/>
              <a:gd name="T11" fmla="*/ 1654 h 6841"/>
              <a:gd name="T12" fmla="*/ 956 w 13588"/>
              <a:gd name="T13" fmla="*/ 2063 h 6841"/>
              <a:gd name="T14" fmla="*/ 808 w 13588"/>
              <a:gd name="T15" fmla="*/ 2476 h 6841"/>
              <a:gd name="T16" fmla="*/ 674 w 13588"/>
              <a:gd name="T17" fmla="*/ 2894 h 6841"/>
              <a:gd name="T18" fmla="*/ 554 w 13588"/>
              <a:gd name="T19" fmla="*/ 3315 h 6841"/>
              <a:gd name="T20" fmla="*/ 447 w 13588"/>
              <a:gd name="T21" fmla="*/ 3741 h 6841"/>
              <a:gd name="T22" fmla="*/ 354 w 13588"/>
              <a:gd name="T23" fmla="*/ 4170 h 6841"/>
              <a:gd name="T24" fmla="*/ 276 w 13588"/>
              <a:gd name="T25" fmla="*/ 4602 h 6841"/>
              <a:gd name="T26" fmla="*/ 212 w 13588"/>
              <a:gd name="T27" fmla="*/ 5036 h 6841"/>
              <a:gd name="T28" fmla="*/ 161 w 13588"/>
              <a:gd name="T29" fmla="*/ 5473 h 6841"/>
              <a:gd name="T30" fmla="*/ 125 w 13588"/>
              <a:gd name="T31" fmla="*/ 5912 h 6841"/>
              <a:gd name="T32" fmla="*/ 103 w 13588"/>
              <a:gd name="T33" fmla="*/ 6352 h 6841"/>
              <a:gd name="T34" fmla="*/ 96 w 13588"/>
              <a:gd name="T35" fmla="*/ 6794 h 6841"/>
              <a:gd name="T36" fmla="*/ 13536 w 13588"/>
              <a:gd name="T37" fmla="*/ 6745 h 6841"/>
              <a:gd name="T38" fmla="*/ 14 w 13588"/>
              <a:gd name="T39" fmla="*/ 6827 h 6841"/>
              <a:gd name="T40" fmla="*/ 2 w 13588"/>
              <a:gd name="T41" fmla="*/ 6570 h 6841"/>
              <a:gd name="T42" fmla="*/ 17 w 13588"/>
              <a:gd name="T43" fmla="*/ 6126 h 6841"/>
              <a:gd name="T44" fmla="*/ 46 w 13588"/>
              <a:gd name="T45" fmla="*/ 5683 h 6841"/>
              <a:gd name="T46" fmla="*/ 89 w 13588"/>
              <a:gd name="T47" fmla="*/ 5242 h 6841"/>
              <a:gd name="T48" fmla="*/ 147 w 13588"/>
              <a:gd name="T49" fmla="*/ 4804 h 6841"/>
              <a:gd name="T50" fmla="*/ 219 w 13588"/>
              <a:gd name="T51" fmla="*/ 4367 h 6841"/>
              <a:gd name="T52" fmla="*/ 306 w 13588"/>
              <a:gd name="T53" fmla="*/ 3934 h 6841"/>
              <a:gd name="T54" fmla="*/ 406 w 13588"/>
              <a:gd name="T55" fmla="*/ 3503 h 6841"/>
              <a:gd name="T56" fmla="*/ 520 w 13588"/>
              <a:gd name="T57" fmla="*/ 3077 h 6841"/>
              <a:gd name="T58" fmla="*/ 648 w 13588"/>
              <a:gd name="T59" fmla="*/ 2654 h 6841"/>
              <a:gd name="T60" fmla="*/ 790 w 13588"/>
              <a:gd name="T61" fmla="*/ 2235 h 6841"/>
              <a:gd name="T62" fmla="*/ 946 w 13588"/>
              <a:gd name="T63" fmla="*/ 1822 h 6841"/>
              <a:gd name="T64" fmla="*/ 1115 w 13588"/>
              <a:gd name="T65" fmla="*/ 1412 h 6841"/>
              <a:gd name="T66" fmla="*/ 1298 w 13588"/>
              <a:gd name="T67" fmla="*/ 1009 h 6841"/>
              <a:gd name="T68" fmla="*/ 1494 w 13588"/>
              <a:gd name="T69" fmla="*/ 611 h 6841"/>
              <a:gd name="T70" fmla="*/ 1704 w 13588"/>
              <a:gd name="T71" fmla="*/ 219 h 6841"/>
              <a:gd name="T72" fmla="*/ 1842 w 13588"/>
              <a:gd name="T73" fmla="*/ 3 h 6841"/>
              <a:gd name="T74" fmla="*/ 13560 w 13588"/>
              <a:gd name="T75" fmla="*/ 6752 h 6841"/>
              <a:gd name="T76" fmla="*/ 13536 w 13588"/>
              <a:gd name="T77" fmla="*/ 6841 h 6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88" h="6841">
                <a:moveTo>
                  <a:pt x="13536" y="6745"/>
                </a:moveTo>
                <a:lnTo>
                  <a:pt x="13512" y="6835"/>
                </a:lnTo>
                <a:lnTo>
                  <a:pt x="1831" y="91"/>
                </a:lnTo>
                <a:lnTo>
                  <a:pt x="1897" y="73"/>
                </a:lnTo>
                <a:lnTo>
                  <a:pt x="1787" y="266"/>
                </a:lnTo>
                <a:lnTo>
                  <a:pt x="1682" y="460"/>
                </a:lnTo>
                <a:lnTo>
                  <a:pt x="1580" y="656"/>
                </a:lnTo>
                <a:lnTo>
                  <a:pt x="1480" y="853"/>
                </a:lnTo>
                <a:lnTo>
                  <a:pt x="1385" y="1051"/>
                </a:lnTo>
                <a:lnTo>
                  <a:pt x="1292" y="1251"/>
                </a:lnTo>
                <a:lnTo>
                  <a:pt x="1203" y="1451"/>
                </a:lnTo>
                <a:lnTo>
                  <a:pt x="1117" y="1654"/>
                </a:lnTo>
                <a:lnTo>
                  <a:pt x="1035" y="1858"/>
                </a:lnTo>
                <a:lnTo>
                  <a:pt x="956" y="2063"/>
                </a:lnTo>
                <a:lnTo>
                  <a:pt x="881" y="2268"/>
                </a:lnTo>
                <a:lnTo>
                  <a:pt x="808" y="2476"/>
                </a:lnTo>
                <a:lnTo>
                  <a:pt x="740" y="2684"/>
                </a:lnTo>
                <a:lnTo>
                  <a:pt x="674" y="2894"/>
                </a:lnTo>
                <a:lnTo>
                  <a:pt x="612" y="3104"/>
                </a:lnTo>
                <a:lnTo>
                  <a:pt x="554" y="3315"/>
                </a:lnTo>
                <a:lnTo>
                  <a:pt x="499" y="3527"/>
                </a:lnTo>
                <a:lnTo>
                  <a:pt x="447" y="3741"/>
                </a:lnTo>
                <a:lnTo>
                  <a:pt x="399" y="3955"/>
                </a:lnTo>
                <a:lnTo>
                  <a:pt x="354" y="4170"/>
                </a:lnTo>
                <a:lnTo>
                  <a:pt x="314" y="4385"/>
                </a:lnTo>
                <a:lnTo>
                  <a:pt x="276" y="4602"/>
                </a:lnTo>
                <a:lnTo>
                  <a:pt x="242" y="4818"/>
                </a:lnTo>
                <a:lnTo>
                  <a:pt x="212" y="5036"/>
                </a:lnTo>
                <a:lnTo>
                  <a:pt x="185" y="5254"/>
                </a:lnTo>
                <a:lnTo>
                  <a:pt x="161" y="5473"/>
                </a:lnTo>
                <a:lnTo>
                  <a:pt x="141" y="5692"/>
                </a:lnTo>
                <a:lnTo>
                  <a:pt x="125" y="5912"/>
                </a:lnTo>
                <a:lnTo>
                  <a:pt x="112" y="6132"/>
                </a:lnTo>
                <a:lnTo>
                  <a:pt x="103" y="6352"/>
                </a:lnTo>
                <a:lnTo>
                  <a:pt x="98" y="6573"/>
                </a:lnTo>
                <a:lnTo>
                  <a:pt x="96" y="6794"/>
                </a:lnTo>
                <a:lnTo>
                  <a:pt x="48" y="6745"/>
                </a:lnTo>
                <a:lnTo>
                  <a:pt x="13536" y="6745"/>
                </a:lnTo>
                <a:close/>
                <a:moveTo>
                  <a:pt x="48" y="6841"/>
                </a:moveTo>
                <a:cubicBezTo>
                  <a:pt x="35" y="6841"/>
                  <a:pt x="23" y="6836"/>
                  <a:pt x="14" y="6827"/>
                </a:cubicBezTo>
                <a:cubicBezTo>
                  <a:pt x="5" y="6818"/>
                  <a:pt x="0" y="6806"/>
                  <a:pt x="0" y="6793"/>
                </a:cubicBezTo>
                <a:lnTo>
                  <a:pt x="2" y="6570"/>
                </a:lnTo>
                <a:lnTo>
                  <a:pt x="8" y="6348"/>
                </a:lnTo>
                <a:lnTo>
                  <a:pt x="17" y="6126"/>
                </a:lnTo>
                <a:lnTo>
                  <a:pt x="29" y="5904"/>
                </a:lnTo>
                <a:lnTo>
                  <a:pt x="46" y="5683"/>
                </a:lnTo>
                <a:lnTo>
                  <a:pt x="66" y="5462"/>
                </a:lnTo>
                <a:lnTo>
                  <a:pt x="89" y="5242"/>
                </a:lnTo>
                <a:lnTo>
                  <a:pt x="116" y="5023"/>
                </a:lnTo>
                <a:lnTo>
                  <a:pt x="147" y="4804"/>
                </a:lnTo>
                <a:lnTo>
                  <a:pt x="181" y="4585"/>
                </a:lnTo>
                <a:lnTo>
                  <a:pt x="219" y="4367"/>
                </a:lnTo>
                <a:lnTo>
                  <a:pt x="260" y="4150"/>
                </a:lnTo>
                <a:lnTo>
                  <a:pt x="306" y="3934"/>
                </a:lnTo>
                <a:lnTo>
                  <a:pt x="354" y="3718"/>
                </a:lnTo>
                <a:lnTo>
                  <a:pt x="406" y="3503"/>
                </a:lnTo>
                <a:lnTo>
                  <a:pt x="461" y="3290"/>
                </a:lnTo>
                <a:lnTo>
                  <a:pt x="520" y="3077"/>
                </a:lnTo>
                <a:lnTo>
                  <a:pt x="583" y="2865"/>
                </a:lnTo>
                <a:lnTo>
                  <a:pt x="648" y="2654"/>
                </a:lnTo>
                <a:lnTo>
                  <a:pt x="718" y="2444"/>
                </a:lnTo>
                <a:lnTo>
                  <a:pt x="790" y="2235"/>
                </a:lnTo>
                <a:lnTo>
                  <a:pt x="866" y="2028"/>
                </a:lnTo>
                <a:lnTo>
                  <a:pt x="946" y="1822"/>
                </a:lnTo>
                <a:lnTo>
                  <a:pt x="1029" y="1617"/>
                </a:lnTo>
                <a:lnTo>
                  <a:pt x="1115" y="1412"/>
                </a:lnTo>
                <a:lnTo>
                  <a:pt x="1205" y="1210"/>
                </a:lnTo>
                <a:lnTo>
                  <a:pt x="1298" y="1009"/>
                </a:lnTo>
                <a:lnTo>
                  <a:pt x="1395" y="809"/>
                </a:lnTo>
                <a:lnTo>
                  <a:pt x="1494" y="611"/>
                </a:lnTo>
                <a:lnTo>
                  <a:pt x="1597" y="414"/>
                </a:lnTo>
                <a:lnTo>
                  <a:pt x="1704" y="219"/>
                </a:lnTo>
                <a:lnTo>
                  <a:pt x="1813" y="26"/>
                </a:lnTo>
                <a:cubicBezTo>
                  <a:pt x="1820" y="15"/>
                  <a:pt x="1830" y="7"/>
                  <a:pt x="1842" y="3"/>
                </a:cubicBezTo>
                <a:cubicBezTo>
                  <a:pt x="1855" y="0"/>
                  <a:pt x="1868" y="2"/>
                  <a:pt x="1879" y="8"/>
                </a:cubicBezTo>
                <a:lnTo>
                  <a:pt x="13560" y="6752"/>
                </a:lnTo>
                <a:cubicBezTo>
                  <a:pt x="13579" y="6763"/>
                  <a:pt x="13588" y="6785"/>
                  <a:pt x="13583" y="6806"/>
                </a:cubicBezTo>
                <a:cubicBezTo>
                  <a:pt x="13577" y="6827"/>
                  <a:pt x="13558" y="6841"/>
                  <a:pt x="13536" y="6841"/>
                </a:cubicBezTo>
                <a:lnTo>
                  <a:pt x="48" y="6841"/>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42" name="Freeform 25"/>
          <p:cNvSpPr/>
          <p:nvPr/>
        </p:nvSpPr>
        <p:spPr bwMode="auto">
          <a:xfrm>
            <a:off x="4602576" y="1936108"/>
            <a:ext cx="1492892" cy="1492892"/>
          </a:xfrm>
          <a:custGeom>
            <a:avLst/>
            <a:gdLst>
              <a:gd name="T0" fmla="*/ 11681 w 11681"/>
              <a:gd name="T1" fmla="*/ 11681 h 11681"/>
              <a:gd name="T2" fmla="*/ 4937 w 11681"/>
              <a:gd name="T3" fmla="*/ 0 h 11681"/>
              <a:gd name="T4" fmla="*/ 0 w 11681"/>
              <a:gd name="T5" fmla="*/ 4937 h 11681"/>
              <a:gd name="T6" fmla="*/ 11681 w 11681"/>
              <a:gd name="T7" fmla="*/ 11681 h 11681"/>
            </a:gdLst>
            <a:ahLst/>
            <a:cxnLst>
              <a:cxn ang="0">
                <a:pos x="T0" y="T1"/>
              </a:cxn>
              <a:cxn ang="0">
                <a:pos x="T2" y="T3"/>
              </a:cxn>
              <a:cxn ang="0">
                <a:pos x="T4" y="T5"/>
              </a:cxn>
              <a:cxn ang="0">
                <a:pos x="T6" y="T7"/>
              </a:cxn>
            </a:cxnLst>
            <a:rect l="0" t="0" r="r" b="b"/>
            <a:pathLst>
              <a:path w="11681" h="11681">
                <a:moveTo>
                  <a:pt x="11681" y="11681"/>
                </a:moveTo>
                <a:lnTo>
                  <a:pt x="4937" y="0"/>
                </a:lnTo>
                <a:cubicBezTo>
                  <a:pt x="2886" y="1184"/>
                  <a:pt x="1184" y="2886"/>
                  <a:pt x="0" y="4937"/>
                </a:cubicBezTo>
                <a:lnTo>
                  <a:pt x="11681" y="11681"/>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43" name="Freeform 26"/>
          <p:cNvSpPr>
            <a:spLocks noEditPoints="1"/>
          </p:cNvSpPr>
          <p:nvPr/>
        </p:nvSpPr>
        <p:spPr bwMode="auto">
          <a:xfrm>
            <a:off x="4596187" y="1929719"/>
            <a:ext cx="1505670" cy="1505670"/>
          </a:xfrm>
          <a:custGeom>
            <a:avLst/>
            <a:gdLst>
              <a:gd name="T0" fmla="*/ 11755 w 11784"/>
              <a:gd name="T1" fmla="*/ 11690 h 11784"/>
              <a:gd name="T2" fmla="*/ 11690 w 11784"/>
              <a:gd name="T3" fmla="*/ 11755 h 11784"/>
              <a:gd name="T4" fmla="*/ 4946 w 11784"/>
              <a:gd name="T5" fmla="*/ 74 h 11784"/>
              <a:gd name="T6" fmla="*/ 5012 w 11784"/>
              <a:gd name="T7" fmla="*/ 91 h 11784"/>
              <a:gd name="T8" fmla="*/ 4820 w 11784"/>
              <a:gd name="T9" fmla="*/ 204 h 11784"/>
              <a:gd name="T10" fmla="*/ 4632 w 11784"/>
              <a:gd name="T11" fmla="*/ 319 h 11784"/>
              <a:gd name="T12" fmla="*/ 4261 w 11784"/>
              <a:gd name="T13" fmla="*/ 558 h 11784"/>
              <a:gd name="T14" fmla="*/ 3899 w 11784"/>
              <a:gd name="T15" fmla="*/ 809 h 11784"/>
              <a:gd name="T16" fmla="*/ 3546 w 11784"/>
              <a:gd name="T17" fmla="*/ 1071 h 11784"/>
              <a:gd name="T18" fmla="*/ 3202 w 11784"/>
              <a:gd name="T19" fmla="*/ 1344 h 11784"/>
              <a:gd name="T20" fmla="*/ 2867 w 11784"/>
              <a:gd name="T21" fmla="*/ 1629 h 11784"/>
              <a:gd name="T22" fmla="*/ 2542 w 11784"/>
              <a:gd name="T23" fmla="*/ 1923 h 11784"/>
              <a:gd name="T24" fmla="*/ 2227 w 11784"/>
              <a:gd name="T25" fmla="*/ 2228 h 11784"/>
              <a:gd name="T26" fmla="*/ 1922 w 11784"/>
              <a:gd name="T27" fmla="*/ 2543 h 11784"/>
              <a:gd name="T28" fmla="*/ 1628 w 11784"/>
              <a:gd name="T29" fmla="*/ 2868 h 11784"/>
              <a:gd name="T30" fmla="*/ 1343 w 11784"/>
              <a:gd name="T31" fmla="*/ 3203 h 11784"/>
              <a:gd name="T32" fmla="*/ 1070 w 11784"/>
              <a:gd name="T33" fmla="*/ 3547 h 11784"/>
              <a:gd name="T34" fmla="*/ 808 w 11784"/>
              <a:gd name="T35" fmla="*/ 3900 h 11784"/>
              <a:gd name="T36" fmla="*/ 557 w 11784"/>
              <a:gd name="T37" fmla="*/ 4262 h 11784"/>
              <a:gd name="T38" fmla="*/ 318 w 11784"/>
              <a:gd name="T39" fmla="*/ 4633 h 11784"/>
              <a:gd name="T40" fmla="*/ 203 w 11784"/>
              <a:gd name="T41" fmla="*/ 4821 h 11784"/>
              <a:gd name="T42" fmla="*/ 91 w 11784"/>
              <a:gd name="T43" fmla="*/ 5012 h 11784"/>
              <a:gd name="T44" fmla="*/ 74 w 11784"/>
              <a:gd name="T45" fmla="*/ 4946 h 11784"/>
              <a:gd name="T46" fmla="*/ 11755 w 11784"/>
              <a:gd name="T47" fmla="*/ 11690 h 11784"/>
              <a:gd name="T48" fmla="*/ 26 w 11784"/>
              <a:gd name="T49" fmla="*/ 5029 h 11784"/>
              <a:gd name="T50" fmla="*/ 4 w 11784"/>
              <a:gd name="T51" fmla="*/ 5000 h 11784"/>
              <a:gd name="T52" fmla="*/ 9 w 11784"/>
              <a:gd name="T53" fmla="*/ 4963 h 11784"/>
              <a:gd name="T54" fmla="*/ 122 w 11784"/>
              <a:gd name="T55" fmla="*/ 4771 h 11784"/>
              <a:gd name="T56" fmla="*/ 238 w 11784"/>
              <a:gd name="T57" fmla="*/ 4581 h 11784"/>
              <a:gd name="T58" fmla="*/ 478 w 11784"/>
              <a:gd name="T59" fmla="*/ 4208 h 11784"/>
              <a:gd name="T60" fmla="*/ 731 w 11784"/>
              <a:gd name="T61" fmla="*/ 3843 h 11784"/>
              <a:gd name="T62" fmla="*/ 995 w 11784"/>
              <a:gd name="T63" fmla="*/ 3487 h 11784"/>
              <a:gd name="T64" fmla="*/ 1270 w 11784"/>
              <a:gd name="T65" fmla="*/ 3141 h 11784"/>
              <a:gd name="T66" fmla="*/ 1556 w 11784"/>
              <a:gd name="T67" fmla="*/ 2804 h 11784"/>
              <a:gd name="T68" fmla="*/ 1853 w 11784"/>
              <a:gd name="T69" fmla="*/ 2477 h 11784"/>
              <a:gd name="T70" fmla="*/ 2160 w 11784"/>
              <a:gd name="T71" fmla="*/ 2159 h 11784"/>
              <a:gd name="T72" fmla="*/ 2478 w 11784"/>
              <a:gd name="T73" fmla="*/ 1852 h 11784"/>
              <a:gd name="T74" fmla="*/ 2805 w 11784"/>
              <a:gd name="T75" fmla="*/ 1555 h 11784"/>
              <a:gd name="T76" fmla="*/ 3142 w 11784"/>
              <a:gd name="T77" fmla="*/ 1269 h 11784"/>
              <a:gd name="T78" fmla="*/ 3489 w 11784"/>
              <a:gd name="T79" fmla="*/ 994 h 11784"/>
              <a:gd name="T80" fmla="*/ 3844 w 11784"/>
              <a:gd name="T81" fmla="*/ 730 h 11784"/>
              <a:gd name="T82" fmla="*/ 4209 w 11784"/>
              <a:gd name="T83" fmla="*/ 478 h 11784"/>
              <a:gd name="T84" fmla="*/ 4582 w 11784"/>
              <a:gd name="T85" fmla="*/ 237 h 11784"/>
              <a:gd name="T86" fmla="*/ 4772 w 11784"/>
              <a:gd name="T87" fmla="*/ 121 h 11784"/>
              <a:gd name="T88" fmla="*/ 4963 w 11784"/>
              <a:gd name="T89" fmla="*/ 9 h 11784"/>
              <a:gd name="T90" fmla="*/ 5000 w 11784"/>
              <a:gd name="T91" fmla="*/ 4 h 11784"/>
              <a:gd name="T92" fmla="*/ 5029 w 11784"/>
              <a:gd name="T93" fmla="*/ 26 h 11784"/>
              <a:gd name="T94" fmla="*/ 11773 w 11784"/>
              <a:gd name="T95" fmla="*/ 11707 h 11784"/>
              <a:gd name="T96" fmla="*/ 11765 w 11784"/>
              <a:gd name="T97" fmla="*/ 11765 h 11784"/>
              <a:gd name="T98" fmla="*/ 11707 w 11784"/>
              <a:gd name="T99" fmla="*/ 11773 h 11784"/>
              <a:gd name="T100" fmla="*/ 26 w 11784"/>
              <a:gd name="T101" fmla="*/ 5029 h 11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84" h="11784">
                <a:moveTo>
                  <a:pt x="11755" y="11690"/>
                </a:moveTo>
                <a:lnTo>
                  <a:pt x="11690" y="11755"/>
                </a:lnTo>
                <a:lnTo>
                  <a:pt x="4946" y="74"/>
                </a:lnTo>
                <a:lnTo>
                  <a:pt x="5012" y="91"/>
                </a:lnTo>
                <a:lnTo>
                  <a:pt x="4820" y="204"/>
                </a:lnTo>
                <a:lnTo>
                  <a:pt x="4632" y="319"/>
                </a:lnTo>
                <a:lnTo>
                  <a:pt x="4261" y="558"/>
                </a:lnTo>
                <a:lnTo>
                  <a:pt x="3899" y="809"/>
                </a:lnTo>
                <a:lnTo>
                  <a:pt x="3546" y="1071"/>
                </a:lnTo>
                <a:lnTo>
                  <a:pt x="3202" y="1344"/>
                </a:lnTo>
                <a:lnTo>
                  <a:pt x="2867" y="1629"/>
                </a:lnTo>
                <a:lnTo>
                  <a:pt x="2542" y="1923"/>
                </a:lnTo>
                <a:lnTo>
                  <a:pt x="2227" y="2228"/>
                </a:lnTo>
                <a:lnTo>
                  <a:pt x="1922" y="2543"/>
                </a:lnTo>
                <a:lnTo>
                  <a:pt x="1628" y="2868"/>
                </a:lnTo>
                <a:lnTo>
                  <a:pt x="1343" y="3203"/>
                </a:lnTo>
                <a:lnTo>
                  <a:pt x="1070" y="3547"/>
                </a:lnTo>
                <a:lnTo>
                  <a:pt x="808" y="3900"/>
                </a:lnTo>
                <a:lnTo>
                  <a:pt x="557" y="4262"/>
                </a:lnTo>
                <a:lnTo>
                  <a:pt x="318" y="4633"/>
                </a:lnTo>
                <a:lnTo>
                  <a:pt x="203" y="4821"/>
                </a:lnTo>
                <a:lnTo>
                  <a:pt x="91" y="5012"/>
                </a:lnTo>
                <a:lnTo>
                  <a:pt x="74" y="4946"/>
                </a:lnTo>
                <a:lnTo>
                  <a:pt x="11755" y="11690"/>
                </a:lnTo>
                <a:close/>
                <a:moveTo>
                  <a:pt x="26" y="5029"/>
                </a:moveTo>
                <a:cubicBezTo>
                  <a:pt x="15" y="5023"/>
                  <a:pt x="7" y="5012"/>
                  <a:pt x="4" y="5000"/>
                </a:cubicBezTo>
                <a:cubicBezTo>
                  <a:pt x="0" y="4987"/>
                  <a:pt x="2" y="4974"/>
                  <a:pt x="9" y="4963"/>
                </a:cubicBezTo>
                <a:lnTo>
                  <a:pt x="122" y="4771"/>
                </a:lnTo>
                <a:lnTo>
                  <a:pt x="238" y="4581"/>
                </a:lnTo>
                <a:lnTo>
                  <a:pt x="478" y="4208"/>
                </a:lnTo>
                <a:lnTo>
                  <a:pt x="731" y="3843"/>
                </a:lnTo>
                <a:lnTo>
                  <a:pt x="995" y="3487"/>
                </a:lnTo>
                <a:lnTo>
                  <a:pt x="1270" y="3141"/>
                </a:lnTo>
                <a:lnTo>
                  <a:pt x="1556" y="2804"/>
                </a:lnTo>
                <a:lnTo>
                  <a:pt x="1853" y="2477"/>
                </a:lnTo>
                <a:lnTo>
                  <a:pt x="2160" y="2159"/>
                </a:lnTo>
                <a:lnTo>
                  <a:pt x="2478" y="1852"/>
                </a:lnTo>
                <a:lnTo>
                  <a:pt x="2805" y="1555"/>
                </a:lnTo>
                <a:lnTo>
                  <a:pt x="3142" y="1269"/>
                </a:lnTo>
                <a:lnTo>
                  <a:pt x="3489" y="994"/>
                </a:lnTo>
                <a:lnTo>
                  <a:pt x="3844" y="730"/>
                </a:lnTo>
                <a:lnTo>
                  <a:pt x="4209" y="478"/>
                </a:lnTo>
                <a:lnTo>
                  <a:pt x="4582" y="237"/>
                </a:lnTo>
                <a:lnTo>
                  <a:pt x="4772" y="121"/>
                </a:lnTo>
                <a:lnTo>
                  <a:pt x="4963" y="9"/>
                </a:lnTo>
                <a:cubicBezTo>
                  <a:pt x="4974" y="2"/>
                  <a:pt x="4987" y="0"/>
                  <a:pt x="5000" y="4"/>
                </a:cubicBezTo>
                <a:cubicBezTo>
                  <a:pt x="5012" y="7"/>
                  <a:pt x="5023" y="15"/>
                  <a:pt x="5029" y="26"/>
                </a:cubicBezTo>
                <a:lnTo>
                  <a:pt x="11773" y="11707"/>
                </a:lnTo>
                <a:cubicBezTo>
                  <a:pt x="11784" y="11726"/>
                  <a:pt x="11781" y="11750"/>
                  <a:pt x="11765" y="11765"/>
                </a:cubicBezTo>
                <a:cubicBezTo>
                  <a:pt x="11750" y="11781"/>
                  <a:pt x="11726" y="11784"/>
                  <a:pt x="11707" y="11773"/>
                </a:cubicBezTo>
                <a:lnTo>
                  <a:pt x="26" y="5029"/>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44" name="Freeform 27"/>
          <p:cNvSpPr/>
          <p:nvPr/>
        </p:nvSpPr>
        <p:spPr bwMode="auto">
          <a:xfrm>
            <a:off x="5234021" y="1705040"/>
            <a:ext cx="861448" cy="1723960"/>
          </a:xfrm>
          <a:custGeom>
            <a:avLst/>
            <a:gdLst>
              <a:gd name="T0" fmla="*/ 6744 w 6744"/>
              <a:gd name="T1" fmla="*/ 13488 h 13488"/>
              <a:gd name="T2" fmla="*/ 6744 w 6744"/>
              <a:gd name="T3" fmla="*/ 0 h 13488"/>
              <a:gd name="T4" fmla="*/ 0 w 6744"/>
              <a:gd name="T5" fmla="*/ 1807 h 13488"/>
              <a:gd name="T6" fmla="*/ 6744 w 6744"/>
              <a:gd name="T7" fmla="*/ 13488 h 13488"/>
            </a:gdLst>
            <a:ahLst/>
            <a:cxnLst>
              <a:cxn ang="0">
                <a:pos x="T0" y="T1"/>
              </a:cxn>
              <a:cxn ang="0">
                <a:pos x="T2" y="T3"/>
              </a:cxn>
              <a:cxn ang="0">
                <a:pos x="T4" y="T5"/>
              </a:cxn>
              <a:cxn ang="0">
                <a:pos x="T6" y="T7"/>
              </a:cxn>
            </a:cxnLst>
            <a:rect l="0" t="0" r="r" b="b"/>
            <a:pathLst>
              <a:path w="6744" h="13488">
                <a:moveTo>
                  <a:pt x="6744" y="13488"/>
                </a:moveTo>
                <a:lnTo>
                  <a:pt x="6744" y="0"/>
                </a:lnTo>
                <a:cubicBezTo>
                  <a:pt x="4377" y="0"/>
                  <a:pt x="2051" y="623"/>
                  <a:pt x="0" y="1807"/>
                </a:cubicBezTo>
                <a:lnTo>
                  <a:pt x="6744" y="13488"/>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45" name="Freeform 28"/>
          <p:cNvSpPr>
            <a:spLocks noEditPoints="1"/>
          </p:cNvSpPr>
          <p:nvPr/>
        </p:nvSpPr>
        <p:spPr bwMode="auto">
          <a:xfrm>
            <a:off x="5227632" y="1698651"/>
            <a:ext cx="874226" cy="1736738"/>
          </a:xfrm>
          <a:custGeom>
            <a:avLst/>
            <a:gdLst>
              <a:gd name="T0" fmla="*/ 6745 w 6841"/>
              <a:gd name="T1" fmla="*/ 13536 h 13588"/>
              <a:gd name="T2" fmla="*/ 6794 w 6841"/>
              <a:gd name="T3" fmla="*/ 96 h 13588"/>
              <a:gd name="T4" fmla="*/ 6351 w 6841"/>
              <a:gd name="T5" fmla="*/ 103 h 13588"/>
              <a:gd name="T6" fmla="*/ 5911 w 6841"/>
              <a:gd name="T7" fmla="*/ 125 h 13588"/>
              <a:gd name="T8" fmla="*/ 5472 w 6841"/>
              <a:gd name="T9" fmla="*/ 161 h 13588"/>
              <a:gd name="T10" fmla="*/ 5035 w 6841"/>
              <a:gd name="T11" fmla="*/ 212 h 13588"/>
              <a:gd name="T12" fmla="*/ 4601 w 6841"/>
              <a:gd name="T13" fmla="*/ 276 h 13588"/>
              <a:gd name="T14" fmla="*/ 4169 w 6841"/>
              <a:gd name="T15" fmla="*/ 355 h 13588"/>
              <a:gd name="T16" fmla="*/ 3740 w 6841"/>
              <a:gd name="T17" fmla="*/ 447 h 13588"/>
              <a:gd name="T18" fmla="*/ 3314 w 6841"/>
              <a:gd name="T19" fmla="*/ 554 h 13588"/>
              <a:gd name="T20" fmla="*/ 2893 w 6841"/>
              <a:gd name="T21" fmla="*/ 674 h 13588"/>
              <a:gd name="T22" fmla="*/ 2475 w 6841"/>
              <a:gd name="T23" fmla="*/ 809 h 13588"/>
              <a:gd name="T24" fmla="*/ 2062 w 6841"/>
              <a:gd name="T25" fmla="*/ 956 h 13588"/>
              <a:gd name="T26" fmla="*/ 1653 w 6841"/>
              <a:gd name="T27" fmla="*/ 1117 h 13588"/>
              <a:gd name="T28" fmla="*/ 1250 w 6841"/>
              <a:gd name="T29" fmla="*/ 1292 h 13588"/>
              <a:gd name="T30" fmla="*/ 852 w 6841"/>
              <a:gd name="T31" fmla="*/ 1481 h 13588"/>
              <a:gd name="T32" fmla="*/ 459 w 6841"/>
              <a:gd name="T33" fmla="*/ 1682 h 13588"/>
              <a:gd name="T34" fmla="*/ 73 w 6841"/>
              <a:gd name="T35" fmla="*/ 1897 h 13588"/>
              <a:gd name="T36" fmla="*/ 6835 w 6841"/>
              <a:gd name="T37" fmla="*/ 13512 h 13588"/>
              <a:gd name="T38" fmla="*/ 3 w 6841"/>
              <a:gd name="T39" fmla="*/ 1842 h 13588"/>
              <a:gd name="T40" fmla="*/ 219 w 6841"/>
              <a:gd name="T41" fmla="*/ 1703 h 13588"/>
              <a:gd name="T42" fmla="*/ 612 w 6841"/>
              <a:gd name="T43" fmla="*/ 1494 h 13588"/>
              <a:gd name="T44" fmla="*/ 1010 w 6841"/>
              <a:gd name="T45" fmla="*/ 1298 h 13588"/>
              <a:gd name="T46" fmla="*/ 1413 w 6841"/>
              <a:gd name="T47" fmla="*/ 1115 h 13588"/>
              <a:gd name="T48" fmla="*/ 1823 w 6841"/>
              <a:gd name="T49" fmla="*/ 946 h 13588"/>
              <a:gd name="T50" fmla="*/ 2236 w 6841"/>
              <a:gd name="T51" fmla="*/ 790 h 13588"/>
              <a:gd name="T52" fmla="*/ 2655 w 6841"/>
              <a:gd name="T53" fmla="*/ 648 h 13588"/>
              <a:gd name="T54" fmla="*/ 3078 w 6841"/>
              <a:gd name="T55" fmla="*/ 520 h 13588"/>
              <a:gd name="T56" fmla="*/ 3504 w 6841"/>
              <a:gd name="T57" fmla="*/ 406 h 13588"/>
              <a:gd name="T58" fmla="*/ 3935 w 6841"/>
              <a:gd name="T59" fmla="*/ 305 h 13588"/>
              <a:gd name="T60" fmla="*/ 4368 w 6841"/>
              <a:gd name="T61" fmla="*/ 219 h 13588"/>
              <a:gd name="T62" fmla="*/ 4804 w 6841"/>
              <a:gd name="T63" fmla="*/ 147 h 13588"/>
              <a:gd name="T64" fmla="*/ 5243 w 6841"/>
              <a:gd name="T65" fmla="*/ 89 h 13588"/>
              <a:gd name="T66" fmla="*/ 5684 w 6841"/>
              <a:gd name="T67" fmla="*/ 46 h 13588"/>
              <a:gd name="T68" fmla="*/ 6127 w 6841"/>
              <a:gd name="T69" fmla="*/ 17 h 13588"/>
              <a:gd name="T70" fmla="*/ 6571 w 6841"/>
              <a:gd name="T71" fmla="*/ 2 h 13588"/>
              <a:gd name="T72" fmla="*/ 6827 w 6841"/>
              <a:gd name="T73" fmla="*/ 14 h 13588"/>
              <a:gd name="T74" fmla="*/ 6841 w 6841"/>
              <a:gd name="T75" fmla="*/ 13536 h 13588"/>
              <a:gd name="T76" fmla="*/ 6752 w 6841"/>
              <a:gd name="T77" fmla="*/ 13560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1" h="13588">
                <a:moveTo>
                  <a:pt x="6835" y="13512"/>
                </a:moveTo>
                <a:lnTo>
                  <a:pt x="6745" y="13536"/>
                </a:lnTo>
                <a:lnTo>
                  <a:pt x="6745" y="48"/>
                </a:lnTo>
                <a:lnTo>
                  <a:pt x="6794" y="96"/>
                </a:lnTo>
                <a:lnTo>
                  <a:pt x="6572" y="98"/>
                </a:lnTo>
                <a:lnTo>
                  <a:pt x="6351" y="103"/>
                </a:lnTo>
                <a:lnTo>
                  <a:pt x="6131" y="112"/>
                </a:lnTo>
                <a:lnTo>
                  <a:pt x="5911" y="125"/>
                </a:lnTo>
                <a:lnTo>
                  <a:pt x="5691" y="141"/>
                </a:lnTo>
                <a:lnTo>
                  <a:pt x="5472" y="161"/>
                </a:lnTo>
                <a:lnTo>
                  <a:pt x="5253" y="185"/>
                </a:lnTo>
                <a:lnTo>
                  <a:pt x="5035" y="212"/>
                </a:lnTo>
                <a:lnTo>
                  <a:pt x="4818" y="242"/>
                </a:lnTo>
                <a:lnTo>
                  <a:pt x="4601" y="276"/>
                </a:lnTo>
                <a:lnTo>
                  <a:pt x="4384" y="314"/>
                </a:lnTo>
                <a:lnTo>
                  <a:pt x="4169" y="355"/>
                </a:lnTo>
                <a:lnTo>
                  <a:pt x="3954" y="399"/>
                </a:lnTo>
                <a:lnTo>
                  <a:pt x="3740" y="447"/>
                </a:lnTo>
                <a:lnTo>
                  <a:pt x="3527" y="499"/>
                </a:lnTo>
                <a:lnTo>
                  <a:pt x="3314" y="554"/>
                </a:lnTo>
                <a:lnTo>
                  <a:pt x="3103" y="612"/>
                </a:lnTo>
                <a:lnTo>
                  <a:pt x="2893" y="674"/>
                </a:lnTo>
                <a:lnTo>
                  <a:pt x="2684" y="740"/>
                </a:lnTo>
                <a:lnTo>
                  <a:pt x="2475" y="809"/>
                </a:lnTo>
                <a:lnTo>
                  <a:pt x="2268" y="881"/>
                </a:lnTo>
                <a:lnTo>
                  <a:pt x="2062" y="956"/>
                </a:lnTo>
                <a:lnTo>
                  <a:pt x="1857" y="1035"/>
                </a:lnTo>
                <a:lnTo>
                  <a:pt x="1653" y="1117"/>
                </a:lnTo>
                <a:lnTo>
                  <a:pt x="1451" y="1203"/>
                </a:lnTo>
                <a:lnTo>
                  <a:pt x="1250" y="1292"/>
                </a:lnTo>
                <a:lnTo>
                  <a:pt x="1050" y="1385"/>
                </a:lnTo>
                <a:lnTo>
                  <a:pt x="852" y="1481"/>
                </a:lnTo>
                <a:lnTo>
                  <a:pt x="655" y="1580"/>
                </a:lnTo>
                <a:lnTo>
                  <a:pt x="459" y="1682"/>
                </a:lnTo>
                <a:lnTo>
                  <a:pt x="265" y="1788"/>
                </a:lnTo>
                <a:lnTo>
                  <a:pt x="73" y="1897"/>
                </a:lnTo>
                <a:lnTo>
                  <a:pt x="91" y="1831"/>
                </a:lnTo>
                <a:lnTo>
                  <a:pt x="6835" y="13512"/>
                </a:lnTo>
                <a:close/>
                <a:moveTo>
                  <a:pt x="8" y="1879"/>
                </a:moveTo>
                <a:cubicBezTo>
                  <a:pt x="2" y="1868"/>
                  <a:pt x="0" y="1855"/>
                  <a:pt x="3" y="1842"/>
                </a:cubicBezTo>
                <a:cubicBezTo>
                  <a:pt x="7" y="1830"/>
                  <a:pt x="15" y="1820"/>
                  <a:pt x="26" y="1813"/>
                </a:cubicBezTo>
                <a:lnTo>
                  <a:pt x="219" y="1703"/>
                </a:lnTo>
                <a:lnTo>
                  <a:pt x="415" y="1597"/>
                </a:lnTo>
                <a:lnTo>
                  <a:pt x="612" y="1494"/>
                </a:lnTo>
                <a:lnTo>
                  <a:pt x="810" y="1394"/>
                </a:lnTo>
                <a:lnTo>
                  <a:pt x="1010" y="1298"/>
                </a:lnTo>
                <a:lnTo>
                  <a:pt x="1211" y="1205"/>
                </a:lnTo>
                <a:lnTo>
                  <a:pt x="1413" y="1115"/>
                </a:lnTo>
                <a:lnTo>
                  <a:pt x="1618" y="1028"/>
                </a:lnTo>
                <a:lnTo>
                  <a:pt x="1823" y="946"/>
                </a:lnTo>
                <a:lnTo>
                  <a:pt x="2029" y="866"/>
                </a:lnTo>
                <a:lnTo>
                  <a:pt x="2236" y="790"/>
                </a:lnTo>
                <a:lnTo>
                  <a:pt x="2445" y="717"/>
                </a:lnTo>
                <a:lnTo>
                  <a:pt x="2655" y="648"/>
                </a:lnTo>
                <a:lnTo>
                  <a:pt x="2866" y="582"/>
                </a:lnTo>
                <a:lnTo>
                  <a:pt x="3078" y="520"/>
                </a:lnTo>
                <a:lnTo>
                  <a:pt x="3290" y="461"/>
                </a:lnTo>
                <a:lnTo>
                  <a:pt x="3504" y="406"/>
                </a:lnTo>
                <a:lnTo>
                  <a:pt x="3719" y="354"/>
                </a:lnTo>
                <a:lnTo>
                  <a:pt x="3935" y="305"/>
                </a:lnTo>
                <a:lnTo>
                  <a:pt x="4151" y="260"/>
                </a:lnTo>
                <a:lnTo>
                  <a:pt x="4368" y="219"/>
                </a:lnTo>
                <a:lnTo>
                  <a:pt x="4586" y="181"/>
                </a:lnTo>
                <a:lnTo>
                  <a:pt x="4804" y="147"/>
                </a:lnTo>
                <a:lnTo>
                  <a:pt x="5024" y="116"/>
                </a:lnTo>
                <a:lnTo>
                  <a:pt x="5243" y="89"/>
                </a:lnTo>
                <a:lnTo>
                  <a:pt x="5463" y="66"/>
                </a:lnTo>
                <a:lnTo>
                  <a:pt x="5684" y="46"/>
                </a:lnTo>
                <a:lnTo>
                  <a:pt x="5905" y="29"/>
                </a:lnTo>
                <a:lnTo>
                  <a:pt x="6127" y="17"/>
                </a:lnTo>
                <a:lnTo>
                  <a:pt x="6349" y="7"/>
                </a:lnTo>
                <a:lnTo>
                  <a:pt x="6571" y="2"/>
                </a:lnTo>
                <a:lnTo>
                  <a:pt x="6793" y="0"/>
                </a:lnTo>
                <a:cubicBezTo>
                  <a:pt x="6806" y="0"/>
                  <a:pt x="6818" y="5"/>
                  <a:pt x="6827" y="14"/>
                </a:cubicBezTo>
                <a:cubicBezTo>
                  <a:pt x="6836" y="23"/>
                  <a:pt x="6841" y="35"/>
                  <a:pt x="6841" y="48"/>
                </a:cubicBezTo>
                <a:lnTo>
                  <a:pt x="6841" y="13536"/>
                </a:lnTo>
                <a:cubicBezTo>
                  <a:pt x="6841" y="13558"/>
                  <a:pt x="6827" y="13577"/>
                  <a:pt x="6806" y="13583"/>
                </a:cubicBezTo>
                <a:cubicBezTo>
                  <a:pt x="6785" y="13588"/>
                  <a:pt x="6763" y="13579"/>
                  <a:pt x="6752" y="13560"/>
                </a:cubicBezTo>
                <a:lnTo>
                  <a:pt x="8" y="1879"/>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46" name="文本框 45"/>
          <p:cNvSpPr txBox="1"/>
          <p:nvPr/>
        </p:nvSpPr>
        <p:spPr>
          <a:xfrm>
            <a:off x="4127224" y="5173539"/>
            <a:ext cx="4134465" cy="905312"/>
          </a:xfrm>
          <a:prstGeom prst="rect">
            <a:avLst/>
          </a:prstGeom>
          <a:noFill/>
        </p:spPr>
        <p:txBody>
          <a:bodyPr wrap="none" rtlCol="0">
            <a:spAutoFit/>
          </a:bodyPr>
          <a:lstStyle/>
          <a:p>
            <a:pPr>
              <a:lnSpc>
                <a:spcPct val="120000"/>
              </a:lnSpc>
            </a:pPr>
            <a:r>
              <a:rPr lang="zh-CN" altLang="en-US" dirty="0">
                <a:solidFill>
                  <a:schemeClr val="bg1"/>
                </a:solidFill>
              </a:rPr>
              <a:t>第十六章 </a:t>
            </a:r>
            <a:endParaRPr lang="en-US" altLang="zh-CN" dirty="0">
              <a:solidFill>
                <a:schemeClr val="bg1"/>
              </a:solidFill>
            </a:endParaRPr>
          </a:p>
          <a:p>
            <a:pPr>
              <a:lnSpc>
                <a:spcPct val="120000"/>
              </a:lnSpc>
            </a:pPr>
            <a:r>
              <a:rPr lang="zh-CN" altLang="zh-CN" sz="2800" b="1" dirty="0">
                <a:solidFill>
                  <a:schemeClr val="bg1"/>
                </a:solidFill>
              </a:rPr>
              <a:t>解决旅游纠纷的法律制度</a:t>
            </a:r>
            <a:endParaRPr lang="zh-CN" altLang="en-US" sz="2800" b="1" dirty="0">
              <a:solidFill>
                <a:schemeClr val="bg1"/>
              </a:solidFill>
            </a:endParaRPr>
          </a:p>
        </p:txBody>
      </p:sp>
      <p:sp>
        <p:nvSpPr>
          <p:cNvPr id="25" name="矩形 24"/>
          <p:cNvSpPr/>
          <p:nvPr/>
        </p:nvSpPr>
        <p:spPr>
          <a:xfrm>
            <a:off x="4597271" y="3613666"/>
            <a:ext cx="3023585" cy="461665"/>
          </a:xfrm>
          <a:prstGeom prst="rect">
            <a:avLst/>
          </a:prstGeom>
        </p:spPr>
        <p:txBody>
          <a:bodyPr wrap="none">
            <a:spAutoFit/>
          </a:bodyPr>
          <a:lstStyle/>
          <a:p>
            <a:r>
              <a:rPr lang="zh-CN" altLang="en-US" sz="2400" b="1" dirty="0">
                <a:solidFill>
                  <a:schemeClr val="bg1"/>
                </a:solidFill>
              </a:rPr>
              <a:t>第三篇  法律法规篇</a:t>
            </a:r>
            <a:endParaRPr lang="zh-CN" altLang="en-US" sz="2400" b="1" dirty="0">
              <a:solidFill>
                <a:schemeClr val="bg1"/>
              </a:solidFill>
            </a:endParaRPr>
          </a:p>
        </p:txBody>
      </p:sp>
      <p:grpSp>
        <p:nvGrpSpPr>
          <p:cNvPr id="29" name="组合 28"/>
          <p:cNvGrpSpPr/>
          <p:nvPr/>
        </p:nvGrpSpPr>
        <p:grpSpPr>
          <a:xfrm>
            <a:off x="3103407" y="5341346"/>
            <a:ext cx="664429" cy="643114"/>
            <a:chOff x="3030538" y="663575"/>
            <a:chExt cx="1435101" cy="1389063"/>
          </a:xfrm>
          <a:solidFill>
            <a:schemeClr val="bg1"/>
          </a:solidFill>
        </p:grpSpPr>
        <p:sp>
          <p:nvSpPr>
            <p:cNvPr id="30" name="Freeform 11"/>
            <p:cNvSpPr>
              <a:spLocks noEditPoints="1"/>
            </p:cNvSpPr>
            <p:nvPr/>
          </p:nvSpPr>
          <p:spPr bwMode="auto">
            <a:xfrm>
              <a:off x="3030538" y="671513"/>
              <a:ext cx="1098550" cy="1103313"/>
            </a:xfrm>
            <a:custGeom>
              <a:avLst/>
              <a:gdLst>
                <a:gd name="T0" fmla="*/ 188 w 376"/>
                <a:gd name="T1" fmla="*/ 0 h 377"/>
                <a:gd name="T2" fmla="*/ 0 w 376"/>
                <a:gd name="T3" fmla="*/ 189 h 377"/>
                <a:gd name="T4" fmla="*/ 188 w 376"/>
                <a:gd name="T5" fmla="*/ 377 h 377"/>
                <a:gd name="T6" fmla="*/ 376 w 376"/>
                <a:gd name="T7" fmla="*/ 189 h 377"/>
                <a:gd name="T8" fmla="*/ 188 w 376"/>
                <a:gd name="T9" fmla="*/ 0 h 377"/>
                <a:gd name="T10" fmla="*/ 188 w 376"/>
                <a:gd name="T11" fmla="*/ 329 h 377"/>
                <a:gd name="T12" fmla="*/ 48 w 376"/>
                <a:gd name="T13" fmla="*/ 189 h 377"/>
                <a:gd name="T14" fmla="*/ 188 w 376"/>
                <a:gd name="T15" fmla="*/ 48 h 377"/>
                <a:gd name="T16" fmla="*/ 328 w 376"/>
                <a:gd name="T17" fmla="*/ 189 h 377"/>
                <a:gd name="T18" fmla="*/ 188 w 376"/>
                <a:gd name="T19" fmla="*/ 329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377">
                  <a:moveTo>
                    <a:pt x="188" y="0"/>
                  </a:moveTo>
                  <a:cubicBezTo>
                    <a:pt x="84" y="0"/>
                    <a:pt x="0" y="85"/>
                    <a:pt x="0" y="189"/>
                  </a:cubicBezTo>
                  <a:cubicBezTo>
                    <a:pt x="0" y="292"/>
                    <a:pt x="84" y="377"/>
                    <a:pt x="188" y="377"/>
                  </a:cubicBezTo>
                  <a:cubicBezTo>
                    <a:pt x="292" y="377"/>
                    <a:pt x="376" y="292"/>
                    <a:pt x="376" y="189"/>
                  </a:cubicBezTo>
                  <a:cubicBezTo>
                    <a:pt x="376" y="85"/>
                    <a:pt x="292" y="0"/>
                    <a:pt x="188" y="0"/>
                  </a:cubicBezTo>
                  <a:close/>
                  <a:moveTo>
                    <a:pt x="188" y="329"/>
                  </a:moveTo>
                  <a:cubicBezTo>
                    <a:pt x="111" y="329"/>
                    <a:pt x="48" y="266"/>
                    <a:pt x="48" y="189"/>
                  </a:cubicBezTo>
                  <a:cubicBezTo>
                    <a:pt x="48" y="111"/>
                    <a:pt x="111" y="48"/>
                    <a:pt x="188" y="48"/>
                  </a:cubicBezTo>
                  <a:cubicBezTo>
                    <a:pt x="265" y="48"/>
                    <a:pt x="328" y="111"/>
                    <a:pt x="328" y="189"/>
                  </a:cubicBezTo>
                  <a:cubicBezTo>
                    <a:pt x="328" y="266"/>
                    <a:pt x="265" y="329"/>
                    <a:pt x="188" y="3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2"/>
            <p:cNvSpPr/>
            <p:nvPr/>
          </p:nvSpPr>
          <p:spPr bwMode="auto">
            <a:xfrm>
              <a:off x="3933826" y="1538288"/>
              <a:ext cx="111125" cy="115888"/>
            </a:xfrm>
            <a:custGeom>
              <a:avLst/>
              <a:gdLst>
                <a:gd name="T0" fmla="*/ 34 w 38"/>
                <a:gd name="T1" fmla="*/ 4 h 40"/>
                <a:gd name="T2" fmla="*/ 34 w 38"/>
                <a:gd name="T3" fmla="*/ 19 h 40"/>
                <a:gd name="T4" fmla="*/ 19 w 38"/>
                <a:gd name="T5" fmla="*/ 35 h 40"/>
                <a:gd name="T6" fmla="*/ 4 w 38"/>
                <a:gd name="T7" fmla="*/ 36 h 40"/>
                <a:gd name="T8" fmla="*/ 4 w 38"/>
                <a:gd name="T9" fmla="*/ 36 h 40"/>
                <a:gd name="T10" fmla="*/ 5 w 38"/>
                <a:gd name="T11" fmla="*/ 21 h 40"/>
                <a:gd name="T12" fmla="*/ 19 w 38"/>
                <a:gd name="T13" fmla="*/ 6 h 40"/>
                <a:gd name="T14" fmla="*/ 34 w 38"/>
                <a:gd name="T15" fmla="*/ 4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0">
                  <a:moveTo>
                    <a:pt x="34" y="4"/>
                  </a:moveTo>
                  <a:cubicBezTo>
                    <a:pt x="38" y="8"/>
                    <a:pt x="38" y="15"/>
                    <a:pt x="34" y="19"/>
                  </a:cubicBezTo>
                  <a:cubicBezTo>
                    <a:pt x="19" y="35"/>
                    <a:pt x="19" y="35"/>
                    <a:pt x="19" y="35"/>
                  </a:cubicBezTo>
                  <a:cubicBezTo>
                    <a:pt x="15" y="39"/>
                    <a:pt x="8" y="40"/>
                    <a:pt x="4" y="36"/>
                  </a:cubicBezTo>
                  <a:cubicBezTo>
                    <a:pt x="4" y="36"/>
                    <a:pt x="4" y="36"/>
                    <a:pt x="4" y="36"/>
                  </a:cubicBezTo>
                  <a:cubicBezTo>
                    <a:pt x="0" y="32"/>
                    <a:pt x="1" y="26"/>
                    <a:pt x="5" y="21"/>
                  </a:cubicBezTo>
                  <a:cubicBezTo>
                    <a:pt x="19" y="6"/>
                    <a:pt x="19" y="6"/>
                    <a:pt x="19" y="6"/>
                  </a:cubicBezTo>
                  <a:cubicBezTo>
                    <a:pt x="24" y="1"/>
                    <a:pt x="30" y="0"/>
                    <a:pt x="3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3"/>
            <p:cNvSpPr/>
            <p:nvPr/>
          </p:nvSpPr>
          <p:spPr bwMode="auto">
            <a:xfrm>
              <a:off x="3971926" y="1573213"/>
              <a:ext cx="493713" cy="479425"/>
            </a:xfrm>
            <a:custGeom>
              <a:avLst/>
              <a:gdLst>
                <a:gd name="T0" fmla="*/ 163 w 169"/>
                <a:gd name="T1" fmla="*/ 104 h 164"/>
                <a:gd name="T2" fmla="*/ 162 w 169"/>
                <a:gd name="T3" fmla="*/ 129 h 164"/>
                <a:gd name="T4" fmla="*/ 137 w 169"/>
                <a:gd name="T5" fmla="*/ 155 h 164"/>
                <a:gd name="T6" fmla="*/ 112 w 169"/>
                <a:gd name="T7" fmla="*/ 158 h 164"/>
                <a:gd name="T8" fmla="*/ 112 w 169"/>
                <a:gd name="T9" fmla="*/ 158 h 164"/>
                <a:gd name="T10" fmla="*/ 7 w 169"/>
                <a:gd name="T11" fmla="*/ 33 h 164"/>
                <a:gd name="T12" fmla="*/ 32 w 169"/>
                <a:gd name="T13" fmla="*/ 7 h 164"/>
                <a:gd name="T14" fmla="*/ 163 w 169"/>
                <a:gd name="T15" fmla="*/ 10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64">
                  <a:moveTo>
                    <a:pt x="163" y="104"/>
                  </a:moveTo>
                  <a:cubicBezTo>
                    <a:pt x="169" y="110"/>
                    <a:pt x="169" y="121"/>
                    <a:pt x="162" y="129"/>
                  </a:cubicBezTo>
                  <a:cubicBezTo>
                    <a:pt x="137" y="155"/>
                    <a:pt x="137" y="155"/>
                    <a:pt x="137" y="155"/>
                  </a:cubicBezTo>
                  <a:cubicBezTo>
                    <a:pt x="130" y="163"/>
                    <a:pt x="119" y="164"/>
                    <a:pt x="112" y="158"/>
                  </a:cubicBezTo>
                  <a:cubicBezTo>
                    <a:pt x="112" y="158"/>
                    <a:pt x="112" y="158"/>
                    <a:pt x="112" y="158"/>
                  </a:cubicBezTo>
                  <a:cubicBezTo>
                    <a:pt x="105" y="151"/>
                    <a:pt x="0" y="41"/>
                    <a:pt x="7" y="33"/>
                  </a:cubicBezTo>
                  <a:cubicBezTo>
                    <a:pt x="32" y="7"/>
                    <a:pt x="32" y="7"/>
                    <a:pt x="32" y="7"/>
                  </a:cubicBezTo>
                  <a:cubicBezTo>
                    <a:pt x="39" y="0"/>
                    <a:pt x="156" y="97"/>
                    <a:pt x="163"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4"/>
            <p:cNvSpPr/>
            <p:nvPr/>
          </p:nvSpPr>
          <p:spPr bwMode="auto">
            <a:xfrm>
              <a:off x="4000501" y="771525"/>
              <a:ext cx="271463" cy="58738"/>
            </a:xfrm>
            <a:custGeom>
              <a:avLst/>
              <a:gdLst>
                <a:gd name="T0" fmla="*/ 93 w 93"/>
                <a:gd name="T1" fmla="*/ 10 h 20"/>
                <a:gd name="T2" fmla="*/ 83 w 93"/>
                <a:gd name="T3" fmla="*/ 20 h 20"/>
                <a:gd name="T4" fmla="*/ 9 w 93"/>
                <a:gd name="T5" fmla="*/ 20 h 20"/>
                <a:gd name="T6" fmla="*/ 0 w 93"/>
                <a:gd name="T7" fmla="*/ 10 h 20"/>
                <a:gd name="T8" fmla="*/ 0 w 93"/>
                <a:gd name="T9" fmla="*/ 10 h 20"/>
                <a:gd name="T10" fmla="*/ 9 w 93"/>
                <a:gd name="T11" fmla="*/ 0 h 20"/>
                <a:gd name="T12" fmla="*/ 83 w 93"/>
                <a:gd name="T13" fmla="*/ 0 h 20"/>
                <a:gd name="T14" fmla="*/ 93 w 93"/>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20">
                  <a:moveTo>
                    <a:pt x="93" y="10"/>
                  </a:moveTo>
                  <a:cubicBezTo>
                    <a:pt x="93" y="15"/>
                    <a:pt x="89" y="20"/>
                    <a:pt x="83" y="20"/>
                  </a:cubicBezTo>
                  <a:cubicBezTo>
                    <a:pt x="9" y="20"/>
                    <a:pt x="9" y="20"/>
                    <a:pt x="9" y="20"/>
                  </a:cubicBezTo>
                  <a:cubicBezTo>
                    <a:pt x="4" y="20"/>
                    <a:pt x="0" y="15"/>
                    <a:pt x="0" y="10"/>
                  </a:cubicBezTo>
                  <a:cubicBezTo>
                    <a:pt x="0" y="10"/>
                    <a:pt x="0" y="10"/>
                    <a:pt x="0" y="10"/>
                  </a:cubicBezTo>
                  <a:cubicBezTo>
                    <a:pt x="0" y="4"/>
                    <a:pt x="4" y="0"/>
                    <a:pt x="9" y="0"/>
                  </a:cubicBezTo>
                  <a:cubicBezTo>
                    <a:pt x="83" y="0"/>
                    <a:pt x="83" y="0"/>
                    <a:pt x="83" y="0"/>
                  </a:cubicBezTo>
                  <a:cubicBezTo>
                    <a:pt x="89" y="0"/>
                    <a:pt x="93" y="4"/>
                    <a:pt x="9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5"/>
            <p:cNvSpPr/>
            <p:nvPr/>
          </p:nvSpPr>
          <p:spPr bwMode="auto">
            <a:xfrm>
              <a:off x="4108451" y="663575"/>
              <a:ext cx="55563" cy="271463"/>
            </a:xfrm>
            <a:custGeom>
              <a:avLst/>
              <a:gdLst>
                <a:gd name="T0" fmla="*/ 9 w 19"/>
                <a:gd name="T1" fmla="*/ 0 h 93"/>
                <a:gd name="T2" fmla="*/ 19 w 19"/>
                <a:gd name="T3" fmla="*/ 10 h 93"/>
                <a:gd name="T4" fmla="*/ 19 w 19"/>
                <a:gd name="T5" fmla="*/ 84 h 93"/>
                <a:gd name="T6" fmla="*/ 9 w 19"/>
                <a:gd name="T7" fmla="*/ 93 h 93"/>
                <a:gd name="T8" fmla="*/ 9 w 19"/>
                <a:gd name="T9" fmla="*/ 93 h 93"/>
                <a:gd name="T10" fmla="*/ 0 w 19"/>
                <a:gd name="T11" fmla="*/ 84 h 93"/>
                <a:gd name="T12" fmla="*/ 0 w 19"/>
                <a:gd name="T13" fmla="*/ 10 h 93"/>
                <a:gd name="T14" fmla="*/ 9 w 19"/>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93">
                  <a:moveTo>
                    <a:pt x="9" y="0"/>
                  </a:moveTo>
                  <a:cubicBezTo>
                    <a:pt x="15" y="0"/>
                    <a:pt x="19" y="4"/>
                    <a:pt x="19" y="10"/>
                  </a:cubicBezTo>
                  <a:cubicBezTo>
                    <a:pt x="19" y="84"/>
                    <a:pt x="19" y="84"/>
                    <a:pt x="19" y="84"/>
                  </a:cubicBezTo>
                  <a:cubicBezTo>
                    <a:pt x="19" y="89"/>
                    <a:pt x="15" y="93"/>
                    <a:pt x="9" y="93"/>
                  </a:cubicBezTo>
                  <a:cubicBezTo>
                    <a:pt x="9" y="93"/>
                    <a:pt x="9" y="93"/>
                    <a:pt x="9" y="93"/>
                  </a:cubicBezTo>
                  <a:cubicBezTo>
                    <a:pt x="4" y="93"/>
                    <a:pt x="0" y="89"/>
                    <a:pt x="0" y="84"/>
                  </a:cubicBezTo>
                  <a:cubicBezTo>
                    <a:pt x="0" y="10"/>
                    <a:pt x="0" y="10"/>
                    <a:pt x="0" y="10"/>
                  </a:cubicBezTo>
                  <a:cubicBezTo>
                    <a:pt x="0" y="4"/>
                    <a:pt x="4"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6"/>
            <p:cNvSpPr/>
            <p:nvPr/>
          </p:nvSpPr>
          <p:spPr bwMode="auto">
            <a:xfrm>
              <a:off x="3590926" y="844550"/>
              <a:ext cx="354013" cy="287338"/>
            </a:xfrm>
            <a:custGeom>
              <a:avLst/>
              <a:gdLst>
                <a:gd name="T0" fmla="*/ 105 w 121"/>
                <a:gd name="T1" fmla="*/ 93 h 98"/>
                <a:gd name="T2" fmla="*/ 7 w 121"/>
                <a:gd name="T3" fmla="*/ 15 h 98"/>
                <a:gd name="T4" fmla="*/ 7 w 121"/>
                <a:gd name="T5" fmla="*/ 15 h 98"/>
                <a:gd name="T6" fmla="*/ 1 w 121"/>
                <a:gd name="T7" fmla="*/ 7 h 98"/>
                <a:gd name="T8" fmla="*/ 1 w 121"/>
                <a:gd name="T9" fmla="*/ 7 h 98"/>
                <a:gd name="T10" fmla="*/ 9 w 121"/>
                <a:gd name="T11" fmla="*/ 0 h 98"/>
                <a:gd name="T12" fmla="*/ 9 w 121"/>
                <a:gd name="T13" fmla="*/ 0 h 98"/>
                <a:gd name="T14" fmla="*/ 119 w 121"/>
                <a:gd name="T15" fmla="*/ 88 h 98"/>
                <a:gd name="T16" fmla="*/ 119 w 121"/>
                <a:gd name="T17" fmla="*/ 88 h 98"/>
                <a:gd name="T18" fmla="*/ 115 w 121"/>
                <a:gd name="T19" fmla="*/ 98 h 98"/>
                <a:gd name="T20" fmla="*/ 115 w 121"/>
                <a:gd name="T21" fmla="*/ 98 h 98"/>
                <a:gd name="T22" fmla="*/ 112 w 121"/>
                <a:gd name="T23" fmla="*/ 98 h 98"/>
                <a:gd name="T24" fmla="*/ 112 w 121"/>
                <a:gd name="T25" fmla="*/ 98 h 98"/>
                <a:gd name="T26" fmla="*/ 105 w 121"/>
                <a:gd name="T27"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 h="98">
                  <a:moveTo>
                    <a:pt x="105" y="93"/>
                  </a:moveTo>
                  <a:cubicBezTo>
                    <a:pt x="91" y="51"/>
                    <a:pt x="53" y="19"/>
                    <a:pt x="7" y="15"/>
                  </a:cubicBezTo>
                  <a:cubicBezTo>
                    <a:pt x="7" y="15"/>
                    <a:pt x="7" y="15"/>
                    <a:pt x="7" y="15"/>
                  </a:cubicBezTo>
                  <a:cubicBezTo>
                    <a:pt x="3" y="14"/>
                    <a:pt x="0" y="11"/>
                    <a:pt x="1" y="7"/>
                  </a:cubicBezTo>
                  <a:cubicBezTo>
                    <a:pt x="1" y="7"/>
                    <a:pt x="1" y="7"/>
                    <a:pt x="1" y="7"/>
                  </a:cubicBezTo>
                  <a:cubicBezTo>
                    <a:pt x="1" y="3"/>
                    <a:pt x="5" y="0"/>
                    <a:pt x="9" y="0"/>
                  </a:cubicBezTo>
                  <a:cubicBezTo>
                    <a:pt x="9" y="0"/>
                    <a:pt x="9" y="0"/>
                    <a:pt x="9" y="0"/>
                  </a:cubicBezTo>
                  <a:cubicBezTo>
                    <a:pt x="61" y="5"/>
                    <a:pt x="103" y="41"/>
                    <a:pt x="119" y="88"/>
                  </a:cubicBezTo>
                  <a:cubicBezTo>
                    <a:pt x="119" y="88"/>
                    <a:pt x="119" y="88"/>
                    <a:pt x="119" y="88"/>
                  </a:cubicBezTo>
                  <a:cubicBezTo>
                    <a:pt x="121" y="92"/>
                    <a:pt x="118" y="96"/>
                    <a:pt x="115" y="98"/>
                  </a:cubicBezTo>
                  <a:cubicBezTo>
                    <a:pt x="115" y="98"/>
                    <a:pt x="115" y="98"/>
                    <a:pt x="115" y="98"/>
                  </a:cubicBezTo>
                  <a:cubicBezTo>
                    <a:pt x="114" y="98"/>
                    <a:pt x="113" y="98"/>
                    <a:pt x="112" y="98"/>
                  </a:cubicBezTo>
                  <a:cubicBezTo>
                    <a:pt x="112" y="98"/>
                    <a:pt x="112" y="98"/>
                    <a:pt x="112" y="98"/>
                  </a:cubicBezTo>
                  <a:cubicBezTo>
                    <a:pt x="109" y="98"/>
                    <a:pt x="106" y="96"/>
                    <a:pt x="105"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Oval 17"/>
            <p:cNvSpPr>
              <a:spLocks noChangeArrowheads="1"/>
            </p:cNvSpPr>
            <p:nvPr/>
          </p:nvSpPr>
          <p:spPr bwMode="auto">
            <a:xfrm>
              <a:off x="3906838" y="1149350"/>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2774" y="1207860"/>
            <a:ext cx="11325852" cy="2616101"/>
          </a:xfrm>
          <a:prstGeom prst="rect">
            <a:avLst/>
          </a:prstGeom>
        </p:spPr>
        <p:txBody>
          <a:bodyPr wrap="square">
            <a:spAutoFit/>
          </a:bodyPr>
          <a:lstStyle/>
          <a:p>
            <a:pPr eaLnBrk="0" hangingPunct="0"/>
            <a:r>
              <a:rPr lang="zh-CN" altLang="zh-CN" b="1" dirty="0"/>
              <a:t>一、旅游纠纷及其特点</a:t>
            </a:r>
            <a:endParaRPr lang="zh-CN" altLang="zh-CN" b="1" dirty="0"/>
          </a:p>
          <a:p>
            <a:pPr indent="457200" eaLnBrk="0" hangingPunct="0"/>
            <a:r>
              <a:rPr lang="zh-CN" altLang="zh-CN" sz="1600" dirty="0"/>
              <a:t>旅游纠纷，泛指在旅游活动中，旅游关系的当事人之间所发生的矛盾和冲突。</a:t>
            </a:r>
            <a:endParaRPr lang="en-US" altLang="zh-CN" sz="1600" dirty="0"/>
          </a:p>
          <a:p>
            <a:pPr indent="457200" eaLnBrk="0" hangingPunct="0"/>
            <a:r>
              <a:rPr lang="zh-CN" altLang="zh-CN" sz="1600" dirty="0"/>
              <a:t>特点：①旅游纠纷的法律关系复杂，涵盖民事法律关系、行政法律关系和刑事法律关系。</a:t>
            </a:r>
            <a:endParaRPr lang="zh-CN" altLang="zh-CN" sz="1600" dirty="0"/>
          </a:p>
          <a:p>
            <a:pPr indent="457200" eaLnBrk="0" hangingPunct="0"/>
            <a:r>
              <a:rPr lang="zh-CN" altLang="zh-CN" sz="1600" dirty="0"/>
              <a:t>②旅游纠纷的内容广泛多样，除了与旅游合同、旅游服务等有关外，还会涉及住宿、餐饮、购物、安全、卫生、交通、保险等诸多方面。③旅游消费需求属于精神和文化消费的范畴，与有形产品的消费显然不同，其所涉的实际标的额较小。④旅游纠纷的双方地位不平等，旅游活动“先付费、后服务”的行业特点以及旅游合同违约难以通过修理、退换、重做等方式予以有效救济，造成旅游纠纷风险防范成本高、旅游者维权难度大，旅游者的弱者地位较为明显。</a:t>
            </a:r>
            <a:endParaRPr lang="en-US" altLang="zh-CN" sz="1600" dirty="0"/>
          </a:p>
          <a:p>
            <a:pPr eaLnBrk="0" hangingPunct="0"/>
            <a:r>
              <a:rPr lang="zh-CN" altLang="en-US" b="1" dirty="0"/>
              <a:t>二、</a:t>
            </a:r>
            <a:r>
              <a:rPr lang="zh-CN" altLang="zh-CN" b="1" dirty="0"/>
              <a:t>旅游纠纷的解决途径</a:t>
            </a:r>
            <a:endParaRPr lang="zh-CN" altLang="zh-CN" b="1" dirty="0"/>
          </a:p>
          <a:p>
            <a:pPr indent="457200" eaLnBrk="0" hangingPunct="0"/>
            <a:r>
              <a:rPr lang="zh-CN" altLang="zh-CN" sz="1600" dirty="0"/>
              <a:t>①双方协商；②向消费者协会、旅游投诉受理机构或者有关调解组织申请调解；③根据与旅游经营者达成的仲裁协议提请仲裁机构仲裁；④向人民法院提起诉讼。</a:t>
            </a:r>
            <a:endParaRPr lang="zh-CN" altLang="en-US" sz="1600" dirty="0"/>
          </a:p>
        </p:txBody>
      </p:sp>
      <p:sp>
        <p:nvSpPr>
          <p:cNvPr id="3" name="矩形 2"/>
          <p:cNvSpPr/>
          <p:nvPr/>
        </p:nvSpPr>
        <p:spPr>
          <a:xfrm>
            <a:off x="5195796" y="914309"/>
            <a:ext cx="1569660" cy="369332"/>
          </a:xfrm>
          <a:prstGeom prst="rect">
            <a:avLst/>
          </a:prstGeom>
        </p:spPr>
        <p:txBody>
          <a:bodyPr wrap="none">
            <a:spAutoFit/>
          </a:bodyPr>
          <a:lstStyle/>
          <a:p>
            <a:r>
              <a:rPr lang="zh-CN" altLang="en-US" b="1" dirty="0"/>
              <a:t>第一节 概述</a:t>
            </a:r>
            <a:endParaRPr lang="zh-CN" altLang="en-US" b="1" dirty="0"/>
          </a:p>
        </p:txBody>
      </p:sp>
      <p:sp>
        <p:nvSpPr>
          <p:cNvPr id="10" name="矩形 9"/>
          <p:cNvSpPr/>
          <p:nvPr/>
        </p:nvSpPr>
        <p:spPr>
          <a:xfrm>
            <a:off x="875544" y="4342089"/>
            <a:ext cx="7447129" cy="646331"/>
          </a:xfrm>
          <a:prstGeom prst="rect">
            <a:avLst/>
          </a:prstGeom>
        </p:spPr>
        <p:txBody>
          <a:bodyPr wrap="square">
            <a:spAutoFit/>
          </a:bodyPr>
          <a:lstStyle/>
          <a:p>
            <a:r>
              <a:rPr lang="zh-CN" altLang="en-US" b="1" dirty="0"/>
              <a:t>一、消费者权益的保护</a:t>
            </a:r>
            <a:endParaRPr lang="zh-CN" altLang="en-US" b="1" dirty="0"/>
          </a:p>
          <a:p>
            <a:r>
              <a:rPr lang="en-US" altLang="zh-CN" b="1" dirty="0"/>
              <a:t>1. </a:t>
            </a:r>
            <a:r>
              <a:rPr lang="zh-CN" altLang="en-US" b="1" dirty="0"/>
              <a:t>基本原则 </a:t>
            </a:r>
            <a:endParaRPr lang="zh-CN" altLang="en-US" b="1" dirty="0"/>
          </a:p>
        </p:txBody>
      </p:sp>
      <p:sp>
        <p:nvSpPr>
          <p:cNvPr id="11" name="矩形 10"/>
          <p:cNvSpPr/>
          <p:nvPr/>
        </p:nvSpPr>
        <p:spPr>
          <a:xfrm>
            <a:off x="3903024" y="4012968"/>
            <a:ext cx="3700052" cy="369332"/>
          </a:xfrm>
          <a:prstGeom prst="rect">
            <a:avLst/>
          </a:prstGeom>
        </p:spPr>
        <p:txBody>
          <a:bodyPr wrap="none">
            <a:spAutoFit/>
          </a:bodyPr>
          <a:lstStyle/>
          <a:p>
            <a:r>
              <a:rPr lang="zh-CN" altLang="en-US" b="1" dirty="0"/>
              <a:t>第二节  消费者权益保护法律制度</a:t>
            </a:r>
            <a:endParaRPr lang="zh-CN" altLang="en-US" b="1" dirty="0"/>
          </a:p>
        </p:txBody>
      </p:sp>
      <p:graphicFrame>
        <p:nvGraphicFramePr>
          <p:cNvPr id="12" name="图示 11"/>
          <p:cNvGraphicFramePr/>
          <p:nvPr/>
        </p:nvGraphicFramePr>
        <p:xfrm>
          <a:off x="532774" y="4571307"/>
          <a:ext cx="10582901" cy="221788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487737" y="1210937"/>
            <a:ext cx="11351071" cy="4862870"/>
          </a:xfrm>
          <a:prstGeom prst="rect">
            <a:avLst/>
          </a:prstGeom>
          <a:noFill/>
        </p:spPr>
        <p:txBody>
          <a:bodyPr wrap="square">
            <a:spAutoFit/>
          </a:bodyPr>
          <a:lstStyle/>
          <a:p>
            <a:r>
              <a:rPr lang="en-US" altLang="zh-CN" b="1" dirty="0">
                <a:solidFill>
                  <a:prstClr val="black"/>
                </a:solidFill>
              </a:rPr>
              <a:t>2. </a:t>
            </a:r>
            <a:r>
              <a:rPr lang="zh-CN" altLang="en-US" b="1" dirty="0">
                <a:solidFill>
                  <a:prstClr val="black"/>
                </a:solidFill>
              </a:rPr>
              <a:t>消费者的权利与经营者的义务 </a:t>
            </a:r>
            <a:endParaRPr lang="en-US" altLang="zh-CN" b="1" dirty="0">
              <a:solidFill>
                <a:prstClr val="black"/>
              </a:solidFill>
            </a:endParaRPr>
          </a:p>
          <a:p>
            <a:pPr indent="457200"/>
            <a:r>
              <a:rPr lang="zh-CN" altLang="en-US" sz="1600" dirty="0"/>
              <a:t>（1）消费者的权利</a:t>
            </a:r>
            <a:endParaRPr lang="en-US" altLang="zh-CN" sz="1600" dirty="0"/>
          </a:p>
          <a:p>
            <a:pPr indent="457200"/>
            <a:r>
              <a:rPr lang="zh-CN" altLang="en-US" sz="1600" dirty="0"/>
              <a:t>安全保障权、知情权、自主选择权、公平交易权、获得赔偿权、结 社权、获得有关知识权、受尊重权及监督批评权。 </a:t>
            </a:r>
            <a:endParaRPr lang="en-US" altLang="zh-CN" sz="1600" dirty="0"/>
          </a:p>
          <a:p>
            <a:pPr indent="457200"/>
            <a:r>
              <a:rPr lang="zh-CN" altLang="en-US" sz="1600" dirty="0"/>
              <a:t>（2）经营者的义务</a:t>
            </a:r>
            <a:endParaRPr lang="en-US" altLang="zh-CN" sz="1600" dirty="0"/>
          </a:p>
          <a:p>
            <a:pPr indent="457200"/>
            <a:r>
              <a:rPr lang="zh-CN" altLang="en-US" sz="1600" dirty="0"/>
              <a:t>履行法定或约定的义务；听取意见和接受消费者 监督的义务；安全保障义务；提供真实信息的义务；标明真实名称和标记的 义务；出具购货凭证或服务单据的义务；保证商品或服务质量的义务；承担 售后服务的义务；不得以格式合同等方式限制消费者权利的义务；尊重消费 者人格权的义务；召回缺陷商品的义务；无理由退货的义务；非现场购物信 息披露的义务；个人信息保护的义务。</a:t>
            </a:r>
            <a:endParaRPr lang="en-US" altLang="zh-CN" sz="1600" dirty="0"/>
          </a:p>
          <a:p>
            <a:pPr indent="457200"/>
            <a:endParaRPr lang="en-US" altLang="zh-CN" sz="1600" dirty="0"/>
          </a:p>
          <a:p>
            <a:r>
              <a:rPr lang="en-US" altLang="zh-CN" b="1" dirty="0"/>
              <a:t>3. </a:t>
            </a:r>
            <a:r>
              <a:rPr lang="zh-CN" altLang="en-US" b="1" dirty="0"/>
              <a:t>国家对消费者权益的保护 </a:t>
            </a:r>
            <a:endParaRPr lang="en-US" altLang="zh-CN" b="1" dirty="0"/>
          </a:p>
          <a:p>
            <a:pPr indent="457200"/>
            <a:r>
              <a:rPr lang="zh-CN" altLang="en-US" sz="1600" dirty="0"/>
              <a:t>①立法保护</a:t>
            </a:r>
            <a:endParaRPr lang="en-US" altLang="zh-CN" sz="1600" dirty="0"/>
          </a:p>
          <a:p>
            <a:pPr indent="457200"/>
            <a:r>
              <a:rPr lang="zh-CN" altLang="en-US" sz="1600" dirty="0"/>
              <a:t>②行政保护</a:t>
            </a:r>
            <a:endParaRPr lang="en-US" altLang="zh-CN" sz="1600" dirty="0"/>
          </a:p>
          <a:p>
            <a:pPr indent="457200"/>
            <a:r>
              <a:rPr lang="zh-CN" altLang="en-US" sz="1600" dirty="0"/>
              <a:t>③司法保护</a:t>
            </a:r>
            <a:endParaRPr lang="en-US" altLang="zh-CN" sz="1600" dirty="0"/>
          </a:p>
          <a:p>
            <a:pPr indent="457200"/>
            <a:endParaRPr lang="en-US" altLang="zh-CN" sz="1600" dirty="0"/>
          </a:p>
          <a:p>
            <a:pPr lvl="0"/>
            <a:r>
              <a:rPr lang="en-US" altLang="zh-CN" b="1" dirty="0">
                <a:solidFill>
                  <a:prstClr val="black"/>
                </a:solidFill>
              </a:rPr>
              <a:t>4. </a:t>
            </a:r>
            <a:r>
              <a:rPr lang="zh-CN" altLang="en-US" b="1" dirty="0">
                <a:solidFill>
                  <a:prstClr val="black"/>
                </a:solidFill>
              </a:rPr>
              <a:t>消费者组织对消费者权益的保护 </a:t>
            </a:r>
            <a:endParaRPr lang="en-US" altLang="zh-CN" b="1" dirty="0">
              <a:solidFill>
                <a:prstClr val="black"/>
              </a:solidFill>
            </a:endParaRPr>
          </a:p>
          <a:p>
            <a:pPr lvl="0" indent="457200"/>
            <a:r>
              <a:rPr lang="en-US" altLang="zh-CN" sz="1600" dirty="0"/>
              <a:t>《</a:t>
            </a:r>
            <a:r>
              <a:rPr lang="zh-CN" altLang="en-US" sz="1600" dirty="0"/>
              <a:t>消费者权益保护法</a:t>
            </a:r>
            <a:r>
              <a:rPr lang="en-US" altLang="zh-CN" sz="1600" dirty="0"/>
              <a:t>》</a:t>
            </a:r>
            <a:r>
              <a:rPr lang="zh-CN" altLang="en-US" sz="1600" dirty="0"/>
              <a:t>第 </a:t>
            </a:r>
            <a:r>
              <a:rPr lang="en-US" altLang="zh-CN" sz="1600" dirty="0"/>
              <a:t>36 </a:t>
            </a:r>
            <a:r>
              <a:rPr lang="zh-CN" altLang="en-US" sz="1600" dirty="0"/>
              <a:t>条规定，消费者协会和其他消费者组织是依 法成立的对商品和服务进行社会监督的保护消费者合法权益的社会组织。消费者协会应当认真履行保护消费者合法权益的职责，听取消费者的意见和建 议，接受社会监督，并且依照法律、法规及其章程的规定，开展保护消费者 合法权益的活动，不得从事商品经营和营利性服务，不得以收取费用或其他 谋取利益的方式向消费者推荐商品和服务。</a:t>
            </a:r>
            <a:endParaRPr lang="zh-CN" altLang="en-US" sz="1600" dirty="0"/>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37270" y="1051655"/>
            <a:ext cx="2954655" cy="369332"/>
          </a:xfrm>
          <a:prstGeom prst="rect">
            <a:avLst/>
          </a:prstGeom>
        </p:spPr>
        <p:txBody>
          <a:bodyPr wrap="none">
            <a:spAutoFit/>
          </a:bodyPr>
          <a:lstStyle/>
          <a:p>
            <a:r>
              <a:rPr lang="zh-CN" altLang="en-US" b="1" dirty="0"/>
              <a:t>三、</a:t>
            </a:r>
            <a:r>
              <a:rPr lang="zh-CN" altLang="zh-CN" b="1" dirty="0"/>
              <a:t>消费者权益争议的解决</a:t>
            </a:r>
            <a:endParaRPr lang="zh-CN" altLang="zh-CN" dirty="0"/>
          </a:p>
        </p:txBody>
      </p:sp>
      <p:grpSp>
        <p:nvGrpSpPr>
          <p:cNvPr id="2" name="组合 1"/>
          <p:cNvGrpSpPr/>
          <p:nvPr/>
        </p:nvGrpSpPr>
        <p:grpSpPr>
          <a:xfrm>
            <a:off x="637270" y="1605653"/>
            <a:ext cx="3435269" cy="462642"/>
            <a:chOff x="3621" y="1866"/>
            <a:chExt cx="3531424" cy="462642"/>
          </a:xfrm>
        </p:grpSpPr>
        <p:sp>
          <p:nvSpPr>
            <p:cNvPr id="25" name="矩形 24"/>
            <p:cNvSpPr/>
            <p:nvPr/>
          </p:nvSpPr>
          <p:spPr>
            <a:xfrm>
              <a:off x="3621" y="1866"/>
              <a:ext cx="3531424" cy="462642"/>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文本框 25"/>
            <p:cNvSpPr txBox="1"/>
            <p:nvPr/>
          </p:nvSpPr>
          <p:spPr>
            <a:xfrm>
              <a:off x="3621" y="1866"/>
              <a:ext cx="3531424" cy="4626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65024" rIns="113792" bIns="65024" numCol="1" spcCol="1270" anchor="ctr" anchorCtr="0">
              <a:noAutofit/>
            </a:bodyPr>
            <a:lstStyle/>
            <a:p>
              <a:pPr marL="0" lvl="0" indent="0" algn="ctr" defTabSz="711200" rtl="0">
                <a:lnSpc>
                  <a:spcPct val="90000"/>
                </a:lnSpc>
                <a:spcBef>
                  <a:spcPct val="0"/>
                </a:spcBef>
                <a:spcAft>
                  <a:spcPct val="35000"/>
                </a:spcAft>
                <a:buNone/>
              </a:pPr>
              <a:r>
                <a:rPr lang="en-US" sz="1600" kern="1200" dirty="0"/>
                <a:t>1. </a:t>
              </a:r>
              <a:r>
                <a:rPr lang="zh-CN" sz="1600" kern="1200" dirty="0"/>
                <a:t>解决途径 （第 </a:t>
              </a:r>
              <a:r>
                <a:rPr lang="en-US" sz="1600" kern="1200" dirty="0"/>
                <a:t>39 </a:t>
              </a:r>
              <a:r>
                <a:rPr lang="zh-CN" sz="1600" kern="1200" dirty="0"/>
                <a:t>条）</a:t>
              </a:r>
              <a:endParaRPr lang="zh-CN" sz="1600" kern="1200" dirty="0"/>
            </a:p>
          </p:txBody>
        </p:sp>
      </p:grpSp>
      <p:grpSp>
        <p:nvGrpSpPr>
          <p:cNvPr id="3" name="组合 2"/>
          <p:cNvGrpSpPr/>
          <p:nvPr/>
        </p:nvGrpSpPr>
        <p:grpSpPr>
          <a:xfrm>
            <a:off x="637270" y="2068296"/>
            <a:ext cx="3435269" cy="3892666"/>
            <a:chOff x="3621" y="464509"/>
            <a:chExt cx="3531424" cy="4117500"/>
          </a:xfrm>
        </p:grpSpPr>
        <p:sp>
          <p:nvSpPr>
            <p:cNvPr id="28" name="矩形 27"/>
            <p:cNvSpPr/>
            <p:nvPr/>
          </p:nvSpPr>
          <p:spPr>
            <a:xfrm>
              <a:off x="3621" y="464509"/>
              <a:ext cx="3531424" cy="411750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9" name="文本框 28"/>
            <p:cNvSpPr txBox="1"/>
            <p:nvPr/>
          </p:nvSpPr>
          <p:spPr>
            <a:xfrm>
              <a:off x="3621" y="464509"/>
              <a:ext cx="3531424" cy="41175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0" lvl="1" algn="l" defTabSz="711200" rtl="0">
                <a:spcBef>
                  <a:spcPct val="0"/>
                </a:spcBef>
                <a:spcAft>
                  <a:spcPct val="15000"/>
                </a:spcAft>
              </a:pPr>
              <a:r>
                <a:rPr lang="zh-CN" sz="1600" kern="1200" dirty="0"/>
                <a:t>①与经营者协商和解；</a:t>
              </a:r>
              <a:endParaRPr lang="zh-CN" sz="1600" kern="1200" dirty="0"/>
            </a:p>
            <a:p>
              <a:pPr marL="0" lvl="1" algn="l" defTabSz="711200" rtl="0">
                <a:spcBef>
                  <a:spcPct val="0"/>
                </a:spcBef>
                <a:spcAft>
                  <a:spcPct val="15000"/>
                </a:spcAft>
              </a:pPr>
              <a:r>
                <a:rPr lang="zh-CN" sz="1600" kern="1200" dirty="0"/>
                <a:t>②请求消费者协会或 者依法成立的其他调解组织调解；</a:t>
              </a:r>
              <a:endParaRPr lang="en-US" altLang="zh-CN" sz="1600" kern="1200" dirty="0"/>
            </a:p>
            <a:p>
              <a:pPr marL="0" lvl="1" algn="l" defTabSz="711200" rtl="0">
                <a:spcBef>
                  <a:spcPct val="0"/>
                </a:spcBef>
                <a:spcAft>
                  <a:spcPct val="15000"/>
                </a:spcAft>
              </a:pPr>
              <a:r>
                <a:rPr lang="zh-CN" sz="1600" kern="1200" dirty="0"/>
                <a:t>③向有关行政部门投诉；</a:t>
              </a:r>
              <a:endParaRPr lang="en-US" altLang="zh-CN" sz="1600" kern="1200" dirty="0"/>
            </a:p>
            <a:p>
              <a:pPr marL="0" lvl="1" algn="l" defTabSz="711200" rtl="0">
                <a:spcBef>
                  <a:spcPct val="0"/>
                </a:spcBef>
                <a:spcAft>
                  <a:spcPct val="15000"/>
                </a:spcAft>
              </a:pPr>
              <a:r>
                <a:rPr lang="zh-CN" sz="1600" kern="1200" dirty="0"/>
                <a:t>④根据与经营者 达成的仲裁协议提请仲裁机构仲裁；</a:t>
              </a:r>
              <a:endParaRPr lang="en-US" altLang="zh-CN" sz="1600" kern="1200" dirty="0"/>
            </a:p>
            <a:p>
              <a:pPr marL="0" lvl="1" algn="l" defTabSz="711200" rtl="0">
                <a:spcBef>
                  <a:spcPct val="0"/>
                </a:spcBef>
                <a:spcAft>
                  <a:spcPct val="15000"/>
                </a:spcAft>
              </a:pPr>
              <a:r>
                <a:rPr lang="zh-CN" sz="1600" kern="1200" dirty="0"/>
                <a:t>⑤向人民法院提起诉讼。</a:t>
              </a:r>
              <a:endParaRPr lang="en-US" altLang="zh-CN" sz="1600" kern="1200" dirty="0"/>
            </a:p>
          </p:txBody>
        </p:sp>
      </p:grpSp>
      <p:grpSp>
        <p:nvGrpSpPr>
          <p:cNvPr id="33" name="组合 32"/>
          <p:cNvGrpSpPr/>
          <p:nvPr/>
        </p:nvGrpSpPr>
        <p:grpSpPr>
          <a:xfrm>
            <a:off x="4330288" y="1605653"/>
            <a:ext cx="3435269" cy="462642"/>
            <a:chOff x="4029446" y="1866"/>
            <a:chExt cx="3531424" cy="462642"/>
          </a:xfrm>
        </p:grpSpPr>
        <p:sp>
          <p:nvSpPr>
            <p:cNvPr id="31" name="矩形 30"/>
            <p:cNvSpPr/>
            <p:nvPr/>
          </p:nvSpPr>
          <p:spPr>
            <a:xfrm>
              <a:off x="4029446" y="1866"/>
              <a:ext cx="3531424" cy="462642"/>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文本框 31"/>
            <p:cNvSpPr txBox="1"/>
            <p:nvPr/>
          </p:nvSpPr>
          <p:spPr>
            <a:xfrm>
              <a:off x="4029446" y="1866"/>
              <a:ext cx="3531424" cy="4626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65024" rIns="113792" bIns="65024" numCol="1" spcCol="1270" anchor="ctr" anchorCtr="0">
              <a:noAutofit/>
            </a:bodyPr>
            <a:lstStyle/>
            <a:p>
              <a:pPr marL="0" lvl="0" indent="0" algn="ctr" defTabSz="711200" rtl="0">
                <a:lnSpc>
                  <a:spcPct val="90000"/>
                </a:lnSpc>
                <a:spcBef>
                  <a:spcPct val="0"/>
                </a:spcBef>
                <a:spcAft>
                  <a:spcPct val="35000"/>
                </a:spcAft>
                <a:buNone/>
              </a:pPr>
              <a:r>
                <a:rPr lang="en-US" sz="1600" kern="1200" dirty="0"/>
                <a:t>2. </a:t>
              </a:r>
              <a:r>
                <a:rPr lang="zh-CN" sz="1600" kern="1200" dirty="0"/>
                <a:t>责任主体的确定 </a:t>
              </a:r>
              <a:endParaRPr lang="zh-CN" sz="1600" kern="1200" dirty="0"/>
            </a:p>
          </p:txBody>
        </p:sp>
      </p:grpSp>
      <p:grpSp>
        <p:nvGrpSpPr>
          <p:cNvPr id="37" name="组合 36"/>
          <p:cNvGrpSpPr/>
          <p:nvPr/>
        </p:nvGrpSpPr>
        <p:grpSpPr>
          <a:xfrm>
            <a:off x="4330288" y="2068296"/>
            <a:ext cx="3435269" cy="3892666"/>
            <a:chOff x="4029446" y="464509"/>
            <a:chExt cx="3531424" cy="4117500"/>
          </a:xfrm>
        </p:grpSpPr>
        <p:sp>
          <p:nvSpPr>
            <p:cNvPr id="35" name="矩形 34"/>
            <p:cNvSpPr/>
            <p:nvPr/>
          </p:nvSpPr>
          <p:spPr>
            <a:xfrm>
              <a:off x="4029446" y="464509"/>
              <a:ext cx="3531424" cy="411750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6" name="文本框 35"/>
            <p:cNvSpPr txBox="1"/>
            <p:nvPr/>
          </p:nvSpPr>
          <p:spPr>
            <a:xfrm>
              <a:off x="4029446" y="464509"/>
              <a:ext cx="3531424" cy="41175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0" lvl="1" algn="l" defTabSz="622300" rtl="0">
                <a:spcBef>
                  <a:spcPct val="0"/>
                </a:spcBef>
                <a:spcAft>
                  <a:spcPct val="15000"/>
                </a:spcAft>
              </a:pPr>
              <a:r>
                <a:rPr lang="zh-CN" sz="1600" kern="1200" dirty="0"/>
                <a:t>（</a:t>
              </a:r>
              <a:r>
                <a:rPr lang="en-US" sz="1600" kern="1200" dirty="0"/>
                <a:t>1</a:t>
              </a:r>
              <a:r>
                <a:rPr lang="zh-CN" sz="1600" kern="1200" dirty="0"/>
                <a:t>）购买、使用商品权益受损害的责任主体（第</a:t>
              </a:r>
              <a:r>
                <a:rPr lang="en-US" sz="1600" kern="1200" dirty="0"/>
                <a:t>40</a:t>
              </a:r>
              <a:r>
                <a:rPr lang="zh-CN" sz="1600" kern="1200" dirty="0"/>
                <a:t>条）</a:t>
              </a:r>
              <a:endParaRPr lang="zh-CN" sz="1600" kern="1200" dirty="0"/>
            </a:p>
            <a:p>
              <a:pPr marL="0" lvl="1" algn="l" defTabSz="622300" rtl="0">
                <a:spcBef>
                  <a:spcPct val="0"/>
                </a:spcBef>
                <a:spcAft>
                  <a:spcPct val="15000"/>
                </a:spcAft>
              </a:pPr>
              <a:r>
                <a:rPr lang="zh-CN" sz="1600" kern="1200" dirty="0"/>
                <a:t>（</a:t>
              </a:r>
              <a:r>
                <a:rPr lang="en-US" sz="1600" kern="1200" dirty="0"/>
                <a:t>2</a:t>
              </a:r>
              <a:r>
                <a:rPr lang="zh-CN" sz="1600" kern="1200" dirty="0"/>
                <a:t>）原企业分立、合并的责任主体（第</a:t>
              </a:r>
              <a:r>
                <a:rPr lang="en-US" sz="1600" kern="1200" dirty="0"/>
                <a:t>41</a:t>
              </a:r>
              <a:r>
                <a:rPr lang="zh-CN" sz="1600" kern="1200" dirty="0"/>
                <a:t>条）</a:t>
              </a:r>
              <a:endParaRPr lang="zh-CN" sz="1600" kern="1200" dirty="0"/>
            </a:p>
            <a:p>
              <a:pPr marL="0" lvl="1" algn="l" defTabSz="622300" rtl="0">
                <a:spcBef>
                  <a:spcPct val="0"/>
                </a:spcBef>
                <a:spcAft>
                  <a:spcPct val="15000"/>
                </a:spcAft>
              </a:pPr>
              <a:r>
                <a:rPr lang="zh-CN" sz="1600" kern="1200" dirty="0"/>
                <a:t>（</a:t>
              </a:r>
              <a:r>
                <a:rPr lang="en-US" sz="1600" kern="1200" dirty="0"/>
                <a:t>3</a:t>
              </a:r>
              <a:r>
                <a:rPr lang="zh-CN" sz="1600" kern="1200" dirty="0"/>
                <a:t>）非营业执照持有人造成损害的责任主体（第 </a:t>
              </a:r>
              <a:r>
                <a:rPr lang="en-US" sz="1600" kern="1200" dirty="0"/>
                <a:t>42 </a:t>
              </a:r>
              <a:r>
                <a:rPr lang="zh-CN" sz="1600" kern="1200" dirty="0"/>
                <a:t>条）</a:t>
              </a:r>
              <a:endParaRPr lang="zh-CN" sz="1600" kern="1200" dirty="0"/>
            </a:p>
            <a:p>
              <a:pPr marL="0" lvl="1" algn="l" defTabSz="622300" rtl="0">
                <a:spcBef>
                  <a:spcPct val="0"/>
                </a:spcBef>
                <a:spcAft>
                  <a:spcPct val="15000"/>
                </a:spcAft>
              </a:pPr>
              <a:r>
                <a:rPr lang="zh-CN" sz="1600" kern="1200" dirty="0"/>
                <a:t>（</a:t>
              </a:r>
              <a:r>
                <a:rPr lang="en-US" sz="1600" kern="1200" dirty="0"/>
                <a:t>4</a:t>
              </a:r>
              <a:r>
                <a:rPr lang="zh-CN" sz="1600" kern="1200" dirty="0"/>
                <a:t>）在展销会、租赁柜台购买商品、接受服务受到损害的责任主体（第 </a:t>
              </a:r>
              <a:r>
                <a:rPr lang="en-US" sz="1600" kern="1200" dirty="0"/>
                <a:t>43 </a:t>
              </a:r>
              <a:r>
                <a:rPr lang="zh-CN" sz="1600" kern="1200" dirty="0"/>
                <a:t>条）</a:t>
              </a:r>
              <a:endParaRPr lang="zh-CN" sz="1600" kern="1200" dirty="0"/>
            </a:p>
            <a:p>
              <a:pPr marL="0" lvl="1" algn="l" defTabSz="622300" rtl="0">
                <a:spcBef>
                  <a:spcPct val="0"/>
                </a:spcBef>
                <a:spcAft>
                  <a:spcPct val="15000"/>
                </a:spcAft>
              </a:pPr>
              <a:r>
                <a:rPr lang="zh-CN" sz="1600" kern="1200" dirty="0"/>
                <a:t>（</a:t>
              </a:r>
              <a:r>
                <a:rPr lang="en-US" sz="1600" kern="1200" dirty="0"/>
                <a:t>5</a:t>
              </a:r>
              <a:r>
                <a:rPr lang="zh-CN" sz="1600" kern="1200" dirty="0"/>
                <a:t>）网络购物受到损害的责任主体（第 </a:t>
              </a:r>
              <a:r>
                <a:rPr lang="en-US" sz="1600" kern="1200" dirty="0"/>
                <a:t>44 </a:t>
              </a:r>
              <a:r>
                <a:rPr lang="zh-CN" sz="1600" kern="1200" dirty="0"/>
                <a:t>条）</a:t>
              </a:r>
              <a:endParaRPr lang="zh-CN" sz="1600" kern="1200" dirty="0"/>
            </a:p>
            <a:p>
              <a:pPr marL="0" lvl="1" algn="l" defTabSz="622300" rtl="0">
                <a:spcBef>
                  <a:spcPct val="0"/>
                </a:spcBef>
                <a:spcAft>
                  <a:spcPct val="15000"/>
                </a:spcAft>
              </a:pPr>
              <a:r>
                <a:rPr lang="zh-CN" sz="1600" kern="1200" dirty="0"/>
                <a:t>（</a:t>
              </a:r>
              <a:r>
                <a:rPr lang="en-US" sz="1600" kern="1200" dirty="0"/>
                <a:t>6</a:t>
              </a:r>
              <a:r>
                <a:rPr lang="zh-CN" sz="1600" kern="1200" dirty="0"/>
                <a:t>）因虚假广告受到损害的责任主体（第 </a:t>
              </a:r>
              <a:r>
                <a:rPr lang="en-US" sz="1600" kern="1200" dirty="0"/>
                <a:t>45 </a:t>
              </a:r>
              <a:r>
                <a:rPr lang="zh-CN" sz="1600" kern="1200" dirty="0"/>
                <a:t>条）</a:t>
              </a:r>
              <a:endParaRPr lang="zh-CN" sz="1600" kern="1200" dirty="0"/>
            </a:p>
          </p:txBody>
        </p:sp>
      </p:grpSp>
      <p:grpSp>
        <p:nvGrpSpPr>
          <p:cNvPr id="41" name="组合 40"/>
          <p:cNvGrpSpPr/>
          <p:nvPr/>
        </p:nvGrpSpPr>
        <p:grpSpPr>
          <a:xfrm>
            <a:off x="8023306" y="1605653"/>
            <a:ext cx="3435269" cy="462642"/>
            <a:chOff x="8055270" y="1866"/>
            <a:chExt cx="3531424" cy="462642"/>
          </a:xfrm>
        </p:grpSpPr>
        <p:sp>
          <p:nvSpPr>
            <p:cNvPr id="39" name="矩形 38"/>
            <p:cNvSpPr/>
            <p:nvPr/>
          </p:nvSpPr>
          <p:spPr>
            <a:xfrm>
              <a:off x="8055270" y="1866"/>
              <a:ext cx="3531424" cy="462642"/>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文本框 39"/>
            <p:cNvSpPr txBox="1"/>
            <p:nvPr/>
          </p:nvSpPr>
          <p:spPr>
            <a:xfrm>
              <a:off x="8055270" y="1866"/>
              <a:ext cx="3531424" cy="4626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65024" rIns="113792" bIns="65024" numCol="1" spcCol="1270" anchor="ctr" anchorCtr="0">
              <a:noAutofit/>
            </a:bodyPr>
            <a:lstStyle/>
            <a:p>
              <a:pPr marL="0" lvl="0" indent="0" algn="ctr" defTabSz="711200" rtl="0">
                <a:lnSpc>
                  <a:spcPct val="90000"/>
                </a:lnSpc>
                <a:spcBef>
                  <a:spcPct val="0"/>
                </a:spcBef>
                <a:spcAft>
                  <a:spcPct val="35000"/>
                </a:spcAft>
                <a:buNone/>
              </a:pPr>
              <a:r>
                <a:rPr lang="en-US" sz="1600" kern="1200" dirty="0"/>
                <a:t>3. </a:t>
              </a:r>
              <a:r>
                <a:rPr lang="zh-CN" sz="1600" kern="1200" dirty="0"/>
                <a:t>责任承担的方式 </a:t>
              </a:r>
              <a:endParaRPr lang="zh-CN" sz="1600" kern="1200" dirty="0"/>
            </a:p>
          </p:txBody>
        </p:sp>
      </p:grpSp>
      <p:grpSp>
        <p:nvGrpSpPr>
          <p:cNvPr id="45" name="组合 44"/>
          <p:cNvGrpSpPr/>
          <p:nvPr/>
        </p:nvGrpSpPr>
        <p:grpSpPr>
          <a:xfrm>
            <a:off x="8023306" y="2068296"/>
            <a:ext cx="3435269" cy="3892666"/>
            <a:chOff x="8055270" y="464509"/>
            <a:chExt cx="3531424" cy="4117500"/>
          </a:xfrm>
        </p:grpSpPr>
        <p:sp>
          <p:nvSpPr>
            <p:cNvPr id="43" name="矩形 42"/>
            <p:cNvSpPr/>
            <p:nvPr/>
          </p:nvSpPr>
          <p:spPr>
            <a:xfrm>
              <a:off x="8055270" y="464509"/>
              <a:ext cx="3531424" cy="411750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4" name="文本框 43"/>
            <p:cNvSpPr txBox="1"/>
            <p:nvPr/>
          </p:nvSpPr>
          <p:spPr>
            <a:xfrm>
              <a:off x="8055270" y="464509"/>
              <a:ext cx="3531424" cy="41175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0" lvl="1" algn="l" defTabSz="533400" rtl="0">
                <a:spcBef>
                  <a:spcPct val="0"/>
                </a:spcBef>
                <a:spcAft>
                  <a:spcPct val="15000"/>
                </a:spcAft>
              </a:pPr>
              <a:r>
                <a:rPr lang="zh-CN" sz="1400" kern="1200" dirty="0"/>
                <a:t>（</a:t>
              </a:r>
              <a:r>
                <a:rPr lang="en-US" sz="1400" kern="1200" dirty="0"/>
                <a:t>1</a:t>
              </a:r>
              <a:r>
                <a:rPr lang="zh-CN" sz="1400" kern="1200" dirty="0"/>
                <a:t>）提供的商品或服务存在不当情形（第 </a:t>
              </a:r>
              <a:r>
                <a:rPr lang="en-US" sz="1400" kern="1200" dirty="0"/>
                <a:t>48 </a:t>
              </a:r>
              <a:r>
                <a:rPr lang="zh-CN" sz="1400" kern="1200" dirty="0"/>
                <a:t>条）</a:t>
              </a:r>
              <a:endParaRPr lang="zh-CN" sz="1400" kern="1200" dirty="0"/>
            </a:p>
            <a:p>
              <a:pPr marL="0" lvl="1" algn="l" defTabSz="533400" rtl="0">
                <a:spcBef>
                  <a:spcPct val="0"/>
                </a:spcBef>
                <a:spcAft>
                  <a:spcPct val="15000"/>
                </a:spcAft>
              </a:pPr>
              <a:r>
                <a:rPr lang="zh-CN" sz="1400" kern="1200" dirty="0"/>
                <a:t>（</a:t>
              </a:r>
              <a:r>
                <a:rPr lang="en-US" sz="1400" kern="1200" dirty="0"/>
                <a:t>2</a:t>
              </a:r>
              <a:r>
                <a:rPr lang="zh-CN" sz="1400" kern="1200" dirty="0"/>
                <a:t>）未尽安全保障义务（第 </a:t>
              </a:r>
              <a:r>
                <a:rPr lang="en-US" sz="1400" kern="1200" dirty="0"/>
                <a:t>48 </a:t>
              </a:r>
              <a:r>
                <a:rPr lang="zh-CN" sz="1400" kern="1200" dirty="0"/>
                <a:t>条第 </a:t>
              </a:r>
              <a:r>
                <a:rPr lang="en-US" sz="1400" kern="1200" dirty="0"/>
                <a:t>2 </a:t>
              </a:r>
              <a:r>
                <a:rPr lang="zh-CN" sz="1400" kern="1200" dirty="0"/>
                <a:t>款）</a:t>
              </a:r>
              <a:endParaRPr lang="zh-CN" sz="1400" kern="1200" dirty="0"/>
            </a:p>
            <a:p>
              <a:pPr marL="0" lvl="1" algn="l" defTabSz="533400" rtl="0">
                <a:spcBef>
                  <a:spcPct val="0"/>
                </a:spcBef>
                <a:spcAft>
                  <a:spcPct val="15000"/>
                </a:spcAft>
              </a:pPr>
              <a:r>
                <a:rPr lang="zh-CN" sz="1400" kern="1200" dirty="0"/>
                <a:t>（</a:t>
              </a:r>
              <a:r>
                <a:rPr lang="en-US" sz="1400" kern="1200" dirty="0"/>
                <a:t>3</a:t>
              </a:r>
              <a:r>
                <a:rPr lang="zh-CN" sz="1400" kern="1200" dirty="0"/>
                <a:t>）提供的商品或服务造成人身伤害（第 </a:t>
              </a:r>
              <a:r>
                <a:rPr lang="en-US" sz="1400" kern="1200" dirty="0"/>
                <a:t>49 </a:t>
              </a:r>
              <a:r>
                <a:rPr lang="zh-CN" sz="1400" kern="1200" dirty="0"/>
                <a:t>条）</a:t>
              </a:r>
              <a:endParaRPr lang="zh-CN" sz="1400" kern="1200" dirty="0"/>
            </a:p>
            <a:p>
              <a:pPr marL="0" lvl="1" algn="l" defTabSz="533400" rtl="0">
                <a:spcBef>
                  <a:spcPct val="0"/>
                </a:spcBef>
                <a:spcAft>
                  <a:spcPct val="15000"/>
                </a:spcAft>
              </a:pPr>
              <a:r>
                <a:rPr lang="zh-CN" sz="1400" kern="1200" dirty="0"/>
                <a:t>（</a:t>
              </a:r>
              <a:r>
                <a:rPr lang="en-US" sz="1400" kern="1200" dirty="0"/>
                <a:t>4</a:t>
              </a:r>
              <a:r>
                <a:rPr lang="zh-CN" sz="1400" kern="1200" dirty="0"/>
                <a:t>）侵害消费者的人格、人身和隐私安全（第 </a:t>
              </a:r>
              <a:r>
                <a:rPr lang="en-US" sz="1400" kern="1200" dirty="0"/>
                <a:t>50 </a:t>
              </a:r>
              <a:r>
                <a:rPr lang="zh-CN" sz="1400" kern="1200" dirty="0"/>
                <a:t>条）</a:t>
              </a:r>
              <a:endParaRPr lang="zh-CN" sz="1400" kern="1200" dirty="0"/>
            </a:p>
            <a:p>
              <a:pPr marL="0" lvl="1" algn="l" defTabSz="533400" rtl="0">
                <a:spcBef>
                  <a:spcPct val="0"/>
                </a:spcBef>
                <a:spcAft>
                  <a:spcPct val="15000"/>
                </a:spcAft>
              </a:pPr>
              <a:r>
                <a:rPr lang="zh-CN" sz="1400" kern="1200" dirty="0"/>
                <a:t>（</a:t>
              </a:r>
              <a:r>
                <a:rPr lang="en-US" sz="1400" kern="1200" dirty="0"/>
                <a:t>5</a:t>
              </a:r>
              <a:r>
                <a:rPr lang="zh-CN" sz="1400" kern="1200" dirty="0"/>
                <a:t>）侵害消费者人身权益造成严重精神损害（第 </a:t>
              </a:r>
              <a:r>
                <a:rPr lang="en-US" sz="1400" kern="1200" dirty="0"/>
                <a:t>51</a:t>
              </a:r>
              <a:r>
                <a:rPr lang="zh-CN" sz="1400" kern="1200" dirty="0"/>
                <a:t>条）</a:t>
              </a:r>
              <a:endParaRPr lang="zh-CN" sz="1400" kern="1200" dirty="0"/>
            </a:p>
            <a:p>
              <a:pPr marL="0" lvl="1" algn="l" defTabSz="533400" rtl="0">
                <a:spcBef>
                  <a:spcPct val="0"/>
                </a:spcBef>
                <a:spcAft>
                  <a:spcPct val="15000"/>
                </a:spcAft>
              </a:pPr>
              <a:r>
                <a:rPr lang="zh-CN" sz="1400" kern="1200" dirty="0"/>
                <a:t>（</a:t>
              </a:r>
              <a:r>
                <a:rPr lang="en-US" sz="1400" kern="1200" dirty="0"/>
                <a:t>6</a:t>
              </a:r>
              <a:r>
                <a:rPr lang="zh-CN" sz="1400" kern="1200" dirty="0"/>
                <a:t>）提供的商品或服务造成消费者财产损害（第 </a:t>
              </a:r>
              <a:r>
                <a:rPr lang="en-US" sz="1400" kern="1200" dirty="0"/>
                <a:t>52</a:t>
              </a:r>
              <a:r>
                <a:rPr lang="zh-CN" sz="1400" kern="1200" dirty="0"/>
                <a:t>条）</a:t>
              </a:r>
              <a:endParaRPr lang="zh-CN" sz="1400" kern="1200" dirty="0"/>
            </a:p>
            <a:p>
              <a:pPr marL="0" lvl="1" algn="l" defTabSz="533400" rtl="0">
                <a:spcBef>
                  <a:spcPct val="0"/>
                </a:spcBef>
                <a:spcAft>
                  <a:spcPct val="15000"/>
                </a:spcAft>
              </a:pPr>
              <a:r>
                <a:rPr lang="zh-CN" sz="1400" kern="1200" dirty="0"/>
                <a:t>（</a:t>
              </a:r>
              <a:r>
                <a:rPr lang="en-US" sz="1400" kern="1200" dirty="0"/>
                <a:t>7</a:t>
              </a:r>
              <a:r>
                <a:rPr lang="zh-CN" sz="1400" kern="1200" dirty="0"/>
                <a:t>）未按照约定提供商品或服务（第 </a:t>
              </a:r>
              <a:r>
                <a:rPr lang="en-US" sz="1400" kern="1200" dirty="0"/>
                <a:t>53 </a:t>
              </a:r>
              <a:r>
                <a:rPr lang="zh-CN" sz="1400" kern="1200" dirty="0"/>
                <a:t>条）</a:t>
              </a:r>
              <a:endParaRPr lang="zh-CN" sz="1400" kern="1200" dirty="0"/>
            </a:p>
            <a:p>
              <a:pPr marL="0" lvl="1" algn="l" defTabSz="533400" rtl="0">
                <a:spcBef>
                  <a:spcPct val="0"/>
                </a:spcBef>
                <a:spcAft>
                  <a:spcPct val="15000"/>
                </a:spcAft>
              </a:pPr>
              <a:r>
                <a:rPr lang="zh-CN" sz="1400" kern="1200" dirty="0"/>
                <a:t>（</a:t>
              </a:r>
              <a:r>
                <a:rPr lang="en-US" sz="1400" kern="1200" dirty="0"/>
                <a:t>8</a:t>
              </a:r>
              <a:r>
                <a:rPr lang="zh-CN" sz="1400" kern="1200" dirty="0"/>
                <a:t>）退货责任（第 </a:t>
              </a:r>
              <a:r>
                <a:rPr lang="en-US" sz="1400" kern="1200" dirty="0"/>
                <a:t>54 </a:t>
              </a:r>
              <a:r>
                <a:rPr lang="zh-CN" sz="1400" kern="1200" dirty="0"/>
                <a:t>条）</a:t>
              </a:r>
              <a:endParaRPr lang="zh-CN" sz="1400" kern="1200" dirty="0"/>
            </a:p>
            <a:p>
              <a:pPr marL="0" lvl="1" algn="l" defTabSz="533400" rtl="0">
                <a:spcBef>
                  <a:spcPct val="0"/>
                </a:spcBef>
                <a:spcAft>
                  <a:spcPct val="15000"/>
                </a:spcAft>
              </a:pPr>
              <a:r>
                <a:rPr lang="zh-CN" sz="1400" kern="1200" dirty="0"/>
                <a:t>（</a:t>
              </a:r>
              <a:r>
                <a:rPr lang="en-US" sz="1400" kern="1200" dirty="0"/>
                <a:t>9</a:t>
              </a:r>
              <a:r>
                <a:rPr lang="zh-CN" sz="1400" kern="1200" dirty="0"/>
                <a:t>）欺诈行为责任（第</a:t>
              </a:r>
              <a:r>
                <a:rPr lang="en-US" sz="1400" kern="1200" dirty="0"/>
                <a:t>55</a:t>
              </a:r>
              <a:r>
                <a:rPr lang="zh-CN" sz="1400" kern="1200" dirty="0"/>
                <a:t>条）</a:t>
              </a:r>
              <a:endParaRPr lang="zh-CN" sz="1400" kern="1200" dirty="0"/>
            </a:p>
            <a:p>
              <a:pPr marL="0" lvl="1" algn="l" defTabSz="533400" rtl="0">
                <a:spcBef>
                  <a:spcPct val="0"/>
                </a:spcBef>
                <a:spcAft>
                  <a:spcPct val="15000"/>
                </a:spcAft>
              </a:pPr>
              <a:r>
                <a:rPr lang="zh-CN" sz="1400" kern="1200" dirty="0"/>
                <a:t>（</a:t>
              </a:r>
              <a:r>
                <a:rPr lang="en-US" sz="1400" kern="1200" dirty="0"/>
                <a:t>10</a:t>
              </a:r>
              <a:r>
                <a:rPr lang="zh-CN" sz="1400" kern="1200" dirty="0"/>
                <a:t>）民事赔偿责任优先（第 </a:t>
              </a:r>
              <a:r>
                <a:rPr lang="en-US" sz="1400" kern="1200" dirty="0"/>
                <a:t>58 </a:t>
              </a:r>
              <a:r>
                <a:rPr lang="zh-CN" sz="1400" kern="1200" dirty="0"/>
                <a:t>条）</a:t>
              </a:r>
              <a:endParaRPr lang="zh-CN" sz="1400" kern="1200" dirty="0"/>
            </a:p>
          </p:txBody>
        </p:sp>
      </p:grpSp>
    </p:spTree>
  </p:cSld>
  <p:clrMapOvr>
    <a:masterClrMapping/>
  </p:clrMapOvr>
  <p:transition>
    <p:fad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41508" y="928204"/>
            <a:ext cx="3700052" cy="369332"/>
          </a:xfrm>
          <a:prstGeom prst="rect">
            <a:avLst/>
          </a:prstGeom>
        </p:spPr>
        <p:txBody>
          <a:bodyPr wrap="none">
            <a:spAutoFit/>
          </a:bodyPr>
          <a:lstStyle/>
          <a:p>
            <a:r>
              <a:rPr lang="zh-CN" altLang="en-US" b="1" dirty="0"/>
              <a:t>第三节  旅游投诉受理和处理制度</a:t>
            </a:r>
            <a:endParaRPr lang="zh-CN" altLang="en-US" b="1" dirty="0"/>
          </a:p>
        </p:txBody>
      </p:sp>
      <p:sp>
        <p:nvSpPr>
          <p:cNvPr id="3" name="矩形 2"/>
          <p:cNvSpPr/>
          <p:nvPr/>
        </p:nvSpPr>
        <p:spPr>
          <a:xfrm>
            <a:off x="476251" y="1190469"/>
            <a:ext cx="11163300" cy="2708434"/>
          </a:xfrm>
          <a:prstGeom prst="rect">
            <a:avLst/>
          </a:prstGeom>
        </p:spPr>
        <p:txBody>
          <a:bodyPr wrap="square">
            <a:spAutoFit/>
          </a:bodyPr>
          <a:lstStyle/>
          <a:p>
            <a:r>
              <a:rPr lang="zh-CN" altLang="en-US" b="1" dirty="0"/>
              <a:t>一、旅游投诉及其构成要件</a:t>
            </a:r>
            <a:endParaRPr lang="en-US" altLang="zh-CN" dirty="0"/>
          </a:p>
          <a:p>
            <a:r>
              <a:rPr lang="en-US" altLang="zh-CN" b="1" dirty="0"/>
              <a:t>1. </a:t>
            </a:r>
            <a:r>
              <a:rPr lang="zh-CN" altLang="en-US" b="1" dirty="0"/>
              <a:t>旅游投诉的含义</a:t>
            </a:r>
            <a:endParaRPr lang="en-US" altLang="zh-CN" b="1" dirty="0"/>
          </a:p>
          <a:p>
            <a:pPr indent="457200"/>
            <a:r>
              <a:rPr lang="zh-CN" altLang="en-US" sz="1600" dirty="0"/>
              <a:t> （</a:t>
            </a:r>
            <a:r>
              <a:rPr lang="en-US" altLang="zh-CN" sz="1600" dirty="0"/>
              <a:t>1</a:t>
            </a:r>
            <a:r>
              <a:rPr lang="zh-CN" altLang="en-US" sz="1600" dirty="0"/>
              <a:t>）定义：旅游投诉是指旅游者认为旅游经营者 损害其合法权益，请求旅游行政管理部门、旅游质量监督管理机构或者旅游 执法机构，对双方发生的民事争议进行处 理的行为。 </a:t>
            </a:r>
            <a:endParaRPr lang="en-US" altLang="zh-CN" sz="1600" dirty="0"/>
          </a:p>
          <a:p>
            <a:pPr indent="457200"/>
            <a:r>
              <a:rPr lang="zh-CN" altLang="en-US" sz="1600" dirty="0"/>
              <a:t>旅游投诉具有如下特征：①投诉主体只能是旅游者；②被投诉主体只能 是旅游经营者；③请求解决的纠纷属于民事争议；④受理旅游投诉的是规 定的旅游投诉处理机构；⑤处理旅游投诉是旅游投诉处理机构的具体行政行 为；⑥处理旅游纠纷是旅游投诉处理机构法定职权内的行为。 </a:t>
            </a:r>
            <a:endParaRPr lang="en-US" altLang="zh-CN" sz="1600" dirty="0"/>
          </a:p>
          <a:p>
            <a:pPr indent="457200"/>
            <a:r>
              <a:rPr lang="zh-CN" altLang="en-US" sz="1600" dirty="0"/>
              <a:t>（</a:t>
            </a:r>
            <a:r>
              <a:rPr lang="en-US" altLang="zh-CN" sz="1600" dirty="0"/>
              <a:t>2</a:t>
            </a:r>
            <a:r>
              <a:rPr lang="zh-CN" altLang="en-US" sz="1600" dirty="0"/>
              <a:t>）类别：①以投诉人的数量为依据，旅游投诉可以分为单独投诉和 共同投诉两类。②以是否以自 己的行为行使投诉权为依据，旅游投诉可以分为亲自投诉和委托投诉两种</a:t>
            </a:r>
            <a:r>
              <a:rPr lang="en-US" altLang="zh-CN" sz="1600" dirty="0"/>
              <a:t>.</a:t>
            </a:r>
            <a:endParaRPr lang="en-US" altLang="zh-CN" sz="1600" dirty="0"/>
          </a:p>
          <a:p>
            <a:pPr indent="457200"/>
            <a:r>
              <a:rPr lang="zh-CN" altLang="en-US" sz="1600" dirty="0"/>
              <a:t>（</a:t>
            </a:r>
            <a:r>
              <a:rPr lang="en-US" altLang="zh-CN" sz="1600" dirty="0"/>
              <a:t>3</a:t>
            </a:r>
            <a:r>
              <a:rPr lang="zh-CN" altLang="en-US" sz="1600" dirty="0"/>
              <a:t>）当事人：①旅游投诉者；②旅游被投诉者。</a:t>
            </a:r>
            <a:endParaRPr lang="zh-CN" altLang="en-US" sz="1600" dirty="0"/>
          </a:p>
        </p:txBody>
      </p:sp>
      <p:sp>
        <p:nvSpPr>
          <p:cNvPr id="4" name="矩形 3"/>
          <p:cNvSpPr/>
          <p:nvPr/>
        </p:nvSpPr>
        <p:spPr>
          <a:xfrm>
            <a:off x="476251" y="4042976"/>
            <a:ext cx="11163300" cy="2369880"/>
          </a:xfrm>
          <a:prstGeom prst="rect">
            <a:avLst/>
          </a:prstGeom>
        </p:spPr>
        <p:txBody>
          <a:bodyPr wrap="square">
            <a:spAutoFit/>
          </a:bodyPr>
          <a:lstStyle/>
          <a:p>
            <a:r>
              <a:rPr lang="en-US" altLang="zh-CN" b="1" dirty="0"/>
              <a:t>2. </a:t>
            </a:r>
            <a:r>
              <a:rPr lang="zh-CN" altLang="en-US" b="1" dirty="0"/>
              <a:t>旅游投诉的构成要件</a:t>
            </a:r>
            <a:endParaRPr lang="en-US" altLang="zh-CN" b="1" dirty="0"/>
          </a:p>
          <a:p>
            <a:pPr indent="457200"/>
            <a:r>
              <a:rPr lang="zh-CN" altLang="en-US" dirty="0"/>
              <a:t> </a:t>
            </a:r>
            <a:r>
              <a:rPr lang="zh-CN" altLang="en-US" sz="1600" dirty="0"/>
              <a:t>（</a:t>
            </a:r>
            <a:r>
              <a:rPr lang="en-US" altLang="zh-CN" sz="1600" dirty="0"/>
              <a:t>1</a:t>
            </a:r>
            <a:r>
              <a:rPr lang="zh-CN" altLang="en-US" sz="1600" dirty="0"/>
              <a:t>）受理旅游投诉案件的实质要件（第 </a:t>
            </a:r>
            <a:r>
              <a:rPr lang="en-US" altLang="zh-CN" sz="1600" dirty="0"/>
              <a:t>10 </a:t>
            </a:r>
            <a:r>
              <a:rPr lang="zh-CN" altLang="en-US" sz="1600" dirty="0"/>
              <a:t>条）</a:t>
            </a:r>
            <a:endParaRPr lang="en-US" altLang="zh-CN" sz="1600" dirty="0"/>
          </a:p>
          <a:p>
            <a:pPr indent="457200"/>
            <a:r>
              <a:rPr lang="zh-CN" altLang="en-US" sz="1600" dirty="0"/>
              <a:t>①投诉人与被投诉事项有直接利害关系②有明确的被投诉人③有具体的投诉请求、事实和理由</a:t>
            </a:r>
            <a:endParaRPr lang="en-US" altLang="zh-CN" sz="1600" dirty="0"/>
          </a:p>
          <a:p>
            <a:pPr indent="457200"/>
            <a:r>
              <a:rPr lang="zh-CN" altLang="en-US" sz="1600" dirty="0"/>
              <a:t>（</a:t>
            </a:r>
            <a:r>
              <a:rPr lang="en-US" altLang="zh-CN" sz="1600" dirty="0"/>
              <a:t>2</a:t>
            </a:r>
            <a:r>
              <a:rPr lang="zh-CN" altLang="en-US" sz="1600" dirty="0"/>
              <a:t>）受理旅游投诉案件的形式要件</a:t>
            </a:r>
            <a:endParaRPr lang="en-US" altLang="zh-CN" sz="1600" dirty="0"/>
          </a:p>
          <a:p>
            <a:pPr indent="457200"/>
            <a:r>
              <a:rPr lang="zh-CN" altLang="en-US" sz="1600" dirty="0"/>
              <a:t>①形式：旅 游投诉一般应当采用书面形式，一式两份，并载明规定的内容。投诉事项比较简单的，投诉人可以口头投诉，由旅游投诉处理机构进行 记录或者登记，并告知被投诉人；对于不符合受理条件的投诉，旅游投诉处 理机构可以口头告知投诉人不予受理及其理由，并进行记录或者登记。</a:t>
            </a:r>
            <a:endParaRPr lang="en-US" altLang="zh-CN" sz="1600" dirty="0"/>
          </a:p>
          <a:p>
            <a:pPr indent="457200"/>
            <a:r>
              <a:rPr lang="zh-CN" altLang="en-US" sz="1600" dirty="0"/>
              <a:t>②投 诉状的内容：一是投诉人的基本情况。包括旅游投诉者的姓名、性别、国籍、通信地址、联系电话及 投诉日期；二是被投诉人的名称、所在地；三是投诉的要求、理由及相关的 事实根据。</a:t>
            </a:r>
            <a:endParaRPr lang="zh-CN" altLang="en-US" sz="1600" dirty="0"/>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27881" y="1087989"/>
            <a:ext cx="10981897" cy="5570756"/>
          </a:xfrm>
          <a:prstGeom prst="rect">
            <a:avLst/>
          </a:prstGeom>
        </p:spPr>
        <p:txBody>
          <a:bodyPr wrap="square">
            <a:spAutoFit/>
          </a:bodyPr>
          <a:lstStyle/>
          <a:p>
            <a:r>
              <a:rPr lang="zh-CN" altLang="en-US" b="1" dirty="0"/>
              <a:t>二、旅游投诉的受理</a:t>
            </a:r>
            <a:endParaRPr lang="zh-CN" altLang="en-US" sz="1200" b="1" dirty="0"/>
          </a:p>
          <a:p>
            <a:r>
              <a:rPr lang="en-US" altLang="zh-CN" b="1" dirty="0"/>
              <a:t>1. </a:t>
            </a:r>
            <a:r>
              <a:rPr lang="zh-CN" altLang="en-US" b="1" dirty="0"/>
              <a:t>旅游投诉受理机构及其职责 </a:t>
            </a:r>
            <a:endParaRPr lang="en-US" altLang="zh-CN" b="1" dirty="0"/>
          </a:p>
          <a:p>
            <a:r>
              <a:rPr lang="en-US" altLang="zh-CN" sz="1600" dirty="0"/>
              <a:t>《</a:t>
            </a:r>
            <a:r>
              <a:rPr lang="zh-CN" altLang="en-US" sz="1600" dirty="0"/>
              <a:t>旅游法</a:t>
            </a:r>
            <a:r>
              <a:rPr lang="en-US" altLang="zh-CN" sz="1600" dirty="0"/>
              <a:t>》</a:t>
            </a:r>
            <a:r>
              <a:rPr lang="zh-CN" altLang="en-US" sz="1600" dirty="0"/>
              <a:t>第 </a:t>
            </a:r>
            <a:r>
              <a:rPr lang="en-US" altLang="zh-CN" sz="1600" dirty="0"/>
              <a:t>91 </a:t>
            </a:r>
            <a:r>
              <a:rPr lang="zh-CN" altLang="en-US" sz="1600" dirty="0"/>
              <a:t>条、</a:t>
            </a:r>
            <a:r>
              <a:rPr lang="en-US" altLang="zh-CN" sz="1600" dirty="0"/>
              <a:t>《</a:t>
            </a:r>
            <a:r>
              <a:rPr lang="zh-CN" altLang="en-US" sz="1600" dirty="0"/>
              <a:t>办法</a:t>
            </a:r>
            <a:r>
              <a:rPr lang="en-US" altLang="zh-CN" sz="1600" dirty="0"/>
              <a:t>》</a:t>
            </a:r>
            <a:r>
              <a:rPr lang="zh-CN" altLang="en-US" sz="1600" dirty="0"/>
              <a:t>第</a:t>
            </a:r>
            <a:r>
              <a:rPr lang="en-US" altLang="zh-CN" sz="1600" dirty="0"/>
              <a:t>4</a:t>
            </a:r>
            <a:r>
              <a:rPr lang="zh-CN" altLang="en-US" sz="1600" dirty="0"/>
              <a:t>条</a:t>
            </a:r>
            <a:endParaRPr lang="en-US" altLang="zh-CN" sz="1600" dirty="0"/>
          </a:p>
          <a:p>
            <a:r>
              <a:rPr lang="en-US" altLang="zh-CN" b="1" dirty="0"/>
              <a:t>2. </a:t>
            </a:r>
            <a:r>
              <a:rPr lang="zh-CN" altLang="en-US" b="1" dirty="0"/>
              <a:t>旅游投诉受理及其范围 </a:t>
            </a:r>
            <a:endParaRPr lang="en-US" altLang="zh-CN" b="1" dirty="0"/>
          </a:p>
          <a:p>
            <a:pPr indent="457200"/>
            <a:r>
              <a:rPr lang="zh-CN" altLang="en-US" sz="1600" dirty="0"/>
              <a:t>（</a:t>
            </a:r>
            <a:r>
              <a:rPr lang="en-US" altLang="zh-CN" sz="1600" dirty="0"/>
              <a:t>1</a:t>
            </a:r>
            <a:r>
              <a:rPr lang="zh-CN" altLang="en-US" sz="1600" dirty="0"/>
              <a:t>）旅游投诉受理的含义。旅游投诉的受理是指有管辖权的旅游投诉处 理机构，接到旅游投诉者的投诉状或者口头投诉，经审查认为符合投诉受理 条件，在法定期限内予以立案，或者认为投诉不符合投诉受理条件，决定不予受理的行政行为。 </a:t>
            </a:r>
            <a:endParaRPr lang="en-US" altLang="zh-CN" sz="1600" dirty="0"/>
          </a:p>
          <a:p>
            <a:pPr indent="457200"/>
            <a:r>
              <a:rPr lang="zh-CN" altLang="en-US" sz="1600" dirty="0"/>
              <a:t>（</a:t>
            </a:r>
            <a:r>
              <a:rPr lang="en-US" altLang="zh-CN" sz="1600" dirty="0"/>
              <a:t>2</a:t>
            </a:r>
            <a:r>
              <a:rPr lang="zh-CN" altLang="en-US" sz="1600" dirty="0"/>
              <a:t>）投诉案件受理的范围（</a:t>
            </a:r>
            <a:r>
              <a:rPr lang="en-US" altLang="zh-CN" sz="1600" dirty="0"/>
              <a:t>《</a:t>
            </a:r>
            <a:r>
              <a:rPr lang="zh-CN" altLang="en-US" sz="1600" dirty="0"/>
              <a:t>办法</a:t>
            </a:r>
            <a:r>
              <a:rPr lang="en-US" altLang="zh-CN" sz="1600" dirty="0"/>
              <a:t>》</a:t>
            </a:r>
            <a:r>
              <a:rPr lang="zh-CN" altLang="en-US" sz="1600" dirty="0"/>
              <a:t>第 </a:t>
            </a:r>
            <a:r>
              <a:rPr lang="en-US" altLang="zh-CN" sz="1600" dirty="0"/>
              <a:t>8 </a:t>
            </a:r>
            <a:r>
              <a:rPr lang="zh-CN" altLang="en-US" sz="1600" dirty="0"/>
              <a:t>条）</a:t>
            </a:r>
            <a:endParaRPr lang="en-US" altLang="zh-CN" sz="1600" dirty="0"/>
          </a:p>
          <a:p>
            <a:pPr indent="457200"/>
            <a:r>
              <a:rPr lang="zh-CN" altLang="en-US" sz="1600" dirty="0"/>
              <a:t>投诉人可以就下列事项向旅游投诉处理机构投诉：①认为 旅游经营者违反合同约定的。②因旅游经营者的责任致使投诉人人身、财产 受到损害的。③因不可抗力、意外事故致使旅游合同不能履行或者不能完全 履行，投诉人与被投诉人发生争议的。④其他损害旅游者合法权益的。</a:t>
            </a:r>
            <a:endParaRPr lang="en-US" altLang="zh-CN" sz="1600" dirty="0"/>
          </a:p>
          <a:p>
            <a:r>
              <a:rPr lang="zh-CN" altLang="en-US" sz="1600" dirty="0"/>
              <a:t> </a:t>
            </a:r>
            <a:r>
              <a:rPr lang="en-US" altLang="zh-CN" sz="1600" dirty="0"/>
              <a:t>3. </a:t>
            </a:r>
            <a:r>
              <a:rPr lang="zh-CN" altLang="en-US" sz="1600" dirty="0"/>
              <a:t>旅游投诉案件的管辖 </a:t>
            </a:r>
            <a:endParaRPr lang="en-US" altLang="zh-CN" sz="1600" dirty="0"/>
          </a:p>
          <a:p>
            <a:pPr indent="457200"/>
            <a:r>
              <a:rPr lang="zh-CN" altLang="en-US" sz="1600" dirty="0"/>
              <a:t>（</a:t>
            </a:r>
            <a:r>
              <a:rPr lang="en-US" altLang="zh-CN" sz="1600" dirty="0"/>
              <a:t>1</a:t>
            </a:r>
            <a:r>
              <a:rPr lang="zh-CN" altLang="en-US" sz="1600" dirty="0"/>
              <a:t>）旅游投诉案件的管辖及其原则。</a:t>
            </a:r>
            <a:r>
              <a:rPr lang="en-US" altLang="zh-CN" sz="1600" dirty="0"/>
              <a:t>《</a:t>
            </a:r>
            <a:r>
              <a:rPr lang="zh-CN" altLang="en-US" sz="1600" dirty="0"/>
              <a:t>办法</a:t>
            </a:r>
            <a:r>
              <a:rPr lang="en-US" altLang="zh-CN" sz="1600" dirty="0"/>
              <a:t>》</a:t>
            </a:r>
            <a:r>
              <a:rPr lang="zh-CN" altLang="en-US" sz="1600" dirty="0"/>
              <a:t>确立了以一般地域管辖为主、特殊地域管辖为辅的原则。 </a:t>
            </a:r>
            <a:endParaRPr lang="en-US" altLang="zh-CN" sz="1600" dirty="0"/>
          </a:p>
          <a:p>
            <a:pPr indent="457200"/>
            <a:r>
              <a:rPr lang="zh-CN" altLang="en-US" sz="1600" dirty="0"/>
              <a:t>（</a:t>
            </a:r>
            <a:r>
              <a:rPr lang="en-US" altLang="zh-CN" sz="1600" dirty="0"/>
              <a:t>2</a:t>
            </a:r>
            <a:r>
              <a:rPr lang="zh-CN" altLang="en-US" sz="1600" dirty="0"/>
              <a:t>）地域管辖。</a:t>
            </a:r>
            <a:r>
              <a:rPr lang="en-US" altLang="zh-CN" sz="1600" dirty="0"/>
              <a:t>《</a:t>
            </a:r>
            <a:r>
              <a:rPr lang="zh-CN" altLang="en-US" sz="1600" dirty="0"/>
              <a:t>办法</a:t>
            </a:r>
            <a:r>
              <a:rPr lang="en-US" altLang="zh-CN" sz="1600" dirty="0"/>
              <a:t>》</a:t>
            </a:r>
            <a:r>
              <a:rPr lang="zh-CN" altLang="en-US" sz="1600" dirty="0"/>
              <a:t>确定了三个标准：①旅游合同签订地。旅游者与旅行社签订旅游合同的所在地，通常指组团社所在 地。②被投诉者所在地。被投诉者是公民的，所在地是其长久居住地场所。 ③损害行为发生地。导致投诉人人身、财产权利或其他权利受到损害的被投 诉人的过错行为发生地。 </a:t>
            </a:r>
            <a:r>
              <a:rPr lang="en-US" altLang="zh-CN" sz="1600" dirty="0"/>
              <a:t>《</a:t>
            </a:r>
            <a:r>
              <a:rPr lang="zh-CN" altLang="en-US" sz="1600" dirty="0"/>
              <a:t>办法</a:t>
            </a:r>
            <a:r>
              <a:rPr lang="en-US" altLang="zh-CN" sz="1600" dirty="0"/>
              <a:t>》</a:t>
            </a:r>
            <a:r>
              <a:rPr lang="zh-CN" altLang="en-US" sz="1600" dirty="0"/>
              <a:t>第</a:t>
            </a:r>
            <a:r>
              <a:rPr lang="en-US" altLang="zh-CN" sz="1600" dirty="0"/>
              <a:t>5</a:t>
            </a:r>
            <a:r>
              <a:rPr lang="zh-CN" altLang="en-US" sz="1600" dirty="0"/>
              <a:t>条规定，需要立即制止、纠正被投诉人的损害行为的，应 当由损害行为发生地旅游投诉处理机构管辖。 </a:t>
            </a:r>
            <a:endParaRPr lang="en-US" altLang="zh-CN" sz="1600" dirty="0"/>
          </a:p>
          <a:p>
            <a:pPr indent="457200"/>
            <a:r>
              <a:rPr lang="zh-CN" altLang="en-US" sz="1600" dirty="0"/>
              <a:t>（</a:t>
            </a:r>
            <a:r>
              <a:rPr lang="en-US" altLang="zh-CN" sz="1600" dirty="0"/>
              <a:t>3</a:t>
            </a:r>
            <a:r>
              <a:rPr lang="zh-CN" altLang="en-US" sz="1600" dirty="0"/>
              <a:t>）级别管辖与指定管辖。①级别管辖。</a:t>
            </a:r>
            <a:r>
              <a:rPr lang="en-US" altLang="zh-CN" sz="1600" dirty="0"/>
              <a:t>《</a:t>
            </a:r>
            <a:r>
              <a:rPr lang="zh-CN" altLang="en-US" sz="1600" dirty="0"/>
              <a:t>办法</a:t>
            </a:r>
            <a:r>
              <a:rPr lang="en-US" altLang="zh-CN" sz="1600" dirty="0"/>
              <a:t>》</a:t>
            </a:r>
            <a:r>
              <a:rPr lang="zh-CN" altLang="en-US" sz="1600" dirty="0"/>
              <a:t>第 </a:t>
            </a:r>
            <a:r>
              <a:rPr lang="en-US" altLang="zh-CN" sz="1600" dirty="0"/>
              <a:t>6 </a:t>
            </a:r>
            <a:r>
              <a:rPr lang="zh-CN" altLang="en-US" sz="1600" dirty="0"/>
              <a:t>条规定，上级旅游投诉 处理机构有权处理下级旅游投诉处理机构管辖的投诉处理案件。②指定管辖。</a:t>
            </a:r>
            <a:r>
              <a:rPr lang="en-US" altLang="zh-CN" sz="1600" dirty="0"/>
              <a:t>《</a:t>
            </a:r>
            <a:r>
              <a:rPr lang="zh-CN" altLang="en-US" sz="1600" dirty="0"/>
              <a:t>办法</a:t>
            </a:r>
            <a:r>
              <a:rPr lang="en-US" altLang="zh-CN" sz="1600" dirty="0"/>
              <a:t>》</a:t>
            </a:r>
            <a:r>
              <a:rPr lang="zh-CN" altLang="en-US" sz="1600" dirty="0"/>
              <a:t>第 </a:t>
            </a:r>
            <a:r>
              <a:rPr lang="en-US" altLang="zh-CN" sz="1600" dirty="0"/>
              <a:t>7 </a:t>
            </a:r>
            <a:r>
              <a:rPr lang="zh-CN" altLang="en-US" sz="1600" dirty="0"/>
              <a:t>条规定，发生管辖争议的，旅游投诉处理机 构可以协商确定，或者报请共同的上级旅游投诉处理机构指定管辖。</a:t>
            </a:r>
            <a:endParaRPr lang="zh-CN" altLang="en-US" sz="1600" dirty="0"/>
          </a:p>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2015" y="1186815"/>
            <a:ext cx="10848010" cy="5139869"/>
          </a:xfrm>
          <a:prstGeom prst="rect">
            <a:avLst/>
          </a:prstGeom>
        </p:spPr>
        <p:txBody>
          <a:bodyPr wrap="square">
            <a:spAutoFit/>
          </a:bodyPr>
          <a:lstStyle/>
          <a:p>
            <a:r>
              <a:rPr lang="zh-CN" altLang="en-US" b="1" dirty="0"/>
              <a:t>三、旅游投诉案件的处理</a:t>
            </a:r>
            <a:endParaRPr lang="zh-CN" altLang="en-US" b="1" dirty="0"/>
          </a:p>
          <a:p>
            <a:r>
              <a:rPr lang="en-US" altLang="zh-CN" b="1" dirty="0"/>
              <a:t>1. </a:t>
            </a:r>
            <a:r>
              <a:rPr lang="zh-CN" altLang="en-US" b="1" dirty="0"/>
              <a:t>旅游投诉处理机构对接到投诉的处理 </a:t>
            </a:r>
            <a:endParaRPr lang="en-US" altLang="zh-CN" b="1" dirty="0"/>
          </a:p>
          <a:p>
            <a:pPr indent="457200"/>
            <a:r>
              <a:rPr lang="zh-CN" altLang="en-US" sz="1600" dirty="0"/>
              <a:t>（</a:t>
            </a:r>
            <a:r>
              <a:rPr lang="en-US" altLang="zh-CN" sz="1600" dirty="0"/>
              <a:t>1</a:t>
            </a:r>
            <a:r>
              <a:rPr lang="zh-CN" altLang="en-US" sz="1600" dirty="0"/>
              <a:t>）一般规定。</a:t>
            </a:r>
            <a:endParaRPr lang="en-US" altLang="zh-CN" sz="1600" dirty="0"/>
          </a:p>
          <a:p>
            <a:pPr indent="457200"/>
            <a:r>
              <a:rPr lang="en-US" altLang="zh-CN" sz="1600" dirty="0"/>
              <a:t>《</a:t>
            </a:r>
            <a:r>
              <a:rPr lang="zh-CN" altLang="en-US" sz="1600" dirty="0"/>
              <a:t>办法</a:t>
            </a:r>
            <a:r>
              <a:rPr lang="en-US" altLang="zh-CN" sz="1600" dirty="0"/>
              <a:t>》</a:t>
            </a:r>
            <a:r>
              <a:rPr lang="zh-CN" altLang="en-US" sz="1600" dirty="0"/>
              <a:t>第 </a:t>
            </a:r>
            <a:r>
              <a:rPr lang="en-US" altLang="zh-CN" sz="1600" dirty="0"/>
              <a:t>15 </a:t>
            </a:r>
            <a:r>
              <a:rPr lang="zh-CN" altLang="en-US" sz="1600" dirty="0"/>
              <a:t>条规定，旅游投诉处理机构，应当在 </a:t>
            </a:r>
            <a:r>
              <a:rPr lang="en-US" altLang="zh-CN" sz="1600" dirty="0"/>
              <a:t>5 </a:t>
            </a:r>
            <a:r>
              <a:rPr lang="zh-CN" altLang="en-US" sz="1600" dirty="0"/>
              <a:t>个 工作日内做出以下处理：投诉符合受理条件的，予以受理；投诉不符合受理条件的，应当向投诉人送达旅游投诉不予受理通知书，告知不予受理的理 由。旅游投诉受理通知书与旅游投诉不予受理通知书均由国务院旅游主管部 门统一制作。</a:t>
            </a:r>
            <a:endParaRPr lang="en-US" altLang="zh-CN" sz="1600" dirty="0"/>
          </a:p>
          <a:p>
            <a:pPr indent="457200"/>
            <a:r>
              <a:rPr lang="zh-CN" altLang="en-US" sz="1600" dirty="0"/>
              <a:t> 不符合受理条件的情形主要是指：①人民法院、仲裁机构、其他行政管 理部门或者社会调解机构已经受理或者处理的；②旅游投诉处理机构已经 做出处理，且没有新情况、新理由的；③不属于旅游投诉处理机构职责范围 或者管辖范围的；④超过旅游合同结束之日 </a:t>
            </a:r>
            <a:r>
              <a:rPr lang="en-US" altLang="zh-CN" sz="1600" dirty="0"/>
              <a:t>90 </a:t>
            </a:r>
            <a:r>
              <a:rPr lang="zh-CN" altLang="en-US" sz="1600" dirty="0"/>
              <a:t>天的；⑤不符合</a:t>
            </a:r>
            <a:r>
              <a:rPr lang="en-US" altLang="zh-CN" sz="1600" dirty="0"/>
              <a:t>《</a:t>
            </a:r>
            <a:r>
              <a:rPr lang="zh-CN" altLang="en-US" sz="1600" dirty="0"/>
              <a:t>办法</a:t>
            </a:r>
            <a:r>
              <a:rPr lang="en-US" altLang="zh-CN" sz="1600" dirty="0"/>
              <a:t>》</a:t>
            </a:r>
            <a:r>
              <a:rPr lang="zh-CN" altLang="en-US" sz="1600" dirty="0"/>
              <a:t>第 </a:t>
            </a:r>
            <a:r>
              <a:rPr lang="en-US" altLang="zh-CN" sz="1600" dirty="0"/>
              <a:t>10</a:t>
            </a:r>
            <a:r>
              <a:rPr lang="zh-CN" altLang="en-US" sz="1600" dirty="0"/>
              <a:t>条规定的旅游投诉的实质要件的；⑥</a:t>
            </a:r>
            <a:r>
              <a:rPr lang="en-US" altLang="zh-CN" sz="1600" dirty="0"/>
              <a:t>《</a:t>
            </a:r>
            <a:r>
              <a:rPr lang="zh-CN" altLang="en-US" sz="1600" dirty="0"/>
              <a:t>办法</a:t>
            </a:r>
            <a:r>
              <a:rPr lang="en-US" altLang="zh-CN" sz="1600" dirty="0"/>
              <a:t>》</a:t>
            </a:r>
            <a:r>
              <a:rPr lang="zh-CN" altLang="en-US" sz="1600" dirty="0"/>
              <a:t>规定情形之外的其他经济纠纷。 </a:t>
            </a:r>
            <a:endParaRPr lang="en-US" altLang="zh-CN" sz="1600" dirty="0"/>
          </a:p>
          <a:p>
            <a:pPr indent="457200"/>
            <a:r>
              <a:rPr lang="zh-CN" altLang="en-US" sz="1600" dirty="0"/>
              <a:t>（</a:t>
            </a:r>
            <a:r>
              <a:rPr lang="en-US" altLang="zh-CN" sz="1600" dirty="0"/>
              <a:t>2</a:t>
            </a:r>
            <a:r>
              <a:rPr lang="zh-CN" altLang="en-US" sz="1600" dirty="0"/>
              <a:t>）转办制度。</a:t>
            </a:r>
            <a:endParaRPr lang="en-US" altLang="zh-CN" sz="1600" dirty="0"/>
          </a:p>
          <a:p>
            <a:pPr indent="457200"/>
            <a:r>
              <a:rPr lang="en-US" altLang="zh-CN" sz="1600" dirty="0"/>
              <a:t>《</a:t>
            </a:r>
            <a:r>
              <a:rPr lang="zh-CN" altLang="en-US" sz="1600" dirty="0"/>
              <a:t>办法</a:t>
            </a:r>
            <a:r>
              <a:rPr lang="en-US" altLang="zh-CN" sz="1600" dirty="0"/>
              <a:t>》</a:t>
            </a:r>
            <a:r>
              <a:rPr lang="zh-CN" altLang="en-US" sz="1600" dirty="0"/>
              <a:t>第 </a:t>
            </a:r>
            <a:r>
              <a:rPr lang="en-US" altLang="zh-CN" sz="1600" dirty="0"/>
              <a:t>15 </a:t>
            </a:r>
            <a:r>
              <a:rPr lang="zh-CN" altLang="en-US" sz="1600" dirty="0"/>
              <a:t>条规定了旅游投诉案件的转办制度：依照 有关法律、法规或者办法规定，接到投诉的旅游投诉处理机构无管辖权的， 应当以旅游投诉转办通知书或者旅游投诉转办函，将投诉材料转交有管辖权 的旅游投诉处理机构或者其他有关行政部门，并书面告知投诉人。</a:t>
            </a:r>
            <a:endParaRPr lang="en-US" altLang="zh-CN" sz="1600" dirty="0"/>
          </a:p>
          <a:p>
            <a:r>
              <a:rPr lang="en-US" altLang="zh-CN" b="1" dirty="0"/>
              <a:t>2. </a:t>
            </a:r>
            <a:r>
              <a:rPr lang="zh-CN" altLang="en-US" b="1" dirty="0"/>
              <a:t>投诉者在投诉时效期间内提起投诉 </a:t>
            </a:r>
            <a:endParaRPr lang="en-US" altLang="zh-CN" b="1" dirty="0"/>
          </a:p>
          <a:p>
            <a:pPr indent="457200"/>
            <a:r>
              <a:rPr lang="en-US" altLang="zh-CN" sz="1600" dirty="0"/>
              <a:t>《</a:t>
            </a:r>
            <a:r>
              <a:rPr lang="zh-CN" altLang="en-US" sz="1600" dirty="0"/>
              <a:t>办法</a:t>
            </a:r>
            <a:r>
              <a:rPr lang="en-US" altLang="zh-CN" sz="1600" dirty="0"/>
              <a:t>》</a:t>
            </a:r>
            <a:r>
              <a:rPr lang="zh-CN" altLang="en-US" sz="1600" dirty="0"/>
              <a:t>第</a:t>
            </a:r>
            <a:r>
              <a:rPr lang="en-US" altLang="zh-CN" sz="1600" dirty="0"/>
              <a:t>9</a:t>
            </a:r>
            <a:r>
              <a:rPr lang="zh-CN" altLang="en-US" sz="1600" dirty="0"/>
              <a:t>条第</a:t>
            </a:r>
            <a:r>
              <a:rPr lang="en-US" altLang="zh-CN" sz="1600" dirty="0"/>
              <a:t>4</a:t>
            </a:r>
            <a:r>
              <a:rPr lang="zh-CN" altLang="en-US" sz="1600" dirty="0"/>
              <a:t>款规定当事人向旅游投诉处理机构请求保护合法权 益的投诉时效期间为 </a:t>
            </a:r>
            <a:r>
              <a:rPr lang="en-US" altLang="zh-CN" sz="1600" dirty="0"/>
              <a:t>90 </a:t>
            </a:r>
            <a:r>
              <a:rPr lang="zh-CN" altLang="en-US" sz="1600" dirty="0"/>
              <a:t>天，从旅游合同结束之日起算。</a:t>
            </a:r>
            <a:endParaRPr lang="en-US" altLang="zh-CN" sz="1600" dirty="0"/>
          </a:p>
          <a:p>
            <a:r>
              <a:rPr lang="en-US" altLang="zh-CN" b="1" dirty="0"/>
              <a:t>3. </a:t>
            </a:r>
            <a:r>
              <a:rPr lang="zh-CN" altLang="en-US" b="1" dirty="0"/>
              <a:t>处理旅游投诉的程序 </a:t>
            </a:r>
            <a:endParaRPr lang="en-US" altLang="zh-CN" b="1" dirty="0"/>
          </a:p>
          <a:p>
            <a:pPr indent="457200"/>
            <a:r>
              <a:rPr lang="zh-CN" altLang="en-US" sz="1600" dirty="0"/>
              <a:t>（</a:t>
            </a:r>
            <a:r>
              <a:rPr lang="en-US" altLang="zh-CN" sz="1600" dirty="0"/>
              <a:t>1</a:t>
            </a:r>
            <a:r>
              <a:rPr lang="zh-CN" altLang="en-US" sz="1600" dirty="0"/>
              <a:t>）简易程序（</a:t>
            </a:r>
            <a:r>
              <a:rPr lang="en-US" altLang="zh-CN" sz="1600" dirty="0"/>
              <a:t>《</a:t>
            </a:r>
            <a:r>
              <a:rPr lang="zh-CN" altLang="en-US" sz="1600" dirty="0"/>
              <a:t>办法</a:t>
            </a:r>
            <a:r>
              <a:rPr lang="en-US" altLang="zh-CN" sz="1600" dirty="0"/>
              <a:t>》</a:t>
            </a:r>
            <a:r>
              <a:rPr lang="zh-CN" altLang="en-US" sz="1600" dirty="0"/>
              <a:t>第 </a:t>
            </a:r>
            <a:r>
              <a:rPr lang="en-US" altLang="zh-CN" sz="1600" dirty="0"/>
              <a:t>17 </a:t>
            </a:r>
            <a:r>
              <a:rPr lang="zh-CN" altLang="en-US" sz="1600" dirty="0"/>
              <a:t>条第 </a:t>
            </a:r>
            <a:r>
              <a:rPr lang="en-US" altLang="zh-CN" sz="1600" dirty="0"/>
              <a:t>2 </a:t>
            </a:r>
            <a:r>
              <a:rPr lang="zh-CN" altLang="en-US" sz="1600" dirty="0"/>
              <a:t>款）</a:t>
            </a:r>
            <a:endParaRPr lang="en-US" altLang="zh-CN" sz="1600" dirty="0"/>
          </a:p>
          <a:p>
            <a:pPr indent="457200"/>
            <a:r>
              <a:rPr lang="zh-CN" altLang="en-US" sz="1600" dirty="0"/>
              <a:t>（</a:t>
            </a:r>
            <a:r>
              <a:rPr lang="en-US" altLang="zh-CN" sz="1600" dirty="0"/>
              <a:t>2</a:t>
            </a:r>
            <a:r>
              <a:rPr lang="zh-CN" altLang="en-US" sz="1600" dirty="0"/>
              <a:t>）一般程序（</a:t>
            </a:r>
            <a:r>
              <a:rPr lang="en-US" altLang="zh-CN" sz="1600" dirty="0"/>
              <a:t>《</a:t>
            </a:r>
            <a:r>
              <a:rPr lang="zh-CN" altLang="en-US" sz="1600" dirty="0"/>
              <a:t>办法</a:t>
            </a:r>
            <a:r>
              <a:rPr lang="en-US" altLang="zh-CN" sz="1600" dirty="0"/>
              <a:t>》</a:t>
            </a:r>
            <a:r>
              <a:rPr lang="zh-CN" altLang="en-US" sz="1600" dirty="0"/>
              <a:t>第 </a:t>
            </a:r>
            <a:r>
              <a:rPr lang="en-US" altLang="zh-CN" sz="1600" dirty="0"/>
              <a:t>17 </a:t>
            </a:r>
            <a:r>
              <a:rPr lang="zh-CN" altLang="en-US" sz="1600" dirty="0"/>
              <a:t>至 </a:t>
            </a:r>
            <a:r>
              <a:rPr lang="en-US" altLang="zh-CN" sz="1600" dirty="0"/>
              <a:t>25 </a:t>
            </a:r>
            <a:r>
              <a:rPr lang="zh-CN" altLang="en-US" sz="1600" dirty="0"/>
              <a:t>条）。包括立案、答复、调查、取证、鉴定检测、和解、处理等。 </a:t>
            </a:r>
            <a:endParaRPr lang="zh-CN" altLang="en-US" sz="1600" dirty="0"/>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92649" y="1078721"/>
            <a:ext cx="8170460" cy="369332"/>
          </a:xfrm>
          <a:prstGeom prst="rect">
            <a:avLst/>
          </a:prstGeom>
        </p:spPr>
        <p:txBody>
          <a:bodyPr wrap="square">
            <a:spAutoFit/>
          </a:bodyPr>
          <a:lstStyle/>
          <a:p>
            <a:pPr algn="ctr"/>
            <a:r>
              <a:rPr lang="zh-CN" altLang="en-US" b="1" dirty="0"/>
              <a:t>第四节  旅游不文明行为记录管理与治安管理相关法律制度 </a:t>
            </a:r>
            <a:endParaRPr lang="zh-CN" altLang="en-US" b="1" dirty="0"/>
          </a:p>
        </p:txBody>
      </p:sp>
      <p:sp>
        <p:nvSpPr>
          <p:cNvPr id="3" name="矩形 2"/>
          <p:cNvSpPr/>
          <p:nvPr/>
        </p:nvSpPr>
        <p:spPr>
          <a:xfrm>
            <a:off x="577999" y="1564336"/>
            <a:ext cx="6096000" cy="646331"/>
          </a:xfrm>
          <a:prstGeom prst="rect">
            <a:avLst/>
          </a:prstGeom>
        </p:spPr>
        <p:txBody>
          <a:bodyPr>
            <a:spAutoFit/>
          </a:bodyPr>
          <a:lstStyle/>
          <a:p>
            <a:r>
              <a:rPr lang="zh-CN" altLang="en-US" b="1" dirty="0"/>
              <a:t>一、旅游不文明行为记录管理制度</a:t>
            </a:r>
            <a:endParaRPr lang="zh-CN" altLang="en-US" i="1" dirty="0"/>
          </a:p>
          <a:p>
            <a:r>
              <a:rPr lang="en-US" altLang="zh-CN" b="1" dirty="0"/>
              <a:t>1. </a:t>
            </a:r>
            <a:r>
              <a:rPr lang="zh-CN" altLang="en-US" b="1" dirty="0"/>
              <a:t>纳入范围 </a:t>
            </a:r>
            <a:endParaRPr lang="en-US" altLang="zh-CN" b="1" dirty="0"/>
          </a:p>
        </p:txBody>
      </p:sp>
      <p:sp>
        <p:nvSpPr>
          <p:cNvPr id="6" name="矩形 5"/>
          <p:cNvSpPr/>
          <p:nvPr/>
        </p:nvSpPr>
        <p:spPr>
          <a:xfrm>
            <a:off x="588815" y="2728598"/>
            <a:ext cx="383458" cy="923330"/>
          </a:xfrm>
          <a:prstGeom prst="rect">
            <a:avLst/>
          </a:prstGeom>
          <a:solidFill>
            <a:schemeClr val="accent1"/>
          </a:solidFill>
        </p:spPr>
        <p:txBody>
          <a:bodyPr wrap="square">
            <a:spAutoFit/>
          </a:bodyPr>
          <a:lstStyle/>
          <a:p>
            <a:pPr lvl="0"/>
            <a:r>
              <a:rPr lang="zh-CN" altLang="zh-CN" dirty="0">
                <a:solidFill>
                  <a:schemeClr val="bg1"/>
                </a:solidFill>
              </a:rPr>
              <a:t>旅游者</a:t>
            </a:r>
            <a:endParaRPr lang="zh-CN" altLang="en-US" dirty="0">
              <a:solidFill>
                <a:schemeClr val="bg1"/>
              </a:solidFill>
            </a:endParaRPr>
          </a:p>
        </p:txBody>
      </p:sp>
      <p:sp>
        <p:nvSpPr>
          <p:cNvPr id="7" name="矩形 6"/>
          <p:cNvSpPr/>
          <p:nvPr/>
        </p:nvSpPr>
        <p:spPr>
          <a:xfrm>
            <a:off x="577999" y="4589411"/>
            <a:ext cx="394274" cy="1754326"/>
          </a:xfrm>
          <a:prstGeom prst="rect">
            <a:avLst/>
          </a:prstGeom>
          <a:solidFill>
            <a:schemeClr val="accent1"/>
          </a:solidFill>
        </p:spPr>
        <p:txBody>
          <a:bodyPr wrap="square">
            <a:spAutoFit/>
          </a:bodyPr>
          <a:lstStyle/>
          <a:p>
            <a:r>
              <a:rPr lang="zh-CN" altLang="zh-CN" dirty="0">
                <a:solidFill>
                  <a:schemeClr val="bg1"/>
                </a:solidFill>
              </a:rPr>
              <a:t>旅游从业人员</a:t>
            </a:r>
            <a:endParaRPr lang="zh-CN" altLang="en-US" dirty="0">
              <a:solidFill>
                <a:schemeClr val="bg1"/>
              </a:solidFill>
            </a:endParaRPr>
          </a:p>
        </p:txBody>
      </p:sp>
      <p:sp>
        <p:nvSpPr>
          <p:cNvPr id="32" name="文本框 31"/>
          <p:cNvSpPr txBox="1"/>
          <p:nvPr/>
        </p:nvSpPr>
        <p:spPr>
          <a:xfrm>
            <a:off x="1172527" y="2326950"/>
            <a:ext cx="5142658" cy="1545038"/>
          </a:xfrm>
          <a:prstGeom prst="rect">
            <a:avLst/>
          </a:prstGeom>
          <a:noFill/>
        </p:spPr>
        <p:txBody>
          <a:bodyPr wrap="square">
            <a:spAutoFit/>
          </a:bodyPr>
          <a:lstStyle/>
          <a:p>
            <a:pPr marL="0" lvl="0" indent="0" algn="l" defTabSz="622300" rtl="0">
              <a:lnSpc>
                <a:spcPct val="90000"/>
              </a:lnSpc>
              <a:spcBef>
                <a:spcPct val="0"/>
              </a:spcBef>
              <a:spcAft>
                <a:spcPct val="35000"/>
              </a:spcAft>
              <a:buNone/>
            </a:pPr>
            <a:r>
              <a:rPr lang="zh-CN" altLang="zh-CN" sz="1600" kern="1200" dirty="0"/>
              <a:t>①扰乱航空器、车船或者其他公共交通工具秩序；</a:t>
            </a:r>
            <a:endParaRPr lang="en-US" altLang="zh-CN" sz="1600" kern="1200" dirty="0"/>
          </a:p>
          <a:p>
            <a:pPr marL="0" lvl="0" indent="0" algn="l" defTabSz="622300" rtl="0">
              <a:lnSpc>
                <a:spcPct val="90000"/>
              </a:lnSpc>
              <a:spcBef>
                <a:spcPct val="0"/>
              </a:spcBef>
              <a:spcAft>
                <a:spcPct val="35000"/>
              </a:spcAft>
              <a:buNone/>
            </a:pPr>
            <a:r>
              <a:rPr lang="zh-CN" altLang="zh-CN" sz="1600" kern="1200" dirty="0"/>
              <a:t>②破坏公共环境卫生、公共设施；</a:t>
            </a:r>
            <a:endParaRPr lang="en-US" altLang="zh-CN" sz="1600" kern="1200" dirty="0"/>
          </a:p>
          <a:p>
            <a:pPr marL="0" lvl="0" indent="0" algn="l" defTabSz="622300" rtl="0">
              <a:lnSpc>
                <a:spcPct val="90000"/>
              </a:lnSpc>
              <a:spcBef>
                <a:spcPct val="0"/>
              </a:spcBef>
              <a:spcAft>
                <a:spcPct val="35000"/>
              </a:spcAft>
              <a:buNone/>
            </a:pPr>
            <a:r>
              <a:rPr lang="zh-CN" altLang="zh-CN" sz="1600" kern="1200" dirty="0"/>
              <a:t>③违反旅游目的地社会风俗、民族生活习惯；</a:t>
            </a:r>
            <a:endParaRPr lang="en-US" altLang="zh-CN" sz="1600" kern="1200" dirty="0"/>
          </a:p>
          <a:p>
            <a:pPr marL="0" lvl="0" indent="0" algn="l" defTabSz="622300" rtl="0">
              <a:lnSpc>
                <a:spcPct val="90000"/>
              </a:lnSpc>
              <a:spcBef>
                <a:spcPct val="0"/>
              </a:spcBef>
              <a:spcAft>
                <a:spcPct val="35000"/>
              </a:spcAft>
              <a:buNone/>
            </a:pPr>
            <a:r>
              <a:rPr lang="zh-CN" altLang="zh-CN" sz="1600" kern="1200" dirty="0"/>
              <a:t>④损毁、破坏旅游目的地文物古迹；</a:t>
            </a:r>
            <a:endParaRPr lang="en-US" altLang="zh-CN" sz="1600" kern="1200" dirty="0"/>
          </a:p>
          <a:p>
            <a:pPr marL="0" lvl="0" indent="0" algn="l" defTabSz="622300" rtl="0">
              <a:lnSpc>
                <a:spcPct val="90000"/>
              </a:lnSpc>
              <a:spcBef>
                <a:spcPct val="0"/>
              </a:spcBef>
              <a:spcAft>
                <a:spcPct val="35000"/>
              </a:spcAft>
              <a:buNone/>
            </a:pPr>
            <a:r>
              <a:rPr lang="zh-CN" altLang="zh-CN" sz="1600" kern="1200" dirty="0"/>
              <a:t>⑤参与赌博、色情、涉毒活动；</a:t>
            </a:r>
            <a:endParaRPr lang="en-US" altLang="zh-CN" sz="1600" kern="1200" dirty="0"/>
          </a:p>
        </p:txBody>
      </p:sp>
      <p:sp>
        <p:nvSpPr>
          <p:cNvPr id="34" name="文本框 33"/>
          <p:cNvSpPr txBox="1"/>
          <p:nvPr/>
        </p:nvSpPr>
        <p:spPr>
          <a:xfrm>
            <a:off x="1174921" y="4694055"/>
            <a:ext cx="9842158" cy="1545038"/>
          </a:xfrm>
          <a:prstGeom prst="rect">
            <a:avLst/>
          </a:prstGeom>
          <a:noFill/>
        </p:spPr>
        <p:txBody>
          <a:bodyPr wrap="square">
            <a:spAutoFit/>
          </a:bodyPr>
          <a:lstStyle/>
          <a:p>
            <a:pPr marL="0" lvl="0" indent="0" algn="l" defTabSz="711200" rtl="0">
              <a:lnSpc>
                <a:spcPct val="90000"/>
              </a:lnSpc>
              <a:spcBef>
                <a:spcPct val="0"/>
              </a:spcBef>
              <a:spcAft>
                <a:spcPct val="35000"/>
              </a:spcAft>
              <a:buNone/>
            </a:pPr>
            <a:r>
              <a:rPr lang="zh-CN" altLang="zh-CN" sz="1600" kern="1200" dirty="0"/>
              <a:t>①价格欺诈、强迫交易、欺骗诱导游客消费；</a:t>
            </a:r>
            <a:endParaRPr lang="en-US" altLang="zh-CN" sz="1600" kern="1200" dirty="0"/>
          </a:p>
          <a:p>
            <a:pPr marL="0" lvl="0" indent="0" algn="l" defTabSz="711200" rtl="0">
              <a:lnSpc>
                <a:spcPct val="90000"/>
              </a:lnSpc>
              <a:spcBef>
                <a:spcPct val="0"/>
              </a:spcBef>
              <a:spcAft>
                <a:spcPct val="35000"/>
              </a:spcAft>
              <a:buNone/>
            </a:pPr>
            <a:r>
              <a:rPr lang="zh-CN" altLang="zh-CN" sz="1600" kern="1200" dirty="0"/>
              <a:t>②侮辱、殴打、胁迫游客；</a:t>
            </a:r>
            <a:endParaRPr lang="en-US" altLang="zh-CN" sz="1600" kern="1200" dirty="0"/>
          </a:p>
          <a:p>
            <a:pPr marL="0" lvl="0" indent="0" algn="l" defTabSz="711200" rtl="0">
              <a:lnSpc>
                <a:spcPct val="90000"/>
              </a:lnSpc>
              <a:spcBef>
                <a:spcPct val="0"/>
              </a:spcBef>
              <a:spcAft>
                <a:spcPct val="35000"/>
              </a:spcAft>
              <a:buNone/>
            </a:pPr>
            <a:r>
              <a:rPr lang="zh-CN" altLang="zh-CN" sz="1600" kern="1200" dirty="0"/>
              <a:t>③不尊重旅游目的地或游客的宗教信仰、民 族习惯、风俗禁忌；</a:t>
            </a:r>
            <a:endParaRPr lang="en-US" altLang="zh-CN" sz="1600" kern="1200" dirty="0"/>
          </a:p>
          <a:p>
            <a:pPr marL="0" lvl="0" indent="0" algn="l" defTabSz="711200" rtl="0">
              <a:lnSpc>
                <a:spcPct val="90000"/>
              </a:lnSpc>
              <a:spcBef>
                <a:spcPct val="0"/>
              </a:spcBef>
              <a:spcAft>
                <a:spcPct val="35000"/>
              </a:spcAft>
              <a:buNone/>
            </a:pPr>
            <a:r>
              <a:rPr lang="zh-CN" altLang="zh-CN" sz="1600" kern="1200" dirty="0"/>
              <a:t>④传播低级趣味、宣传迷信思想；</a:t>
            </a:r>
            <a:endParaRPr lang="en-US" altLang="zh-CN" sz="1600" kern="1200" dirty="0"/>
          </a:p>
          <a:p>
            <a:pPr marL="0" lvl="0" indent="0" algn="l" defTabSz="711200" rtl="0">
              <a:lnSpc>
                <a:spcPct val="90000"/>
              </a:lnSpc>
              <a:spcBef>
                <a:spcPct val="0"/>
              </a:spcBef>
              <a:spcAft>
                <a:spcPct val="35000"/>
              </a:spcAft>
              <a:buNone/>
            </a:pPr>
            <a:r>
              <a:rPr lang="zh-CN" altLang="zh-CN" sz="1600" kern="1200" dirty="0"/>
              <a:t>⑤国务院旅游主管部 门认定的其他旅游不文明行为。 </a:t>
            </a:r>
            <a:endParaRPr lang="zh-CN" altLang="zh-CN" sz="1600" kern="1200" dirty="0"/>
          </a:p>
        </p:txBody>
      </p:sp>
      <p:sp>
        <p:nvSpPr>
          <p:cNvPr id="36" name="文本框 35"/>
          <p:cNvSpPr txBox="1"/>
          <p:nvPr/>
        </p:nvSpPr>
        <p:spPr>
          <a:xfrm>
            <a:off x="6177879" y="2326950"/>
            <a:ext cx="5722304" cy="1680460"/>
          </a:xfrm>
          <a:prstGeom prst="rect">
            <a:avLst/>
          </a:prstGeom>
          <a:noFill/>
        </p:spPr>
        <p:txBody>
          <a:bodyPr wrap="square">
            <a:spAutoFit/>
          </a:bodyPr>
          <a:lstStyle/>
          <a:p>
            <a:pPr marL="0" lvl="0" indent="0" algn="l" defTabSz="622300" rtl="0">
              <a:lnSpc>
                <a:spcPct val="90000"/>
              </a:lnSpc>
              <a:spcBef>
                <a:spcPct val="0"/>
              </a:spcBef>
              <a:spcAft>
                <a:spcPct val="35000"/>
              </a:spcAft>
              <a:buNone/>
            </a:pPr>
            <a:r>
              <a:rPr lang="zh-CN" altLang="zh-CN" sz="1600" kern="1200" dirty="0"/>
              <a:t>⑥不顾劝阻、警示从事危及自身以及他人人身财产安全的活动；</a:t>
            </a:r>
            <a:endParaRPr lang="en-US" altLang="zh-CN" sz="1600" kern="1200" dirty="0"/>
          </a:p>
          <a:p>
            <a:pPr marL="0" lvl="0" indent="0" algn="l" defTabSz="622300" rtl="0">
              <a:lnSpc>
                <a:spcPct val="90000"/>
              </a:lnSpc>
              <a:spcBef>
                <a:spcPct val="0"/>
              </a:spcBef>
              <a:spcAft>
                <a:spcPct val="35000"/>
              </a:spcAft>
              <a:buNone/>
            </a:pPr>
            <a:r>
              <a:rPr lang="zh-CN" altLang="zh-CN" sz="1600" kern="1200" dirty="0"/>
              <a:t>⑦破坏生态环境， 违反野生动植物保护规定；</a:t>
            </a:r>
            <a:endParaRPr lang="en-US" altLang="zh-CN" sz="1600" kern="1200" dirty="0"/>
          </a:p>
          <a:p>
            <a:pPr marL="0" lvl="0" indent="0" algn="l" defTabSz="622300" rtl="0">
              <a:lnSpc>
                <a:spcPct val="90000"/>
              </a:lnSpc>
              <a:spcBef>
                <a:spcPct val="0"/>
              </a:spcBef>
              <a:spcAft>
                <a:spcPct val="35000"/>
              </a:spcAft>
              <a:buNone/>
            </a:pPr>
            <a:r>
              <a:rPr lang="zh-CN" altLang="zh-CN" sz="1600" kern="1200" dirty="0"/>
              <a:t>⑧违反旅游场所规定，严重扰乱旅游秩序；</a:t>
            </a:r>
            <a:endParaRPr lang="en-US" altLang="zh-CN" sz="1600" kern="1200" dirty="0"/>
          </a:p>
          <a:p>
            <a:pPr marL="0" lvl="0" indent="0" algn="l" defTabSz="622300" rtl="0">
              <a:lnSpc>
                <a:spcPct val="90000"/>
              </a:lnSpc>
              <a:spcBef>
                <a:spcPct val="0"/>
              </a:spcBef>
              <a:spcAft>
                <a:spcPct val="35000"/>
              </a:spcAft>
              <a:buNone/>
            </a:pPr>
            <a:r>
              <a:rPr lang="zh-CN" altLang="zh-CN" sz="1600" kern="1200" dirty="0"/>
              <a:t>⑨国务院旅游主管部门认定的造成严重社会不良影响的其他行为。因监护人存在重大过错导致被监护人发生旅游不文明行为，将监护人纳入“旅游不文明行 为记录”。 </a:t>
            </a:r>
            <a:endParaRPr lang="zh-CN" altLang="zh-CN" sz="1600" kern="1200" dirty="0"/>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12672" y="1218602"/>
            <a:ext cx="8211403" cy="646331"/>
          </a:xfrm>
          <a:prstGeom prst="rect">
            <a:avLst/>
          </a:prstGeom>
        </p:spPr>
        <p:txBody>
          <a:bodyPr wrap="square">
            <a:spAutoFit/>
          </a:bodyPr>
          <a:lstStyle/>
          <a:p>
            <a:r>
              <a:rPr lang="en-US" altLang="zh-CN" b="1" dirty="0"/>
              <a:t>2. </a:t>
            </a:r>
            <a:r>
              <a:rPr lang="zh-CN" altLang="en-US" b="1" dirty="0"/>
              <a:t>管理制度 </a:t>
            </a:r>
            <a:endParaRPr lang="en-US" altLang="zh-CN" b="1" dirty="0"/>
          </a:p>
          <a:p>
            <a:endParaRPr lang="zh-CN" altLang="en-US" b="1" dirty="0"/>
          </a:p>
        </p:txBody>
      </p:sp>
      <p:grpSp>
        <p:nvGrpSpPr>
          <p:cNvPr id="32" name="组合 31"/>
          <p:cNvGrpSpPr/>
          <p:nvPr/>
        </p:nvGrpSpPr>
        <p:grpSpPr>
          <a:xfrm>
            <a:off x="1073722" y="1367671"/>
            <a:ext cx="10044556" cy="4896670"/>
            <a:chOff x="1073722" y="999175"/>
            <a:chExt cx="10044556" cy="4896670"/>
          </a:xfrm>
        </p:grpSpPr>
        <p:grpSp>
          <p:nvGrpSpPr>
            <p:cNvPr id="5" name="组合 4"/>
            <p:cNvGrpSpPr/>
            <p:nvPr/>
          </p:nvGrpSpPr>
          <p:grpSpPr>
            <a:xfrm>
              <a:off x="1073722" y="1539190"/>
              <a:ext cx="2052100" cy="2769266"/>
              <a:chOff x="489" y="1936698"/>
              <a:chExt cx="2052100" cy="1725733"/>
            </a:xfrm>
          </p:grpSpPr>
          <p:sp>
            <p:nvSpPr>
              <p:cNvPr id="30" name="圆角矩形 29"/>
              <p:cNvSpPr/>
              <p:nvPr/>
            </p:nvSpPr>
            <p:spPr>
              <a:xfrm>
                <a:off x="489" y="1969878"/>
                <a:ext cx="2052100" cy="169255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1" name="圆角矩形 4"/>
              <p:cNvSpPr/>
              <p:nvPr/>
            </p:nvSpPr>
            <p:spPr>
              <a:xfrm>
                <a:off x="16289" y="1936698"/>
                <a:ext cx="1974200" cy="12519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3825" tIns="123825" rIns="123825" bIns="123825" numCol="1" spcCol="1270" anchor="t" anchorCtr="0">
                <a:noAutofit/>
              </a:bodyPr>
              <a:lstStyle/>
              <a:p>
                <a:pPr marL="114300" lvl="1" indent="-114300" algn="l" defTabSz="622300" rtl="0">
                  <a:lnSpc>
                    <a:spcPct val="90000"/>
                  </a:lnSpc>
                  <a:spcBef>
                    <a:spcPct val="0"/>
                  </a:spcBef>
                  <a:spcAft>
                    <a:spcPct val="15000"/>
                  </a:spcAft>
                  <a:buChar char="•"/>
                </a:pPr>
                <a:r>
                  <a:rPr lang="zh-CN" sz="1600" kern="1200" dirty="0"/>
                  <a:t>①不文明行为当事人的姓名、性别、户籍省份；</a:t>
                </a:r>
                <a:endParaRPr lang="en-US" altLang="zh-CN" sz="1600" kern="1200" dirty="0"/>
              </a:p>
              <a:p>
                <a:pPr marL="114300" lvl="1" indent="-114300" algn="l" defTabSz="622300" rtl="0">
                  <a:lnSpc>
                    <a:spcPct val="90000"/>
                  </a:lnSpc>
                  <a:spcBef>
                    <a:spcPct val="0"/>
                  </a:spcBef>
                  <a:spcAft>
                    <a:spcPct val="15000"/>
                  </a:spcAft>
                  <a:buChar char="•"/>
                </a:pPr>
                <a:r>
                  <a:rPr lang="zh-CN" sz="1600" kern="1200" dirty="0"/>
                  <a:t>②不文明行为的具体 表现、不文明行为所造成的影响和后果；</a:t>
                </a:r>
                <a:endParaRPr lang="en-US" altLang="zh-CN" sz="1600" kern="1200" dirty="0"/>
              </a:p>
              <a:p>
                <a:pPr marL="114300" lvl="1" indent="-114300" algn="l" defTabSz="622300" rtl="0">
                  <a:lnSpc>
                    <a:spcPct val="90000"/>
                  </a:lnSpc>
                  <a:spcBef>
                    <a:spcPct val="0"/>
                  </a:spcBef>
                  <a:spcAft>
                    <a:spcPct val="15000"/>
                  </a:spcAft>
                  <a:buChar char="•"/>
                </a:pPr>
                <a:r>
                  <a:rPr lang="zh-CN" sz="1600" kern="1200" dirty="0"/>
                  <a:t>③对不文明行为的记录期限。 </a:t>
                </a:r>
                <a:endParaRPr lang="zh-CN" sz="1600" kern="1200" dirty="0"/>
              </a:p>
            </p:txBody>
          </p:sp>
        </p:grpSp>
        <p:sp>
          <p:nvSpPr>
            <p:cNvPr id="6" name="形状 5"/>
            <p:cNvSpPr/>
            <p:nvPr/>
          </p:nvSpPr>
          <p:spPr>
            <a:xfrm>
              <a:off x="2236597" y="3053672"/>
              <a:ext cx="2211893" cy="2211893"/>
            </a:xfrm>
            <a:prstGeom prst="leftCircularArrow">
              <a:avLst>
                <a:gd name="adj1" fmla="val 2925"/>
                <a:gd name="adj2" fmla="val 357962"/>
                <a:gd name="adj3" fmla="val 2133472"/>
                <a:gd name="adj4" fmla="val 9024489"/>
                <a:gd name="adj5" fmla="val 341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7" name="组合 6"/>
            <p:cNvGrpSpPr/>
            <p:nvPr/>
          </p:nvGrpSpPr>
          <p:grpSpPr>
            <a:xfrm>
              <a:off x="1529744" y="3945769"/>
              <a:ext cx="1824089" cy="725380"/>
              <a:chOff x="456511" y="3299742"/>
              <a:chExt cx="1824089" cy="725380"/>
            </a:xfrm>
          </p:grpSpPr>
          <p:sp>
            <p:nvSpPr>
              <p:cNvPr id="28" name="圆角矩形 27"/>
              <p:cNvSpPr/>
              <p:nvPr/>
            </p:nvSpPr>
            <p:spPr>
              <a:xfrm>
                <a:off x="456511" y="3299742"/>
                <a:ext cx="1824089" cy="72538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圆角矩形 7"/>
              <p:cNvSpPr/>
              <p:nvPr/>
            </p:nvSpPr>
            <p:spPr>
              <a:xfrm>
                <a:off x="477757" y="3320988"/>
                <a:ext cx="1781597" cy="6828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zh-CN" sz="2000" kern="1200" dirty="0"/>
                  <a:t>（</a:t>
                </a:r>
                <a:r>
                  <a:rPr lang="en-US" sz="2000" kern="1200" dirty="0"/>
                  <a:t>1</a:t>
                </a:r>
                <a:r>
                  <a:rPr lang="zh-CN" sz="2000" kern="1200" dirty="0"/>
                  <a:t>）记录信息</a:t>
                </a:r>
                <a:endParaRPr lang="zh-CN" sz="2000" kern="1200" dirty="0"/>
              </a:p>
            </p:txBody>
          </p:sp>
        </p:grpSp>
        <p:grpSp>
          <p:nvGrpSpPr>
            <p:cNvPr id="8" name="组合 7"/>
            <p:cNvGrpSpPr/>
            <p:nvPr/>
          </p:nvGrpSpPr>
          <p:grpSpPr>
            <a:xfrm>
              <a:off x="3661870" y="2615904"/>
              <a:ext cx="2052100" cy="3116155"/>
              <a:chOff x="2588637" y="1969878"/>
              <a:chExt cx="2052100" cy="1692553"/>
            </a:xfrm>
          </p:grpSpPr>
          <p:sp>
            <p:nvSpPr>
              <p:cNvPr id="26" name="圆角矩形 25"/>
              <p:cNvSpPr/>
              <p:nvPr/>
            </p:nvSpPr>
            <p:spPr>
              <a:xfrm>
                <a:off x="2588637" y="1969878"/>
                <a:ext cx="2052100" cy="169255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7" name="圆角矩形 9"/>
              <p:cNvSpPr/>
              <p:nvPr/>
            </p:nvSpPr>
            <p:spPr>
              <a:xfrm>
                <a:off x="2654202" y="2151363"/>
                <a:ext cx="1974200" cy="12519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3825" tIns="123825" rIns="123825" bIns="123825" numCol="1" spcCol="1270" anchor="t" anchorCtr="0">
                <a:noAutofit/>
              </a:bodyPr>
              <a:lstStyle/>
              <a:p>
                <a:pPr marL="114300" lvl="1" indent="-114300" algn="l" defTabSz="622300" rtl="0">
                  <a:lnSpc>
                    <a:spcPct val="90000"/>
                  </a:lnSpc>
                  <a:spcBef>
                    <a:spcPct val="0"/>
                  </a:spcBef>
                  <a:spcAft>
                    <a:spcPct val="15000"/>
                  </a:spcAft>
                  <a:buChar char="•"/>
                </a:pPr>
                <a:r>
                  <a:rPr lang="zh-CN" sz="1600" kern="1200" dirty="0"/>
                  <a:t>①事件 是否应当纳入“旅游不文明行为记录”；</a:t>
                </a:r>
                <a:endParaRPr lang="en-US" altLang="zh-CN" sz="1600" kern="1200" dirty="0"/>
              </a:p>
              <a:p>
                <a:pPr marL="114300" lvl="1" indent="-114300" algn="l" defTabSz="622300" rtl="0">
                  <a:lnSpc>
                    <a:spcPct val="90000"/>
                  </a:lnSpc>
                  <a:spcBef>
                    <a:spcPct val="0"/>
                  </a:spcBef>
                  <a:spcAft>
                    <a:spcPct val="15000"/>
                  </a:spcAft>
                  <a:buChar char="•"/>
                </a:pPr>
                <a:r>
                  <a:rPr lang="zh-CN" sz="1600" kern="1200" dirty="0"/>
                  <a:t>②确定记录的</a:t>
                </a:r>
                <a:endParaRPr lang="en-US" altLang="zh-CN" sz="1600" kern="1200" dirty="0"/>
              </a:p>
              <a:p>
                <a:pPr marL="114300" lvl="1" indent="-114300" algn="l" defTabSz="622300" rtl="0">
                  <a:lnSpc>
                    <a:spcPct val="90000"/>
                  </a:lnSpc>
                  <a:spcBef>
                    <a:spcPct val="0"/>
                  </a:spcBef>
                  <a:spcAft>
                    <a:spcPct val="15000"/>
                  </a:spcAft>
                  <a:buChar char="•"/>
                </a:pPr>
                <a:r>
                  <a:rPr lang="zh-CN" sz="1600" kern="1200" dirty="0"/>
                  <a:t>信息保存期限；③记 录是否通报相关部门；</a:t>
                </a:r>
                <a:endParaRPr lang="en-US" altLang="zh-CN" sz="1600" kern="1200" dirty="0"/>
              </a:p>
              <a:p>
                <a:pPr marL="114300" lvl="1" indent="-114300" algn="l" defTabSz="622300" rtl="0">
                  <a:lnSpc>
                    <a:spcPct val="90000"/>
                  </a:lnSpc>
                  <a:spcBef>
                    <a:spcPct val="0"/>
                  </a:spcBef>
                  <a:spcAft>
                    <a:spcPct val="15000"/>
                  </a:spcAft>
                  <a:buChar char="•"/>
                </a:pPr>
                <a:r>
                  <a:rPr lang="zh-CN" sz="1600" kern="1200" dirty="0"/>
                  <a:t>④对已经形成的记录的期限进行动态调整。 </a:t>
                </a:r>
                <a:endParaRPr lang="zh-CN" sz="1600" kern="1200" dirty="0"/>
              </a:p>
            </p:txBody>
          </p:sp>
        </p:grpSp>
        <p:sp>
          <p:nvSpPr>
            <p:cNvPr id="9" name="环形箭头 8"/>
            <p:cNvSpPr/>
            <p:nvPr/>
          </p:nvSpPr>
          <p:spPr>
            <a:xfrm>
              <a:off x="4807645" y="1592435"/>
              <a:ext cx="2474105" cy="2474105"/>
            </a:xfrm>
            <a:prstGeom prst="circularArrow">
              <a:avLst>
                <a:gd name="adj1" fmla="val 2615"/>
                <a:gd name="adj2" fmla="val 317715"/>
                <a:gd name="adj3" fmla="val 19506774"/>
                <a:gd name="adj4" fmla="val 12575511"/>
                <a:gd name="adj5" fmla="val 305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0" name="组合 9"/>
            <p:cNvGrpSpPr/>
            <p:nvPr/>
          </p:nvGrpSpPr>
          <p:grpSpPr>
            <a:xfrm>
              <a:off x="4117893" y="2253215"/>
              <a:ext cx="1824089" cy="725380"/>
              <a:chOff x="3044660" y="1607188"/>
              <a:chExt cx="1824089" cy="725380"/>
            </a:xfrm>
          </p:grpSpPr>
          <p:sp>
            <p:nvSpPr>
              <p:cNvPr id="24" name="圆角矩形 23"/>
              <p:cNvSpPr/>
              <p:nvPr/>
            </p:nvSpPr>
            <p:spPr>
              <a:xfrm>
                <a:off x="3044660" y="1607188"/>
                <a:ext cx="1824089" cy="72538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圆角矩形 12"/>
              <p:cNvSpPr/>
              <p:nvPr/>
            </p:nvSpPr>
            <p:spPr>
              <a:xfrm>
                <a:off x="3065906" y="1628434"/>
                <a:ext cx="1781597" cy="6828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zh-CN" sz="2000" kern="1200" dirty="0"/>
                  <a:t>（</a:t>
                </a:r>
                <a:r>
                  <a:rPr lang="en-US" sz="2000" kern="1200" dirty="0"/>
                  <a:t>2</a:t>
                </a:r>
                <a:r>
                  <a:rPr lang="zh-CN" sz="2000" kern="1200" dirty="0"/>
                  <a:t>）评审</a:t>
                </a:r>
                <a:endParaRPr lang="zh-CN" sz="2000" kern="1200" dirty="0"/>
              </a:p>
            </p:txBody>
          </p:sp>
        </p:grpSp>
        <p:grpSp>
          <p:nvGrpSpPr>
            <p:cNvPr id="11" name="组合 10"/>
            <p:cNvGrpSpPr/>
            <p:nvPr/>
          </p:nvGrpSpPr>
          <p:grpSpPr>
            <a:xfrm>
              <a:off x="6165868" y="999175"/>
              <a:ext cx="2442506" cy="3124935"/>
              <a:chOff x="5092635" y="353148"/>
              <a:chExt cx="2442506" cy="3124935"/>
            </a:xfrm>
          </p:grpSpPr>
          <p:sp>
            <p:nvSpPr>
              <p:cNvPr id="22" name="圆角矩形 21"/>
              <p:cNvSpPr/>
              <p:nvPr/>
            </p:nvSpPr>
            <p:spPr>
              <a:xfrm>
                <a:off x="5176785" y="353148"/>
                <a:ext cx="2258866" cy="312493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圆角矩形 14"/>
              <p:cNvSpPr/>
              <p:nvPr/>
            </p:nvSpPr>
            <p:spPr>
              <a:xfrm>
                <a:off x="5092635" y="393685"/>
                <a:ext cx="2442506" cy="121350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3825" tIns="123825" rIns="123825" bIns="123825" numCol="1" spcCol="1270" anchor="t" anchorCtr="0">
                <a:noAutofit/>
              </a:bodyPr>
              <a:lstStyle/>
              <a:p>
                <a:pPr marL="114300" lvl="1" indent="-114300" algn="l" defTabSz="622300" rtl="0">
                  <a:lnSpc>
                    <a:spcPct val="90000"/>
                  </a:lnSpc>
                  <a:spcBef>
                    <a:spcPct val="0"/>
                  </a:spcBef>
                  <a:spcAft>
                    <a:spcPct val="15000"/>
                  </a:spcAft>
                  <a:buChar char="•"/>
                </a:pPr>
                <a:r>
                  <a:rPr lang="zh-CN" sz="1600" kern="1200" dirty="0"/>
                  <a:t>①行为当事人违反刑法的，信息保存期限为 </a:t>
                </a:r>
                <a:r>
                  <a:rPr lang="en-US" sz="1600" kern="1200" dirty="0"/>
                  <a:t>3~5 </a:t>
                </a:r>
                <a:r>
                  <a:rPr lang="zh-CN" sz="1600" kern="1200" dirty="0"/>
                  <a:t>年；</a:t>
                </a:r>
                <a:endParaRPr lang="en-US" altLang="zh-CN" sz="1600" kern="1200" dirty="0"/>
              </a:p>
              <a:p>
                <a:pPr marL="114300" lvl="1" indent="-114300" algn="l" defTabSz="622300" rtl="0">
                  <a:lnSpc>
                    <a:spcPct val="90000"/>
                  </a:lnSpc>
                  <a:spcBef>
                    <a:spcPct val="0"/>
                  </a:spcBef>
                  <a:spcAft>
                    <a:spcPct val="15000"/>
                  </a:spcAft>
                  <a:buChar char="•"/>
                </a:pPr>
                <a:r>
                  <a:rPr lang="zh-CN" sz="1600" kern="1200" dirty="0"/>
                  <a:t>②行为当事人受到行政处罚或法院判决承担责任的，信息保存期限 为 </a:t>
                </a:r>
                <a:r>
                  <a:rPr lang="en-US" sz="1600" kern="1200" dirty="0"/>
                  <a:t>2~4 </a:t>
                </a:r>
                <a:r>
                  <a:rPr lang="zh-CN" sz="1600" kern="1200" dirty="0"/>
                  <a:t>年；</a:t>
                </a:r>
                <a:endParaRPr lang="en-US" altLang="zh-CN" sz="1600" kern="1200" dirty="0"/>
              </a:p>
              <a:p>
                <a:pPr marL="114300" lvl="1" indent="-114300" algn="l" defTabSz="622300" rtl="0">
                  <a:lnSpc>
                    <a:spcPct val="90000"/>
                  </a:lnSpc>
                  <a:spcBef>
                    <a:spcPct val="0"/>
                  </a:spcBef>
                  <a:spcAft>
                    <a:spcPct val="15000"/>
                  </a:spcAft>
                  <a:buChar char="•"/>
                </a:pPr>
                <a:r>
                  <a:rPr lang="zh-CN" sz="1600" kern="1200" dirty="0"/>
                  <a:t>③行为未受到法律法规处罚，但造成严重社会影响的，信息保存 期限为 </a:t>
                </a:r>
                <a:r>
                  <a:rPr lang="en-US" sz="1600" kern="1200" dirty="0"/>
                  <a:t>1~3 </a:t>
                </a:r>
                <a:r>
                  <a:rPr lang="zh-CN" sz="1600" kern="1200" dirty="0"/>
                  <a:t>年。</a:t>
                </a:r>
                <a:endParaRPr lang="zh-CN" sz="1600" kern="1200" dirty="0"/>
              </a:p>
            </p:txBody>
          </p:sp>
        </p:grpSp>
        <p:sp>
          <p:nvSpPr>
            <p:cNvPr id="12" name="形状 11"/>
            <p:cNvSpPr/>
            <p:nvPr/>
          </p:nvSpPr>
          <p:spPr>
            <a:xfrm>
              <a:off x="7412894" y="3053672"/>
              <a:ext cx="2211893" cy="2211893"/>
            </a:xfrm>
            <a:prstGeom prst="leftCircularArrow">
              <a:avLst>
                <a:gd name="adj1" fmla="val 2925"/>
                <a:gd name="adj2" fmla="val 357962"/>
                <a:gd name="adj3" fmla="val 2133472"/>
                <a:gd name="adj4" fmla="val 9024489"/>
                <a:gd name="adj5" fmla="val 341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3" name="组合 12"/>
            <p:cNvGrpSpPr/>
            <p:nvPr/>
          </p:nvGrpSpPr>
          <p:grpSpPr>
            <a:xfrm>
              <a:off x="6706041" y="3945769"/>
              <a:ext cx="1824089" cy="725380"/>
              <a:chOff x="5632808" y="3299742"/>
              <a:chExt cx="1824089" cy="725380"/>
            </a:xfrm>
          </p:grpSpPr>
          <p:sp>
            <p:nvSpPr>
              <p:cNvPr id="20" name="圆角矩形 19"/>
              <p:cNvSpPr/>
              <p:nvPr/>
            </p:nvSpPr>
            <p:spPr>
              <a:xfrm>
                <a:off x="5632808" y="3299742"/>
                <a:ext cx="1824089" cy="72538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圆角矩形 17"/>
              <p:cNvSpPr/>
              <p:nvPr/>
            </p:nvSpPr>
            <p:spPr>
              <a:xfrm>
                <a:off x="5654054" y="3320988"/>
                <a:ext cx="1781597" cy="6828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zh-CN" sz="2000" kern="1200" dirty="0"/>
                  <a:t>（</a:t>
                </a:r>
                <a:r>
                  <a:rPr lang="en-US" sz="2000" kern="1200" dirty="0"/>
                  <a:t>3</a:t>
                </a:r>
                <a:r>
                  <a:rPr lang="zh-CN" sz="2000" kern="1200" dirty="0"/>
                  <a:t>）动态管理</a:t>
                </a:r>
                <a:endParaRPr lang="zh-CN" sz="2000" kern="1200" dirty="0"/>
              </a:p>
            </p:txBody>
          </p:sp>
        </p:grpSp>
        <p:grpSp>
          <p:nvGrpSpPr>
            <p:cNvPr id="14" name="组合 13"/>
            <p:cNvGrpSpPr/>
            <p:nvPr/>
          </p:nvGrpSpPr>
          <p:grpSpPr>
            <a:xfrm>
              <a:off x="8770620" y="2615914"/>
              <a:ext cx="2280112" cy="3279931"/>
              <a:chOff x="7697387" y="1969878"/>
              <a:chExt cx="2280112" cy="1363491"/>
            </a:xfrm>
          </p:grpSpPr>
          <p:sp>
            <p:nvSpPr>
              <p:cNvPr id="18" name="圆角矩形 17"/>
              <p:cNvSpPr/>
              <p:nvPr/>
            </p:nvSpPr>
            <p:spPr>
              <a:xfrm>
                <a:off x="7764934" y="1969878"/>
                <a:ext cx="2052100" cy="136349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圆角矩形 19"/>
              <p:cNvSpPr/>
              <p:nvPr/>
            </p:nvSpPr>
            <p:spPr>
              <a:xfrm>
                <a:off x="7697387" y="2075093"/>
                <a:ext cx="2280112" cy="12519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3825" tIns="123825" rIns="123825" bIns="123825" numCol="1" spcCol="1270" anchor="t" anchorCtr="0">
                <a:noAutofit/>
              </a:bodyPr>
              <a:lstStyle/>
              <a:p>
                <a:pPr marL="114300" lvl="1" indent="-114300" algn="l" defTabSz="622300" rtl="0">
                  <a:lnSpc>
                    <a:spcPct val="90000"/>
                  </a:lnSpc>
                  <a:spcBef>
                    <a:spcPct val="0"/>
                  </a:spcBef>
                  <a:spcAft>
                    <a:spcPct val="15000"/>
                  </a:spcAft>
                  <a:buChar char="•"/>
                </a:pPr>
                <a:r>
                  <a:rPr lang="zh-CN" sz="1400" kern="1200" dirty="0"/>
                  <a:t>“旅游不文明行为记录”形成后，旅 游主管部门应当将相关信息通报或送达当事人本人，并告知其有申辩的权利，当事人在接到申辩通知后 </a:t>
                </a:r>
                <a:r>
                  <a:rPr lang="en-US" sz="1400" kern="1200" dirty="0"/>
                  <a:t>30 </a:t>
                </a:r>
                <a:r>
                  <a:rPr lang="zh-CN" sz="1400" kern="1200" dirty="0"/>
                  <a:t>个工作日内，有权利进行申辩。旅游主管 部门在接到申辩后 </a:t>
                </a:r>
                <a:r>
                  <a:rPr lang="en-US" sz="1400" kern="1200" dirty="0"/>
                  <a:t>30 </a:t>
                </a:r>
                <a:r>
                  <a:rPr lang="zh-CN" sz="1400" kern="1200" dirty="0"/>
                  <a:t>个工作日内予以书面回复。申辩理由被采纳的，可依据当事人申辩的理由调整记录期限或取消记录。当事人申辩期间不影响信息公布。</a:t>
                </a:r>
                <a:endParaRPr lang="zh-CN" sz="1400" kern="1200" dirty="0"/>
              </a:p>
            </p:txBody>
          </p:sp>
        </p:grpSp>
        <p:grpSp>
          <p:nvGrpSpPr>
            <p:cNvPr id="15" name="组合 14"/>
            <p:cNvGrpSpPr/>
            <p:nvPr/>
          </p:nvGrpSpPr>
          <p:grpSpPr>
            <a:xfrm>
              <a:off x="9294189" y="2253215"/>
              <a:ext cx="1824089" cy="725380"/>
              <a:chOff x="8220956" y="1607188"/>
              <a:chExt cx="1824089" cy="725380"/>
            </a:xfrm>
          </p:grpSpPr>
          <p:sp>
            <p:nvSpPr>
              <p:cNvPr id="16" name="圆角矩形 15"/>
              <p:cNvSpPr/>
              <p:nvPr/>
            </p:nvSpPr>
            <p:spPr>
              <a:xfrm>
                <a:off x="8220956" y="1607188"/>
                <a:ext cx="1824089" cy="72538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圆角矩形 21"/>
              <p:cNvSpPr/>
              <p:nvPr/>
            </p:nvSpPr>
            <p:spPr>
              <a:xfrm>
                <a:off x="8242202" y="1628434"/>
                <a:ext cx="1781597" cy="6828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zh-CN" sz="2000" kern="1200" dirty="0"/>
                  <a:t>（</a:t>
                </a:r>
                <a:r>
                  <a:rPr lang="en-US" sz="2000" kern="1200" dirty="0"/>
                  <a:t>4</a:t>
                </a:r>
                <a:r>
                  <a:rPr lang="zh-CN" sz="2000" kern="1200" dirty="0"/>
                  <a:t>）申辩</a:t>
                </a:r>
                <a:endParaRPr lang="zh-CN" sz="2000" kern="1200" dirty="0"/>
              </a:p>
            </p:txBody>
          </p:sp>
        </p:grpSp>
      </p:gr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1500" y="947759"/>
            <a:ext cx="11264900" cy="2123658"/>
          </a:xfrm>
          <a:prstGeom prst="rect">
            <a:avLst/>
          </a:prstGeom>
        </p:spPr>
        <p:txBody>
          <a:bodyPr wrap="square">
            <a:spAutoFit/>
          </a:bodyPr>
          <a:lstStyle/>
          <a:p>
            <a:r>
              <a:rPr lang="zh-CN" altLang="en-US" b="1" dirty="0"/>
              <a:t>四、治安管理相关法律制度</a:t>
            </a:r>
            <a:endParaRPr lang="en-US" altLang="zh-CN" b="1" dirty="0"/>
          </a:p>
          <a:p>
            <a:r>
              <a:rPr lang="en-US" altLang="zh-CN" b="1" dirty="0"/>
              <a:t>1. </a:t>
            </a:r>
            <a:r>
              <a:rPr lang="zh-CN" altLang="en-US" b="1" dirty="0"/>
              <a:t>治安管理处罚的种类及适用</a:t>
            </a:r>
            <a:endParaRPr lang="en-US" altLang="zh-CN" b="1" dirty="0"/>
          </a:p>
          <a:p>
            <a:pPr indent="457200"/>
            <a:r>
              <a:rPr lang="zh-CN" altLang="en-US" sz="1600" dirty="0"/>
              <a:t>（</a:t>
            </a:r>
            <a:r>
              <a:rPr lang="en-US" altLang="zh-CN" sz="1600" dirty="0"/>
              <a:t>1</a:t>
            </a:r>
            <a:r>
              <a:rPr lang="zh-CN" altLang="en-US" sz="1600" dirty="0"/>
              <a:t>）种类（</a:t>
            </a:r>
            <a:r>
              <a:rPr lang="en-US" altLang="zh-CN" sz="1600" dirty="0"/>
              <a:t>《</a:t>
            </a:r>
            <a:r>
              <a:rPr lang="zh-CN" altLang="en-US" sz="1600" dirty="0"/>
              <a:t>治安管理处罚法</a:t>
            </a:r>
            <a:r>
              <a:rPr lang="en-US" altLang="zh-CN" sz="1600" dirty="0"/>
              <a:t>》</a:t>
            </a:r>
            <a:r>
              <a:rPr lang="zh-CN" altLang="en-US" sz="1600" dirty="0"/>
              <a:t>第 </a:t>
            </a:r>
            <a:r>
              <a:rPr lang="en-US" altLang="zh-CN" sz="1600" dirty="0"/>
              <a:t>10 </a:t>
            </a:r>
            <a:r>
              <a:rPr lang="zh-CN" altLang="en-US" sz="1600" dirty="0"/>
              <a:t>条）</a:t>
            </a:r>
            <a:endParaRPr lang="en-US" altLang="zh-CN" sz="1600" dirty="0"/>
          </a:p>
          <a:p>
            <a:pPr indent="457200"/>
            <a:r>
              <a:rPr lang="zh-CN" altLang="en-US" sz="1600" dirty="0"/>
              <a:t>①警告；</a:t>
            </a:r>
            <a:endParaRPr lang="en-US" altLang="zh-CN" sz="1600" dirty="0"/>
          </a:p>
          <a:p>
            <a:pPr indent="457200"/>
            <a:r>
              <a:rPr lang="zh-CN" altLang="en-US" sz="1600" dirty="0"/>
              <a:t>②罚款；</a:t>
            </a:r>
            <a:endParaRPr lang="en-US" altLang="zh-CN" sz="1600" dirty="0"/>
          </a:p>
          <a:p>
            <a:pPr indent="457200"/>
            <a:r>
              <a:rPr lang="zh-CN" altLang="en-US" sz="1600" dirty="0"/>
              <a:t>③行政拘留；</a:t>
            </a:r>
            <a:endParaRPr lang="en-US" altLang="zh-CN" sz="1600" dirty="0"/>
          </a:p>
          <a:p>
            <a:pPr indent="457200"/>
            <a:r>
              <a:rPr lang="zh-CN" altLang="en-US" sz="1600" dirty="0"/>
              <a:t>④吊销公安机关发放的许可证。</a:t>
            </a:r>
            <a:endParaRPr lang="zh-CN" altLang="en-US" sz="1600" dirty="0"/>
          </a:p>
          <a:p>
            <a:pPr indent="457200"/>
            <a:r>
              <a:rPr lang="zh-CN" altLang="en-US" sz="1600" dirty="0"/>
              <a:t>对违反治安管理的外国人，可以附加适用限期出境或者驱逐出境。</a:t>
            </a:r>
            <a:endParaRPr lang="en-US" altLang="zh-CN" sz="1600" dirty="0"/>
          </a:p>
        </p:txBody>
      </p:sp>
      <p:sp>
        <p:nvSpPr>
          <p:cNvPr id="6" name="矩形 5"/>
          <p:cNvSpPr/>
          <p:nvPr/>
        </p:nvSpPr>
        <p:spPr>
          <a:xfrm>
            <a:off x="1036063" y="3185745"/>
            <a:ext cx="1109599" cy="338554"/>
          </a:xfrm>
          <a:prstGeom prst="rect">
            <a:avLst/>
          </a:prstGeom>
        </p:spPr>
        <p:txBody>
          <a:bodyPr wrap="none">
            <a:spAutoFit/>
          </a:bodyPr>
          <a:lstStyle/>
          <a:p>
            <a:pPr lvl="0"/>
            <a:r>
              <a:rPr lang="zh-CN" altLang="en-US" sz="1600" dirty="0">
                <a:solidFill>
                  <a:prstClr val="black"/>
                </a:solidFill>
              </a:rPr>
              <a:t>（</a:t>
            </a:r>
            <a:r>
              <a:rPr lang="en-US" altLang="zh-CN" sz="1600" dirty="0">
                <a:solidFill>
                  <a:prstClr val="black"/>
                </a:solidFill>
              </a:rPr>
              <a:t>2</a:t>
            </a:r>
            <a:r>
              <a:rPr lang="zh-CN" altLang="en-US" sz="1600" dirty="0">
                <a:solidFill>
                  <a:prstClr val="black"/>
                </a:solidFill>
              </a:rPr>
              <a:t>）适用</a:t>
            </a:r>
            <a:endParaRPr lang="en-US" altLang="zh-CN" sz="1600" dirty="0">
              <a:solidFill>
                <a:prstClr val="black"/>
              </a:solidFill>
            </a:endParaRPr>
          </a:p>
        </p:txBody>
      </p:sp>
      <p:grpSp>
        <p:nvGrpSpPr>
          <p:cNvPr id="8" name="组合 7"/>
          <p:cNvGrpSpPr/>
          <p:nvPr/>
        </p:nvGrpSpPr>
        <p:grpSpPr>
          <a:xfrm>
            <a:off x="710750" y="3582678"/>
            <a:ext cx="3765550" cy="483209"/>
            <a:chOff x="0" y="6224"/>
            <a:chExt cx="11442699" cy="483209"/>
          </a:xfrm>
        </p:grpSpPr>
        <p:sp>
          <p:nvSpPr>
            <p:cNvPr id="36" name="圆角矩形 33"/>
            <p:cNvSpPr/>
            <p:nvPr/>
          </p:nvSpPr>
          <p:spPr>
            <a:xfrm>
              <a:off x="0" y="6224"/>
              <a:ext cx="11442699" cy="48320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圆角矩形 4"/>
            <p:cNvSpPr/>
            <p:nvPr/>
          </p:nvSpPr>
          <p:spPr>
            <a:xfrm>
              <a:off x="23588" y="29812"/>
              <a:ext cx="11395523" cy="436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zh-CN" sz="1600" kern="1200" dirty="0"/>
                <a:t>①未成年人（第 </a:t>
              </a:r>
              <a:r>
                <a:rPr lang="en-US" sz="1600" kern="1200" dirty="0"/>
                <a:t>12 </a:t>
              </a:r>
              <a:r>
                <a:rPr lang="zh-CN" sz="1600" kern="1200" dirty="0"/>
                <a:t>条）</a:t>
              </a:r>
              <a:endParaRPr lang="en-US" sz="1600" kern="1200" dirty="0"/>
            </a:p>
          </p:txBody>
        </p:sp>
      </p:grpSp>
      <p:grpSp>
        <p:nvGrpSpPr>
          <p:cNvPr id="9" name="组合 8"/>
          <p:cNvGrpSpPr/>
          <p:nvPr/>
        </p:nvGrpSpPr>
        <p:grpSpPr>
          <a:xfrm>
            <a:off x="710749" y="4053856"/>
            <a:ext cx="4621090" cy="681030"/>
            <a:chOff x="0" y="489434"/>
            <a:chExt cx="11442699" cy="681030"/>
          </a:xfrm>
        </p:grpSpPr>
        <p:sp>
          <p:nvSpPr>
            <p:cNvPr id="34" name="矩形 33"/>
            <p:cNvSpPr/>
            <p:nvPr/>
          </p:nvSpPr>
          <p:spPr>
            <a:xfrm>
              <a:off x="0" y="489434"/>
              <a:ext cx="11442699" cy="68103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5" name="矩形 34"/>
            <p:cNvSpPr/>
            <p:nvPr/>
          </p:nvSpPr>
          <p:spPr>
            <a:xfrm>
              <a:off x="0" y="489434"/>
              <a:ext cx="11442699" cy="68103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63306"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zh-CN" sz="1600" kern="1200" dirty="0"/>
                <a:t>已满 </a:t>
              </a:r>
              <a:r>
                <a:rPr lang="en-US" sz="1600" kern="1200" dirty="0"/>
                <a:t>14 </a:t>
              </a:r>
              <a:r>
                <a:rPr lang="zh-CN" sz="1600" kern="1200" dirty="0"/>
                <a:t>周岁不满 </a:t>
              </a:r>
              <a:r>
                <a:rPr lang="en-US" sz="1600" kern="1200" dirty="0"/>
                <a:t>18 </a:t>
              </a:r>
              <a:r>
                <a:rPr lang="zh-CN" sz="1600" kern="1200" dirty="0"/>
                <a:t>周岁的人违反治安管理的，从轻或者减轻处罚；不满 </a:t>
              </a:r>
              <a:r>
                <a:rPr lang="en-US" sz="1600" kern="1200" dirty="0"/>
                <a:t>14 </a:t>
              </a:r>
              <a:r>
                <a:rPr lang="zh-CN" sz="1600" kern="1200" dirty="0"/>
                <a:t>周岁的人违反治安管理的，不予处罚，但是应当责令其监护人严加管教。</a:t>
              </a:r>
              <a:endParaRPr lang="en-US" sz="1600" kern="1200" dirty="0"/>
            </a:p>
          </p:txBody>
        </p:sp>
      </p:grpSp>
      <p:grpSp>
        <p:nvGrpSpPr>
          <p:cNvPr id="10" name="组合 9"/>
          <p:cNvGrpSpPr/>
          <p:nvPr/>
        </p:nvGrpSpPr>
        <p:grpSpPr>
          <a:xfrm>
            <a:off x="710750" y="4950510"/>
            <a:ext cx="3765550" cy="483209"/>
            <a:chOff x="0" y="1170465"/>
            <a:chExt cx="11442699" cy="483209"/>
          </a:xfrm>
        </p:grpSpPr>
        <p:sp>
          <p:nvSpPr>
            <p:cNvPr id="32" name="圆角矩形 29"/>
            <p:cNvSpPr/>
            <p:nvPr/>
          </p:nvSpPr>
          <p:spPr>
            <a:xfrm>
              <a:off x="0" y="1170465"/>
              <a:ext cx="11442699" cy="48320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圆角矩形 8"/>
            <p:cNvSpPr/>
            <p:nvPr/>
          </p:nvSpPr>
          <p:spPr>
            <a:xfrm>
              <a:off x="23588" y="1194053"/>
              <a:ext cx="11395523" cy="436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zh-CN" sz="1600" kern="1200" dirty="0"/>
                <a:t>②精神病人（第 </a:t>
              </a:r>
              <a:r>
                <a:rPr lang="en-US" sz="1600" kern="1200" dirty="0"/>
                <a:t>13 </a:t>
              </a:r>
              <a:r>
                <a:rPr lang="zh-CN" sz="1600" kern="1200" dirty="0"/>
                <a:t>条）</a:t>
              </a:r>
              <a:endParaRPr lang="en-US" sz="1600" kern="1200" dirty="0"/>
            </a:p>
          </p:txBody>
        </p:sp>
      </p:grpSp>
      <p:grpSp>
        <p:nvGrpSpPr>
          <p:cNvPr id="11" name="组合 10"/>
          <p:cNvGrpSpPr/>
          <p:nvPr/>
        </p:nvGrpSpPr>
        <p:grpSpPr>
          <a:xfrm>
            <a:off x="710749" y="5433720"/>
            <a:ext cx="4825627" cy="681030"/>
            <a:chOff x="0" y="1653675"/>
            <a:chExt cx="11442699" cy="681030"/>
          </a:xfrm>
        </p:grpSpPr>
        <p:sp>
          <p:nvSpPr>
            <p:cNvPr id="30" name="矩形 29"/>
            <p:cNvSpPr/>
            <p:nvPr/>
          </p:nvSpPr>
          <p:spPr>
            <a:xfrm>
              <a:off x="0" y="1653675"/>
              <a:ext cx="11442699" cy="68103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矩形 30"/>
            <p:cNvSpPr/>
            <p:nvPr/>
          </p:nvSpPr>
          <p:spPr>
            <a:xfrm>
              <a:off x="0" y="1653675"/>
              <a:ext cx="11442699" cy="68103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63306"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zh-CN" sz="1600" kern="1200" dirty="0"/>
                <a:t>在不能辨认或者不能控制自己行为的时候违反治安管理的，不予处罚，但是应当责令其监护人严加看管和治疗。间歇性的精神病人在精神正常的时候违反治安管理的，应当给予处罚。</a:t>
              </a:r>
              <a:endParaRPr lang="en-US" sz="1600" kern="1200" dirty="0"/>
            </a:p>
          </p:txBody>
        </p:sp>
      </p:grpSp>
      <p:grpSp>
        <p:nvGrpSpPr>
          <p:cNvPr id="12" name="组合 11"/>
          <p:cNvGrpSpPr/>
          <p:nvPr/>
        </p:nvGrpSpPr>
        <p:grpSpPr>
          <a:xfrm>
            <a:off x="5681863" y="3489203"/>
            <a:ext cx="3765550" cy="483209"/>
            <a:chOff x="0" y="2334705"/>
            <a:chExt cx="11442699" cy="483209"/>
          </a:xfrm>
        </p:grpSpPr>
        <p:sp>
          <p:nvSpPr>
            <p:cNvPr id="28" name="圆角矩形 25"/>
            <p:cNvSpPr/>
            <p:nvPr/>
          </p:nvSpPr>
          <p:spPr>
            <a:xfrm>
              <a:off x="0" y="2334705"/>
              <a:ext cx="11442699" cy="48320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圆角矩形 12"/>
            <p:cNvSpPr/>
            <p:nvPr/>
          </p:nvSpPr>
          <p:spPr>
            <a:xfrm>
              <a:off x="23588" y="2358293"/>
              <a:ext cx="11395523" cy="436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zh-CN" sz="1600" kern="1200" dirty="0"/>
                <a:t>③盲人或聋哑人（第 </a:t>
              </a:r>
              <a:r>
                <a:rPr lang="en-US" sz="1600" kern="1200" dirty="0"/>
                <a:t>14 </a:t>
              </a:r>
              <a:r>
                <a:rPr lang="zh-CN" sz="1600" kern="1200" dirty="0"/>
                <a:t>条）</a:t>
              </a:r>
              <a:endParaRPr lang="en-US" sz="1600" kern="1200" dirty="0"/>
            </a:p>
          </p:txBody>
        </p:sp>
      </p:grpSp>
      <p:grpSp>
        <p:nvGrpSpPr>
          <p:cNvPr id="13" name="组合 12"/>
          <p:cNvGrpSpPr/>
          <p:nvPr/>
        </p:nvGrpSpPr>
        <p:grpSpPr>
          <a:xfrm>
            <a:off x="5758063" y="4061313"/>
            <a:ext cx="3508358" cy="287881"/>
            <a:chOff x="0" y="2817915"/>
            <a:chExt cx="11442699" cy="355005"/>
          </a:xfrm>
        </p:grpSpPr>
        <p:sp>
          <p:nvSpPr>
            <p:cNvPr id="26" name="矩形 25"/>
            <p:cNvSpPr/>
            <p:nvPr/>
          </p:nvSpPr>
          <p:spPr>
            <a:xfrm>
              <a:off x="0" y="2817915"/>
              <a:ext cx="11442699" cy="35500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矩形 26"/>
            <p:cNvSpPr/>
            <p:nvPr/>
          </p:nvSpPr>
          <p:spPr>
            <a:xfrm>
              <a:off x="0" y="2817915"/>
              <a:ext cx="11442699" cy="3550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63306"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zh-CN" sz="1600" kern="1200" dirty="0"/>
                <a:t>可以从轻、减轻或者不予处罚。</a:t>
              </a:r>
              <a:endParaRPr lang="en-US" sz="1600" kern="1200" dirty="0"/>
            </a:p>
          </p:txBody>
        </p:sp>
      </p:grpSp>
      <p:grpSp>
        <p:nvGrpSpPr>
          <p:cNvPr id="14" name="组合 13"/>
          <p:cNvGrpSpPr/>
          <p:nvPr/>
        </p:nvGrpSpPr>
        <p:grpSpPr>
          <a:xfrm>
            <a:off x="5681863" y="4327418"/>
            <a:ext cx="3765550" cy="483209"/>
            <a:chOff x="0" y="3172920"/>
            <a:chExt cx="11442699" cy="483209"/>
          </a:xfrm>
        </p:grpSpPr>
        <p:sp>
          <p:nvSpPr>
            <p:cNvPr id="24" name="圆角矩形 21"/>
            <p:cNvSpPr/>
            <p:nvPr/>
          </p:nvSpPr>
          <p:spPr>
            <a:xfrm>
              <a:off x="0" y="3172920"/>
              <a:ext cx="11442699" cy="48320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圆角矩形 16"/>
            <p:cNvSpPr/>
            <p:nvPr/>
          </p:nvSpPr>
          <p:spPr>
            <a:xfrm>
              <a:off x="23588" y="3196508"/>
              <a:ext cx="11395523" cy="436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zh-CN" sz="1600" kern="1200" dirty="0"/>
                <a:t>④醉酒的人（第</a:t>
              </a:r>
              <a:r>
                <a:rPr lang="en-US" sz="1600" kern="1200" dirty="0"/>
                <a:t>15 </a:t>
              </a:r>
              <a:r>
                <a:rPr lang="zh-CN" sz="1600" kern="1200" dirty="0"/>
                <a:t>条） </a:t>
              </a:r>
              <a:endParaRPr lang="en-US" sz="1600" kern="1200" dirty="0"/>
            </a:p>
          </p:txBody>
        </p:sp>
      </p:grpSp>
      <p:grpSp>
        <p:nvGrpSpPr>
          <p:cNvPr id="15" name="组合 14"/>
          <p:cNvGrpSpPr/>
          <p:nvPr/>
        </p:nvGrpSpPr>
        <p:grpSpPr>
          <a:xfrm>
            <a:off x="5681862" y="4810628"/>
            <a:ext cx="6421238" cy="681030"/>
            <a:chOff x="0" y="3656130"/>
            <a:chExt cx="11442699" cy="681030"/>
          </a:xfrm>
        </p:grpSpPr>
        <p:sp>
          <p:nvSpPr>
            <p:cNvPr id="22" name="矩形 21"/>
            <p:cNvSpPr/>
            <p:nvPr/>
          </p:nvSpPr>
          <p:spPr>
            <a:xfrm>
              <a:off x="0" y="3656130"/>
              <a:ext cx="11442699" cy="68103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矩形 22"/>
            <p:cNvSpPr/>
            <p:nvPr/>
          </p:nvSpPr>
          <p:spPr>
            <a:xfrm>
              <a:off x="0" y="3656130"/>
              <a:ext cx="11442699" cy="68103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63306"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zh-CN" sz="1600" kern="1200" dirty="0"/>
                <a:t>醉酒的人在醉酒状态中，对本人有危险或者对他人的人身、财产或者公共安全有威胁的，应当对其采取保护性措施约束至酒醒。</a:t>
              </a:r>
              <a:endParaRPr lang="en-US" sz="1600" kern="1200" dirty="0"/>
            </a:p>
          </p:txBody>
        </p:sp>
      </p:grpSp>
      <p:grpSp>
        <p:nvGrpSpPr>
          <p:cNvPr id="16" name="组合 15"/>
          <p:cNvGrpSpPr/>
          <p:nvPr/>
        </p:nvGrpSpPr>
        <p:grpSpPr>
          <a:xfrm>
            <a:off x="5681863" y="5339258"/>
            <a:ext cx="3765550" cy="485021"/>
            <a:chOff x="0" y="4184760"/>
            <a:chExt cx="11442699" cy="485021"/>
          </a:xfrm>
        </p:grpSpPr>
        <p:sp>
          <p:nvSpPr>
            <p:cNvPr id="20" name="圆角矩形 17"/>
            <p:cNvSpPr/>
            <p:nvPr/>
          </p:nvSpPr>
          <p:spPr>
            <a:xfrm>
              <a:off x="0" y="4184760"/>
              <a:ext cx="11442699" cy="48320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圆角矩形 20"/>
            <p:cNvSpPr/>
            <p:nvPr/>
          </p:nvSpPr>
          <p:spPr>
            <a:xfrm>
              <a:off x="23587" y="4233748"/>
              <a:ext cx="11395522" cy="436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zh-CN" sz="1600" kern="1200" dirty="0"/>
                <a:t>⑤有两种以上违法行为（第 </a:t>
              </a:r>
              <a:r>
                <a:rPr lang="en-US" sz="1600" kern="1200" dirty="0"/>
                <a:t>16 </a:t>
              </a:r>
              <a:r>
                <a:rPr lang="zh-CN" sz="1600" kern="1200" dirty="0"/>
                <a:t>条）</a:t>
              </a:r>
              <a:endParaRPr lang="en-US" sz="1600" kern="1200" dirty="0"/>
            </a:p>
          </p:txBody>
        </p:sp>
      </p:grpSp>
      <p:grpSp>
        <p:nvGrpSpPr>
          <p:cNvPr id="17" name="组合 16"/>
          <p:cNvGrpSpPr/>
          <p:nvPr/>
        </p:nvGrpSpPr>
        <p:grpSpPr>
          <a:xfrm>
            <a:off x="5681861" y="5860567"/>
            <a:ext cx="5663249" cy="436033"/>
            <a:chOff x="0" y="4706069"/>
            <a:chExt cx="11442699" cy="469305"/>
          </a:xfrm>
        </p:grpSpPr>
        <p:sp>
          <p:nvSpPr>
            <p:cNvPr id="18" name="矩形 17"/>
            <p:cNvSpPr/>
            <p:nvPr/>
          </p:nvSpPr>
          <p:spPr>
            <a:xfrm>
              <a:off x="0" y="4820369"/>
              <a:ext cx="11442699" cy="35500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矩形 18"/>
            <p:cNvSpPr/>
            <p:nvPr/>
          </p:nvSpPr>
          <p:spPr>
            <a:xfrm>
              <a:off x="0" y="4706069"/>
              <a:ext cx="11442699" cy="3550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63306"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zh-CN" sz="1600" kern="1200" dirty="0"/>
                <a:t>有两种以上违反治安管理行为的，分别决定，合并执行。行政拘留处罚合并执行的，最长不超过 </a:t>
              </a:r>
              <a:r>
                <a:rPr lang="en-US" sz="1600" kern="1200" dirty="0"/>
                <a:t>20 </a:t>
              </a:r>
              <a:r>
                <a:rPr lang="zh-CN" sz="1600" kern="1200" dirty="0"/>
                <a:t>日。</a:t>
              </a:r>
              <a:endParaRPr lang="en-US" sz="1600" kern="1200" dirty="0"/>
            </a:p>
          </p:txBody>
        </p:sp>
      </p:gr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1"/>
          <p:cNvSpPr txBox="1"/>
          <p:nvPr/>
        </p:nvSpPr>
        <p:spPr>
          <a:xfrm>
            <a:off x="600504" y="934007"/>
            <a:ext cx="4854624" cy="369332"/>
          </a:xfrm>
          <a:prstGeom prst="rect">
            <a:avLst/>
          </a:prstGeom>
          <a:noFill/>
        </p:spPr>
        <p:txBody>
          <a:bodyPr wrap="square" rtlCol="0">
            <a:spAutoFit/>
          </a:bodyPr>
          <a:lstStyle/>
          <a:p>
            <a:r>
              <a:rPr lang="en-US" altLang="zh-CN" b="1" dirty="0"/>
              <a:t> </a:t>
            </a:r>
            <a:r>
              <a:rPr lang="zh-CN" altLang="en-US" b="1" dirty="0"/>
              <a:t>二、我国的国旗、国歌、国徽和首都</a:t>
            </a:r>
            <a:endParaRPr lang="zh-CN" altLang="en-US" b="1" dirty="0"/>
          </a:p>
        </p:txBody>
      </p:sp>
      <p:sp>
        <p:nvSpPr>
          <p:cNvPr id="4" name="矩形 3"/>
          <p:cNvSpPr/>
          <p:nvPr/>
        </p:nvSpPr>
        <p:spPr>
          <a:xfrm>
            <a:off x="536811" y="4886499"/>
            <a:ext cx="11054685" cy="1662635"/>
          </a:xfrm>
          <a:prstGeom prst="rect">
            <a:avLst/>
          </a:prstGeom>
        </p:spPr>
        <p:txBody>
          <a:bodyPr wrap="square">
            <a:spAutoFit/>
          </a:bodyPr>
          <a:lstStyle/>
          <a:p>
            <a:r>
              <a:rPr lang="zh-CN" altLang="en-US" dirty="0"/>
              <a:t>（</a:t>
            </a:r>
            <a:r>
              <a:rPr lang="en-US" altLang="zh-CN" dirty="0"/>
              <a:t>2</a:t>
            </a:r>
            <a:r>
              <a:rPr lang="zh-CN" altLang="en-US" dirty="0"/>
              <a:t>）国歌</a:t>
            </a:r>
            <a:endParaRPr lang="en-US" altLang="zh-CN" dirty="0"/>
          </a:p>
          <a:p>
            <a:pPr indent="457200">
              <a:lnSpc>
                <a:spcPct val="130000"/>
              </a:lnSpc>
            </a:pPr>
            <a:r>
              <a:rPr lang="en-US" altLang="zh-CN" sz="1600" dirty="0"/>
              <a:t>《</a:t>
            </a:r>
            <a:r>
              <a:rPr lang="zh-CN" altLang="en-US" sz="1600" dirty="0"/>
              <a:t>宪法</a:t>
            </a:r>
            <a:r>
              <a:rPr lang="en-US" altLang="zh-CN" sz="1600" dirty="0"/>
              <a:t>》</a:t>
            </a:r>
            <a:r>
              <a:rPr lang="zh-CN" altLang="en-US" sz="1600" dirty="0"/>
              <a:t>第 </a:t>
            </a:r>
            <a:r>
              <a:rPr lang="en-US" altLang="zh-CN" sz="1600" dirty="0"/>
              <a:t>141 </a:t>
            </a:r>
            <a:r>
              <a:rPr lang="zh-CN" altLang="en-US" sz="1600" dirty="0"/>
              <a:t>条第 </a:t>
            </a:r>
            <a:r>
              <a:rPr lang="en-US" altLang="zh-CN" sz="1600" dirty="0"/>
              <a:t>2 </a:t>
            </a:r>
            <a:r>
              <a:rPr lang="zh-CN" altLang="en-US" sz="1600" dirty="0"/>
              <a:t>款规定，中华人民共和国国歌是</a:t>
            </a:r>
            <a:r>
              <a:rPr lang="en-US" altLang="zh-CN" b="1" dirty="0"/>
              <a:t>《</a:t>
            </a:r>
            <a:r>
              <a:rPr lang="zh-CN" altLang="en-US" b="1" dirty="0"/>
              <a:t>义勇军进行曲</a:t>
            </a:r>
            <a:r>
              <a:rPr lang="en-US" altLang="zh-CN" b="1" dirty="0"/>
              <a:t>》</a:t>
            </a:r>
            <a:r>
              <a:rPr lang="zh-CN" altLang="en-US" sz="1600" dirty="0"/>
              <a:t>。由田汉作词、聂耳作曲，</a:t>
            </a:r>
            <a:r>
              <a:rPr lang="en-US" altLang="zh-CN" sz="1600" dirty="0"/>
              <a:t>1949 </a:t>
            </a:r>
            <a:r>
              <a:rPr lang="zh-CN" altLang="en-US" sz="1600" dirty="0"/>
              <a:t>年 </a:t>
            </a:r>
            <a:r>
              <a:rPr lang="en-US" altLang="zh-CN" sz="1600" dirty="0"/>
              <a:t>9 </a:t>
            </a:r>
            <a:r>
              <a:rPr lang="zh-CN" altLang="en-US" sz="1600" dirty="0"/>
              <a:t>月成为代国歌。</a:t>
            </a:r>
            <a:r>
              <a:rPr lang="en-US" altLang="zh-CN" sz="1600" dirty="0"/>
              <a:t>1982 </a:t>
            </a:r>
            <a:r>
              <a:rPr lang="zh-CN" altLang="en-US" sz="1600" dirty="0"/>
              <a:t>年 </a:t>
            </a:r>
            <a:r>
              <a:rPr lang="en-US" altLang="zh-CN" sz="1600" dirty="0"/>
              <a:t>12 </a:t>
            </a:r>
            <a:r>
              <a:rPr lang="zh-CN" altLang="en-US" sz="1600" dirty="0"/>
              <a:t>月 </a:t>
            </a:r>
            <a:r>
              <a:rPr lang="en-US" altLang="zh-CN" sz="1600" dirty="0"/>
              <a:t>4 </a:t>
            </a:r>
            <a:r>
              <a:rPr lang="zh-CN" altLang="en-US" sz="1600" dirty="0"/>
              <a:t>日，第五届全国人 民代表大会第五次会议通过关于中华人民共和国国歌的决议，恢复田汉作词、聂耳作曲的</a:t>
            </a:r>
            <a:r>
              <a:rPr lang="en-US" altLang="zh-CN" sz="1600" dirty="0"/>
              <a:t>《</a:t>
            </a:r>
            <a:r>
              <a:rPr lang="zh-CN" altLang="en-US" sz="1600" dirty="0"/>
              <a:t>义勇军进行曲</a:t>
            </a:r>
            <a:r>
              <a:rPr lang="en-US" altLang="zh-CN" sz="1600" dirty="0"/>
              <a:t>》</a:t>
            </a:r>
            <a:r>
              <a:rPr lang="zh-CN" altLang="en-US" sz="1600" dirty="0"/>
              <a:t>为中华人民共和国国歌。</a:t>
            </a:r>
            <a:r>
              <a:rPr lang="en-US" altLang="zh-CN" sz="1600" dirty="0"/>
              <a:t>2004</a:t>
            </a:r>
            <a:r>
              <a:rPr lang="zh-CN" altLang="en-US" sz="1600" dirty="0"/>
              <a:t>年</a:t>
            </a:r>
            <a:r>
              <a:rPr lang="en-US" altLang="zh-CN" sz="1600" dirty="0"/>
              <a:t>3</a:t>
            </a:r>
            <a:r>
              <a:rPr lang="zh-CN" altLang="en-US" sz="1600" dirty="0"/>
              <a:t>月</a:t>
            </a:r>
            <a:r>
              <a:rPr lang="en-US" altLang="zh-CN" sz="1600" dirty="0"/>
              <a:t>14 </a:t>
            </a:r>
            <a:r>
              <a:rPr lang="zh-CN" altLang="en-US" sz="1600" dirty="0"/>
              <a:t>日第十届全国人民代表大会第二次会议正式将</a:t>
            </a:r>
            <a:r>
              <a:rPr lang="en-US" altLang="zh-CN" sz="1600" dirty="0"/>
              <a:t>《</a:t>
            </a:r>
            <a:r>
              <a:rPr lang="zh-CN" altLang="en-US" sz="1600" dirty="0"/>
              <a:t>义勇军进行曲</a:t>
            </a:r>
            <a:r>
              <a:rPr lang="en-US" altLang="zh-CN" sz="1600" dirty="0"/>
              <a:t>》</a:t>
            </a:r>
            <a:r>
              <a:rPr lang="zh-CN" altLang="en-US" sz="1600" dirty="0"/>
              <a:t>作为国歌写 入</a:t>
            </a:r>
            <a:r>
              <a:rPr lang="en-US" altLang="zh-CN" sz="1600" dirty="0"/>
              <a:t>《</a:t>
            </a:r>
            <a:r>
              <a:rPr lang="zh-CN" altLang="en-US" sz="1600" dirty="0"/>
              <a:t>宪法</a:t>
            </a:r>
            <a:r>
              <a:rPr lang="en-US" altLang="zh-CN" sz="1600" dirty="0"/>
              <a:t>》</a:t>
            </a:r>
            <a:r>
              <a:rPr lang="zh-CN" altLang="en-US" sz="1600" dirty="0"/>
              <a:t>。 </a:t>
            </a:r>
            <a:endParaRPr lang="en-US" altLang="zh-CN" sz="1600" dirty="0"/>
          </a:p>
        </p:txBody>
      </p:sp>
      <p:pic>
        <p:nvPicPr>
          <p:cNvPr id="2050" name="Picture 2" descr="https://gss0.bdstatic.com/94o3dSag_xI4khGkpoWK1HF6hhy/baike/c0%3Dbaike92%2C5%2C5%2C92%2C30/sign=1dce9917e9dde711f3df4ba4c686a57e/d01373f082025aaf6ca357d9f7edab64034f1a0a.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r="4251" b="12609"/>
          <a:stretch>
            <a:fillRect/>
          </a:stretch>
        </p:blipFill>
        <p:spPr bwMode="auto">
          <a:xfrm>
            <a:off x="8570794" y="2109953"/>
            <a:ext cx="3231889" cy="1965278"/>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600504" y="1303339"/>
            <a:ext cx="7765574" cy="3583160"/>
          </a:xfrm>
          <a:prstGeom prst="rect">
            <a:avLst/>
          </a:prstGeom>
        </p:spPr>
        <p:txBody>
          <a:bodyPr wrap="square">
            <a:spAutoFit/>
          </a:bodyPr>
          <a:lstStyle/>
          <a:p>
            <a:pPr lvl="0"/>
            <a:r>
              <a:rPr lang="zh-CN" altLang="en-US" dirty="0"/>
              <a:t>（</a:t>
            </a:r>
            <a:r>
              <a:rPr lang="en-US" altLang="zh-CN" dirty="0"/>
              <a:t>1</a:t>
            </a:r>
            <a:r>
              <a:rPr lang="zh-CN" altLang="en-US" dirty="0"/>
              <a:t>）国旗</a:t>
            </a:r>
            <a:endParaRPr lang="en-US" altLang="zh-CN" dirty="0"/>
          </a:p>
          <a:p>
            <a:pPr lvl="0" indent="457200">
              <a:lnSpc>
                <a:spcPct val="130000"/>
              </a:lnSpc>
            </a:pPr>
            <a:r>
              <a:rPr lang="en-US" altLang="zh-CN" sz="1600" dirty="0"/>
              <a:t>《</a:t>
            </a:r>
            <a:r>
              <a:rPr lang="zh-CN" altLang="en-US" sz="1600" dirty="0"/>
              <a:t>宪法</a:t>
            </a:r>
            <a:r>
              <a:rPr lang="en-US" altLang="zh-CN" sz="1600" dirty="0"/>
              <a:t>》</a:t>
            </a:r>
            <a:r>
              <a:rPr lang="zh-CN" altLang="en-US" sz="1600" dirty="0"/>
              <a:t>第 </a:t>
            </a:r>
            <a:r>
              <a:rPr lang="en-US" altLang="zh-CN" sz="1600" dirty="0"/>
              <a:t>141 </a:t>
            </a:r>
            <a:r>
              <a:rPr lang="zh-CN" altLang="en-US" sz="1600" dirty="0"/>
              <a:t>条第 </a:t>
            </a:r>
            <a:r>
              <a:rPr lang="en-US" altLang="zh-CN" sz="1600" dirty="0"/>
              <a:t>1 </a:t>
            </a:r>
            <a:r>
              <a:rPr lang="zh-CN" altLang="en-US" sz="1600" dirty="0"/>
              <a:t>款规定，中华人民共和国国旗是</a:t>
            </a:r>
            <a:r>
              <a:rPr lang="zh-CN" altLang="en-US" b="1" dirty="0"/>
              <a:t>五星红旗</a:t>
            </a:r>
            <a:r>
              <a:rPr lang="zh-CN" altLang="en-US" sz="1600" dirty="0"/>
              <a:t>。旗面为红色，长方形，左上方缀黄色五角星五颗，四颗小星环拱在一颗 大星的右面。旗面红色，象征革命；星呈黄色，表示中华民族为黄色人种。 国旗中的大五角星代表中国共产党，四颗小五角星分别代表工人、农民、小 资产阶级和民族资产阶级四个阶级。旗上的五颗五角星互相连缀、疏密相 间，其相互关系象征着中国共产党领导下的革命人民大团结；四颗小五角星 各有一角正对着大星的中心点，表示围绕着一个中心而团结，表现了人民对 党的向心之意。</a:t>
            </a:r>
            <a:endParaRPr lang="en-US" altLang="zh-CN" sz="1600" dirty="0"/>
          </a:p>
          <a:p>
            <a:pPr lvl="0" indent="457200">
              <a:lnSpc>
                <a:spcPct val="130000"/>
              </a:lnSpc>
            </a:pPr>
            <a:r>
              <a:rPr lang="en-US" altLang="zh-CN" sz="1600" dirty="0"/>
              <a:t>《</a:t>
            </a:r>
            <a:r>
              <a:rPr lang="zh-CN" altLang="en-US" sz="1600" dirty="0"/>
              <a:t>国旗法</a:t>
            </a:r>
            <a:r>
              <a:rPr lang="en-US" altLang="zh-CN" sz="1600" dirty="0"/>
              <a:t>》</a:t>
            </a:r>
            <a:r>
              <a:rPr lang="zh-CN" altLang="en-US" sz="1600" dirty="0"/>
              <a:t>第 </a:t>
            </a:r>
            <a:r>
              <a:rPr lang="en-US" altLang="zh-CN" sz="1600" dirty="0"/>
              <a:t>19 </a:t>
            </a:r>
            <a:r>
              <a:rPr lang="zh-CN" altLang="en-US" sz="1600" dirty="0"/>
              <a:t>条 规定，在公共场合故意以焚烧、损毁、涂划、玷污、践踏等方式侮辱中华人 民共和国国旗的，依法追究刑事责任；情节较轻的，由公安机关处以 </a:t>
            </a:r>
            <a:r>
              <a:rPr lang="en-US" altLang="zh-CN" sz="1600" dirty="0"/>
              <a:t>15 </a:t>
            </a:r>
            <a:r>
              <a:rPr lang="zh-CN" altLang="en-US" sz="1600" dirty="0"/>
              <a:t>日 以下拘留。</a:t>
            </a:r>
            <a:endParaRPr lang="en-US" altLang="zh-CN" sz="16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374650" y="951944"/>
            <a:ext cx="10775950" cy="5918972"/>
            <a:chOff x="374650" y="951944"/>
            <a:chExt cx="10775950" cy="5918972"/>
          </a:xfrm>
        </p:grpSpPr>
        <p:grpSp>
          <p:nvGrpSpPr>
            <p:cNvPr id="2" name="组合 1"/>
            <p:cNvGrpSpPr/>
            <p:nvPr/>
          </p:nvGrpSpPr>
          <p:grpSpPr>
            <a:xfrm>
              <a:off x="380730" y="951944"/>
              <a:ext cx="5150392" cy="463503"/>
              <a:chOff x="13474" y="3339718"/>
              <a:chExt cx="11415751" cy="249064"/>
            </a:xfrm>
          </p:grpSpPr>
          <p:sp>
            <p:nvSpPr>
              <p:cNvPr id="36" name="圆角矩形 35"/>
              <p:cNvSpPr/>
              <p:nvPr/>
            </p:nvSpPr>
            <p:spPr>
              <a:xfrm>
                <a:off x="63336" y="3372306"/>
                <a:ext cx="9092228" cy="17915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圆角矩形 4"/>
              <p:cNvSpPr/>
              <p:nvPr/>
            </p:nvSpPr>
            <p:spPr>
              <a:xfrm>
                <a:off x="13474" y="3339718"/>
                <a:ext cx="11415751" cy="2490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zh-CN" sz="1600" kern="1200" dirty="0">
                    <a:solidFill>
                      <a:schemeClr val="bg1"/>
                    </a:solidFill>
                  </a:rPr>
                  <a:t>⑥共同违法行为（第 </a:t>
                </a:r>
                <a:r>
                  <a:rPr lang="en-US" sz="1600" kern="1200" dirty="0">
                    <a:solidFill>
                      <a:schemeClr val="bg1"/>
                    </a:solidFill>
                  </a:rPr>
                  <a:t>17 </a:t>
                </a:r>
                <a:r>
                  <a:rPr lang="zh-CN" sz="1600" kern="1200" dirty="0">
                    <a:solidFill>
                      <a:schemeClr val="bg1"/>
                    </a:solidFill>
                  </a:rPr>
                  <a:t>条）</a:t>
                </a:r>
                <a:endParaRPr lang="en-US" sz="1600" kern="1200" dirty="0">
                  <a:solidFill>
                    <a:schemeClr val="bg1"/>
                  </a:solidFill>
                </a:endParaRPr>
              </a:p>
            </p:txBody>
          </p:sp>
        </p:grpSp>
        <p:grpSp>
          <p:nvGrpSpPr>
            <p:cNvPr id="3" name="组合 2"/>
            <p:cNvGrpSpPr/>
            <p:nvPr/>
          </p:nvGrpSpPr>
          <p:grpSpPr>
            <a:xfrm>
              <a:off x="374651" y="1371172"/>
              <a:ext cx="10509250" cy="643816"/>
              <a:chOff x="0" y="3516531"/>
              <a:chExt cx="11442699" cy="643816"/>
            </a:xfrm>
          </p:grpSpPr>
          <p:sp>
            <p:nvSpPr>
              <p:cNvPr id="34" name="矩形 33"/>
              <p:cNvSpPr/>
              <p:nvPr/>
            </p:nvSpPr>
            <p:spPr>
              <a:xfrm>
                <a:off x="0" y="3602256"/>
                <a:ext cx="11442699" cy="55809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5" name="矩形 34"/>
              <p:cNvSpPr/>
              <p:nvPr/>
            </p:nvSpPr>
            <p:spPr>
              <a:xfrm>
                <a:off x="0" y="3516531"/>
                <a:ext cx="11442699" cy="55809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63306"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zh-CN" sz="1600" kern="1200" dirty="0"/>
                  <a:t>根据违反治安管理行为人在违反治安管理行为中所起的作用，分别处罚。教唆、胁迫、诱骗他人违反治安管理的，按照其教唆、胁迫、诱骗的行为处罚。</a:t>
                </a:r>
                <a:endParaRPr lang="en-US" sz="1600" kern="1200" dirty="0"/>
              </a:p>
            </p:txBody>
          </p:sp>
        </p:grpSp>
        <p:grpSp>
          <p:nvGrpSpPr>
            <p:cNvPr id="4" name="组合 3"/>
            <p:cNvGrpSpPr/>
            <p:nvPr/>
          </p:nvGrpSpPr>
          <p:grpSpPr>
            <a:xfrm>
              <a:off x="380730" y="1830502"/>
              <a:ext cx="5150392" cy="463503"/>
              <a:chOff x="13474" y="4122642"/>
              <a:chExt cx="11415751" cy="249064"/>
            </a:xfrm>
          </p:grpSpPr>
          <p:sp>
            <p:nvSpPr>
              <p:cNvPr id="32" name="圆角矩形 31"/>
              <p:cNvSpPr/>
              <p:nvPr/>
            </p:nvSpPr>
            <p:spPr>
              <a:xfrm>
                <a:off x="63336" y="4155230"/>
                <a:ext cx="9092228" cy="17888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圆角矩形 8"/>
              <p:cNvSpPr/>
              <p:nvPr/>
            </p:nvSpPr>
            <p:spPr>
              <a:xfrm>
                <a:off x="13474" y="4122642"/>
                <a:ext cx="11415751" cy="2490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zh-CN" sz="1600" kern="1200" dirty="0">
                    <a:solidFill>
                      <a:schemeClr val="bg1"/>
                    </a:solidFill>
                  </a:rPr>
                  <a:t>⑦单位违法行为（第 </a:t>
                </a:r>
                <a:r>
                  <a:rPr lang="en-US" sz="1600" kern="1200" dirty="0">
                    <a:solidFill>
                      <a:schemeClr val="bg1"/>
                    </a:solidFill>
                  </a:rPr>
                  <a:t>18 </a:t>
                </a:r>
                <a:r>
                  <a:rPr lang="zh-CN" sz="1600" kern="1200" dirty="0">
                    <a:solidFill>
                      <a:schemeClr val="bg1"/>
                    </a:solidFill>
                  </a:rPr>
                  <a:t>条）</a:t>
                </a:r>
                <a:endParaRPr lang="en-US" sz="1600" kern="1200" dirty="0">
                  <a:solidFill>
                    <a:schemeClr val="bg1"/>
                  </a:solidFill>
                </a:endParaRPr>
              </a:p>
            </p:txBody>
          </p:sp>
        </p:grpSp>
        <p:grpSp>
          <p:nvGrpSpPr>
            <p:cNvPr id="5" name="组合 4"/>
            <p:cNvGrpSpPr/>
            <p:nvPr/>
          </p:nvGrpSpPr>
          <p:grpSpPr>
            <a:xfrm>
              <a:off x="374650" y="2243447"/>
              <a:ext cx="10598149" cy="563324"/>
              <a:chOff x="0" y="4317767"/>
              <a:chExt cx="11442699" cy="412587"/>
            </a:xfrm>
          </p:grpSpPr>
          <p:sp>
            <p:nvSpPr>
              <p:cNvPr id="30" name="矩形 29"/>
              <p:cNvSpPr/>
              <p:nvPr/>
            </p:nvSpPr>
            <p:spPr>
              <a:xfrm>
                <a:off x="0" y="4436360"/>
                <a:ext cx="11442699" cy="29399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矩形 30"/>
              <p:cNvSpPr/>
              <p:nvPr/>
            </p:nvSpPr>
            <p:spPr>
              <a:xfrm>
                <a:off x="0" y="4317767"/>
                <a:ext cx="11442699" cy="29399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63306"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zh-CN" sz="1600" kern="1200" dirty="0"/>
                  <a:t>对其直接负责的主管人员和其他直接责任人员依照本法的规定处罚。其他法律、行政法规对同一行为规定给予单位处罚的，依照其规定处罚。</a:t>
                </a:r>
                <a:endParaRPr lang="en-US" sz="1600" kern="1200" dirty="0"/>
              </a:p>
            </p:txBody>
          </p:sp>
        </p:grpSp>
        <p:grpSp>
          <p:nvGrpSpPr>
            <p:cNvPr id="6" name="组合 5"/>
            <p:cNvGrpSpPr/>
            <p:nvPr/>
          </p:nvGrpSpPr>
          <p:grpSpPr>
            <a:xfrm>
              <a:off x="380730" y="2752940"/>
              <a:ext cx="5150392" cy="463503"/>
              <a:chOff x="13474" y="4677297"/>
              <a:chExt cx="11415751" cy="249064"/>
            </a:xfrm>
          </p:grpSpPr>
          <p:sp>
            <p:nvSpPr>
              <p:cNvPr id="28" name="圆角矩形 27"/>
              <p:cNvSpPr/>
              <p:nvPr/>
            </p:nvSpPr>
            <p:spPr>
              <a:xfrm>
                <a:off x="63336" y="4715001"/>
                <a:ext cx="9092228" cy="17888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圆角矩形 12"/>
              <p:cNvSpPr/>
              <p:nvPr/>
            </p:nvSpPr>
            <p:spPr>
              <a:xfrm>
                <a:off x="13474" y="4677297"/>
                <a:ext cx="11415751" cy="2490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zh-CN" sz="1600" kern="1200" dirty="0">
                    <a:solidFill>
                      <a:schemeClr val="bg1"/>
                    </a:solidFill>
                  </a:rPr>
                  <a:t>⑧减轻处罚或不予处罚的情形（第 </a:t>
                </a:r>
                <a:r>
                  <a:rPr lang="en-US" sz="1600" kern="1200" dirty="0">
                    <a:solidFill>
                      <a:schemeClr val="bg1"/>
                    </a:solidFill>
                  </a:rPr>
                  <a:t>19 </a:t>
                </a:r>
                <a:r>
                  <a:rPr lang="zh-CN" sz="1600" kern="1200" dirty="0">
                    <a:solidFill>
                      <a:schemeClr val="bg1"/>
                    </a:solidFill>
                  </a:rPr>
                  <a:t>、</a:t>
                </a:r>
                <a:r>
                  <a:rPr lang="en-US" sz="1600" kern="1200" dirty="0">
                    <a:solidFill>
                      <a:schemeClr val="bg1"/>
                    </a:solidFill>
                  </a:rPr>
                  <a:t>20</a:t>
                </a:r>
                <a:r>
                  <a:rPr lang="zh-CN" sz="1600" kern="1200" dirty="0">
                    <a:solidFill>
                      <a:schemeClr val="bg1"/>
                    </a:solidFill>
                  </a:rPr>
                  <a:t>条）</a:t>
                </a:r>
                <a:endParaRPr lang="en-US" sz="1600" kern="1200" dirty="0">
                  <a:solidFill>
                    <a:schemeClr val="bg1"/>
                  </a:solidFill>
                </a:endParaRPr>
              </a:p>
            </p:txBody>
          </p:sp>
        </p:grpSp>
        <p:grpSp>
          <p:nvGrpSpPr>
            <p:cNvPr id="7" name="组合 6"/>
            <p:cNvGrpSpPr/>
            <p:nvPr/>
          </p:nvGrpSpPr>
          <p:grpSpPr>
            <a:xfrm>
              <a:off x="374651" y="3184859"/>
              <a:ext cx="10394950" cy="599807"/>
              <a:chOff x="0" y="4974618"/>
              <a:chExt cx="11442699" cy="599807"/>
            </a:xfrm>
          </p:grpSpPr>
          <p:sp>
            <p:nvSpPr>
              <p:cNvPr id="26" name="矩形 25"/>
              <p:cNvSpPr/>
              <p:nvPr/>
            </p:nvSpPr>
            <p:spPr>
              <a:xfrm>
                <a:off x="0" y="5006368"/>
                <a:ext cx="11442699" cy="56805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矩形 26"/>
              <p:cNvSpPr/>
              <p:nvPr/>
            </p:nvSpPr>
            <p:spPr>
              <a:xfrm>
                <a:off x="0" y="4974618"/>
                <a:ext cx="11442699" cy="56805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63306"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zh-CN" sz="1600" kern="1200" dirty="0"/>
                  <a:t>情节特别轻微的；主动消除或者减轻违法后果，并取得被侵害人谅解的；出于他人胁迫或者诱骗的；主动投案，向公安机关如实陈述自己的违法行为的；有立功表现的。</a:t>
                </a:r>
                <a:endParaRPr lang="en-US" sz="1600" kern="1200" dirty="0"/>
              </a:p>
            </p:txBody>
          </p:sp>
        </p:grpSp>
        <p:grpSp>
          <p:nvGrpSpPr>
            <p:cNvPr id="8" name="组合 7"/>
            <p:cNvGrpSpPr/>
            <p:nvPr/>
          </p:nvGrpSpPr>
          <p:grpSpPr>
            <a:xfrm>
              <a:off x="380730" y="3663672"/>
              <a:ext cx="4124595" cy="463503"/>
              <a:chOff x="13474" y="5495772"/>
              <a:chExt cx="9142090" cy="249064"/>
            </a:xfrm>
          </p:grpSpPr>
          <p:sp>
            <p:nvSpPr>
              <p:cNvPr id="24" name="圆角矩形 23"/>
              <p:cNvSpPr/>
              <p:nvPr/>
            </p:nvSpPr>
            <p:spPr>
              <a:xfrm>
                <a:off x="63336" y="5523240"/>
                <a:ext cx="9092228" cy="17888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圆角矩形 16"/>
              <p:cNvSpPr/>
              <p:nvPr/>
            </p:nvSpPr>
            <p:spPr>
              <a:xfrm>
                <a:off x="13474" y="5495772"/>
                <a:ext cx="8086491" cy="2490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zh-CN" sz="1600" kern="1200" dirty="0">
                    <a:solidFill>
                      <a:schemeClr val="bg1"/>
                    </a:solidFill>
                  </a:rPr>
                  <a:t>⑨从重处罚的情形（第 </a:t>
                </a:r>
                <a:r>
                  <a:rPr lang="en-US" sz="1600" kern="1200" dirty="0">
                    <a:solidFill>
                      <a:schemeClr val="bg1"/>
                    </a:solidFill>
                  </a:rPr>
                  <a:t>20 </a:t>
                </a:r>
                <a:r>
                  <a:rPr lang="zh-CN" sz="1600" kern="1200" dirty="0">
                    <a:solidFill>
                      <a:schemeClr val="bg1"/>
                    </a:solidFill>
                  </a:rPr>
                  <a:t>条）</a:t>
                </a:r>
                <a:endParaRPr lang="en-US" sz="1600" kern="1200" dirty="0">
                  <a:solidFill>
                    <a:schemeClr val="bg1"/>
                  </a:solidFill>
                </a:endParaRPr>
              </a:p>
            </p:txBody>
          </p:sp>
        </p:grpSp>
        <p:grpSp>
          <p:nvGrpSpPr>
            <p:cNvPr id="9" name="组合 8"/>
            <p:cNvGrpSpPr/>
            <p:nvPr/>
          </p:nvGrpSpPr>
          <p:grpSpPr>
            <a:xfrm>
              <a:off x="374650" y="4066976"/>
              <a:ext cx="10483849" cy="682785"/>
              <a:chOff x="0" y="5680263"/>
              <a:chExt cx="11442699" cy="469152"/>
            </a:xfrm>
          </p:grpSpPr>
          <p:sp>
            <p:nvSpPr>
              <p:cNvPr id="22" name="矩形 21"/>
              <p:cNvSpPr/>
              <p:nvPr/>
            </p:nvSpPr>
            <p:spPr>
              <a:xfrm>
                <a:off x="0" y="5850438"/>
                <a:ext cx="11442699" cy="29897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矩形 22"/>
              <p:cNvSpPr/>
              <p:nvPr/>
            </p:nvSpPr>
            <p:spPr>
              <a:xfrm>
                <a:off x="0" y="5680263"/>
                <a:ext cx="11442699" cy="29897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63306"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zh-CN" sz="1600" kern="1200" dirty="0"/>
                  <a:t>有较严重后果的；教唆、胁迫、诱骗他人违反治安管理的；对报案人、控告人、举报人、证人打击报复的；</a:t>
                </a:r>
                <a:r>
                  <a:rPr lang="en-US" sz="1600" kern="1200" dirty="0"/>
                  <a:t>6 </a:t>
                </a:r>
                <a:r>
                  <a:rPr lang="zh-CN" sz="1600" kern="1200" dirty="0"/>
                  <a:t>个月内曾受过治安管理处罚的。</a:t>
                </a:r>
                <a:endParaRPr lang="en-US" sz="1600" kern="1200" dirty="0"/>
              </a:p>
            </p:txBody>
          </p:sp>
        </p:grpSp>
        <p:grpSp>
          <p:nvGrpSpPr>
            <p:cNvPr id="10" name="组合 9"/>
            <p:cNvGrpSpPr/>
            <p:nvPr/>
          </p:nvGrpSpPr>
          <p:grpSpPr>
            <a:xfrm>
              <a:off x="380730" y="4514879"/>
              <a:ext cx="4124595" cy="463503"/>
              <a:chOff x="13474" y="6014459"/>
              <a:chExt cx="9142090" cy="249064"/>
            </a:xfrm>
          </p:grpSpPr>
          <p:sp>
            <p:nvSpPr>
              <p:cNvPr id="20" name="圆角矩形 19"/>
              <p:cNvSpPr/>
              <p:nvPr/>
            </p:nvSpPr>
            <p:spPr>
              <a:xfrm>
                <a:off x="63336" y="6057284"/>
                <a:ext cx="9092228" cy="17888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dirty="0"/>
              </a:p>
            </p:txBody>
          </p:sp>
          <p:sp>
            <p:nvSpPr>
              <p:cNvPr id="21" name="圆角矩形 20"/>
              <p:cNvSpPr/>
              <p:nvPr/>
            </p:nvSpPr>
            <p:spPr>
              <a:xfrm>
                <a:off x="13474" y="6014459"/>
                <a:ext cx="8846522" cy="2490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zh-CN" sz="1600" kern="1200" dirty="0"/>
                  <a:t>⑩不予执行行政拘留处罚的情形（第 </a:t>
                </a:r>
                <a:r>
                  <a:rPr lang="en-US" sz="1600" kern="1200" dirty="0"/>
                  <a:t>21 </a:t>
                </a:r>
                <a:r>
                  <a:rPr lang="zh-CN" sz="1600" kern="1200" dirty="0"/>
                  <a:t>条）</a:t>
                </a:r>
                <a:endParaRPr lang="en-US" sz="1600" kern="1200" dirty="0"/>
              </a:p>
            </p:txBody>
          </p:sp>
        </p:grpSp>
        <p:grpSp>
          <p:nvGrpSpPr>
            <p:cNvPr id="11" name="组合 10"/>
            <p:cNvGrpSpPr/>
            <p:nvPr/>
          </p:nvGrpSpPr>
          <p:grpSpPr>
            <a:xfrm>
              <a:off x="374650" y="4940564"/>
              <a:ext cx="10585450" cy="749122"/>
              <a:chOff x="0" y="6173073"/>
              <a:chExt cx="11442699" cy="551332"/>
            </a:xfrm>
          </p:grpSpPr>
          <p:sp>
            <p:nvSpPr>
              <p:cNvPr id="18" name="矩形 17"/>
              <p:cNvSpPr/>
              <p:nvPr/>
            </p:nvSpPr>
            <p:spPr>
              <a:xfrm>
                <a:off x="0" y="6425428"/>
                <a:ext cx="11442699" cy="29897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矩形 18"/>
              <p:cNvSpPr/>
              <p:nvPr/>
            </p:nvSpPr>
            <p:spPr>
              <a:xfrm>
                <a:off x="0" y="6173073"/>
                <a:ext cx="11442699" cy="29897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63306"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zh-CN" sz="1600" kern="1200" dirty="0">
                    <a:solidFill>
                      <a:schemeClr val="tx1"/>
                    </a:solidFill>
                  </a:rPr>
                  <a:t>已满 </a:t>
                </a:r>
                <a:r>
                  <a:rPr lang="en-US" sz="1600" kern="1200" dirty="0">
                    <a:solidFill>
                      <a:schemeClr val="tx1"/>
                    </a:solidFill>
                  </a:rPr>
                  <a:t>14 </a:t>
                </a:r>
                <a:r>
                  <a:rPr lang="zh-CN" sz="1600" kern="1200" dirty="0">
                    <a:solidFill>
                      <a:schemeClr val="tx1"/>
                    </a:solidFill>
                  </a:rPr>
                  <a:t>周岁不满 </a:t>
                </a:r>
                <a:r>
                  <a:rPr lang="en-US" sz="1600" kern="1200" dirty="0">
                    <a:solidFill>
                      <a:schemeClr val="tx1"/>
                    </a:solidFill>
                  </a:rPr>
                  <a:t>16 </a:t>
                </a:r>
                <a:r>
                  <a:rPr lang="zh-CN" sz="1600" kern="1200" dirty="0">
                    <a:solidFill>
                      <a:schemeClr val="tx1"/>
                    </a:solidFill>
                  </a:rPr>
                  <a:t>周岁的；已满 </a:t>
                </a:r>
                <a:r>
                  <a:rPr lang="en-US" sz="1600" kern="1200" dirty="0">
                    <a:solidFill>
                      <a:schemeClr val="tx1"/>
                    </a:solidFill>
                  </a:rPr>
                  <a:t>16 </a:t>
                </a:r>
                <a:r>
                  <a:rPr lang="zh-CN" sz="1600" kern="1200" dirty="0">
                    <a:solidFill>
                      <a:schemeClr val="tx1"/>
                    </a:solidFill>
                  </a:rPr>
                  <a:t>周岁不满 </a:t>
                </a:r>
                <a:r>
                  <a:rPr lang="en-US" sz="1600" kern="1200" dirty="0">
                    <a:solidFill>
                      <a:schemeClr val="tx1"/>
                    </a:solidFill>
                  </a:rPr>
                  <a:t>18 </a:t>
                </a:r>
                <a:r>
                  <a:rPr lang="zh-CN" sz="1600" kern="1200" dirty="0">
                    <a:solidFill>
                      <a:schemeClr val="tx1"/>
                    </a:solidFill>
                  </a:rPr>
                  <a:t>周岁，初次违反治安管理的；</a:t>
                </a:r>
                <a:r>
                  <a:rPr lang="en-US" sz="1600" kern="1200" dirty="0">
                    <a:solidFill>
                      <a:schemeClr val="tx1"/>
                    </a:solidFill>
                  </a:rPr>
                  <a:t>70 </a:t>
                </a:r>
                <a:r>
                  <a:rPr lang="zh-CN" sz="1600" kern="1200" dirty="0">
                    <a:solidFill>
                      <a:schemeClr val="tx1"/>
                    </a:solidFill>
                  </a:rPr>
                  <a:t>周岁以上的；怀孕或者哺乳自己不满 </a:t>
                </a:r>
                <a:r>
                  <a:rPr lang="en-US" sz="1600" kern="1200" dirty="0">
                    <a:solidFill>
                      <a:schemeClr val="tx1"/>
                    </a:solidFill>
                  </a:rPr>
                  <a:t>1 </a:t>
                </a:r>
                <a:r>
                  <a:rPr lang="zh-CN" sz="1600" kern="1200" dirty="0">
                    <a:solidFill>
                      <a:schemeClr val="tx1"/>
                    </a:solidFill>
                  </a:rPr>
                  <a:t>周岁婴儿的。</a:t>
                </a:r>
                <a:endParaRPr lang="en-US" sz="1600" kern="1200" dirty="0">
                  <a:solidFill>
                    <a:schemeClr val="tx1"/>
                  </a:solidFill>
                </a:endParaRPr>
              </a:p>
            </p:txBody>
          </p:sp>
        </p:grpSp>
        <p:grpSp>
          <p:nvGrpSpPr>
            <p:cNvPr id="12" name="组合 11"/>
            <p:cNvGrpSpPr/>
            <p:nvPr/>
          </p:nvGrpSpPr>
          <p:grpSpPr>
            <a:xfrm>
              <a:off x="380730" y="5432764"/>
              <a:ext cx="4124595" cy="463503"/>
              <a:chOff x="13474" y="6548503"/>
              <a:chExt cx="9142090" cy="249064"/>
            </a:xfrm>
          </p:grpSpPr>
          <p:sp>
            <p:nvSpPr>
              <p:cNvPr id="16" name="圆角矩形 15"/>
              <p:cNvSpPr/>
              <p:nvPr/>
            </p:nvSpPr>
            <p:spPr>
              <a:xfrm>
                <a:off x="63336" y="6565734"/>
                <a:ext cx="9092228" cy="17888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dirty="0"/>
              </a:p>
            </p:txBody>
          </p:sp>
          <p:sp>
            <p:nvSpPr>
              <p:cNvPr id="17" name="圆角矩形 24"/>
              <p:cNvSpPr/>
              <p:nvPr/>
            </p:nvSpPr>
            <p:spPr>
              <a:xfrm>
                <a:off x="13474" y="6548503"/>
                <a:ext cx="7410907" cy="2490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zh-CN" altLang="en-US" sz="1600" b="0" i="0" dirty="0">
                    <a:solidFill>
                      <a:schemeClr val="bg1"/>
                    </a:solidFill>
                    <a:effectLst/>
                    <a:latin typeface="Arial" panose="020B0604020202020204" pitchFamily="34" charset="0"/>
                  </a:rPr>
                  <a:t>⑪</a:t>
                </a:r>
                <a:r>
                  <a:rPr lang="zh-CN" sz="1600" kern="1200" dirty="0">
                    <a:solidFill>
                      <a:schemeClr val="bg1"/>
                    </a:solidFill>
                  </a:rPr>
                  <a:t>追究时效</a:t>
                </a:r>
                <a:endParaRPr lang="zh-CN" sz="1600" kern="1200" dirty="0">
                  <a:solidFill>
                    <a:schemeClr val="bg1"/>
                  </a:solidFill>
                </a:endParaRPr>
              </a:p>
            </p:txBody>
          </p:sp>
        </p:grpSp>
        <p:grpSp>
          <p:nvGrpSpPr>
            <p:cNvPr id="13" name="组合 12"/>
            <p:cNvGrpSpPr/>
            <p:nvPr/>
          </p:nvGrpSpPr>
          <p:grpSpPr>
            <a:xfrm>
              <a:off x="374651" y="5864709"/>
              <a:ext cx="10775949" cy="1006207"/>
              <a:chOff x="0" y="6562268"/>
              <a:chExt cx="11442699" cy="1006207"/>
            </a:xfrm>
          </p:grpSpPr>
          <p:sp>
            <p:nvSpPr>
              <p:cNvPr id="14" name="矩形 13"/>
              <p:cNvSpPr/>
              <p:nvPr/>
            </p:nvSpPr>
            <p:spPr>
              <a:xfrm>
                <a:off x="0" y="7000418"/>
                <a:ext cx="11442699" cy="56805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矩形 14"/>
              <p:cNvSpPr/>
              <p:nvPr/>
            </p:nvSpPr>
            <p:spPr>
              <a:xfrm>
                <a:off x="0" y="6562268"/>
                <a:ext cx="11442699" cy="56805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63306"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en-US" sz="1600" kern="1200" dirty="0"/>
                  <a:t>《</a:t>
                </a:r>
                <a:r>
                  <a:rPr lang="zh-CN" sz="1600" kern="1200" dirty="0"/>
                  <a:t>治安管理处罚法</a:t>
                </a:r>
                <a:r>
                  <a:rPr lang="en-US" sz="1600" kern="1200" dirty="0"/>
                  <a:t>》</a:t>
                </a:r>
                <a:r>
                  <a:rPr lang="zh-CN" sz="1600" kern="1200" dirty="0"/>
                  <a:t>第</a:t>
                </a:r>
                <a:r>
                  <a:rPr lang="en-US" sz="1600" kern="1200" dirty="0"/>
                  <a:t>22</a:t>
                </a:r>
                <a:r>
                  <a:rPr lang="zh-CN" sz="1600" kern="1200" dirty="0"/>
                  <a:t>条规定，违反治安管理行为在</a:t>
                </a:r>
                <a:r>
                  <a:rPr lang="en-US" sz="1600" kern="1200" dirty="0"/>
                  <a:t>6</a:t>
                </a:r>
                <a:r>
                  <a:rPr lang="zh-CN" sz="1600" kern="1200" dirty="0"/>
                  <a:t>个月内没有被公安机关发现的，不再处罚。前款规定的期限，从违反治安管理行为发生之日起计算；违反治安管理行为有连续或者继续状态的，从行为终了之日起计算。</a:t>
                </a:r>
                <a:endParaRPr lang="zh-CN" sz="1600" kern="1200" dirty="0"/>
              </a:p>
            </p:txBody>
          </p:sp>
        </p:grpSp>
      </p:gr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68400" y="1051342"/>
            <a:ext cx="9410700" cy="5201424"/>
          </a:xfrm>
          <a:prstGeom prst="rect">
            <a:avLst/>
          </a:prstGeom>
        </p:spPr>
        <p:txBody>
          <a:bodyPr wrap="square">
            <a:spAutoFit/>
          </a:bodyPr>
          <a:lstStyle/>
          <a:p>
            <a:r>
              <a:rPr lang="en-US" altLang="zh-CN" b="1" dirty="0"/>
              <a:t>2. </a:t>
            </a:r>
            <a:r>
              <a:rPr lang="zh-CN" altLang="en-US" b="1" dirty="0"/>
              <a:t>违反治安管理的行为与处罚</a:t>
            </a:r>
            <a:endParaRPr lang="en-US" altLang="zh-CN" b="1" dirty="0"/>
          </a:p>
          <a:p>
            <a:endParaRPr lang="en-US" altLang="zh-CN" sz="1000" dirty="0"/>
          </a:p>
          <a:p>
            <a:r>
              <a:rPr lang="zh-CN" altLang="en-US" sz="1600" dirty="0"/>
              <a:t>旅游者在旅游活动中的不文明行为情节严重的，可能违反</a:t>
            </a:r>
            <a:r>
              <a:rPr lang="en-US" altLang="zh-CN" sz="1600" dirty="0"/>
              <a:t>《</a:t>
            </a:r>
            <a:r>
              <a:rPr lang="zh-CN" altLang="en-US" sz="1600" dirty="0"/>
              <a:t>治安管理处罚法</a:t>
            </a:r>
            <a:r>
              <a:rPr lang="en-US" altLang="zh-CN" sz="1600" dirty="0"/>
              <a:t>》</a:t>
            </a:r>
            <a:r>
              <a:rPr lang="zh-CN" altLang="en-US" sz="1600" dirty="0"/>
              <a:t>，执法者将依据法律对违反治安管理的行为给予相应的行政处罚。</a:t>
            </a:r>
            <a:endParaRPr lang="en-US" altLang="zh-CN" sz="1600" dirty="0"/>
          </a:p>
          <a:p>
            <a:r>
              <a:rPr lang="zh-CN" altLang="en-US" sz="1600" dirty="0"/>
              <a:t>（</a:t>
            </a:r>
            <a:r>
              <a:rPr lang="en-US" altLang="zh-CN" sz="1600" dirty="0"/>
              <a:t>1</a:t>
            </a:r>
            <a:r>
              <a:rPr lang="zh-CN" altLang="en-US" sz="1600" dirty="0"/>
              <a:t>）扰乱公共秩序（第</a:t>
            </a:r>
            <a:r>
              <a:rPr lang="en-US" altLang="zh-CN" sz="1600" dirty="0"/>
              <a:t>23</a:t>
            </a:r>
            <a:r>
              <a:rPr lang="zh-CN" altLang="en-US" sz="1600" dirty="0"/>
              <a:t>、</a:t>
            </a:r>
            <a:r>
              <a:rPr lang="en-US" altLang="zh-CN" sz="1600" dirty="0"/>
              <a:t>24</a:t>
            </a:r>
            <a:r>
              <a:rPr lang="zh-CN" altLang="en-US" sz="1600" dirty="0"/>
              <a:t>条）</a:t>
            </a:r>
            <a:endParaRPr lang="en-US" altLang="zh-CN" sz="1600" dirty="0"/>
          </a:p>
          <a:p>
            <a:r>
              <a:rPr lang="zh-CN" altLang="en-US" sz="1600" dirty="0"/>
              <a:t>（</a:t>
            </a:r>
            <a:r>
              <a:rPr lang="en-US" altLang="zh-CN" sz="1600" dirty="0"/>
              <a:t>2</a:t>
            </a:r>
            <a:r>
              <a:rPr lang="zh-CN" altLang="en-US" sz="1600" dirty="0"/>
              <a:t>）妨害公共安全</a:t>
            </a:r>
            <a:endParaRPr lang="en-US" altLang="zh-CN" sz="1600" dirty="0"/>
          </a:p>
          <a:p>
            <a:pPr indent="444500"/>
            <a:r>
              <a:rPr lang="zh-CN" altLang="en-US" sz="1600" dirty="0"/>
              <a:t>①盗窃、损毁公共设施（第 </a:t>
            </a:r>
            <a:r>
              <a:rPr lang="en-US" altLang="zh-CN" sz="1600" dirty="0"/>
              <a:t>33 </a:t>
            </a:r>
            <a:r>
              <a:rPr lang="zh-CN" altLang="en-US" sz="1600" dirty="0"/>
              <a:t>条）</a:t>
            </a:r>
            <a:endParaRPr lang="en-US" altLang="zh-CN" sz="1600" dirty="0"/>
          </a:p>
          <a:p>
            <a:pPr indent="444500"/>
            <a:r>
              <a:rPr lang="zh-CN" altLang="en-US" sz="1600" dirty="0"/>
              <a:t>②盗窃、损害航空设施（第 </a:t>
            </a:r>
            <a:r>
              <a:rPr lang="en-US" altLang="zh-CN" sz="1600" dirty="0"/>
              <a:t>34 </a:t>
            </a:r>
            <a:r>
              <a:rPr lang="zh-CN" altLang="en-US" sz="1600" dirty="0"/>
              <a:t>条）</a:t>
            </a:r>
            <a:endParaRPr lang="en-US" altLang="zh-CN" sz="1600" dirty="0"/>
          </a:p>
          <a:p>
            <a:pPr indent="444500"/>
            <a:r>
              <a:rPr lang="zh-CN" altLang="en-US" sz="1600" dirty="0"/>
              <a:t>③盗窃、损毁铁路设施（第 </a:t>
            </a:r>
            <a:r>
              <a:rPr lang="en-US" altLang="zh-CN" sz="1600" dirty="0"/>
              <a:t>35 </a:t>
            </a:r>
            <a:r>
              <a:rPr lang="zh-CN" altLang="en-US" sz="1600" dirty="0"/>
              <a:t>条）</a:t>
            </a:r>
            <a:endParaRPr lang="en-US" altLang="zh-CN" sz="1600" dirty="0"/>
          </a:p>
          <a:p>
            <a:r>
              <a:rPr lang="zh-CN" altLang="en-US" sz="1600" dirty="0"/>
              <a:t>（</a:t>
            </a:r>
            <a:r>
              <a:rPr lang="en-US" altLang="zh-CN" sz="1600" dirty="0"/>
              <a:t>3</a:t>
            </a:r>
            <a:r>
              <a:rPr lang="zh-CN" altLang="en-US" sz="1600" dirty="0"/>
              <a:t>）侵犯他人人身权利、财产权利</a:t>
            </a:r>
            <a:endParaRPr lang="en-US" altLang="zh-CN" sz="1600" dirty="0"/>
          </a:p>
          <a:p>
            <a:pPr indent="444500"/>
            <a:r>
              <a:rPr lang="zh-CN" altLang="en-US" sz="1600" dirty="0"/>
              <a:t>①偷窥、偷拍、窃听、散布他人隐私（第 </a:t>
            </a:r>
            <a:r>
              <a:rPr lang="en-US" altLang="zh-CN" sz="1600" dirty="0"/>
              <a:t>42 </a:t>
            </a:r>
            <a:r>
              <a:rPr lang="zh-CN" altLang="en-US" sz="1600" dirty="0"/>
              <a:t>条）</a:t>
            </a:r>
            <a:endParaRPr lang="en-US" altLang="zh-CN" sz="1600" dirty="0"/>
          </a:p>
          <a:p>
            <a:pPr indent="444500"/>
            <a:r>
              <a:rPr lang="zh-CN" altLang="en-US" sz="1600" dirty="0"/>
              <a:t>②殴打他人或者故意伤害他人身体（第 </a:t>
            </a:r>
            <a:r>
              <a:rPr lang="en-US" altLang="zh-CN" sz="1600" dirty="0"/>
              <a:t>43</a:t>
            </a:r>
            <a:r>
              <a:rPr lang="zh-CN" altLang="en-US" sz="1600" dirty="0"/>
              <a:t>条）</a:t>
            </a:r>
            <a:endParaRPr lang="en-US" altLang="zh-CN" sz="1600" dirty="0"/>
          </a:p>
          <a:p>
            <a:pPr indent="444500"/>
            <a:r>
              <a:rPr lang="zh-CN" altLang="en-US" sz="1600" dirty="0"/>
              <a:t>③猥亵他人或在公共场所裸露身体（第 </a:t>
            </a:r>
            <a:r>
              <a:rPr lang="en-US" altLang="zh-CN" sz="1600" dirty="0"/>
              <a:t>44 </a:t>
            </a:r>
            <a:r>
              <a:rPr lang="zh-CN" altLang="en-US" sz="1600" dirty="0"/>
              <a:t>条）</a:t>
            </a:r>
            <a:endParaRPr lang="en-US" altLang="zh-CN" sz="1600" dirty="0"/>
          </a:p>
          <a:p>
            <a:pPr indent="444500"/>
            <a:r>
              <a:rPr lang="zh-CN" altLang="en-US" sz="1600" dirty="0"/>
              <a:t>④侵犯公私财物（第 </a:t>
            </a:r>
            <a:r>
              <a:rPr lang="en-US" altLang="zh-CN" sz="1600" dirty="0"/>
              <a:t>49 </a:t>
            </a:r>
            <a:r>
              <a:rPr lang="zh-CN" altLang="en-US" sz="1600" dirty="0"/>
              <a:t>条）</a:t>
            </a:r>
            <a:endParaRPr lang="en-US" altLang="zh-CN" sz="1600" dirty="0"/>
          </a:p>
          <a:p>
            <a:r>
              <a:rPr lang="zh-CN" altLang="en-US" sz="1600" dirty="0"/>
              <a:t>（</a:t>
            </a:r>
            <a:r>
              <a:rPr lang="en-US" altLang="zh-CN" sz="1600" dirty="0"/>
              <a:t>4</a:t>
            </a:r>
            <a:r>
              <a:rPr lang="zh-CN" altLang="en-US" sz="1600" dirty="0"/>
              <a:t>）妨害社会管理</a:t>
            </a:r>
            <a:endParaRPr lang="en-US" altLang="zh-CN" sz="1600" dirty="0"/>
          </a:p>
          <a:p>
            <a:pPr indent="444500"/>
            <a:r>
              <a:rPr lang="zh-CN" altLang="en-US" sz="1600" dirty="0"/>
              <a:t>①制造噪声干扰他人生活（第</a:t>
            </a:r>
            <a:r>
              <a:rPr lang="en-US" altLang="zh-CN" sz="1600" dirty="0"/>
              <a:t>58 </a:t>
            </a:r>
            <a:r>
              <a:rPr lang="zh-CN" altLang="en-US" sz="1600" dirty="0"/>
              <a:t>条）</a:t>
            </a:r>
            <a:endParaRPr lang="en-US" altLang="zh-CN" sz="1600" dirty="0"/>
          </a:p>
          <a:p>
            <a:pPr indent="444500"/>
            <a:r>
              <a:rPr lang="zh-CN" altLang="en-US" sz="1600" dirty="0"/>
              <a:t>②妨害文物管理（第 </a:t>
            </a:r>
            <a:r>
              <a:rPr lang="en-US" altLang="zh-CN" sz="1600" dirty="0"/>
              <a:t>63 </a:t>
            </a:r>
            <a:r>
              <a:rPr lang="zh-CN" altLang="en-US" sz="1600" dirty="0"/>
              <a:t>条）</a:t>
            </a:r>
            <a:endParaRPr lang="en-US" altLang="zh-CN" sz="1600" dirty="0"/>
          </a:p>
          <a:p>
            <a:pPr indent="444500"/>
            <a:r>
              <a:rPr lang="zh-CN" altLang="en-US" sz="1600" dirty="0"/>
              <a:t>③嫖娼（第 </a:t>
            </a:r>
            <a:r>
              <a:rPr lang="en-US" altLang="zh-CN" sz="1600" dirty="0"/>
              <a:t>66 </a:t>
            </a:r>
            <a:r>
              <a:rPr lang="zh-CN" altLang="en-US" sz="1600" dirty="0"/>
              <a:t>条）</a:t>
            </a:r>
            <a:endParaRPr lang="en-US" altLang="zh-CN" sz="1600" dirty="0"/>
          </a:p>
          <a:p>
            <a:pPr indent="444500"/>
            <a:r>
              <a:rPr lang="zh-CN" altLang="en-US" sz="1600" dirty="0"/>
              <a:t>④参与淫秽活动（第 </a:t>
            </a:r>
            <a:r>
              <a:rPr lang="en-US" altLang="zh-CN" sz="1600" dirty="0"/>
              <a:t>69 </a:t>
            </a:r>
            <a:r>
              <a:rPr lang="zh-CN" altLang="en-US" sz="1600" dirty="0"/>
              <a:t>条）</a:t>
            </a:r>
            <a:endParaRPr lang="en-US" altLang="zh-CN" sz="1600" dirty="0"/>
          </a:p>
          <a:p>
            <a:pPr indent="444500"/>
            <a:r>
              <a:rPr lang="zh-CN" altLang="en-US" sz="1600" dirty="0"/>
              <a:t>⑤赌博（第 </a:t>
            </a:r>
            <a:r>
              <a:rPr lang="en-US" altLang="zh-CN" sz="1600" dirty="0"/>
              <a:t>70 </a:t>
            </a:r>
            <a:r>
              <a:rPr lang="zh-CN" altLang="en-US" sz="1600" dirty="0"/>
              <a:t>条）</a:t>
            </a:r>
            <a:endParaRPr lang="en-US" altLang="zh-CN" sz="1600" dirty="0"/>
          </a:p>
          <a:p>
            <a:pPr indent="444500"/>
            <a:r>
              <a:rPr lang="zh-CN" altLang="en-US" sz="1600" dirty="0"/>
              <a:t>⑥非法持有或吸食毒品（第 </a:t>
            </a:r>
            <a:r>
              <a:rPr lang="en-US" altLang="zh-CN" sz="1600" dirty="0"/>
              <a:t>72 </a:t>
            </a:r>
            <a:r>
              <a:rPr lang="zh-CN" altLang="en-US" sz="1600" dirty="0"/>
              <a:t>条）</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56657" y="1020184"/>
            <a:ext cx="3401893" cy="369332"/>
          </a:xfrm>
          <a:prstGeom prst="rect">
            <a:avLst/>
          </a:prstGeom>
        </p:spPr>
        <p:txBody>
          <a:bodyPr wrap="none">
            <a:spAutoFit/>
          </a:bodyPr>
          <a:lstStyle/>
          <a:p>
            <a:r>
              <a:rPr lang="zh-CN" altLang="en-US" b="1" dirty="0"/>
              <a:t>第五节  民事诉讼证据法律制度</a:t>
            </a:r>
            <a:endParaRPr lang="zh-CN" altLang="en-US" b="1" dirty="0"/>
          </a:p>
        </p:txBody>
      </p:sp>
      <p:sp>
        <p:nvSpPr>
          <p:cNvPr id="20" name="文本框 19"/>
          <p:cNvSpPr txBox="1"/>
          <p:nvPr/>
        </p:nvSpPr>
        <p:spPr>
          <a:xfrm>
            <a:off x="884197" y="1573988"/>
            <a:ext cx="10423605" cy="4647426"/>
          </a:xfrm>
          <a:prstGeom prst="rect">
            <a:avLst/>
          </a:prstGeom>
          <a:noFill/>
        </p:spPr>
        <p:txBody>
          <a:bodyPr wrap="square">
            <a:spAutoFit/>
          </a:bodyPr>
          <a:lstStyle/>
          <a:p>
            <a:r>
              <a:rPr lang="zh-CN" altLang="en-US" b="1" dirty="0"/>
              <a:t>《民事证据规定》的主要内容：</a:t>
            </a:r>
            <a:endParaRPr lang="zh-CN" altLang="en-US" b="1" dirty="0"/>
          </a:p>
          <a:p>
            <a:r>
              <a:rPr lang="zh-CN" altLang="en-US" b="1" dirty="0"/>
              <a:t>1. 当事人举证 </a:t>
            </a:r>
            <a:endParaRPr lang="en-US" altLang="zh-CN" b="1" dirty="0"/>
          </a:p>
          <a:p>
            <a:pPr indent="457200"/>
            <a:r>
              <a:rPr lang="zh-CN" altLang="en-US" sz="1600" dirty="0"/>
              <a:t>（1）当事人起诉与反诉应提供的证据</a:t>
            </a:r>
            <a:endParaRPr lang="en-US" altLang="zh-CN" sz="1600" dirty="0"/>
          </a:p>
          <a:p>
            <a:pPr indent="457200"/>
            <a:r>
              <a:rPr lang="zh-CN" altLang="en-US" sz="1600" dirty="0"/>
              <a:t>（</a:t>
            </a:r>
            <a:r>
              <a:rPr lang="en-US" altLang="zh-CN" sz="1600" dirty="0"/>
              <a:t>2</a:t>
            </a:r>
            <a:r>
              <a:rPr lang="zh-CN" altLang="en-US" sz="1600" dirty="0"/>
              <a:t>）当事人自认的表现形式和规则</a:t>
            </a:r>
            <a:endParaRPr lang="en-US" altLang="zh-CN" sz="1600" dirty="0"/>
          </a:p>
          <a:p>
            <a:pPr indent="457200"/>
            <a:r>
              <a:rPr lang="zh-CN" altLang="en-US" sz="1600" dirty="0"/>
              <a:t>①陈述或承认；②拟制自认；③诉讼代理人自认；④共同诉讼人自认； ⑤限制自认。</a:t>
            </a:r>
            <a:endParaRPr lang="en-US" altLang="zh-CN" sz="1600" dirty="0"/>
          </a:p>
          <a:p>
            <a:pPr indent="457200"/>
            <a:r>
              <a:rPr lang="zh-CN" altLang="en-US" sz="1600" dirty="0"/>
              <a:t>（</a:t>
            </a:r>
            <a:r>
              <a:rPr lang="en-US" altLang="zh-CN" sz="1600" dirty="0"/>
              <a:t>3</a:t>
            </a:r>
            <a:r>
              <a:rPr lang="zh-CN" altLang="en-US" sz="1600" dirty="0"/>
              <a:t>）自认的法律确认和撤销自认</a:t>
            </a:r>
            <a:endParaRPr lang="en-US" altLang="zh-CN" sz="1600" dirty="0"/>
          </a:p>
          <a:p>
            <a:pPr indent="457200"/>
            <a:r>
              <a:rPr lang="zh-CN" altLang="en-US" sz="1600" dirty="0"/>
              <a:t>（</a:t>
            </a:r>
            <a:r>
              <a:rPr lang="en-US" altLang="zh-CN" sz="1600" dirty="0"/>
              <a:t>4</a:t>
            </a:r>
            <a:r>
              <a:rPr lang="zh-CN" altLang="en-US" sz="1600" dirty="0"/>
              <a:t>）免证事实</a:t>
            </a:r>
            <a:endParaRPr lang="en-US" altLang="zh-CN" sz="1600" dirty="0"/>
          </a:p>
          <a:p>
            <a:pPr indent="457200"/>
            <a:r>
              <a:rPr lang="zh-CN" altLang="en-US" sz="1600" dirty="0"/>
              <a:t>①自然规律以及定理、定律；②众所周知的事实；③根据法律规定推定的事实；④根据已知的事实和日常生活经验法则推定出的另一事实； ⑤已为仲裁机构的生效裁决所确认的事实；⑥已为人民法院发生法律效力的裁判所确认的基本事实；⑦已为有效公证文书所证明的事实。</a:t>
            </a:r>
            <a:endParaRPr lang="en-US" altLang="zh-CN" sz="1600" dirty="0"/>
          </a:p>
          <a:p>
            <a:pPr indent="457200"/>
            <a:r>
              <a:rPr lang="zh-CN" altLang="en-US" sz="1600" dirty="0"/>
              <a:t>（</a:t>
            </a:r>
            <a:r>
              <a:rPr lang="en-US" altLang="zh-CN" sz="1600" dirty="0"/>
              <a:t>5</a:t>
            </a:r>
            <a:r>
              <a:rPr lang="zh-CN" altLang="en-US" sz="1600" dirty="0"/>
              <a:t>）关于证据原件（物）提交原则和动产、不动产证据的举证要求</a:t>
            </a:r>
            <a:endParaRPr lang="en-US" altLang="zh-CN" sz="1600" dirty="0"/>
          </a:p>
          <a:p>
            <a:pPr indent="457200"/>
            <a:r>
              <a:rPr lang="zh-CN" altLang="en-US" sz="1600" dirty="0"/>
              <a:t>（</a:t>
            </a:r>
            <a:r>
              <a:rPr lang="en-US" altLang="zh-CN" sz="1600" dirty="0"/>
              <a:t>6</a:t>
            </a:r>
            <a:r>
              <a:rPr lang="zh-CN" altLang="en-US" sz="1600" dirty="0"/>
              <a:t>）电子数据和视听资料。</a:t>
            </a:r>
            <a:endParaRPr lang="en-US" altLang="zh-CN" sz="1600" dirty="0"/>
          </a:p>
          <a:p>
            <a:pPr indent="457200"/>
            <a:r>
              <a:rPr lang="zh-CN" altLang="en-US" sz="1600" dirty="0"/>
              <a:t>（</a:t>
            </a:r>
            <a:r>
              <a:rPr lang="en-US" altLang="zh-CN" sz="1600" dirty="0"/>
              <a:t>7</a:t>
            </a:r>
            <a:r>
              <a:rPr lang="zh-CN" altLang="en-US" sz="1600" dirty="0"/>
              <a:t>）域外形成的证据和外文书证或资料</a:t>
            </a:r>
            <a:endParaRPr lang="en-US" altLang="zh-CN" sz="1600" dirty="0"/>
          </a:p>
          <a:p>
            <a:pPr indent="457200"/>
            <a:endParaRPr lang="en-US" altLang="zh-CN" dirty="0"/>
          </a:p>
          <a:p>
            <a:r>
              <a:rPr lang="en-US" altLang="zh-CN" b="1" dirty="0"/>
              <a:t>2. </a:t>
            </a:r>
            <a:r>
              <a:rPr lang="zh-CN" altLang="en-US" b="1" dirty="0"/>
              <a:t>证据的调查收集和保全 </a:t>
            </a:r>
            <a:endParaRPr lang="en-US" altLang="zh-CN" b="1" dirty="0"/>
          </a:p>
          <a:p>
            <a:pPr indent="457200"/>
            <a:r>
              <a:rPr lang="zh-CN" altLang="en-US" sz="1600" dirty="0"/>
              <a:t>（</a:t>
            </a:r>
            <a:r>
              <a:rPr lang="en-US" altLang="zh-CN" sz="1600" dirty="0"/>
              <a:t>1</a:t>
            </a:r>
            <a:r>
              <a:rPr lang="zh-CN" altLang="en-US" sz="1600" dirty="0"/>
              <a:t>）关于调查取证的相关规定</a:t>
            </a:r>
            <a:endParaRPr lang="en-US" altLang="zh-CN" sz="1600" dirty="0"/>
          </a:p>
          <a:p>
            <a:pPr indent="457200"/>
            <a:r>
              <a:rPr lang="zh-CN" altLang="en-US" sz="1600" dirty="0"/>
              <a:t>（</a:t>
            </a:r>
            <a:r>
              <a:rPr lang="en-US" altLang="zh-CN" sz="1600" dirty="0"/>
              <a:t>2</a:t>
            </a:r>
            <a:r>
              <a:rPr lang="zh-CN" altLang="en-US" sz="1600" dirty="0"/>
              <a:t>）关于证据保全的相关规定 </a:t>
            </a:r>
            <a:endParaRPr lang="en-US" altLang="zh-CN" sz="1600" dirty="0"/>
          </a:p>
          <a:p>
            <a:pPr indent="457200"/>
            <a:r>
              <a:rPr lang="zh-CN" altLang="en-US" sz="1600" dirty="0"/>
              <a:t>（</a:t>
            </a:r>
            <a:r>
              <a:rPr lang="en-US" altLang="zh-CN" sz="1600" dirty="0"/>
              <a:t>3</a:t>
            </a:r>
            <a:r>
              <a:rPr lang="zh-CN" altLang="en-US" sz="1600" dirty="0"/>
              <a:t>）关于鉴定的相关规定</a:t>
            </a:r>
            <a:endParaRPr lang="zh-CN" altLang="en-US" sz="1600" dirty="0"/>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746276" y="1161534"/>
            <a:ext cx="4445448" cy="369332"/>
          </a:xfrm>
          <a:prstGeom prst="rect">
            <a:avLst/>
          </a:prstGeom>
        </p:spPr>
        <p:txBody>
          <a:bodyPr wrap="none">
            <a:spAutoFit/>
          </a:bodyPr>
          <a:lstStyle/>
          <a:p>
            <a:r>
              <a:rPr lang="zh-CN" altLang="en-US" b="1" dirty="0"/>
              <a:t>第六节  审理旅游纠纷案件适用法律的规定</a:t>
            </a:r>
            <a:endParaRPr lang="zh-CN" altLang="en-US" b="1" dirty="0"/>
          </a:p>
        </p:txBody>
      </p:sp>
      <p:sp>
        <p:nvSpPr>
          <p:cNvPr id="3" name="矩形 2"/>
          <p:cNvSpPr/>
          <p:nvPr/>
        </p:nvSpPr>
        <p:spPr>
          <a:xfrm>
            <a:off x="788987" y="1723747"/>
            <a:ext cx="10360025" cy="4370427"/>
          </a:xfrm>
          <a:prstGeom prst="rect">
            <a:avLst/>
          </a:prstGeom>
        </p:spPr>
        <p:txBody>
          <a:bodyPr wrap="square">
            <a:spAutoFit/>
          </a:bodyPr>
          <a:lstStyle/>
          <a:p>
            <a:r>
              <a:rPr lang="zh-CN" altLang="en-US" b="1" dirty="0"/>
              <a:t>一、适用范围、诉权与诉讼地位</a:t>
            </a:r>
            <a:endParaRPr lang="en-US" altLang="zh-CN" b="1" dirty="0"/>
          </a:p>
          <a:p>
            <a:r>
              <a:rPr lang="en-US" altLang="zh-CN" dirty="0"/>
              <a:t>《</a:t>
            </a:r>
            <a:r>
              <a:rPr lang="zh-CN" altLang="en-US" dirty="0"/>
              <a:t>最高人民法院关于审理旅游纠纷案件适用法律若干问题的规定</a:t>
            </a:r>
            <a:r>
              <a:rPr lang="en-US" altLang="zh-CN" dirty="0"/>
              <a:t>》</a:t>
            </a:r>
            <a:endParaRPr lang="en-US" altLang="zh-CN" dirty="0"/>
          </a:p>
          <a:p>
            <a:endParaRPr lang="en-US" altLang="zh-CN" dirty="0"/>
          </a:p>
          <a:p>
            <a:r>
              <a:rPr lang="en-US" altLang="zh-CN" b="1" dirty="0"/>
              <a:t>1.</a:t>
            </a:r>
            <a:r>
              <a:rPr lang="zh-CN" altLang="en-US" b="1" dirty="0"/>
              <a:t>适用范围（第 </a:t>
            </a:r>
            <a:r>
              <a:rPr lang="en-US" altLang="zh-CN" b="1" dirty="0"/>
              <a:t>1 </a:t>
            </a:r>
            <a:r>
              <a:rPr lang="zh-CN" altLang="en-US" b="1" dirty="0"/>
              <a:t>条）</a:t>
            </a:r>
            <a:endParaRPr lang="en-US" altLang="zh-CN" b="1" dirty="0"/>
          </a:p>
          <a:p>
            <a:pPr indent="457200"/>
            <a:r>
              <a:rPr lang="zh-CN" altLang="en-US" sz="1600" dirty="0"/>
              <a:t>本规定所称的旅游纠纷，是指旅游者与旅游经营者、旅游辅助服务者之间因旅游发生的合同纠纷或者侵权纠纷。其中，“旅游经营者”是指以自己的名义经营旅游业务，向公众提供旅游服务的人，包括合法设立的旅行社和非法经营旅行社业务的机构；“旅游辅助服务者”是指与旅游经营者存在合同关系，协助旅游经营者履行旅游合同义务，实际提供交通、游览、住宿、餐饮、娱乐等旅游服务的人，但不包括导游、领队以及公共交通提供者；旅游者在自行旅游过程中与旅游景点经营者因旅游发生的纠纷，参照适用本规定。</a:t>
            </a:r>
            <a:endParaRPr lang="en-US" altLang="zh-CN" sz="1600" dirty="0"/>
          </a:p>
          <a:p>
            <a:r>
              <a:rPr lang="en-US" altLang="zh-CN" b="1" dirty="0"/>
              <a:t>2. </a:t>
            </a:r>
            <a:r>
              <a:rPr lang="zh-CN" altLang="en-US" b="1" dirty="0"/>
              <a:t>集体旅游合同中旅游者的个人诉权</a:t>
            </a:r>
            <a:endParaRPr lang="en-US" altLang="zh-CN" b="1" dirty="0"/>
          </a:p>
          <a:p>
            <a:pPr indent="457200"/>
            <a:r>
              <a:rPr lang="en-US" altLang="zh-CN" sz="1600" dirty="0"/>
              <a:t>《</a:t>
            </a:r>
            <a:r>
              <a:rPr lang="zh-CN" altLang="en-US" sz="1600" dirty="0"/>
              <a:t>规定</a:t>
            </a:r>
            <a:r>
              <a:rPr lang="en-US" altLang="zh-CN" sz="1600" dirty="0"/>
              <a:t>》</a:t>
            </a:r>
            <a:r>
              <a:rPr lang="zh-CN" altLang="en-US" sz="1600" dirty="0"/>
              <a:t>第 </a:t>
            </a:r>
            <a:r>
              <a:rPr lang="en-US" altLang="zh-CN" sz="1600" dirty="0"/>
              <a:t>2 </a:t>
            </a:r>
            <a:r>
              <a:rPr lang="zh-CN" altLang="en-US" sz="1600" dirty="0"/>
              <a:t>条明确了集体旅游合同中旅游者的个人诉权，即以单位、家庭等集体形式与旅游经营者订立旅游合同，在履行过程中发生纠纷，除集体以合同一方当事人名义起诉外，旅游者个人提起旅游合同纠纷诉讼的，人民法院应予受理。</a:t>
            </a:r>
            <a:endParaRPr lang="en-US" altLang="zh-CN" sz="1600" dirty="0"/>
          </a:p>
          <a:p>
            <a:r>
              <a:rPr lang="en-US" altLang="zh-CN" b="1" dirty="0"/>
              <a:t>3. </a:t>
            </a:r>
            <a:r>
              <a:rPr lang="zh-CN" altLang="en-US" b="1" dirty="0"/>
              <a:t>保险公司的诉讼地位</a:t>
            </a:r>
            <a:endParaRPr lang="en-US" altLang="zh-CN" b="1" dirty="0"/>
          </a:p>
          <a:p>
            <a:pPr indent="457200"/>
            <a:r>
              <a:rPr lang="en-US" altLang="zh-CN" sz="1600" dirty="0"/>
              <a:t>《</a:t>
            </a:r>
            <a:r>
              <a:rPr lang="zh-CN" altLang="en-US" sz="1600" dirty="0"/>
              <a:t>规定</a:t>
            </a:r>
            <a:r>
              <a:rPr lang="en-US" altLang="zh-CN" sz="1600" dirty="0"/>
              <a:t>》</a:t>
            </a:r>
            <a:r>
              <a:rPr lang="zh-CN" altLang="en-US" sz="1600" dirty="0"/>
              <a:t>第 </a:t>
            </a:r>
            <a:r>
              <a:rPr lang="en-US" altLang="zh-CN" sz="1600" dirty="0"/>
              <a:t>5 </a:t>
            </a:r>
            <a:r>
              <a:rPr lang="zh-CN" altLang="en-US" sz="1600" dirty="0"/>
              <a:t>条规定了保险公司的诉讼地位，即旅游经营者已投保责任险，旅游者因保险责任事故仅起诉旅游经营者的，人民法院可以应当事人的请求将保险公司列为第三人。</a:t>
            </a:r>
            <a:endParaRPr lang="zh-CN" altLang="en-US" sz="1600" dirty="0"/>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17600" y="974090"/>
            <a:ext cx="11430000" cy="5278368"/>
          </a:xfrm>
          <a:prstGeom prst="rect">
            <a:avLst/>
          </a:prstGeom>
        </p:spPr>
        <p:txBody>
          <a:bodyPr wrap="square">
            <a:spAutoFit/>
          </a:bodyPr>
          <a:lstStyle/>
          <a:p>
            <a:r>
              <a:rPr lang="zh-CN" altLang="en-US" b="1" dirty="0"/>
              <a:t>二、旅游者权益保护</a:t>
            </a:r>
            <a:endParaRPr lang="en-US" altLang="zh-CN" b="1" dirty="0"/>
          </a:p>
          <a:p>
            <a:endParaRPr lang="en-US" altLang="zh-CN" sz="1100" b="1" dirty="0"/>
          </a:p>
          <a:p>
            <a:r>
              <a:rPr lang="en-US" altLang="zh-CN" b="1" dirty="0"/>
              <a:t>1. </a:t>
            </a:r>
            <a:r>
              <a:rPr lang="zh-CN" altLang="en-US" b="1" dirty="0"/>
              <a:t>明确规定旅游经营者和旅游辅助服务者的义务</a:t>
            </a:r>
            <a:endParaRPr lang="en-US" altLang="zh-CN" b="1" dirty="0"/>
          </a:p>
          <a:p>
            <a:pPr indent="457200"/>
            <a:r>
              <a:rPr lang="zh-CN" altLang="en-US" sz="1600" dirty="0"/>
              <a:t>（</a:t>
            </a:r>
            <a:r>
              <a:rPr lang="en-US" altLang="zh-CN" sz="1600" dirty="0"/>
              <a:t>1</a:t>
            </a:r>
            <a:r>
              <a:rPr lang="zh-CN" altLang="en-US" sz="1600" dirty="0"/>
              <a:t>）安全保障义务（第 </a:t>
            </a:r>
            <a:r>
              <a:rPr lang="en-US" altLang="zh-CN" sz="1600" dirty="0"/>
              <a:t>7 </a:t>
            </a:r>
            <a:r>
              <a:rPr lang="zh-CN" altLang="en-US" sz="1600" dirty="0"/>
              <a:t>条）</a:t>
            </a:r>
            <a:endParaRPr lang="en-US" altLang="zh-CN" sz="1600" dirty="0"/>
          </a:p>
          <a:p>
            <a:pPr indent="457200"/>
            <a:r>
              <a:rPr lang="zh-CN" altLang="en-US" sz="1600" dirty="0"/>
              <a:t>（</a:t>
            </a:r>
            <a:r>
              <a:rPr lang="en-US" altLang="zh-CN" sz="1600" dirty="0"/>
              <a:t>2</a:t>
            </a:r>
            <a:r>
              <a:rPr lang="zh-CN" altLang="en-US" sz="1600" dirty="0"/>
              <a:t>）告知义务（第 </a:t>
            </a:r>
            <a:r>
              <a:rPr lang="en-US" altLang="zh-CN" sz="1600" dirty="0"/>
              <a:t>8 </a:t>
            </a:r>
            <a:r>
              <a:rPr lang="zh-CN" altLang="en-US" sz="1600" dirty="0"/>
              <a:t>条）</a:t>
            </a:r>
            <a:endParaRPr lang="en-US" altLang="zh-CN" sz="1600" dirty="0"/>
          </a:p>
          <a:p>
            <a:pPr indent="457200"/>
            <a:r>
              <a:rPr lang="zh-CN" altLang="en-US" sz="1600" dirty="0"/>
              <a:t>（</a:t>
            </a:r>
            <a:r>
              <a:rPr lang="en-US" altLang="zh-CN" sz="1600" dirty="0"/>
              <a:t>3</a:t>
            </a:r>
            <a:r>
              <a:rPr lang="zh-CN" altLang="en-US" sz="1600" dirty="0"/>
              <a:t>）保密义务（第 </a:t>
            </a:r>
            <a:r>
              <a:rPr lang="en-US" altLang="zh-CN" sz="1600" dirty="0"/>
              <a:t>9 </a:t>
            </a:r>
            <a:r>
              <a:rPr lang="zh-CN" altLang="en-US" sz="1600" dirty="0"/>
              <a:t>条）</a:t>
            </a:r>
            <a:endParaRPr lang="en-US" altLang="zh-CN" sz="1600" dirty="0"/>
          </a:p>
          <a:p>
            <a:r>
              <a:rPr lang="en-US" altLang="zh-CN" b="1" dirty="0"/>
              <a:t>2. </a:t>
            </a:r>
            <a:r>
              <a:rPr lang="zh-CN" altLang="en-US" b="1" dirty="0"/>
              <a:t>全方位维护旅游者的合法权益</a:t>
            </a:r>
            <a:endParaRPr lang="en-US" altLang="zh-CN" b="1" dirty="0"/>
          </a:p>
          <a:p>
            <a:pPr indent="457200"/>
            <a:r>
              <a:rPr lang="zh-CN" altLang="en-US" sz="1600" dirty="0"/>
              <a:t>（</a:t>
            </a:r>
            <a:r>
              <a:rPr lang="en-US" altLang="zh-CN" sz="1600" dirty="0"/>
              <a:t>1</a:t>
            </a:r>
            <a:r>
              <a:rPr lang="zh-CN" altLang="en-US" sz="1600" dirty="0"/>
              <a:t>）请求权竞合（第 </a:t>
            </a:r>
            <a:r>
              <a:rPr lang="en-US" altLang="zh-CN" sz="1600" dirty="0"/>
              <a:t>3 </a:t>
            </a:r>
            <a:r>
              <a:rPr lang="zh-CN" altLang="en-US" sz="1600" dirty="0"/>
              <a:t>条）</a:t>
            </a:r>
            <a:endParaRPr lang="en-US" altLang="zh-CN" sz="1600" dirty="0"/>
          </a:p>
          <a:p>
            <a:pPr indent="457200"/>
            <a:r>
              <a:rPr lang="zh-CN" altLang="en-US" sz="1600" dirty="0"/>
              <a:t>（</a:t>
            </a:r>
            <a:r>
              <a:rPr lang="en-US" altLang="zh-CN" sz="1600" dirty="0"/>
              <a:t>2</a:t>
            </a:r>
            <a:r>
              <a:rPr lang="zh-CN" altLang="en-US" sz="1600" dirty="0"/>
              <a:t>）霸王条款无效（第 </a:t>
            </a:r>
            <a:r>
              <a:rPr lang="en-US" altLang="zh-CN" sz="1600" dirty="0"/>
              <a:t>6 </a:t>
            </a:r>
            <a:r>
              <a:rPr lang="zh-CN" altLang="en-US" sz="1600" dirty="0"/>
              <a:t>条）</a:t>
            </a:r>
            <a:endParaRPr lang="en-US" altLang="zh-CN" sz="1600" dirty="0"/>
          </a:p>
          <a:p>
            <a:pPr indent="457200"/>
            <a:r>
              <a:rPr lang="zh-CN" altLang="en-US" sz="1600" dirty="0"/>
              <a:t>（</a:t>
            </a:r>
            <a:r>
              <a:rPr lang="en-US" altLang="zh-CN" sz="1600" dirty="0"/>
              <a:t>3</a:t>
            </a:r>
            <a:r>
              <a:rPr lang="zh-CN" altLang="en-US" sz="1600" dirty="0"/>
              <a:t>）不得擅自转让合同（第 </a:t>
            </a:r>
            <a:r>
              <a:rPr lang="en-US" altLang="zh-CN" sz="1600" dirty="0"/>
              <a:t>10 </a:t>
            </a:r>
            <a:r>
              <a:rPr lang="zh-CN" altLang="en-US" sz="1600" dirty="0"/>
              <a:t>条）</a:t>
            </a:r>
            <a:endParaRPr lang="en-US" altLang="zh-CN" sz="1600" dirty="0"/>
          </a:p>
          <a:p>
            <a:pPr indent="457200"/>
            <a:r>
              <a:rPr lang="zh-CN" altLang="en-US" sz="1600" dirty="0"/>
              <a:t>（</a:t>
            </a:r>
            <a:r>
              <a:rPr lang="en-US" altLang="zh-CN" sz="1600" dirty="0"/>
              <a:t>4</a:t>
            </a:r>
            <a:r>
              <a:rPr lang="zh-CN" altLang="en-US" sz="1600" dirty="0"/>
              <a:t>）转让合同的效力（第 </a:t>
            </a:r>
            <a:r>
              <a:rPr lang="en-US" altLang="zh-CN" sz="1600" dirty="0"/>
              <a:t>11 </a:t>
            </a:r>
            <a:r>
              <a:rPr lang="zh-CN" altLang="en-US" sz="1600" dirty="0"/>
              <a:t>条）</a:t>
            </a:r>
            <a:endParaRPr lang="en-US" altLang="zh-CN" sz="1600" dirty="0"/>
          </a:p>
          <a:p>
            <a:pPr indent="457200"/>
            <a:r>
              <a:rPr lang="zh-CN" altLang="en-US" sz="1600" dirty="0"/>
              <a:t>（</a:t>
            </a:r>
            <a:r>
              <a:rPr lang="en-US" altLang="zh-CN" sz="1600" dirty="0"/>
              <a:t>5</a:t>
            </a:r>
            <a:r>
              <a:rPr lang="zh-CN" altLang="en-US" sz="1600" dirty="0"/>
              <a:t>）解除合同及其费用处理（第 </a:t>
            </a:r>
            <a:r>
              <a:rPr lang="en-US" altLang="zh-CN" sz="1600" dirty="0"/>
              <a:t>12 </a:t>
            </a:r>
            <a:r>
              <a:rPr lang="zh-CN" altLang="en-US" sz="1600" dirty="0"/>
              <a:t>条）</a:t>
            </a:r>
            <a:endParaRPr lang="en-US" altLang="zh-CN" sz="1600" dirty="0"/>
          </a:p>
          <a:p>
            <a:pPr indent="457200"/>
            <a:r>
              <a:rPr lang="zh-CN" altLang="en-US" sz="1600" dirty="0"/>
              <a:t>（</a:t>
            </a:r>
            <a:r>
              <a:rPr lang="en-US" altLang="zh-CN" sz="1600" dirty="0"/>
              <a:t>6</a:t>
            </a:r>
            <a:r>
              <a:rPr lang="zh-CN" altLang="en-US" sz="1600" dirty="0"/>
              <a:t>）有权要求退还未发生费用</a:t>
            </a:r>
            <a:endParaRPr lang="en-US" altLang="zh-CN" sz="1600" dirty="0"/>
          </a:p>
          <a:p>
            <a:pPr indent="457200"/>
            <a:r>
              <a:rPr lang="zh-CN" altLang="en-US" sz="1600" dirty="0"/>
              <a:t>①因不可抗力等客观原因导致变更旅游行程（第 </a:t>
            </a:r>
            <a:r>
              <a:rPr lang="en-US" altLang="zh-CN" sz="1600" dirty="0"/>
              <a:t>13 </a:t>
            </a:r>
            <a:r>
              <a:rPr lang="zh-CN" altLang="en-US" sz="1600" dirty="0"/>
              <a:t>条第 </a:t>
            </a:r>
            <a:r>
              <a:rPr lang="en-US" altLang="zh-CN" sz="1600" dirty="0"/>
              <a:t>2 </a:t>
            </a:r>
            <a:r>
              <a:rPr lang="zh-CN" altLang="en-US" sz="1600" dirty="0"/>
              <a:t>款）</a:t>
            </a:r>
            <a:endParaRPr lang="en-US" altLang="zh-CN" sz="1600" dirty="0"/>
          </a:p>
          <a:p>
            <a:pPr indent="457200"/>
            <a:r>
              <a:rPr lang="zh-CN" altLang="en-US" sz="1600" dirty="0"/>
              <a:t>②公共交通工具延误（第 </a:t>
            </a:r>
            <a:r>
              <a:rPr lang="en-US" altLang="zh-CN" sz="1600" dirty="0"/>
              <a:t>18 </a:t>
            </a:r>
            <a:r>
              <a:rPr lang="zh-CN" altLang="en-US" sz="1600" dirty="0"/>
              <a:t>条）</a:t>
            </a:r>
            <a:endParaRPr lang="en-US" altLang="zh-CN" sz="1600" dirty="0"/>
          </a:p>
          <a:p>
            <a:pPr indent="457200"/>
            <a:r>
              <a:rPr lang="zh-CN" altLang="en-US" sz="1600" dirty="0"/>
              <a:t>③证照纠纷（第</a:t>
            </a:r>
            <a:r>
              <a:rPr lang="en-US" altLang="zh-CN" sz="1600" dirty="0"/>
              <a:t>24 </a:t>
            </a:r>
            <a:r>
              <a:rPr lang="zh-CN" altLang="en-US" sz="1600" dirty="0"/>
              <a:t>条）</a:t>
            </a:r>
            <a:endParaRPr lang="en-US" altLang="zh-CN" sz="1600" dirty="0"/>
          </a:p>
          <a:p>
            <a:pPr indent="457200"/>
            <a:r>
              <a:rPr lang="zh-CN" altLang="en-US" sz="1600" dirty="0"/>
              <a:t>（</a:t>
            </a:r>
            <a:r>
              <a:rPr lang="en-US" altLang="zh-CN" sz="1600" dirty="0"/>
              <a:t>7</a:t>
            </a:r>
            <a:r>
              <a:rPr lang="zh-CN" altLang="en-US" sz="1600" dirty="0"/>
              <a:t>）有权请求违约赔偿（第 </a:t>
            </a:r>
            <a:r>
              <a:rPr lang="en-US" altLang="zh-CN" sz="1600" dirty="0"/>
              <a:t>17 </a:t>
            </a:r>
            <a:r>
              <a:rPr lang="zh-CN" altLang="en-US" sz="1600" dirty="0"/>
              <a:t>条）</a:t>
            </a:r>
            <a:endParaRPr lang="en-US" altLang="zh-CN" sz="1600" dirty="0"/>
          </a:p>
          <a:p>
            <a:pPr indent="457200"/>
            <a:r>
              <a:rPr lang="zh-CN" altLang="en-US" sz="1600" dirty="0"/>
              <a:t>（</a:t>
            </a:r>
            <a:r>
              <a:rPr lang="en-US" altLang="zh-CN" sz="1600" dirty="0"/>
              <a:t>8</a:t>
            </a:r>
            <a:r>
              <a:rPr lang="zh-CN" altLang="en-US" sz="1600" dirty="0"/>
              <a:t>）欺诈旅游者要双倍赔偿损失（第 </a:t>
            </a:r>
            <a:r>
              <a:rPr lang="en-US" altLang="zh-CN" sz="1600" dirty="0"/>
              <a:t>17 </a:t>
            </a:r>
            <a:r>
              <a:rPr lang="zh-CN" altLang="en-US" sz="1600" dirty="0"/>
              <a:t>条第 </a:t>
            </a:r>
            <a:r>
              <a:rPr lang="en-US" altLang="zh-CN" sz="1600" dirty="0"/>
              <a:t>2 </a:t>
            </a:r>
            <a:r>
              <a:rPr lang="zh-CN" altLang="en-US" sz="1600" dirty="0"/>
              <a:t>款）</a:t>
            </a:r>
            <a:endParaRPr lang="en-US" altLang="zh-CN" sz="1600" dirty="0"/>
          </a:p>
          <a:p>
            <a:pPr indent="457200"/>
            <a:r>
              <a:rPr lang="zh-CN" altLang="en-US" sz="1600" dirty="0"/>
              <a:t>（</a:t>
            </a:r>
            <a:r>
              <a:rPr lang="en-US" altLang="zh-CN" sz="1600" dirty="0"/>
              <a:t>9</a:t>
            </a:r>
            <a:r>
              <a:rPr lang="zh-CN" altLang="en-US" sz="1600" dirty="0"/>
              <a:t>）拒绝购物、增收费用的退还（第 </a:t>
            </a:r>
            <a:r>
              <a:rPr lang="en-US" altLang="zh-CN" sz="1600" dirty="0"/>
              <a:t>23 </a:t>
            </a:r>
            <a:r>
              <a:rPr lang="zh-CN" altLang="en-US" sz="1600" dirty="0"/>
              <a:t>条）</a:t>
            </a:r>
            <a:endParaRPr lang="en-US" altLang="zh-CN" sz="1600" dirty="0"/>
          </a:p>
          <a:p>
            <a:pPr indent="457200"/>
            <a:r>
              <a:rPr lang="zh-CN" altLang="en-US" sz="1600" dirty="0"/>
              <a:t>①因拒绝旅游经营者安排的购物活动或者另行付费的项目被增收的费用；</a:t>
            </a:r>
            <a:endParaRPr lang="en-US" altLang="zh-CN" sz="1600" dirty="0"/>
          </a:p>
          <a:p>
            <a:pPr indent="457200"/>
            <a:r>
              <a:rPr lang="zh-CN" altLang="en-US" sz="1600" dirty="0"/>
              <a:t>②在同一旅游行程中，旅游经营者提供相同服务，因旅游者的年龄、职业等差异而增收的费用。</a:t>
            </a:r>
            <a:endParaRPr lang="zh-CN" altLang="en-US" sz="1600" dirty="0"/>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7525" y="1649790"/>
            <a:ext cx="5664200" cy="4203074"/>
          </a:xfrm>
          <a:prstGeom prst="rect">
            <a:avLst/>
          </a:prstGeom>
        </p:spPr>
        <p:txBody>
          <a:bodyPr wrap="square">
            <a:spAutoFit/>
          </a:bodyPr>
          <a:lstStyle/>
          <a:p>
            <a:pPr>
              <a:lnSpc>
                <a:spcPct val="150000"/>
              </a:lnSpc>
            </a:pPr>
            <a:r>
              <a:rPr lang="en-US" altLang="zh-CN" b="1" dirty="0"/>
              <a:t>1. </a:t>
            </a:r>
            <a:r>
              <a:rPr lang="zh-CN" altLang="en-US" b="1" dirty="0"/>
              <a:t>合理界定旅游经营者的责任</a:t>
            </a:r>
            <a:endParaRPr lang="en-US" altLang="zh-CN" b="1" dirty="0"/>
          </a:p>
          <a:p>
            <a:pPr>
              <a:lnSpc>
                <a:spcPct val="150000"/>
              </a:lnSpc>
            </a:pPr>
            <a:r>
              <a:rPr lang="zh-CN" altLang="en-US" dirty="0"/>
              <a:t>（</a:t>
            </a:r>
            <a:r>
              <a:rPr lang="en-US" altLang="zh-CN" dirty="0"/>
              <a:t>1</a:t>
            </a:r>
            <a:r>
              <a:rPr lang="zh-CN" altLang="en-US" dirty="0"/>
              <a:t>）旅游经营者的连带责任</a:t>
            </a:r>
            <a:endParaRPr lang="en-US" altLang="zh-CN" dirty="0"/>
          </a:p>
          <a:p>
            <a:pPr indent="533400">
              <a:lnSpc>
                <a:spcPct val="150000"/>
              </a:lnSpc>
            </a:pPr>
            <a:r>
              <a:rPr lang="zh-CN" altLang="en-US" dirty="0"/>
              <a:t>①旅游经营者擅自转团（第 </a:t>
            </a:r>
            <a:r>
              <a:rPr lang="en-US" altLang="zh-CN" dirty="0"/>
              <a:t>10 </a:t>
            </a:r>
            <a:r>
              <a:rPr lang="zh-CN" altLang="en-US" dirty="0"/>
              <a:t>条第 </a:t>
            </a:r>
            <a:r>
              <a:rPr lang="en-US" altLang="zh-CN" dirty="0"/>
              <a:t>2 </a:t>
            </a:r>
            <a:r>
              <a:rPr lang="zh-CN" altLang="en-US" dirty="0"/>
              <a:t>款）</a:t>
            </a:r>
            <a:endParaRPr lang="en-US" altLang="zh-CN" dirty="0"/>
          </a:p>
          <a:p>
            <a:pPr indent="533400">
              <a:lnSpc>
                <a:spcPct val="150000"/>
              </a:lnSpc>
            </a:pPr>
            <a:r>
              <a:rPr lang="zh-CN" altLang="en-US" dirty="0"/>
              <a:t>②旅游经营者准许挂靠的责任承担（第 </a:t>
            </a:r>
            <a:r>
              <a:rPr lang="en-US" altLang="zh-CN" dirty="0"/>
              <a:t>16 </a:t>
            </a:r>
            <a:r>
              <a:rPr lang="zh-CN" altLang="en-US" dirty="0"/>
              <a:t>条）</a:t>
            </a:r>
            <a:endParaRPr lang="en-US" altLang="zh-CN" dirty="0"/>
          </a:p>
          <a:p>
            <a:pPr>
              <a:lnSpc>
                <a:spcPct val="150000"/>
              </a:lnSpc>
            </a:pPr>
            <a:r>
              <a:rPr lang="zh-CN" altLang="en-US" dirty="0"/>
              <a:t>（</a:t>
            </a:r>
            <a:r>
              <a:rPr lang="en-US" altLang="zh-CN" dirty="0"/>
              <a:t>2</a:t>
            </a:r>
            <a:r>
              <a:rPr lang="zh-CN" altLang="en-US" dirty="0"/>
              <a:t>）旅游经营者的补充责任（第 </a:t>
            </a:r>
            <a:r>
              <a:rPr lang="en-US" altLang="zh-CN" dirty="0"/>
              <a:t>14 </a:t>
            </a:r>
            <a:r>
              <a:rPr lang="zh-CN" altLang="en-US" dirty="0"/>
              <a:t>条第 </a:t>
            </a:r>
            <a:r>
              <a:rPr lang="en-US" altLang="zh-CN" dirty="0"/>
              <a:t>2 </a:t>
            </a:r>
            <a:r>
              <a:rPr lang="zh-CN" altLang="en-US" dirty="0"/>
              <a:t>款）</a:t>
            </a:r>
            <a:endParaRPr lang="en-US" altLang="zh-CN" dirty="0"/>
          </a:p>
          <a:p>
            <a:pPr>
              <a:lnSpc>
                <a:spcPct val="150000"/>
              </a:lnSpc>
            </a:pPr>
            <a:r>
              <a:rPr lang="zh-CN" altLang="en-US" dirty="0"/>
              <a:t>（</a:t>
            </a:r>
            <a:r>
              <a:rPr lang="en-US" altLang="zh-CN" dirty="0"/>
              <a:t>3</a:t>
            </a:r>
            <a:r>
              <a:rPr lang="zh-CN" altLang="en-US" dirty="0"/>
              <a:t>）地接社违约的旅游经营者责任（第 </a:t>
            </a:r>
            <a:r>
              <a:rPr lang="en-US" altLang="zh-CN" dirty="0"/>
              <a:t>15 </a:t>
            </a:r>
            <a:r>
              <a:rPr lang="zh-CN" altLang="en-US" dirty="0"/>
              <a:t>条）</a:t>
            </a:r>
            <a:endParaRPr lang="en-US" altLang="zh-CN" dirty="0"/>
          </a:p>
          <a:p>
            <a:pPr>
              <a:lnSpc>
                <a:spcPct val="150000"/>
              </a:lnSpc>
            </a:pPr>
            <a:r>
              <a:rPr lang="zh-CN" altLang="en-US" dirty="0"/>
              <a:t>（</a:t>
            </a:r>
            <a:r>
              <a:rPr lang="en-US" altLang="zh-CN" dirty="0"/>
              <a:t>4</a:t>
            </a:r>
            <a:r>
              <a:rPr lang="zh-CN" altLang="en-US" dirty="0"/>
              <a:t>）自行安排活动期间旅游经营者的责任（第 </a:t>
            </a:r>
            <a:r>
              <a:rPr lang="en-US" altLang="zh-CN" dirty="0"/>
              <a:t>19 </a:t>
            </a:r>
            <a:r>
              <a:rPr lang="zh-CN" altLang="en-US" dirty="0"/>
              <a:t>条）</a:t>
            </a:r>
            <a:endParaRPr lang="en-US" altLang="zh-CN" dirty="0"/>
          </a:p>
          <a:p>
            <a:pPr>
              <a:lnSpc>
                <a:spcPct val="150000"/>
              </a:lnSpc>
            </a:pPr>
            <a:r>
              <a:rPr lang="zh-CN" altLang="en-US" dirty="0"/>
              <a:t>（</a:t>
            </a:r>
            <a:r>
              <a:rPr lang="en-US" altLang="zh-CN" dirty="0"/>
              <a:t>5</a:t>
            </a:r>
            <a:r>
              <a:rPr lang="zh-CN" altLang="en-US" dirty="0"/>
              <a:t>）旅游者脱团时旅游经营者的责任（第 </a:t>
            </a:r>
            <a:r>
              <a:rPr lang="en-US" altLang="zh-CN" dirty="0"/>
              <a:t>20 </a:t>
            </a:r>
            <a:r>
              <a:rPr lang="zh-CN" altLang="en-US" dirty="0"/>
              <a:t>条）</a:t>
            </a:r>
            <a:endParaRPr lang="en-US" altLang="zh-CN" dirty="0"/>
          </a:p>
          <a:p>
            <a:pPr>
              <a:lnSpc>
                <a:spcPct val="150000"/>
              </a:lnSpc>
            </a:pPr>
            <a:r>
              <a:rPr lang="zh-CN" altLang="en-US" dirty="0"/>
              <a:t>（</a:t>
            </a:r>
            <a:r>
              <a:rPr lang="en-US" altLang="zh-CN" dirty="0"/>
              <a:t>6</a:t>
            </a:r>
            <a:r>
              <a:rPr lang="zh-CN" altLang="en-US" dirty="0"/>
              <a:t>）旅游者行李丢失时旅游经营者的责任（第 </a:t>
            </a:r>
            <a:r>
              <a:rPr lang="en-US" altLang="zh-CN" dirty="0"/>
              <a:t>22 </a:t>
            </a:r>
            <a:r>
              <a:rPr lang="zh-CN" altLang="en-US" dirty="0"/>
              <a:t>条）</a:t>
            </a:r>
            <a:endParaRPr lang="en-US" altLang="zh-CN" dirty="0"/>
          </a:p>
          <a:p>
            <a:pPr>
              <a:lnSpc>
                <a:spcPct val="150000"/>
              </a:lnSpc>
            </a:pPr>
            <a:r>
              <a:rPr lang="zh-CN" altLang="en-US" dirty="0"/>
              <a:t>（</a:t>
            </a:r>
            <a:r>
              <a:rPr lang="en-US" altLang="zh-CN" dirty="0"/>
              <a:t>7</a:t>
            </a:r>
            <a:r>
              <a:rPr lang="zh-CN" altLang="en-US" dirty="0"/>
              <a:t>）“自由行”过程中旅游经营者的责任（第 </a:t>
            </a:r>
            <a:r>
              <a:rPr lang="en-US" altLang="zh-CN" dirty="0"/>
              <a:t>25 </a:t>
            </a:r>
            <a:r>
              <a:rPr lang="zh-CN" altLang="en-US" dirty="0"/>
              <a:t>条）</a:t>
            </a:r>
            <a:endParaRPr lang="en-US" altLang="zh-CN" dirty="0"/>
          </a:p>
        </p:txBody>
      </p:sp>
      <p:sp>
        <p:nvSpPr>
          <p:cNvPr id="3" name="矩形 2"/>
          <p:cNvSpPr/>
          <p:nvPr/>
        </p:nvSpPr>
        <p:spPr>
          <a:xfrm>
            <a:off x="6019800" y="1393438"/>
            <a:ext cx="6172200" cy="4715778"/>
          </a:xfrm>
          <a:prstGeom prst="rect">
            <a:avLst/>
          </a:prstGeom>
        </p:spPr>
        <p:txBody>
          <a:bodyPr wrap="square">
            <a:spAutoFit/>
          </a:bodyPr>
          <a:lstStyle/>
          <a:p>
            <a:pPr>
              <a:lnSpc>
                <a:spcPct val="150000"/>
              </a:lnSpc>
            </a:pPr>
            <a:r>
              <a:rPr lang="en-US" altLang="zh-CN" b="1" dirty="0"/>
              <a:t>2. </a:t>
            </a:r>
            <a:r>
              <a:rPr lang="zh-CN" altLang="en-US" b="1" dirty="0"/>
              <a:t>旅游经营者的权益保护</a:t>
            </a:r>
            <a:endParaRPr lang="en-US" altLang="zh-CN" b="1" dirty="0"/>
          </a:p>
          <a:p>
            <a:pPr>
              <a:lnSpc>
                <a:spcPct val="150000"/>
              </a:lnSpc>
            </a:pPr>
            <a:r>
              <a:rPr lang="zh-CN" altLang="en-US" dirty="0"/>
              <a:t>（</a:t>
            </a:r>
            <a:r>
              <a:rPr lang="en-US" altLang="zh-CN" dirty="0"/>
              <a:t>1</a:t>
            </a:r>
            <a:r>
              <a:rPr lang="zh-CN" altLang="en-US" dirty="0"/>
              <a:t>）追加旅游辅助服务者为第三人（第 </a:t>
            </a:r>
            <a:r>
              <a:rPr lang="en-US" altLang="zh-CN" dirty="0"/>
              <a:t>4 </a:t>
            </a:r>
            <a:r>
              <a:rPr lang="zh-CN" altLang="en-US" dirty="0"/>
              <a:t>条）</a:t>
            </a:r>
            <a:endParaRPr lang="en-US" altLang="zh-CN" dirty="0"/>
          </a:p>
          <a:p>
            <a:pPr>
              <a:lnSpc>
                <a:spcPct val="150000"/>
              </a:lnSpc>
            </a:pPr>
            <a:r>
              <a:rPr lang="zh-CN" altLang="en-US" dirty="0"/>
              <a:t>（</a:t>
            </a:r>
            <a:r>
              <a:rPr lang="en-US" altLang="zh-CN" dirty="0"/>
              <a:t>2</a:t>
            </a:r>
            <a:r>
              <a:rPr lang="zh-CN" altLang="en-US" dirty="0"/>
              <a:t>）旅游经营者、旅游辅助服务者的免责情形</a:t>
            </a:r>
            <a:endParaRPr lang="en-US" altLang="zh-CN" dirty="0"/>
          </a:p>
          <a:p>
            <a:pPr indent="444500">
              <a:lnSpc>
                <a:spcPct val="150000"/>
              </a:lnSpc>
            </a:pPr>
            <a:r>
              <a:rPr lang="zh-CN" altLang="en-US" sz="1600" dirty="0"/>
              <a:t>①旅游者未履行如实告知义务的（第 </a:t>
            </a:r>
            <a:r>
              <a:rPr lang="en-US" altLang="zh-CN" sz="1600" dirty="0"/>
              <a:t>8 </a:t>
            </a:r>
            <a:r>
              <a:rPr lang="zh-CN" altLang="en-US" sz="1600" dirty="0"/>
              <a:t>条第 </a:t>
            </a:r>
            <a:r>
              <a:rPr lang="en-US" altLang="zh-CN" sz="1600" dirty="0"/>
              <a:t>2 </a:t>
            </a:r>
            <a:r>
              <a:rPr lang="zh-CN" altLang="en-US" sz="1600" dirty="0"/>
              <a:t>款）</a:t>
            </a:r>
            <a:endParaRPr lang="en-US" altLang="zh-CN" sz="1600" dirty="0"/>
          </a:p>
          <a:p>
            <a:pPr indent="444500">
              <a:lnSpc>
                <a:spcPct val="150000"/>
              </a:lnSpc>
            </a:pPr>
            <a:r>
              <a:rPr lang="zh-CN" altLang="en-US" sz="1600" dirty="0"/>
              <a:t>②因不可抗力等客观原因导致旅游合同无法履行的（第 </a:t>
            </a:r>
            <a:r>
              <a:rPr lang="en-US" altLang="zh-CN" sz="1600" dirty="0"/>
              <a:t>13 </a:t>
            </a:r>
            <a:r>
              <a:rPr lang="zh-CN" altLang="en-US" sz="1600" dirty="0"/>
              <a:t>条）</a:t>
            </a:r>
            <a:endParaRPr lang="en-US" altLang="zh-CN" sz="1600" dirty="0"/>
          </a:p>
          <a:p>
            <a:pPr indent="444500">
              <a:lnSpc>
                <a:spcPct val="150000"/>
              </a:lnSpc>
            </a:pPr>
            <a:r>
              <a:rPr lang="zh-CN" altLang="en-US" sz="1600" dirty="0"/>
              <a:t>③旅游者擅自脱团的（第 </a:t>
            </a:r>
            <a:r>
              <a:rPr lang="en-US" altLang="zh-CN" sz="1600" dirty="0"/>
              <a:t>20 </a:t>
            </a:r>
            <a:r>
              <a:rPr lang="zh-CN" altLang="en-US" sz="1600" dirty="0"/>
              <a:t>条）</a:t>
            </a:r>
            <a:endParaRPr lang="en-US" altLang="zh-CN" sz="1600" dirty="0"/>
          </a:p>
          <a:p>
            <a:pPr indent="444500">
              <a:lnSpc>
                <a:spcPct val="150000"/>
              </a:lnSpc>
            </a:pPr>
            <a:r>
              <a:rPr lang="zh-CN" altLang="en-US" sz="1600" dirty="0"/>
              <a:t>④旅游者自行安排旅游活动的（第 </a:t>
            </a:r>
            <a:r>
              <a:rPr lang="en-US" altLang="zh-CN" sz="1600" dirty="0"/>
              <a:t>25 </a:t>
            </a:r>
            <a:r>
              <a:rPr lang="zh-CN" altLang="en-US" sz="1600" dirty="0"/>
              <a:t>条第 </a:t>
            </a:r>
            <a:r>
              <a:rPr lang="en-US" altLang="zh-CN" sz="1600" dirty="0"/>
              <a:t>2 </a:t>
            </a:r>
            <a:r>
              <a:rPr lang="zh-CN" altLang="en-US" sz="1600" dirty="0"/>
              <a:t>款）</a:t>
            </a:r>
            <a:endParaRPr lang="en-US" altLang="zh-CN" sz="1600" dirty="0"/>
          </a:p>
          <a:p>
            <a:pPr>
              <a:lnSpc>
                <a:spcPct val="150000"/>
              </a:lnSpc>
            </a:pPr>
            <a:r>
              <a:rPr lang="zh-CN" altLang="en-US" dirty="0"/>
              <a:t>（</a:t>
            </a:r>
            <a:r>
              <a:rPr lang="en-US" altLang="zh-CN" dirty="0"/>
              <a:t>3</a:t>
            </a:r>
            <a:r>
              <a:rPr lang="zh-CN" altLang="en-US" dirty="0"/>
              <a:t>）旅游经营者有权转让合同（第 </a:t>
            </a:r>
            <a:r>
              <a:rPr lang="en-US" altLang="zh-CN" dirty="0"/>
              <a:t>10 </a:t>
            </a:r>
            <a:r>
              <a:rPr lang="zh-CN" altLang="en-US" dirty="0"/>
              <a:t>条）</a:t>
            </a:r>
            <a:endParaRPr lang="en-US" altLang="zh-CN" dirty="0"/>
          </a:p>
          <a:p>
            <a:pPr>
              <a:lnSpc>
                <a:spcPct val="150000"/>
              </a:lnSpc>
            </a:pPr>
            <a:r>
              <a:rPr lang="zh-CN" altLang="en-US" dirty="0"/>
              <a:t>（</a:t>
            </a:r>
            <a:r>
              <a:rPr lang="en-US" altLang="zh-CN" dirty="0"/>
              <a:t>4</a:t>
            </a:r>
            <a:r>
              <a:rPr lang="zh-CN" altLang="en-US" dirty="0"/>
              <a:t>）旅游经营者有权要求旅游者支付合理费用</a:t>
            </a:r>
            <a:endParaRPr lang="en-US" altLang="zh-CN" dirty="0"/>
          </a:p>
          <a:p>
            <a:pPr indent="444500">
              <a:lnSpc>
                <a:spcPct val="150000"/>
              </a:lnSpc>
            </a:pPr>
            <a:r>
              <a:rPr lang="zh-CN" altLang="en-US" sz="1600" dirty="0"/>
              <a:t>①旅游者转让旅游合同的（第 </a:t>
            </a:r>
            <a:r>
              <a:rPr lang="en-US" altLang="zh-CN" sz="1600" dirty="0"/>
              <a:t>11 </a:t>
            </a:r>
            <a:r>
              <a:rPr lang="zh-CN" altLang="en-US" sz="1600" dirty="0"/>
              <a:t>条第 </a:t>
            </a:r>
            <a:r>
              <a:rPr lang="en-US" altLang="zh-CN" sz="1600" dirty="0"/>
              <a:t>2 </a:t>
            </a:r>
            <a:r>
              <a:rPr lang="zh-CN" altLang="en-US" sz="1600" dirty="0"/>
              <a:t>款）</a:t>
            </a:r>
            <a:endParaRPr lang="en-US" altLang="zh-CN" sz="1600" dirty="0"/>
          </a:p>
          <a:p>
            <a:pPr indent="444500">
              <a:lnSpc>
                <a:spcPct val="150000"/>
              </a:lnSpc>
            </a:pPr>
            <a:r>
              <a:rPr lang="zh-CN" altLang="en-US" sz="1600" dirty="0"/>
              <a:t>②旅游者单方解除合同的（第 </a:t>
            </a:r>
            <a:r>
              <a:rPr lang="en-US" altLang="zh-CN" sz="1600" dirty="0"/>
              <a:t>12 </a:t>
            </a:r>
            <a:r>
              <a:rPr lang="zh-CN" altLang="en-US" sz="1600" dirty="0"/>
              <a:t>条）</a:t>
            </a:r>
            <a:endParaRPr lang="en-US" altLang="zh-CN" sz="1600" dirty="0"/>
          </a:p>
          <a:p>
            <a:pPr indent="444500">
              <a:lnSpc>
                <a:spcPct val="150000"/>
              </a:lnSpc>
            </a:pPr>
            <a:r>
              <a:rPr lang="zh-CN" altLang="en-US" sz="1600" dirty="0"/>
              <a:t>③因不可抗力等客观因素变更旅游行程的（第 </a:t>
            </a:r>
            <a:r>
              <a:rPr lang="en-US" altLang="zh-CN" sz="1600" dirty="0"/>
              <a:t>13 </a:t>
            </a:r>
            <a:r>
              <a:rPr lang="zh-CN" altLang="en-US" sz="1600" dirty="0"/>
              <a:t>条第 </a:t>
            </a:r>
            <a:r>
              <a:rPr lang="en-US" altLang="zh-CN" sz="1600" dirty="0"/>
              <a:t>2 </a:t>
            </a:r>
            <a:r>
              <a:rPr lang="zh-CN" altLang="en-US" sz="1600" dirty="0"/>
              <a:t>款）</a:t>
            </a:r>
            <a:endParaRPr lang="zh-CN" altLang="en-US" sz="1600" dirty="0"/>
          </a:p>
        </p:txBody>
      </p:sp>
      <p:sp>
        <p:nvSpPr>
          <p:cNvPr id="4" name="矩形 3"/>
          <p:cNvSpPr/>
          <p:nvPr/>
        </p:nvSpPr>
        <p:spPr>
          <a:xfrm>
            <a:off x="431800" y="1208772"/>
            <a:ext cx="5384800" cy="369332"/>
          </a:xfrm>
          <a:prstGeom prst="rect">
            <a:avLst/>
          </a:prstGeom>
        </p:spPr>
        <p:txBody>
          <a:bodyPr wrap="square">
            <a:spAutoFit/>
          </a:bodyPr>
          <a:lstStyle/>
          <a:p>
            <a:pPr lvl="0"/>
            <a:r>
              <a:rPr lang="zh-CN" altLang="en-US" b="1" dirty="0">
                <a:solidFill>
                  <a:prstClr val="black"/>
                </a:solidFill>
              </a:rPr>
              <a:t>三、旅游经营者的责任与权益保护</a:t>
            </a:r>
            <a:endParaRPr lang="en-US" altLang="zh-CN" sz="1050" dirty="0">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81"/>
          <p:cNvSpPr txBox="1"/>
          <p:nvPr/>
        </p:nvSpPr>
        <p:spPr>
          <a:xfrm>
            <a:off x="346849" y="3087368"/>
            <a:ext cx="5754393" cy="92333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5400" b="1" kern="1200" dirty="0">
                <a:solidFill>
                  <a:schemeClr val="bg1"/>
                </a:solidFill>
                <a:latin typeface="+mn-lt"/>
                <a:ea typeface="+mn-ea"/>
                <a:cs typeface="+mn-cs"/>
              </a:rPr>
              <a:t>预祝取得优异成绩！</a:t>
            </a:r>
            <a:endParaRPr lang="zh-CN" altLang="en-US" sz="5400" b="1" kern="1200" dirty="0">
              <a:solidFill>
                <a:schemeClr val="bg1"/>
              </a:solidFill>
              <a:latin typeface="+mn-lt"/>
              <a:ea typeface="+mn-ea"/>
              <a:cs typeface="+mn-cs"/>
            </a:endParaRPr>
          </a:p>
        </p:txBody>
      </p:sp>
      <p:pic>
        <p:nvPicPr>
          <p:cNvPr id="3" name="Picture 2" descr="http://www.cttp.net.cn/Public/static/images/logo.png"/>
          <p:cNvPicPr>
            <a:picLocks noChangeAspect="1" noChangeArrowheads="1"/>
          </p:cNvPicPr>
          <p:nvPr/>
        </p:nvPicPr>
        <p:blipFill>
          <a:blip r:embed="rId1" cstate="print">
            <a:biLevel thresh="50000"/>
            <a:extLst>
              <a:ext uri="{28A0092B-C50C-407E-A947-70E740481C1C}">
                <a14:useLocalDpi xmlns:a14="http://schemas.microsoft.com/office/drawing/2010/main" val="0"/>
              </a:ext>
            </a:extLst>
          </a:blip>
          <a:srcRect/>
          <a:stretch>
            <a:fillRect/>
          </a:stretch>
        </p:blipFill>
        <p:spPr bwMode="auto">
          <a:xfrm>
            <a:off x="7254675" y="2865006"/>
            <a:ext cx="3759068" cy="15741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16317" y="1187269"/>
            <a:ext cx="9034818" cy="5077672"/>
          </a:xfrm>
          <a:prstGeom prst="rect">
            <a:avLst/>
          </a:prstGeom>
        </p:spPr>
        <p:txBody>
          <a:bodyPr wrap="square">
            <a:spAutoFit/>
          </a:bodyPr>
          <a:lstStyle/>
          <a:p>
            <a:pPr>
              <a:lnSpc>
                <a:spcPct val="110000"/>
              </a:lnSpc>
            </a:pPr>
            <a:r>
              <a:rPr lang="zh-CN" altLang="en-US" dirty="0"/>
              <a:t>（</a:t>
            </a:r>
            <a:r>
              <a:rPr lang="en-US" altLang="zh-CN" dirty="0"/>
              <a:t>3</a:t>
            </a:r>
            <a:r>
              <a:rPr lang="zh-CN" altLang="en-US" dirty="0"/>
              <a:t>）国徽</a:t>
            </a:r>
            <a:endParaRPr lang="en-US" altLang="zh-CN" dirty="0"/>
          </a:p>
          <a:p>
            <a:pPr indent="457200">
              <a:lnSpc>
                <a:spcPct val="150000"/>
              </a:lnSpc>
            </a:pPr>
            <a:r>
              <a:rPr lang="en-US" altLang="zh-CN" sz="1600" dirty="0"/>
              <a:t>《</a:t>
            </a:r>
            <a:r>
              <a:rPr lang="zh-CN" altLang="en-US" sz="1600" dirty="0"/>
              <a:t>宪法</a:t>
            </a:r>
            <a:r>
              <a:rPr lang="en-US" altLang="zh-CN" sz="1600" dirty="0"/>
              <a:t>》</a:t>
            </a:r>
            <a:r>
              <a:rPr lang="zh-CN" altLang="en-US" sz="1600" dirty="0"/>
              <a:t>第 </a:t>
            </a:r>
            <a:r>
              <a:rPr lang="en-US" altLang="zh-CN" sz="1600" dirty="0"/>
              <a:t>142 </a:t>
            </a:r>
            <a:r>
              <a:rPr lang="zh-CN" altLang="en-US" sz="1600" dirty="0"/>
              <a:t>条规定，中华人民共和国国徽，中间是五星照 耀下的天安门，周围是谷穗和齿轮。国徽是代表国家的徽章、纹章，为国家 象征之一，也是民族的象征。只有特定的国家重要文件方能加盖国徽的大 印，正式生效。我国国徽图案中的齿轮和谷穗象征工人阶级领导下的工农联盟，天安门表现中国人民自“五四运动”以来进行民主主义革命斗争的胜 利，同时又标志着人民民主专政的中华人民共和国的诞生，形象地体现了我 国各族人民的革命传统和民族精神。五星代表中国共产党领导下的中国人民 的大团结。国徽在颜色上用正红色和金色互为衬托对比，体现了中华民族特 有的吉寿喜庆的民族色彩和传统，既庄严又富丽。 </a:t>
            </a:r>
            <a:endParaRPr lang="en-US" altLang="zh-CN" sz="1600" dirty="0"/>
          </a:p>
          <a:p>
            <a:pPr indent="457200">
              <a:lnSpc>
                <a:spcPct val="150000"/>
              </a:lnSpc>
            </a:pPr>
            <a:r>
              <a:rPr lang="en-US" altLang="zh-CN" sz="1600" dirty="0"/>
              <a:t>《</a:t>
            </a:r>
            <a:r>
              <a:rPr lang="zh-CN" altLang="en-US" sz="1600" dirty="0"/>
              <a:t>国徽法</a:t>
            </a:r>
            <a:r>
              <a:rPr lang="en-US" altLang="zh-CN" sz="1600" dirty="0"/>
              <a:t>》</a:t>
            </a:r>
            <a:r>
              <a:rPr lang="zh-CN" altLang="en-US" sz="1600" dirty="0"/>
              <a:t>第</a:t>
            </a:r>
            <a:r>
              <a:rPr lang="en-US" altLang="zh-CN" sz="1600" dirty="0"/>
              <a:t>13</a:t>
            </a:r>
            <a:r>
              <a:rPr lang="zh-CN" altLang="en-US" sz="1600" dirty="0"/>
              <a:t>条规定，在公共场合故意以焚烧、毁损、涂划、 玷污、践踏等方式侮辱中华人民共和国国徽的，依法追究刑事责任；情节较 轻的，参照</a:t>
            </a:r>
            <a:r>
              <a:rPr lang="en-US" altLang="zh-CN" sz="1600" dirty="0"/>
              <a:t>《</a:t>
            </a:r>
            <a:r>
              <a:rPr lang="zh-CN" altLang="en-US" sz="1600" dirty="0"/>
              <a:t>治安管理处罚条例</a:t>
            </a:r>
            <a:r>
              <a:rPr lang="en-US" altLang="zh-CN" sz="1600" dirty="0"/>
              <a:t>》</a:t>
            </a:r>
            <a:r>
              <a:rPr lang="zh-CN" altLang="en-US" sz="1600" dirty="0"/>
              <a:t>的处罚规定，由公安机关处以 </a:t>
            </a:r>
            <a:r>
              <a:rPr lang="en-US" altLang="zh-CN" sz="1600" dirty="0"/>
              <a:t>15 </a:t>
            </a:r>
            <a:r>
              <a:rPr lang="zh-CN" altLang="en-US" sz="1600" dirty="0"/>
              <a:t>日以下 拘留。 </a:t>
            </a:r>
            <a:endParaRPr lang="en-US" altLang="zh-CN" sz="1600" dirty="0"/>
          </a:p>
          <a:p>
            <a:pPr>
              <a:lnSpc>
                <a:spcPct val="110000"/>
              </a:lnSpc>
            </a:pPr>
            <a:endParaRPr lang="en-US" altLang="zh-CN" dirty="0"/>
          </a:p>
          <a:p>
            <a:pPr>
              <a:lnSpc>
                <a:spcPct val="110000"/>
              </a:lnSpc>
            </a:pPr>
            <a:r>
              <a:rPr lang="zh-CN" altLang="en-US" dirty="0"/>
              <a:t>（</a:t>
            </a:r>
            <a:r>
              <a:rPr lang="en-US" altLang="zh-CN" dirty="0"/>
              <a:t>4</a:t>
            </a:r>
            <a:r>
              <a:rPr lang="zh-CN" altLang="en-US" dirty="0"/>
              <a:t>）首都</a:t>
            </a:r>
            <a:endParaRPr lang="en-US" altLang="zh-CN" dirty="0"/>
          </a:p>
          <a:p>
            <a:pPr indent="457200">
              <a:lnSpc>
                <a:spcPct val="110000"/>
              </a:lnSpc>
            </a:pPr>
            <a:r>
              <a:rPr lang="en-US" altLang="zh-CN" sz="1600" dirty="0"/>
              <a:t>《</a:t>
            </a:r>
            <a:r>
              <a:rPr lang="zh-CN" altLang="en-US" sz="1600" dirty="0"/>
              <a:t>宪法</a:t>
            </a:r>
            <a:r>
              <a:rPr lang="en-US" altLang="zh-CN" sz="1600" dirty="0"/>
              <a:t>》</a:t>
            </a:r>
            <a:r>
              <a:rPr lang="zh-CN" altLang="en-US" sz="1600" dirty="0"/>
              <a:t>第 </a:t>
            </a:r>
            <a:r>
              <a:rPr lang="en-US" altLang="zh-CN" sz="1600" dirty="0"/>
              <a:t>143 </a:t>
            </a:r>
            <a:r>
              <a:rPr lang="zh-CN" altLang="en-US" sz="1600" dirty="0"/>
              <a:t>条规定，中华人民共和国首都是</a:t>
            </a:r>
            <a:r>
              <a:rPr lang="zh-CN" altLang="en-US" sz="2000" b="1" dirty="0"/>
              <a:t>北京</a:t>
            </a:r>
            <a:r>
              <a:rPr lang="zh-CN" altLang="en-US" sz="1600" dirty="0"/>
              <a:t>。 </a:t>
            </a:r>
            <a:endParaRPr lang="zh-CN" altLang="en-US" sz="1600" dirty="0"/>
          </a:p>
        </p:txBody>
      </p:sp>
      <p:pic>
        <p:nvPicPr>
          <p:cNvPr id="24578" name="Picture 2"/>
          <p:cNvPicPr>
            <a:picLocks noChangeAspect="1" noChangeArrowheads="1"/>
          </p:cNvPicPr>
          <p:nvPr/>
        </p:nvPicPr>
        <p:blipFill>
          <a:blip r:embed="rId1" cstate="print">
            <a:extLst>
              <a:ext uri="{BEBA8EAE-BF5A-486C-A8C5-ECC9F3942E4B}">
                <a14:imgProps xmlns:a14="http://schemas.microsoft.com/office/drawing/2010/main">
                  <a14:imgLayer r:embed="rId2">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651135" y="2751990"/>
            <a:ext cx="2215274" cy="2365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92246" y="1624817"/>
            <a:ext cx="10194879" cy="4855432"/>
          </a:xfrm>
          <a:prstGeom prst="rect">
            <a:avLst/>
          </a:prstGeom>
        </p:spPr>
        <p:txBody>
          <a:bodyPr wrap="square">
            <a:spAutoFit/>
          </a:bodyPr>
          <a:lstStyle/>
          <a:p>
            <a:pPr indent="457200">
              <a:lnSpc>
                <a:spcPct val="150000"/>
              </a:lnSpc>
            </a:pPr>
            <a:r>
              <a:rPr lang="zh-CN" altLang="en-US" sz="1600" dirty="0"/>
              <a:t>国家机构，是一定社会的统治阶级为实现其统治职能而建立起来的进行 国家管理和执行统治职能的国家机关的总和。国家机构的本质取决于国家的 本质。国家机构实际上是掌握国家权力的阶级实现其阶级统治的工具。 </a:t>
            </a:r>
            <a:endParaRPr lang="en-US" altLang="zh-CN" sz="1600" dirty="0"/>
          </a:p>
          <a:p>
            <a:pPr>
              <a:lnSpc>
                <a:spcPct val="150000"/>
              </a:lnSpc>
            </a:pPr>
            <a:endParaRPr lang="en-US" altLang="zh-CN" sz="1600" dirty="0"/>
          </a:p>
          <a:p>
            <a:pPr marL="285750" indent="-285750">
              <a:lnSpc>
                <a:spcPct val="150000"/>
              </a:lnSpc>
              <a:buFont typeface="Wingdings" panose="05000000000000000000" pitchFamily="2" charset="2"/>
              <a:buChar char="l"/>
            </a:pPr>
            <a:r>
              <a:rPr lang="en-US" altLang="zh-CN" sz="1600" dirty="0"/>
              <a:t>《</a:t>
            </a:r>
            <a:r>
              <a:rPr lang="zh-CN" altLang="en-US" sz="1600" dirty="0"/>
              <a:t>宪法</a:t>
            </a:r>
            <a:r>
              <a:rPr lang="en-US" altLang="zh-CN" sz="1600" dirty="0"/>
              <a:t>》</a:t>
            </a:r>
            <a:r>
              <a:rPr lang="zh-CN" altLang="en-US" sz="1600" dirty="0"/>
              <a:t>第三章规定，我国的国家机构包括：</a:t>
            </a:r>
            <a:endParaRPr lang="en-US" altLang="zh-CN" sz="1600" dirty="0"/>
          </a:p>
          <a:p>
            <a:pPr indent="457200">
              <a:lnSpc>
                <a:spcPct val="150000"/>
              </a:lnSpc>
            </a:pPr>
            <a:r>
              <a:rPr lang="zh-CN" altLang="en-US" sz="1600" dirty="0"/>
              <a:t>全国人民代表大会及其常务委员会；</a:t>
            </a:r>
            <a:endParaRPr lang="en-US" altLang="zh-CN" sz="1600" dirty="0"/>
          </a:p>
          <a:p>
            <a:pPr indent="457200">
              <a:lnSpc>
                <a:spcPct val="150000"/>
              </a:lnSpc>
            </a:pPr>
            <a:r>
              <a:rPr lang="zh-CN" altLang="en-US" sz="1600" dirty="0"/>
              <a:t>中华人民共和国主席；</a:t>
            </a:r>
            <a:endParaRPr lang="en-US" altLang="zh-CN" sz="1600" dirty="0"/>
          </a:p>
          <a:p>
            <a:pPr indent="457200">
              <a:lnSpc>
                <a:spcPct val="150000"/>
              </a:lnSpc>
            </a:pPr>
            <a:r>
              <a:rPr lang="zh-CN" altLang="en-US" sz="1600" dirty="0"/>
              <a:t>中华人民共和国国务院；</a:t>
            </a:r>
            <a:endParaRPr lang="en-US" altLang="zh-CN" sz="1600" dirty="0"/>
          </a:p>
          <a:p>
            <a:pPr indent="457200">
              <a:lnSpc>
                <a:spcPct val="150000"/>
              </a:lnSpc>
            </a:pPr>
            <a:r>
              <a:rPr lang="zh-CN" altLang="en-US" sz="1600" dirty="0"/>
              <a:t>中华人民共和国中央军事委员会；</a:t>
            </a:r>
            <a:endParaRPr lang="en-US" altLang="zh-CN" sz="1600" dirty="0"/>
          </a:p>
          <a:p>
            <a:pPr indent="457200">
              <a:lnSpc>
                <a:spcPct val="150000"/>
              </a:lnSpc>
            </a:pPr>
            <a:r>
              <a:rPr lang="zh-CN" altLang="en-US" sz="1600" dirty="0"/>
              <a:t>地方各级人民代表大会和地方各级人民政府；</a:t>
            </a:r>
            <a:endParaRPr lang="en-US" altLang="zh-CN" sz="1600" dirty="0"/>
          </a:p>
          <a:p>
            <a:pPr indent="457200">
              <a:lnSpc>
                <a:spcPct val="150000"/>
              </a:lnSpc>
            </a:pPr>
            <a:r>
              <a:rPr lang="zh-CN" altLang="en-US" sz="1600" dirty="0"/>
              <a:t>民族自治地方的自治机关；</a:t>
            </a:r>
            <a:endParaRPr lang="en-US" altLang="zh-CN" sz="1600" dirty="0"/>
          </a:p>
          <a:p>
            <a:pPr indent="457200">
              <a:lnSpc>
                <a:spcPct val="150000"/>
              </a:lnSpc>
            </a:pPr>
            <a:r>
              <a:rPr lang="zh-CN" altLang="en-US" sz="1600" dirty="0"/>
              <a:t>监察委员会；</a:t>
            </a:r>
            <a:endParaRPr lang="en-US" altLang="zh-CN" sz="1600" dirty="0"/>
          </a:p>
          <a:p>
            <a:pPr indent="457200">
              <a:lnSpc>
                <a:spcPct val="150000"/>
              </a:lnSpc>
            </a:pPr>
            <a:r>
              <a:rPr lang="zh-CN" altLang="en-US" sz="1600" dirty="0"/>
              <a:t>人民法院和人民检察院。 </a:t>
            </a:r>
            <a:endParaRPr lang="zh-CN" altLang="en-US" sz="1600" dirty="0"/>
          </a:p>
          <a:p>
            <a:pPr marL="285750" indent="-285750">
              <a:lnSpc>
                <a:spcPct val="150000"/>
              </a:lnSpc>
              <a:buFont typeface="Wingdings" panose="05000000000000000000" pitchFamily="2" charset="2"/>
              <a:buChar char="u"/>
            </a:pPr>
            <a:endParaRPr lang="en-US" altLang="zh-CN" sz="1600" dirty="0"/>
          </a:p>
        </p:txBody>
      </p:sp>
      <p:sp>
        <p:nvSpPr>
          <p:cNvPr id="5" name="矩形 4"/>
          <p:cNvSpPr/>
          <p:nvPr/>
        </p:nvSpPr>
        <p:spPr>
          <a:xfrm>
            <a:off x="5257154" y="1148834"/>
            <a:ext cx="1906291" cy="369332"/>
          </a:xfrm>
          <a:prstGeom prst="rect">
            <a:avLst/>
          </a:prstGeom>
        </p:spPr>
        <p:txBody>
          <a:bodyPr wrap="none">
            <a:spAutoFit/>
          </a:bodyPr>
          <a:lstStyle/>
          <a:p>
            <a:r>
              <a:rPr lang="zh-CN" altLang="en-US" b="1" dirty="0"/>
              <a:t>第三节  国家机构</a:t>
            </a:r>
            <a:endParaRPr lang="zh-CN" altLang="en-US" b="1"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58922" y="1324289"/>
            <a:ext cx="9874155" cy="369332"/>
          </a:xfrm>
          <a:prstGeom prst="rect">
            <a:avLst/>
          </a:prstGeom>
        </p:spPr>
        <p:txBody>
          <a:bodyPr wrap="square">
            <a:spAutoFit/>
          </a:bodyPr>
          <a:lstStyle/>
          <a:p>
            <a:pPr marL="285750" indent="-285750">
              <a:buFont typeface="Wingdings" panose="05000000000000000000" pitchFamily="2" charset="2"/>
              <a:buChar char="l"/>
            </a:pPr>
            <a:r>
              <a:rPr lang="zh-CN" altLang="en-US" b="1" dirty="0"/>
              <a:t>我国各国家机构的任期和职权</a:t>
            </a:r>
            <a:endParaRPr lang="en-US" altLang="zh-CN" b="1" dirty="0"/>
          </a:p>
        </p:txBody>
      </p:sp>
      <p:sp>
        <p:nvSpPr>
          <p:cNvPr id="8" name="矩形 7"/>
          <p:cNvSpPr/>
          <p:nvPr/>
        </p:nvSpPr>
        <p:spPr>
          <a:xfrm>
            <a:off x="1158922" y="1895854"/>
            <a:ext cx="4440620" cy="3570208"/>
          </a:xfrm>
          <a:prstGeom prst="rect">
            <a:avLst/>
          </a:prstGeom>
        </p:spPr>
        <p:txBody>
          <a:bodyPr wrap="square">
            <a:spAutoFit/>
          </a:bodyPr>
          <a:lstStyle/>
          <a:p>
            <a:r>
              <a:rPr lang="en-US" altLang="zh-CN" b="1" dirty="0"/>
              <a:t>1. </a:t>
            </a:r>
            <a:r>
              <a:rPr lang="zh-CN" altLang="en-US" b="1" dirty="0"/>
              <a:t>全国人民代表大会</a:t>
            </a:r>
            <a:endParaRPr lang="en-US" altLang="zh-CN" b="1" dirty="0"/>
          </a:p>
          <a:p>
            <a:r>
              <a:rPr lang="zh-CN" altLang="en-US" sz="1600" dirty="0"/>
              <a:t>最高国家权力机关。它的常设机关是全国人民代表大会常务委员会。全国人民代表大会和全国人民代表大会常务委员会行使国家立法权。</a:t>
            </a:r>
            <a:endParaRPr lang="en-US" altLang="zh-CN" sz="1600" dirty="0"/>
          </a:p>
          <a:p>
            <a:endParaRPr lang="en-US" altLang="zh-CN" sz="1600" dirty="0"/>
          </a:p>
          <a:p>
            <a:r>
              <a:rPr lang="zh-CN" altLang="en-US" sz="1600" dirty="0"/>
              <a:t>任期：</a:t>
            </a:r>
            <a:endParaRPr lang="en-US" altLang="zh-CN" sz="1600" dirty="0"/>
          </a:p>
          <a:p>
            <a:r>
              <a:rPr lang="zh-CN" altLang="zh-CN" sz="1600" dirty="0"/>
              <a:t>全国人民代表大会每届任期</a:t>
            </a:r>
            <a:r>
              <a:rPr lang="en-US" altLang="zh-CN" sz="1600" dirty="0"/>
              <a:t> 5 </a:t>
            </a:r>
            <a:r>
              <a:rPr lang="zh-CN" altLang="zh-CN" sz="1600" dirty="0"/>
              <a:t>年</a:t>
            </a:r>
            <a:r>
              <a:rPr lang="zh-CN" altLang="en-US" sz="1600" dirty="0"/>
              <a:t>。</a:t>
            </a:r>
            <a:endParaRPr lang="en-US" altLang="zh-CN" sz="1600" dirty="0"/>
          </a:p>
          <a:p>
            <a:endParaRPr lang="en-US" altLang="zh-CN" sz="1600" b="1" dirty="0"/>
          </a:p>
          <a:p>
            <a:r>
              <a:rPr lang="zh-CN" altLang="en-US" sz="1600" dirty="0"/>
              <a:t>职权：</a:t>
            </a:r>
            <a:endParaRPr lang="en-US" altLang="zh-CN" sz="1600" dirty="0"/>
          </a:p>
          <a:p>
            <a:r>
              <a:rPr lang="en-US" altLang="zh-CN" sz="1600" dirty="0"/>
              <a:t>①</a:t>
            </a:r>
            <a:r>
              <a:rPr lang="zh-CN" altLang="zh-CN" sz="1600" dirty="0"/>
              <a:t>修宪与立法权</a:t>
            </a:r>
            <a:endParaRPr lang="zh-CN" altLang="zh-CN" sz="1600" dirty="0"/>
          </a:p>
          <a:p>
            <a:r>
              <a:rPr lang="en-US" altLang="zh-CN" sz="1600" dirty="0"/>
              <a:t>②</a:t>
            </a:r>
            <a:r>
              <a:rPr lang="zh-CN" altLang="zh-CN" sz="1600" dirty="0"/>
              <a:t>选举权</a:t>
            </a:r>
            <a:endParaRPr lang="zh-CN" altLang="zh-CN" sz="1600" dirty="0"/>
          </a:p>
          <a:p>
            <a:r>
              <a:rPr lang="en-US" altLang="zh-CN" sz="1600" dirty="0"/>
              <a:t>③</a:t>
            </a:r>
            <a:r>
              <a:rPr lang="zh-CN" altLang="zh-CN" sz="1600" dirty="0"/>
              <a:t>决定权</a:t>
            </a:r>
            <a:endParaRPr lang="zh-CN" altLang="zh-CN" sz="1600" dirty="0"/>
          </a:p>
          <a:p>
            <a:r>
              <a:rPr lang="en-US" altLang="zh-CN" sz="1600" dirty="0"/>
              <a:t>④</a:t>
            </a:r>
            <a:r>
              <a:rPr lang="zh-CN" altLang="zh-CN" sz="1600" dirty="0"/>
              <a:t>罢免权</a:t>
            </a:r>
            <a:endParaRPr lang="zh-CN" altLang="zh-CN" sz="1600" dirty="0"/>
          </a:p>
          <a:p>
            <a:r>
              <a:rPr lang="en-US" altLang="zh-CN" sz="1600" dirty="0"/>
              <a:t>⑤</a:t>
            </a:r>
            <a:r>
              <a:rPr lang="zh-CN" altLang="zh-CN" sz="1600" dirty="0"/>
              <a:t>重大事项决定权</a:t>
            </a:r>
            <a:endParaRPr lang="en-US" altLang="zh-CN" dirty="0"/>
          </a:p>
        </p:txBody>
      </p:sp>
      <p:sp>
        <p:nvSpPr>
          <p:cNvPr id="10" name="矩形 9"/>
          <p:cNvSpPr/>
          <p:nvPr/>
        </p:nvSpPr>
        <p:spPr>
          <a:xfrm>
            <a:off x="6210297" y="2010154"/>
            <a:ext cx="4902431" cy="4278094"/>
          </a:xfrm>
          <a:prstGeom prst="rect">
            <a:avLst/>
          </a:prstGeom>
        </p:spPr>
        <p:txBody>
          <a:bodyPr wrap="square">
            <a:spAutoFit/>
          </a:bodyPr>
          <a:lstStyle/>
          <a:p>
            <a:r>
              <a:rPr lang="en-US" altLang="zh-CN" b="1" dirty="0"/>
              <a:t>2. </a:t>
            </a:r>
            <a:r>
              <a:rPr lang="zh-CN" altLang="en-US" b="1" dirty="0"/>
              <a:t>地方各级人民代表大会</a:t>
            </a:r>
            <a:endParaRPr lang="en-US" altLang="zh-CN" b="1" dirty="0"/>
          </a:p>
          <a:p>
            <a:r>
              <a:rPr lang="zh-CN" altLang="zh-CN" sz="1600" dirty="0"/>
              <a:t>地方各级人民代表大会是地方国家权力机关。县级以上的地方各级人民代表大会设立常务委员会。</a:t>
            </a:r>
            <a:endParaRPr lang="en-US" altLang="zh-CN" sz="1600" dirty="0"/>
          </a:p>
          <a:p>
            <a:endParaRPr lang="en-US" altLang="zh-CN" sz="1600" dirty="0"/>
          </a:p>
          <a:p>
            <a:r>
              <a:rPr lang="zh-CN" altLang="en-US" sz="1600" dirty="0"/>
              <a:t>任期：</a:t>
            </a:r>
            <a:endParaRPr lang="en-US" altLang="zh-CN" sz="1600" dirty="0"/>
          </a:p>
          <a:p>
            <a:r>
              <a:rPr lang="zh-CN" altLang="zh-CN" sz="1600" dirty="0"/>
              <a:t>地方各级人民代表大会每届任期</a:t>
            </a:r>
            <a:r>
              <a:rPr lang="en-US" altLang="zh-CN" sz="1600" dirty="0"/>
              <a:t> 5 </a:t>
            </a:r>
            <a:r>
              <a:rPr lang="zh-CN" altLang="zh-CN" sz="1600" dirty="0"/>
              <a:t>年。</a:t>
            </a:r>
            <a:endParaRPr lang="zh-CN" altLang="zh-CN" sz="1600" dirty="0"/>
          </a:p>
          <a:p>
            <a:endParaRPr lang="en-US" altLang="zh-CN" sz="1600" dirty="0"/>
          </a:p>
          <a:p>
            <a:r>
              <a:rPr lang="zh-CN" altLang="en-US" sz="1600" dirty="0"/>
              <a:t>职权：</a:t>
            </a:r>
            <a:endParaRPr lang="en-US" altLang="zh-CN" sz="1600" dirty="0"/>
          </a:p>
          <a:p>
            <a:r>
              <a:rPr lang="zh-CN" altLang="en-US" sz="1600" dirty="0"/>
              <a:t>①立法权</a:t>
            </a:r>
            <a:endParaRPr lang="zh-CN" altLang="en-US" sz="1600" dirty="0"/>
          </a:p>
          <a:p>
            <a:r>
              <a:rPr lang="zh-CN" altLang="en-US" sz="1600" dirty="0"/>
              <a:t>②选举权和罢免权</a:t>
            </a:r>
            <a:endParaRPr lang="zh-CN" altLang="en-US" sz="1600" dirty="0"/>
          </a:p>
          <a:p>
            <a:r>
              <a:rPr lang="zh-CN" altLang="en-US" sz="1600" dirty="0"/>
              <a:t>③接受辞职权</a:t>
            </a:r>
            <a:endParaRPr lang="zh-CN" altLang="en-US" sz="1600" dirty="0"/>
          </a:p>
          <a:p>
            <a:r>
              <a:rPr lang="zh-CN" altLang="en-US" sz="1600" dirty="0"/>
              <a:t>④重大事项决定权</a:t>
            </a:r>
            <a:endParaRPr lang="zh-CN" altLang="en-US" sz="1600" dirty="0"/>
          </a:p>
          <a:p>
            <a:endParaRPr lang="zh-CN" altLang="zh-CN" sz="1600" dirty="0"/>
          </a:p>
          <a:p>
            <a:endParaRPr lang="en-US" altLang="zh-CN" dirty="0"/>
          </a:p>
          <a:p>
            <a:endParaRPr lang="en-US" altLang="zh-CN" dirty="0"/>
          </a:p>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04904" y="1671194"/>
            <a:ext cx="10163190" cy="4392613"/>
          </a:xfrm>
          <a:prstGeom prst="rect">
            <a:avLst/>
          </a:prstGeom>
        </p:spPr>
        <p:txBody>
          <a:bodyPr wrap="square">
            <a:spAutoFit/>
          </a:bodyPr>
          <a:lstStyle/>
          <a:p>
            <a:r>
              <a:rPr lang="en-US" altLang="zh-CN" b="1" dirty="0"/>
              <a:t>3. </a:t>
            </a:r>
            <a:r>
              <a:rPr lang="zh-CN" altLang="zh-CN" b="1" dirty="0"/>
              <a:t>中华人民共和国主席</a:t>
            </a:r>
            <a:endParaRPr lang="zh-CN" altLang="zh-CN" b="1" dirty="0"/>
          </a:p>
          <a:p>
            <a:pPr>
              <a:lnSpc>
                <a:spcPct val="150000"/>
              </a:lnSpc>
            </a:pPr>
            <a:r>
              <a:rPr lang="zh-CN" altLang="en-US" sz="1600" dirty="0"/>
              <a:t>中华人民共和国主席、副主席由全国人民代表大会选举。有选举权和被选举权的年满 </a:t>
            </a:r>
            <a:r>
              <a:rPr lang="en-US" altLang="zh-CN" sz="1600" dirty="0"/>
              <a:t>45 </a:t>
            </a:r>
            <a:r>
              <a:rPr lang="zh-CN" altLang="en-US" sz="1600" dirty="0"/>
              <a:t>周岁的中华人民共和国公民可以被选为中华人民共和国主席、副主席。</a:t>
            </a:r>
            <a:endParaRPr lang="en-US" altLang="zh-CN" sz="1600" dirty="0"/>
          </a:p>
          <a:p>
            <a:pPr>
              <a:lnSpc>
                <a:spcPct val="150000"/>
              </a:lnSpc>
            </a:pPr>
            <a:r>
              <a:rPr lang="zh-CN" altLang="en-US" sz="1600" dirty="0"/>
              <a:t>任期：</a:t>
            </a:r>
            <a:endParaRPr lang="en-US" altLang="zh-CN" sz="1600" dirty="0"/>
          </a:p>
          <a:p>
            <a:pPr>
              <a:lnSpc>
                <a:spcPct val="150000"/>
              </a:lnSpc>
            </a:pPr>
            <a:r>
              <a:rPr lang="zh-CN" altLang="zh-CN" sz="1600" dirty="0"/>
              <a:t>中华人民共和国主席、副主席每届任期同全国人民代表大会每届任期相同。</a:t>
            </a:r>
            <a:endParaRPr lang="en-US" altLang="zh-CN" sz="1600" dirty="0"/>
          </a:p>
          <a:p>
            <a:pPr>
              <a:lnSpc>
                <a:spcPct val="150000"/>
              </a:lnSpc>
            </a:pPr>
            <a:r>
              <a:rPr lang="zh-CN" altLang="en-US" sz="1600" dirty="0"/>
              <a:t>职权：</a:t>
            </a:r>
            <a:endParaRPr lang="en-US" altLang="zh-CN" sz="1600" dirty="0"/>
          </a:p>
          <a:p>
            <a:pPr marL="285750" indent="-285750">
              <a:lnSpc>
                <a:spcPct val="150000"/>
              </a:lnSpc>
              <a:buFont typeface="Wingdings" panose="05000000000000000000" pitchFamily="2" charset="2"/>
              <a:buChar char="ü"/>
            </a:pPr>
            <a:r>
              <a:rPr lang="zh-CN" altLang="en-US" sz="1600" dirty="0"/>
              <a:t>中华人民共和国主席根据全国人民代表大会的决定和全国人民代表大会常务委员会的决定，公布法律，任免国务院总理、副总理、国务委员、各部部长、各委员会主任、审计长、秘书长，授予国家的 勋章和荣誉称号，发布特赦令，宣布进入紧急状态，宣布战争状态，发布动 员令。</a:t>
            </a:r>
            <a:endParaRPr lang="en-US" altLang="zh-CN" sz="1600" dirty="0"/>
          </a:p>
          <a:p>
            <a:pPr marL="285750" indent="-285750">
              <a:lnSpc>
                <a:spcPct val="150000"/>
              </a:lnSpc>
              <a:buFont typeface="Wingdings" panose="05000000000000000000" pitchFamily="2" charset="2"/>
              <a:buChar char="ü"/>
            </a:pPr>
            <a:r>
              <a:rPr lang="zh-CN" altLang="en-US" sz="1600" dirty="0"/>
              <a:t>中华人民共和国主席代表中华人民共和国，进行国事 活动，接受外国使节；根据全国人民代表大会常务委员会的决定，派遣和召 回驻外全权代表，批准和废除同外国缔结的条约和重要协定。</a:t>
            </a:r>
            <a:endParaRPr lang="en-US" altLang="zh-CN" sz="1600" dirty="0"/>
          </a:p>
          <a:p>
            <a:pPr marL="285750" indent="-285750">
              <a:lnSpc>
                <a:spcPct val="150000"/>
              </a:lnSpc>
              <a:buFont typeface="Wingdings" panose="05000000000000000000" pitchFamily="2" charset="2"/>
              <a:buChar char="ü"/>
            </a:pPr>
            <a:r>
              <a:rPr lang="zh-CN" altLang="en-US" sz="1600" dirty="0"/>
              <a:t> 中华人民共和国副主席协助主席工作。中华人民共和国副主席受主席的委 托，可以代行主席的部分职权。</a:t>
            </a:r>
            <a:endParaRPr lang="zh-CN" altLang="en-US" sz="1600" dirty="0"/>
          </a:p>
        </p:txBody>
      </p:sp>
      <p:sp>
        <p:nvSpPr>
          <p:cNvPr id="3" name="矩形 2"/>
          <p:cNvSpPr/>
          <p:nvPr/>
        </p:nvSpPr>
        <p:spPr>
          <a:xfrm>
            <a:off x="1059090" y="1190939"/>
            <a:ext cx="9874155" cy="369332"/>
          </a:xfrm>
          <a:prstGeom prst="rect">
            <a:avLst/>
          </a:prstGeom>
        </p:spPr>
        <p:txBody>
          <a:bodyPr wrap="square">
            <a:spAutoFit/>
          </a:bodyPr>
          <a:lstStyle/>
          <a:p>
            <a:pPr marL="285750" indent="-285750">
              <a:buFont typeface="Wingdings" panose="05000000000000000000" pitchFamily="2" charset="2"/>
              <a:buChar char="l"/>
            </a:pPr>
            <a:r>
              <a:rPr lang="zh-CN" altLang="en-US" b="1" dirty="0"/>
              <a:t>我国各国家机构的任期和职权</a:t>
            </a:r>
            <a:endParaRPr lang="en-US" altLang="zh-CN" b="1" dirty="0"/>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20747" y="1107418"/>
            <a:ext cx="9874155" cy="369332"/>
          </a:xfrm>
          <a:prstGeom prst="rect">
            <a:avLst/>
          </a:prstGeom>
        </p:spPr>
        <p:txBody>
          <a:bodyPr wrap="square">
            <a:spAutoFit/>
          </a:bodyPr>
          <a:lstStyle/>
          <a:p>
            <a:pPr marL="285750" indent="-285750">
              <a:buFont typeface="Wingdings" panose="05000000000000000000" pitchFamily="2" charset="2"/>
              <a:buChar char="l"/>
            </a:pPr>
            <a:r>
              <a:rPr lang="zh-CN" altLang="en-US" b="1" dirty="0"/>
              <a:t>我国各国家机构的任期和职权</a:t>
            </a:r>
            <a:endParaRPr lang="en-US" altLang="zh-CN" b="1" dirty="0"/>
          </a:p>
        </p:txBody>
      </p:sp>
      <p:sp>
        <p:nvSpPr>
          <p:cNvPr id="8" name="矩形 7"/>
          <p:cNvSpPr/>
          <p:nvPr/>
        </p:nvSpPr>
        <p:spPr>
          <a:xfrm>
            <a:off x="667408" y="1852839"/>
            <a:ext cx="4790416" cy="4554195"/>
          </a:xfrm>
          <a:prstGeom prst="rect">
            <a:avLst/>
          </a:prstGeom>
        </p:spPr>
        <p:txBody>
          <a:bodyPr wrap="square">
            <a:spAutoFit/>
          </a:bodyPr>
          <a:lstStyle/>
          <a:p>
            <a:r>
              <a:rPr lang="en-US" altLang="zh-CN" b="1" dirty="0"/>
              <a:t>4. </a:t>
            </a:r>
            <a:r>
              <a:rPr lang="zh-CN" altLang="en-US" b="1" dirty="0"/>
              <a:t>国务院</a:t>
            </a:r>
            <a:endParaRPr lang="en-US" altLang="zh-CN" b="1" dirty="0"/>
          </a:p>
          <a:p>
            <a:pPr>
              <a:lnSpc>
                <a:spcPct val="150000"/>
              </a:lnSpc>
            </a:pPr>
            <a:r>
              <a:rPr lang="zh-CN" altLang="en-US" sz="1600" dirty="0"/>
              <a:t>中华人民共和国国务院，即中央人民政府，是最高国家权力机关的执行机关，是最高国家行政机关。</a:t>
            </a:r>
            <a:endParaRPr lang="en-US" altLang="zh-CN" sz="1600" dirty="0"/>
          </a:p>
          <a:p>
            <a:pPr>
              <a:lnSpc>
                <a:spcPct val="150000"/>
              </a:lnSpc>
            </a:pPr>
            <a:endParaRPr lang="en-US" altLang="zh-CN" sz="800" dirty="0"/>
          </a:p>
          <a:p>
            <a:pPr>
              <a:lnSpc>
                <a:spcPct val="150000"/>
              </a:lnSpc>
            </a:pPr>
            <a:r>
              <a:rPr lang="zh-CN" altLang="en-US" sz="1600" dirty="0"/>
              <a:t>任期：</a:t>
            </a:r>
            <a:endParaRPr lang="en-US" altLang="zh-CN" sz="1600" dirty="0"/>
          </a:p>
          <a:p>
            <a:pPr>
              <a:lnSpc>
                <a:spcPct val="150000"/>
              </a:lnSpc>
            </a:pPr>
            <a:r>
              <a:rPr lang="zh-CN" altLang="en-US" sz="1600" dirty="0"/>
              <a:t>国务院每届任期同全国人民代表大会每届任期相同。总理、副总理、国务委员连续任职不得超过两届。</a:t>
            </a:r>
            <a:endParaRPr lang="en-US" altLang="zh-CN" sz="1600" dirty="0"/>
          </a:p>
          <a:p>
            <a:pPr>
              <a:lnSpc>
                <a:spcPct val="150000"/>
              </a:lnSpc>
            </a:pPr>
            <a:endParaRPr lang="en-US" altLang="zh-CN" sz="800" b="1" dirty="0"/>
          </a:p>
          <a:p>
            <a:pPr>
              <a:lnSpc>
                <a:spcPct val="150000"/>
              </a:lnSpc>
            </a:pPr>
            <a:r>
              <a:rPr lang="zh-CN" altLang="en-US" sz="1600" dirty="0"/>
              <a:t>职权：</a:t>
            </a:r>
            <a:endParaRPr lang="en-US" altLang="zh-CN" sz="1600" dirty="0"/>
          </a:p>
          <a:p>
            <a:pPr>
              <a:lnSpc>
                <a:spcPct val="150000"/>
              </a:lnSpc>
            </a:pPr>
            <a:r>
              <a:rPr lang="zh-CN" altLang="en-US" sz="1600" dirty="0"/>
              <a:t>制定行政法规；制定行政措施；提出议案权；批准省、自治区、直辖市的区域划分，批准自治州、县、自治县、市的建置和区域划分；依照法律决定省、自治区、直辖市的范围内部分地区进入紧急状态。</a:t>
            </a:r>
            <a:endParaRPr lang="en-US" altLang="zh-CN" sz="1600" dirty="0"/>
          </a:p>
        </p:txBody>
      </p:sp>
      <p:sp>
        <p:nvSpPr>
          <p:cNvPr id="7" name="矩形 6"/>
          <p:cNvSpPr/>
          <p:nvPr/>
        </p:nvSpPr>
        <p:spPr>
          <a:xfrm>
            <a:off x="6036877" y="1649854"/>
            <a:ext cx="5688398" cy="2684453"/>
          </a:xfrm>
          <a:prstGeom prst="rect">
            <a:avLst/>
          </a:prstGeom>
        </p:spPr>
        <p:txBody>
          <a:bodyPr wrap="square">
            <a:spAutoFit/>
          </a:bodyPr>
          <a:lstStyle/>
          <a:p>
            <a:r>
              <a:rPr lang="en-US" altLang="zh-CN" b="1" dirty="0"/>
              <a:t>5.</a:t>
            </a:r>
            <a:r>
              <a:rPr lang="zh-CN" altLang="en-US" b="1" dirty="0"/>
              <a:t>地方各级人民政府</a:t>
            </a:r>
            <a:endParaRPr lang="en-US" altLang="zh-CN" b="1" dirty="0"/>
          </a:p>
          <a:p>
            <a:pPr>
              <a:lnSpc>
                <a:spcPct val="150000"/>
              </a:lnSpc>
            </a:pPr>
            <a:r>
              <a:rPr lang="zh-CN" altLang="en-US" sz="1600" dirty="0"/>
              <a:t>地方各级国家权力机关的执行机关，是地方各级国家行政机关。从属于本级国家权力机关，由它产生，向它负责；此外，还要服从上级人民政府的领导，向上一级人民政府负责和报告工作，执行上级行政机关的决定和命令。</a:t>
            </a:r>
            <a:endParaRPr lang="en-US" altLang="zh-CN" sz="1600" dirty="0"/>
          </a:p>
          <a:p>
            <a:pPr>
              <a:lnSpc>
                <a:spcPct val="150000"/>
              </a:lnSpc>
            </a:pPr>
            <a:endParaRPr lang="en-US" altLang="zh-CN" sz="600" dirty="0"/>
          </a:p>
          <a:p>
            <a:pPr>
              <a:lnSpc>
                <a:spcPct val="150000"/>
              </a:lnSpc>
            </a:pPr>
            <a:r>
              <a:rPr lang="zh-CN" altLang="en-US" sz="1600" dirty="0"/>
              <a:t>任期：</a:t>
            </a:r>
            <a:endParaRPr lang="en-US" altLang="zh-CN" sz="1600" dirty="0"/>
          </a:p>
          <a:p>
            <a:pPr>
              <a:lnSpc>
                <a:spcPct val="150000"/>
              </a:lnSpc>
            </a:pPr>
            <a:r>
              <a:rPr lang="zh-CN" altLang="en-US" sz="1600" dirty="0"/>
              <a:t>地方各级人民政府每届任期同本级人民代表大会每届任期相同。</a:t>
            </a:r>
            <a:endParaRPr lang="zh-CN" altLang="zh-CN" sz="1600" dirty="0"/>
          </a:p>
        </p:txBody>
      </p:sp>
      <p:sp>
        <p:nvSpPr>
          <p:cNvPr id="10" name="矩形 9"/>
          <p:cNvSpPr/>
          <p:nvPr/>
        </p:nvSpPr>
        <p:spPr>
          <a:xfrm>
            <a:off x="6099942" y="4507411"/>
            <a:ext cx="5298529" cy="2084289"/>
          </a:xfrm>
          <a:prstGeom prst="rect">
            <a:avLst/>
          </a:prstGeom>
        </p:spPr>
        <p:txBody>
          <a:bodyPr wrap="square">
            <a:spAutoFit/>
          </a:bodyPr>
          <a:lstStyle/>
          <a:p>
            <a:r>
              <a:rPr lang="en-US" altLang="zh-CN" b="1" dirty="0"/>
              <a:t>6. </a:t>
            </a:r>
            <a:r>
              <a:rPr lang="zh-CN" altLang="en-US" b="1" dirty="0"/>
              <a:t>中央军事委员会</a:t>
            </a:r>
            <a:endParaRPr lang="en-US" altLang="zh-CN" b="1" dirty="0"/>
          </a:p>
          <a:p>
            <a:pPr>
              <a:lnSpc>
                <a:spcPct val="150000"/>
              </a:lnSpc>
            </a:pPr>
            <a:r>
              <a:rPr lang="zh-CN" altLang="en-US" sz="1600" dirty="0"/>
              <a:t>任期：</a:t>
            </a:r>
            <a:endParaRPr lang="en-US" altLang="zh-CN" sz="1600" dirty="0"/>
          </a:p>
          <a:p>
            <a:pPr>
              <a:lnSpc>
                <a:spcPct val="150000"/>
              </a:lnSpc>
            </a:pPr>
            <a:r>
              <a:rPr lang="zh-CN" altLang="en-US" sz="1600" dirty="0"/>
              <a:t>每届任期同全国人民代表大会每届任期相同。</a:t>
            </a:r>
            <a:endParaRPr lang="en-US" altLang="zh-CN" sz="1600" dirty="0"/>
          </a:p>
          <a:p>
            <a:pPr>
              <a:lnSpc>
                <a:spcPct val="150000"/>
              </a:lnSpc>
            </a:pPr>
            <a:endParaRPr lang="en-US" altLang="zh-CN" sz="1050" dirty="0"/>
          </a:p>
          <a:p>
            <a:pPr>
              <a:lnSpc>
                <a:spcPct val="150000"/>
              </a:lnSpc>
            </a:pPr>
            <a:r>
              <a:rPr lang="zh-CN" altLang="en-US" sz="1600" dirty="0"/>
              <a:t>职权：</a:t>
            </a:r>
            <a:endParaRPr lang="en-US" altLang="zh-CN" sz="1600" dirty="0"/>
          </a:p>
          <a:p>
            <a:pPr>
              <a:lnSpc>
                <a:spcPct val="150000"/>
              </a:lnSpc>
            </a:pPr>
            <a:r>
              <a:rPr lang="zh-CN" altLang="en-US" sz="1600" dirty="0"/>
              <a:t>领导全国武装力量。</a:t>
            </a:r>
            <a:endParaRPr lang="zh-CN" altLang="en-US" sz="16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9549" y="678591"/>
            <a:ext cx="5664739" cy="5122556"/>
          </a:xfrm>
          <a:prstGeom prst="rect">
            <a:avLst/>
          </a:prstGeom>
          <a:noFill/>
        </p:spPr>
        <p:txBody>
          <a:bodyPr wrap="square" rtlCol="0">
            <a:spAutoFit/>
          </a:bodyPr>
          <a:lstStyle/>
          <a:p>
            <a:pPr>
              <a:lnSpc>
                <a:spcPct val="200000"/>
              </a:lnSpc>
            </a:pPr>
            <a:r>
              <a:rPr lang="zh-CN" altLang="en-US" sz="2000" b="1" dirty="0"/>
              <a:t>第一篇  依法治国篇</a:t>
            </a:r>
            <a:endParaRPr lang="zh-CN" altLang="en-US" sz="2000" b="1" dirty="0"/>
          </a:p>
          <a:p>
            <a:pPr>
              <a:lnSpc>
                <a:spcPct val="200000"/>
              </a:lnSpc>
            </a:pPr>
            <a:r>
              <a:rPr lang="zh-CN" altLang="en-US" dirty="0"/>
              <a:t>第一章    全面推进法治中国建设</a:t>
            </a:r>
            <a:endParaRPr lang="en-US" altLang="zh-CN" dirty="0"/>
          </a:p>
          <a:p>
            <a:pPr>
              <a:lnSpc>
                <a:spcPct val="200000"/>
              </a:lnSpc>
            </a:pPr>
            <a:r>
              <a:rPr lang="zh-CN" altLang="en-US" dirty="0"/>
              <a:t>第二章　宪法基本知识 </a:t>
            </a:r>
            <a:endParaRPr lang="en-US" altLang="zh-CN" sz="2000" dirty="0"/>
          </a:p>
          <a:p>
            <a:pPr>
              <a:lnSpc>
                <a:spcPct val="200000"/>
              </a:lnSpc>
            </a:pPr>
            <a:r>
              <a:rPr lang="zh-CN" altLang="en-US" sz="2000" b="1" dirty="0"/>
              <a:t>第二篇  方针政策篇</a:t>
            </a:r>
            <a:endParaRPr lang="en-US" altLang="zh-CN" sz="2000" b="1" dirty="0"/>
          </a:p>
          <a:p>
            <a:pPr>
              <a:lnSpc>
                <a:spcPct val="200000"/>
              </a:lnSpc>
            </a:pPr>
            <a:r>
              <a:rPr lang="zh-CN" altLang="zh-CN" kern="1200" dirty="0">
                <a:solidFill>
                  <a:schemeClr val="tx1"/>
                </a:solidFill>
                <a:effectLst/>
                <a:latin typeface="+mn-lt"/>
                <a:ea typeface="+mn-ea"/>
                <a:cs typeface="+mn-cs"/>
              </a:rPr>
              <a:t>第三章 </a:t>
            </a:r>
            <a:r>
              <a:rPr lang="en-US" altLang="zh-CN" kern="1200" dirty="0">
                <a:solidFill>
                  <a:schemeClr val="tx1"/>
                </a:solidFill>
                <a:effectLst/>
                <a:latin typeface="+mn-lt"/>
                <a:ea typeface="+mn-ea"/>
                <a:cs typeface="+mn-cs"/>
              </a:rPr>
              <a:t>   </a:t>
            </a:r>
            <a:r>
              <a:rPr lang="zh-CN" altLang="zh-CN" kern="1200" dirty="0">
                <a:solidFill>
                  <a:schemeClr val="tx1"/>
                </a:solidFill>
                <a:effectLst/>
                <a:latin typeface="+mn-lt"/>
                <a:ea typeface="+mn-ea"/>
                <a:cs typeface="+mn-cs"/>
              </a:rPr>
              <a:t>夺取新时代中国特色社会主义伟大胜利</a:t>
            </a:r>
            <a:endParaRPr lang="zh-CN" altLang="zh-CN" kern="1200" dirty="0">
              <a:solidFill>
                <a:schemeClr val="tx1"/>
              </a:solidFill>
              <a:effectLst/>
              <a:latin typeface="+mn-lt"/>
              <a:ea typeface="+mn-ea"/>
              <a:cs typeface="+mn-cs"/>
            </a:endParaRPr>
          </a:p>
          <a:p>
            <a:pPr>
              <a:lnSpc>
                <a:spcPct val="200000"/>
              </a:lnSpc>
            </a:pPr>
            <a:r>
              <a:rPr lang="zh-CN" altLang="zh-CN" kern="1200" dirty="0">
                <a:solidFill>
                  <a:schemeClr val="tx1"/>
                </a:solidFill>
                <a:effectLst/>
                <a:latin typeface="+mn-lt"/>
                <a:ea typeface="+mn-ea"/>
                <a:cs typeface="+mn-cs"/>
              </a:rPr>
              <a:t>第四章 </a:t>
            </a:r>
            <a:r>
              <a:rPr lang="en-US" altLang="zh-CN" kern="1200" dirty="0">
                <a:solidFill>
                  <a:schemeClr val="tx1"/>
                </a:solidFill>
                <a:effectLst/>
                <a:latin typeface="+mn-lt"/>
                <a:ea typeface="+mn-ea"/>
                <a:cs typeface="+mn-cs"/>
              </a:rPr>
              <a:t>   </a:t>
            </a:r>
            <a:r>
              <a:rPr lang="zh-CN" altLang="en-US" kern="1200" dirty="0">
                <a:solidFill>
                  <a:schemeClr val="tx1"/>
                </a:solidFill>
                <a:effectLst/>
                <a:latin typeface="+mn-lt"/>
                <a:ea typeface="+mn-ea"/>
                <a:cs typeface="+mn-cs"/>
              </a:rPr>
              <a:t>维护国家安全法律制度</a:t>
            </a:r>
            <a:endParaRPr lang="zh-CN" altLang="zh-CN" kern="1200" dirty="0">
              <a:solidFill>
                <a:schemeClr val="tx1"/>
              </a:solidFill>
              <a:effectLst/>
              <a:latin typeface="+mn-lt"/>
              <a:ea typeface="+mn-ea"/>
              <a:cs typeface="+mn-cs"/>
            </a:endParaRPr>
          </a:p>
          <a:p>
            <a:pPr>
              <a:lnSpc>
                <a:spcPct val="200000"/>
              </a:lnSpc>
            </a:pPr>
            <a:r>
              <a:rPr lang="zh-CN" altLang="zh-CN" kern="1200" dirty="0">
                <a:solidFill>
                  <a:schemeClr val="tx1"/>
                </a:solidFill>
                <a:effectLst/>
                <a:latin typeface="+mn-lt"/>
                <a:ea typeface="+mn-ea"/>
                <a:cs typeface="+mn-cs"/>
              </a:rPr>
              <a:t>第五章</a:t>
            </a:r>
            <a:r>
              <a:rPr lang="en-US" altLang="zh-CN" kern="1200" dirty="0">
                <a:solidFill>
                  <a:schemeClr val="tx1"/>
                </a:solidFill>
                <a:effectLst/>
                <a:latin typeface="+mn-lt"/>
                <a:ea typeface="+mn-ea"/>
                <a:cs typeface="+mn-cs"/>
              </a:rPr>
              <a:t>    </a:t>
            </a:r>
            <a:r>
              <a:rPr lang="zh-CN" altLang="en-US" kern="1200" dirty="0">
                <a:solidFill>
                  <a:schemeClr val="tx1"/>
                </a:solidFill>
                <a:effectLst/>
                <a:latin typeface="+mn-lt"/>
                <a:ea typeface="+mn-ea"/>
                <a:cs typeface="+mn-cs"/>
              </a:rPr>
              <a:t>旅游方针政策</a:t>
            </a:r>
            <a:endParaRPr lang="en-US" altLang="zh-CN" kern="1200" dirty="0">
              <a:solidFill>
                <a:schemeClr val="tx1"/>
              </a:solidFill>
              <a:effectLst/>
              <a:latin typeface="+mn-lt"/>
              <a:ea typeface="+mn-ea"/>
              <a:cs typeface="+mn-cs"/>
            </a:endParaRPr>
          </a:p>
          <a:p>
            <a:pPr>
              <a:lnSpc>
                <a:spcPct val="200000"/>
              </a:lnSpc>
            </a:pPr>
            <a:r>
              <a:rPr lang="zh-CN" altLang="en-US" dirty="0"/>
              <a:t>第六章　文化和旅游部关于新型冠状病毒肺炎</a:t>
            </a:r>
            <a:endParaRPr lang="en-US" altLang="zh-CN" dirty="0"/>
          </a:p>
          <a:p>
            <a:pPr>
              <a:lnSpc>
                <a:spcPct val="200000"/>
              </a:lnSpc>
            </a:pPr>
            <a:r>
              <a:rPr lang="en-US" altLang="zh-CN" dirty="0"/>
              <a:t>                  </a:t>
            </a:r>
            <a:r>
              <a:rPr lang="zh-CN" altLang="en-US" dirty="0"/>
              <a:t>疫情防控工作的相关通知 </a:t>
            </a:r>
            <a:endParaRPr lang="en-US" altLang="zh-CN" dirty="0"/>
          </a:p>
        </p:txBody>
      </p:sp>
      <p:sp>
        <p:nvSpPr>
          <p:cNvPr id="4" name="矩形 3"/>
          <p:cNvSpPr/>
          <p:nvPr/>
        </p:nvSpPr>
        <p:spPr>
          <a:xfrm>
            <a:off x="6912654" y="301735"/>
            <a:ext cx="5279346" cy="6168996"/>
          </a:xfrm>
          <a:prstGeom prst="rect">
            <a:avLst/>
          </a:prstGeom>
        </p:spPr>
        <p:txBody>
          <a:bodyPr wrap="square">
            <a:spAutoFit/>
          </a:bodyPr>
          <a:lstStyle/>
          <a:p>
            <a:pPr>
              <a:lnSpc>
                <a:spcPct val="200000"/>
              </a:lnSpc>
            </a:pPr>
            <a:r>
              <a:rPr lang="zh-CN" altLang="en-US" sz="2000" b="1" dirty="0"/>
              <a:t>第三篇  法律法规篇</a:t>
            </a:r>
            <a:endParaRPr lang="en-US" altLang="zh-CN" sz="2000" dirty="0"/>
          </a:p>
          <a:p>
            <a:pPr>
              <a:lnSpc>
                <a:spcPct val="200000"/>
              </a:lnSpc>
            </a:pPr>
            <a:r>
              <a:rPr lang="zh-CN" altLang="zh-CN" kern="1200" dirty="0">
                <a:solidFill>
                  <a:schemeClr val="tx1"/>
                </a:solidFill>
                <a:effectLst/>
                <a:latin typeface="+mn-lt"/>
                <a:ea typeface="+mn-ea"/>
                <a:cs typeface="+mn-cs"/>
              </a:rPr>
              <a:t>第</a:t>
            </a:r>
            <a:r>
              <a:rPr lang="zh-CN" altLang="en-US" kern="1200" dirty="0">
                <a:solidFill>
                  <a:schemeClr val="tx1"/>
                </a:solidFill>
                <a:effectLst/>
                <a:latin typeface="+mn-lt"/>
                <a:ea typeface="+mn-ea"/>
                <a:cs typeface="+mn-cs"/>
              </a:rPr>
              <a:t>七</a:t>
            </a:r>
            <a:r>
              <a:rPr lang="zh-CN" altLang="zh-CN" kern="1200" dirty="0">
                <a:solidFill>
                  <a:schemeClr val="tx1"/>
                </a:solidFill>
                <a:effectLst/>
                <a:latin typeface="+mn-lt"/>
                <a:ea typeface="+mn-ea"/>
                <a:cs typeface="+mn-cs"/>
              </a:rPr>
              <a:t>章</a:t>
            </a:r>
            <a:r>
              <a:rPr lang="en-US" altLang="zh-CN" kern="1200" dirty="0">
                <a:solidFill>
                  <a:schemeClr val="tx1"/>
                </a:solidFill>
                <a:effectLst/>
                <a:latin typeface="+mn-lt"/>
                <a:ea typeface="+mn-ea"/>
                <a:cs typeface="+mn-cs"/>
              </a:rPr>
              <a:t>   </a:t>
            </a:r>
            <a:r>
              <a:rPr lang="zh-CN" altLang="zh-CN" kern="1200" dirty="0">
                <a:solidFill>
                  <a:schemeClr val="tx1"/>
                </a:solidFill>
                <a:effectLst/>
                <a:latin typeface="+mn-lt"/>
                <a:ea typeface="+mn-ea"/>
                <a:cs typeface="+mn-cs"/>
              </a:rPr>
              <a:t> 旅游法的基本知识</a:t>
            </a:r>
            <a:endParaRPr lang="zh-CN" altLang="zh-CN" kern="1200" dirty="0">
              <a:solidFill>
                <a:schemeClr val="tx1"/>
              </a:solidFill>
              <a:effectLst/>
              <a:latin typeface="+mn-lt"/>
              <a:ea typeface="+mn-ea"/>
              <a:cs typeface="+mn-cs"/>
            </a:endParaRPr>
          </a:p>
          <a:p>
            <a:pPr>
              <a:lnSpc>
                <a:spcPct val="200000"/>
              </a:lnSpc>
            </a:pPr>
            <a:r>
              <a:rPr lang="zh-CN" altLang="zh-CN" dirty="0"/>
              <a:t>第</a:t>
            </a:r>
            <a:r>
              <a:rPr lang="zh-CN" altLang="en-US" dirty="0"/>
              <a:t>八</a:t>
            </a:r>
            <a:r>
              <a:rPr lang="zh-CN" altLang="zh-CN" dirty="0"/>
              <a:t>章 </a:t>
            </a:r>
            <a:r>
              <a:rPr lang="en-US" altLang="zh-CN" dirty="0"/>
              <a:t>   </a:t>
            </a:r>
            <a:r>
              <a:rPr lang="zh-CN" altLang="zh-CN" dirty="0"/>
              <a:t>合同与旅游服务合同法律制度</a:t>
            </a:r>
            <a:endParaRPr lang="en-US" altLang="zh-CN" dirty="0"/>
          </a:p>
          <a:p>
            <a:pPr>
              <a:lnSpc>
                <a:spcPct val="200000"/>
              </a:lnSpc>
            </a:pPr>
            <a:r>
              <a:rPr lang="zh-CN" altLang="zh-CN" dirty="0"/>
              <a:t>第</a:t>
            </a:r>
            <a:r>
              <a:rPr lang="zh-CN" altLang="en-US" dirty="0"/>
              <a:t>九</a:t>
            </a:r>
            <a:r>
              <a:rPr lang="zh-CN" altLang="zh-CN" dirty="0"/>
              <a:t>章 </a:t>
            </a:r>
            <a:r>
              <a:rPr lang="en-US" altLang="zh-CN" dirty="0"/>
              <a:t>   </a:t>
            </a:r>
            <a:r>
              <a:rPr lang="zh-CN" altLang="zh-CN" dirty="0"/>
              <a:t>侵权责任法律制度</a:t>
            </a:r>
            <a:endParaRPr lang="zh-CN" altLang="zh-CN" dirty="0"/>
          </a:p>
          <a:p>
            <a:pPr>
              <a:lnSpc>
                <a:spcPct val="200000"/>
              </a:lnSpc>
            </a:pPr>
            <a:r>
              <a:rPr lang="zh-CN" altLang="zh-CN" dirty="0"/>
              <a:t>第</a:t>
            </a:r>
            <a:r>
              <a:rPr lang="zh-CN" altLang="en-US" dirty="0"/>
              <a:t>十</a:t>
            </a:r>
            <a:r>
              <a:rPr lang="zh-CN" altLang="zh-CN" dirty="0"/>
              <a:t>章 </a:t>
            </a:r>
            <a:r>
              <a:rPr lang="en-US" altLang="zh-CN" dirty="0"/>
              <a:t>   </a:t>
            </a:r>
            <a:r>
              <a:rPr lang="zh-CN" altLang="zh-CN" dirty="0"/>
              <a:t>旅行社法律制度</a:t>
            </a:r>
            <a:endParaRPr lang="zh-CN" altLang="zh-CN" dirty="0"/>
          </a:p>
          <a:p>
            <a:pPr>
              <a:lnSpc>
                <a:spcPct val="200000"/>
              </a:lnSpc>
            </a:pPr>
            <a:r>
              <a:rPr lang="zh-CN" altLang="zh-CN" dirty="0"/>
              <a:t>第十</a:t>
            </a:r>
            <a:r>
              <a:rPr lang="zh-CN" altLang="en-US" dirty="0"/>
              <a:t>一</a:t>
            </a:r>
            <a:r>
              <a:rPr lang="zh-CN" altLang="zh-CN" dirty="0"/>
              <a:t>章 </a:t>
            </a:r>
            <a:r>
              <a:rPr lang="en-US" altLang="zh-CN" dirty="0"/>
              <a:t>    </a:t>
            </a:r>
            <a:r>
              <a:rPr lang="zh-CN" altLang="zh-CN" dirty="0"/>
              <a:t>导游管理法律制度</a:t>
            </a:r>
            <a:endParaRPr lang="zh-CN" altLang="zh-CN" dirty="0"/>
          </a:p>
          <a:p>
            <a:pPr>
              <a:lnSpc>
                <a:spcPct val="200000"/>
              </a:lnSpc>
            </a:pPr>
            <a:r>
              <a:rPr lang="zh-CN" altLang="zh-CN" dirty="0"/>
              <a:t>第十</a:t>
            </a:r>
            <a:r>
              <a:rPr lang="zh-CN" altLang="en-US" dirty="0"/>
              <a:t>二</a:t>
            </a:r>
            <a:r>
              <a:rPr lang="zh-CN" altLang="zh-CN" dirty="0"/>
              <a:t>章 </a:t>
            </a:r>
            <a:r>
              <a:rPr lang="en-US" altLang="zh-CN" dirty="0"/>
              <a:t>   </a:t>
            </a:r>
            <a:r>
              <a:rPr lang="zh-CN" altLang="zh-CN" dirty="0"/>
              <a:t>旅游安全管理与责任保险法律制度</a:t>
            </a:r>
            <a:endParaRPr lang="zh-CN" altLang="zh-CN" dirty="0"/>
          </a:p>
          <a:p>
            <a:pPr>
              <a:lnSpc>
                <a:spcPct val="200000"/>
              </a:lnSpc>
            </a:pPr>
            <a:r>
              <a:rPr lang="zh-CN" altLang="zh-CN" dirty="0"/>
              <a:t>第十</a:t>
            </a:r>
            <a:r>
              <a:rPr lang="zh-CN" altLang="en-US" dirty="0"/>
              <a:t>三</a:t>
            </a:r>
            <a:r>
              <a:rPr lang="zh-CN" altLang="zh-CN" dirty="0"/>
              <a:t>章 </a:t>
            </a:r>
            <a:r>
              <a:rPr lang="en-US" altLang="zh-CN" dirty="0"/>
              <a:t>   </a:t>
            </a:r>
            <a:r>
              <a:rPr lang="zh-CN" altLang="zh-CN" dirty="0"/>
              <a:t>出入境与交通法律制度</a:t>
            </a:r>
            <a:endParaRPr lang="zh-CN" altLang="zh-CN" dirty="0"/>
          </a:p>
          <a:p>
            <a:pPr>
              <a:lnSpc>
                <a:spcPct val="200000"/>
              </a:lnSpc>
            </a:pPr>
            <a:r>
              <a:rPr lang="zh-CN" altLang="zh-CN" dirty="0"/>
              <a:t>第十</a:t>
            </a:r>
            <a:r>
              <a:rPr lang="zh-CN" altLang="en-US" dirty="0"/>
              <a:t>四</a:t>
            </a:r>
            <a:r>
              <a:rPr lang="zh-CN" altLang="zh-CN" dirty="0"/>
              <a:t>章 </a:t>
            </a:r>
            <a:r>
              <a:rPr lang="en-US" altLang="zh-CN" dirty="0"/>
              <a:t>   </a:t>
            </a:r>
            <a:r>
              <a:rPr lang="zh-CN" altLang="zh-CN" dirty="0"/>
              <a:t>食品安全、住宿与娱乐法律制度</a:t>
            </a:r>
            <a:endParaRPr lang="zh-CN" altLang="zh-CN" dirty="0"/>
          </a:p>
          <a:p>
            <a:pPr>
              <a:lnSpc>
                <a:spcPct val="200000"/>
              </a:lnSpc>
            </a:pPr>
            <a:r>
              <a:rPr lang="zh-CN" altLang="zh-CN" dirty="0"/>
              <a:t>第十</a:t>
            </a:r>
            <a:r>
              <a:rPr lang="zh-CN" altLang="en-US" dirty="0"/>
              <a:t>五</a:t>
            </a:r>
            <a:r>
              <a:rPr lang="zh-CN" altLang="zh-CN" dirty="0"/>
              <a:t>章 </a:t>
            </a:r>
            <a:r>
              <a:rPr lang="en-US" altLang="zh-CN" dirty="0"/>
              <a:t>   </a:t>
            </a:r>
            <a:r>
              <a:rPr lang="zh-CN" altLang="zh-CN" dirty="0"/>
              <a:t>旅游资源保护法律制度</a:t>
            </a:r>
            <a:endParaRPr lang="zh-CN" altLang="zh-CN" dirty="0"/>
          </a:p>
          <a:p>
            <a:pPr>
              <a:lnSpc>
                <a:spcPct val="200000"/>
              </a:lnSpc>
            </a:pPr>
            <a:r>
              <a:rPr lang="zh-CN" altLang="zh-CN" dirty="0"/>
              <a:t>第十</a:t>
            </a:r>
            <a:r>
              <a:rPr lang="zh-CN" altLang="en-US" dirty="0"/>
              <a:t>六</a:t>
            </a:r>
            <a:r>
              <a:rPr lang="zh-CN" altLang="zh-CN" dirty="0"/>
              <a:t>章 </a:t>
            </a:r>
            <a:r>
              <a:rPr lang="en-US" altLang="zh-CN" dirty="0"/>
              <a:t>   </a:t>
            </a:r>
            <a:r>
              <a:rPr lang="zh-CN" altLang="zh-CN" dirty="0"/>
              <a:t>解决旅游纠纷的法律制度</a:t>
            </a:r>
            <a:endParaRPr lang="zh-CN" altLang="zh-CN" dirty="0"/>
          </a:p>
        </p:txBody>
      </p:sp>
      <p:pic>
        <p:nvPicPr>
          <p:cNvPr id="5" name="Picture 2" descr="http://www.cttp.net.cn/Public/static/images/logo.png"/>
          <p:cNvPicPr>
            <a:picLocks noChangeAspect="1" noChangeArrowheads="1"/>
          </p:cNvPicPr>
          <p:nvPr/>
        </p:nvPicPr>
        <p:blipFill>
          <a:blip r:embed="rId1" cstate="print">
            <a:biLevel thresh="50000"/>
            <a:extLst>
              <a:ext uri="{28A0092B-C50C-407E-A947-70E740481C1C}">
                <a14:useLocalDpi xmlns:a14="http://schemas.microsoft.com/office/drawing/2010/main" val="0"/>
              </a:ext>
            </a:extLst>
          </a:blip>
          <a:srcRect/>
          <a:stretch>
            <a:fillRect/>
          </a:stretch>
        </p:blipFill>
        <p:spPr bwMode="auto">
          <a:xfrm>
            <a:off x="10849559" y="6240574"/>
            <a:ext cx="1190245" cy="4984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38808" y="1172352"/>
            <a:ext cx="9874155" cy="369332"/>
          </a:xfrm>
          <a:prstGeom prst="rect">
            <a:avLst/>
          </a:prstGeom>
        </p:spPr>
        <p:txBody>
          <a:bodyPr wrap="square">
            <a:spAutoFit/>
          </a:bodyPr>
          <a:lstStyle/>
          <a:p>
            <a:pPr marL="285750" indent="-285750">
              <a:buFont typeface="Wingdings" panose="05000000000000000000" pitchFamily="2" charset="2"/>
              <a:buChar char="l"/>
            </a:pPr>
            <a:r>
              <a:rPr lang="zh-CN" altLang="en-US" b="1" dirty="0"/>
              <a:t>我国各国家机构的任期和职权</a:t>
            </a:r>
            <a:endParaRPr lang="en-US" altLang="zh-CN" b="1" dirty="0"/>
          </a:p>
        </p:txBody>
      </p:sp>
      <p:sp>
        <p:nvSpPr>
          <p:cNvPr id="6" name="矩形 5"/>
          <p:cNvSpPr/>
          <p:nvPr/>
        </p:nvSpPr>
        <p:spPr>
          <a:xfrm>
            <a:off x="438808" y="1774768"/>
            <a:ext cx="6529332" cy="4739759"/>
          </a:xfrm>
          <a:prstGeom prst="rect">
            <a:avLst/>
          </a:prstGeom>
        </p:spPr>
        <p:txBody>
          <a:bodyPr wrap="square">
            <a:spAutoFit/>
          </a:bodyPr>
          <a:lstStyle/>
          <a:p>
            <a:r>
              <a:rPr lang="en-US" altLang="zh-CN" b="1" dirty="0"/>
              <a:t>7. </a:t>
            </a:r>
            <a:r>
              <a:rPr lang="zh-CN" altLang="en-US" b="1" dirty="0"/>
              <a:t>民族自治地方的自治机关与自治权</a:t>
            </a:r>
            <a:endParaRPr lang="en-US" altLang="zh-CN" b="1" dirty="0"/>
          </a:p>
          <a:p>
            <a:pPr>
              <a:lnSpc>
                <a:spcPct val="150000"/>
              </a:lnSpc>
            </a:pPr>
            <a:r>
              <a:rPr lang="zh-CN" altLang="en-US" sz="1600" dirty="0"/>
              <a:t>在法律地位上是国家的一级地方政权机关，产生方式、任期、机构设置和组织活动原则方面，与一般地方国家机关完全相同，并行使相应的一般地方国家机关的职权；与此同时，是民族自治地方行使宪法和有关法律授予的自治权的国家机关。</a:t>
            </a:r>
            <a:endParaRPr lang="en-US" altLang="zh-CN" sz="1600" dirty="0"/>
          </a:p>
          <a:p>
            <a:pPr>
              <a:lnSpc>
                <a:spcPct val="150000"/>
              </a:lnSpc>
            </a:pPr>
            <a:endParaRPr lang="en-US" altLang="zh-CN" sz="800" dirty="0"/>
          </a:p>
          <a:p>
            <a:pPr>
              <a:lnSpc>
                <a:spcPct val="150000"/>
              </a:lnSpc>
            </a:pPr>
            <a:r>
              <a:rPr lang="zh-CN" altLang="en-US" sz="1600" dirty="0"/>
              <a:t>职权：</a:t>
            </a:r>
            <a:endParaRPr lang="en-US" altLang="zh-CN" sz="1600" dirty="0"/>
          </a:p>
          <a:p>
            <a:pPr marL="342900" indent="-342900">
              <a:lnSpc>
                <a:spcPct val="150000"/>
              </a:lnSpc>
              <a:buFont typeface="Wingdings" panose="05000000000000000000" pitchFamily="2" charset="2"/>
              <a:buChar char="ü"/>
            </a:pPr>
            <a:r>
              <a:rPr lang="zh-CN" altLang="en-US" sz="1600" dirty="0"/>
              <a:t>变通自治权</a:t>
            </a:r>
            <a:endParaRPr lang="zh-CN" altLang="en-US" sz="1600" dirty="0"/>
          </a:p>
          <a:p>
            <a:pPr marL="342900" indent="-342900">
              <a:lnSpc>
                <a:spcPct val="150000"/>
              </a:lnSpc>
              <a:buFont typeface="Wingdings" panose="05000000000000000000" pitchFamily="2" charset="2"/>
              <a:buChar char="ü"/>
            </a:pPr>
            <a:r>
              <a:rPr lang="zh-CN" altLang="en-US" sz="1600" dirty="0"/>
              <a:t>地方财政自治权</a:t>
            </a:r>
            <a:endParaRPr lang="zh-CN" altLang="en-US" sz="1600" dirty="0"/>
          </a:p>
          <a:p>
            <a:pPr marL="342900" indent="-342900">
              <a:lnSpc>
                <a:spcPct val="150000"/>
              </a:lnSpc>
              <a:buFont typeface="Wingdings" panose="05000000000000000000" pitchFamily="2" charset="2"/>
              <a:buChar char="ü"/>
            </a:pPr>
            <a:r>
              <a:rPr lang="zh-CN" altLang="en-US" sz="1600" dirty="0"/>
              <a:t>经济建设自治权</a:t>
            </a:r>
            <a:endParaRPr lang="zh-CN" altLang="en-US" sz="1600" dirty="0"/>
          </a:p>
          <a:p>
            <a:pPr marL="342900" indent="-342900">
              <a:buFont typeface="Wingdings" panose="05000000000000000000" pitchFamily="2" charset="2"/>
              <a:buChar char="ü"/>
            </a:pPr>
            <a:r>
              <a:rPr lang="zh-CN" altLang="en-US" sz="1600" dirty="0"/>
              <a:t>其他自主权：</a:t>
            </a:r>
            <a:r>
              <a:rPr lang="en-US" altLang="zh-CN" sz="1600" dirty="0"/>
              <a:t> </a:t>
            </a:r>
            <a:r>
              <a:rPr lang="zh-CN" altLang="en-US" sz="1600" dirty="0"/>
              <a:t>①自主地管理本地方的教育、科学、卫生、文化、体育事业，保护和整理民族的文化遗产，发展和繁荣民族文化。②依照国家的军事制度和当地的实际需要，经国务院批准，可以组织本地方维护社会治安的公安部队。③在执行职务的时候，依照民族自治地方条例的规定， 适用当地通用的一种或者几种语言文字。</a:t>
            </a:r>
            <a:endParaRPr lang="zh-CN" altLang="en-US" sz="1600" dirty="0"/>
          </a:p>
        </p:txBody>
      </p:sp>
      <p:sp>
        <p:nvSpPr>
          <p:cNvPr id="2" name="矩形 1"/>
          <p:cNvSpPr/>
          <p:nvPr/>
        </p:nvSpPr>
        <p:spPr>
          <a:xfrm>
            <a:off x="7153920" y="1774768"/>
            <a:ext cx="4736892" cy="4577279"/>
          </a:xfrm>
          <a:prstGeom prst="rect">
            <a:avLst/>
          </a:prstGeom>
        </p:spPr>
        <p:txBody>
          <a:bodyPr wrap="square">
            <a:spAutoFit/>
          </a:bodyPr>
          <a:lstStyle/>
          <a:p>
            <a:r>
              <a:rPr lang="en-US" altLang="zh-CN" b="1" dirty="0"/>
              <a:t>8. </a:t>
            </a:r>
            <a:r>
              <a:rPr lang="zh-CN" altLang="en-US" b="1" dirty="0"/>
              <a:t>监察委员会</a:t>
            </a:r>
            <a:endParaRPr lang="en-US" altLang="zh-CN" b="1" dirty="0"/>
          </a:p>
          <a:p>
            <a:pPr>
              <a:lnSpc>
                <a:spcPct val="150000"/>
              </a:lnSpc>
            </a:pPr>
            <a:r>
              <a:rPr lang="zh-CN" altLang="en-US" sz="1600" dirty="0"/>
              <a:t>中华人民共和国各级监察委员会是国家的监察机关。</a:t>
            </a:r>
            <a:endParaRPr lang="en-US" altLang="zh-CN" sz="1600" dirty="0"/>
          </a:p>
          <a:p>
            <a:pPr>
              <a:lnSpc>
                <a:spcPct val="150000"/>
              </a:lnSpc>
            </a:pPr>
            <a:endParaRPr lang="en-US" altLang="zh-CN" sz="1000" dirty="0"/>
          </a:p>
          <a:p>
            <a:pPr>
              <a:lnSpc>
                <a:spcPct val="150000"/>
              </a:lnSpc>
            </a:pPr>
            <a:r>
              <a:rPr lang="zh-CN" altLang="en-US" sz="1600" dirty="0"/>
              <a:t>任期：</a:t>
            </a:r>
            <a:endParaRPr lang="en-US" altLang="zh-CN" sz="1600" dirty="0"/>
          </a:p>
          <a:p>
            <a:pPr>
              <a:lnSpc>
                <a:spcPct val="150000"/>
              </a:lnSpc>
            </a:pPr>
            <a:r>
              <a:rPr lang="zh-CN" altLang="en-US" sz="1600" dirty="0"/>
              <a:t>监察委员会主任每届任期同本级人民代表大会每届任期相同。</a:t>
            </a:r>
            <a:endParaRPr lang="en-US" altLang="zh-CN" sz="1600" dirty="0"/>
          </a:p>
          <a:p>
            <a:pPr>
              <a:lnSpc>
                <a:spcPct val="150000"/>
              </a:lnSpc>
            </a:pPr>
            <a:r>
              <a:rPr lang="zh-CN" altLang="en-US" sz="1600" dirty="0"/>
              <a:t>国家监察委员会主任连续任职不得超过两届。</a:t>
            </a:r>
            <a:endParaRPr lang="en-US" altLang="zh-CN" sz="1600" dirty="0"/>
          </a:p>
          <a:p>
            <a:pPr>
              <a:lnSpc>
                <a:spcPct val="150000"/>
              </a:lnSpc>
            </a:pPr>
            <a:endParaRPr lang="en-US" altLang="zh-CN" sz="1000" dirty="0"/>
          </a:p>
          <a:p>
            <a:pPr>
              <a:lnSpc>
                <a:spcPct val="150000"/>
              </a:lnSpc>
            </a:pPr>
            <a:r>
              <a:rPr lang="zh-CN" altLang="en-US" sz="1600" dirty="0"/>
              <a:t>职权：</a:t>
            </a:r>
            <a:endParaRPr lang="en-US" altLang="zh-CN" sz="1600" dirty="0"/>
          </a:p>
          <a:p>
            <a:pPr>
              <a:lnSpc>
                <a:spcPct val="150000"/>
              </a:lnSpc>
            </a:pPr>
            <a:r>
              <a:rPr lang="zh-CN" altLang="en-US" sz="1600" dirty="0"/>
              <a:t>监察委员会依照法律规定独立行使监察权，不受行政机关、社会团体和个人的干涉。监察机关办理职务违法和职务犯罪案件，应当与审判机关、检察机关、执法部门互相配合，互相制约。</a:t>
            </a:r>
            <a:endParaRPr lang="zh-CN" altLang="en-US" sz="16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67408" y="1238891"/>
            <a:ext cx="9874155" cy="369332"/>
          </a:xfrm>
          <a:prstGeom prst="rect">
            <a:avLst/>
          </a:prstGeom>
        </p:spPr>
        <p:txBody>
          <a:bodyPr wrap="square">
            <a:spAutoFit/>
          </a:bodyPr>
          <a:lstStyle/>
          <a:p>
            <a:pPr marL="285750" indent="-285750">
              <a:buFont typeface="Wingdings" panose="05000000000000000000" pitchFamily="2" charset="2"/>
              <a:buChar char="l"/>
            </a:pPr>
            <a:r>
              <a:rPr lang="zh-CN" altLang="en-US" b="1" dirty="0"/>
              <a:t>我国各国家机构的任期和职权</a:t>
            </a:r>
            <a:endParaRPr lang="en-US" altLang="zh-CN" b="1" dirty="0"/>
          </a:p>
        </p:txBody>
      </p:sp>
      <p:sp>
        <p:nvSpPr>
          <p:cNvPr id="7" name="矩形 6"/>
          <p:cNvSpPr/>
          <p:nvPr/>
        </p:nvSpPr>
        <p:spPr>
          <a:xfrm>
            <a:off x="862361" y="1950536"/>
            <a:ext cx="4305967" cy="4023281"/>
          </a:xfrm>
          <a:prstGeom prst="rect">
            <a:avLst/>
          </a:prstGeom>
        </p:spPr>
        <p:txBody>
          <a:bodyPr wrap="square">
            <a:spAutoFit/>
          </a:bodyPr>
          <a:lstStyle/>
          <a:p>
            <a:r>
              <a:rPr lang="en-US" altLang="zh-CN" b="1" dirty="0"/>
              <a:t>9. </a:t>
            </a:r>
            <a:r>
              <a:rPr lang="zh-CN" altLang="en-US" b="1" dirty="0"/>
              <a:t>人民法院</a:t>
            </a:r>
            <a:endParaRPr lang="en-US" altLang="zh-CN" b="1" dirty="0"/>
          </a:p>
          <a:p>
            <a:pPr>
              <a:lnSpc>
                <a:spcPct val="150000"/>
              </a:lnSpc>
            </a:pPr>
            <a:r>
              <a:rPr lang="zh-CN" altLang="en-US" sz="1600" dirty="0"/>
              <a:t>中华人民共和国人民法院是国家的审判机关。</a:t>
            </a:r>
            <a:endParaRPr lang="en-US" altLang="zh-CN" sz="1600" dirty="0"/>
          </a:p>
          <a:p>
            <a:pPr>
              <a:lnSpc>
                <a:spcPct val="150000"/>
              </a:lnSpc>
            </a:pPr>
            <a:endParaRPr lang="en-US" altLang="zh-CN" sz="1600" dirty="0"/>
          </a:p>
          <a:p>
            <a:pPr>
              <a:lnSpc>
                <a:spcPct val="150000"/>
              </a:lnSpc>
            </a:pPr>
            <a:r>
              <a:rPr lang="zh-CN" altLang="en-US" sz="1600" dirty="0"/>
              <a:t>任期：</a:t>
            </a:r>
            <a:endParaRPr lang="en-US" altLang="zh-CN" sz="1600" dirty="0"/>
          </a:p>
          <a:p>
            <a:pPr>
              <a:lnSpc>
                <a:spcPct val="150000"/>
              </a:lnSpc>
            </a:pPr>
            <a:r>
              <a:rPr lang="zh-CN" altLang="en-US" sz="1600" dirty="0"/>
              <a:t>最高人民法院院长每届任期同全国人民代表大会每届任期相同，连续任职不得超过两届。</a:t>
            </a:r>
            <a:endParaRPr lang="en-US" altLang="zh-CN" sz="1600" dirty="0"/>
          </a:p>
          <a:p>
            <a:pPr>
              <a:lnSpc>
                <a:spcPct val="150000"/>
              </a:lnSpc>
            </a:pPr>
            <a:endParaRPr lang="en-US" altLang="zh-CN" sz="1600" dirty="0"/>
          </a:p>
          <a:p>
            <a:pPr>
              <a:lnSpc>
                <a:spcPct val="150000"/>
              </a:lnSpc>
            </a:pPr>
            <a:r>
              <a:rPr lang="zh-CN" altLang="en-US" sz="1600" dirty="0"/>
              <a:t>职权：</a:t>
            </a:r>
            <a:endParaRPr lang="en-US" altLang="zh-CN" sz="1600" dirty="0"/>
          </a:p>
          <a:p>
            <a:pPr>
              <a:lnSpc>
                <a:spcPct val="150000"/>
              </a:lnSpc>
            </a:pPr>
            <a:r>
              <a:rPr lang="zh-CN" altLang="en-US" sz="1600" dirty="0"/>
              <a:t>最高人民法院是最高审判机关。人民法院依照法律规定独立行使审判权，不受行政机关、社会团体和个人的干涉。</a:t>
            </a:r>
            <a:endParaRPr lang="zh-CN" altLang="en-US" sz="1600" dirty="0"/>
          </a:p>
        </p:txBody>
      </p:sp>
      <p:sp>
        <p:nvSpPr>
          <p:cNvPr id="2" name="矩形 1"/>
          <p:cNvSpPr/>
          <p:nvPr/>
        </p:nvSpPr>
        <p:spPr>
          <a:xfrm>
            <a:off x="6096000" y="2135201"/>
            <a:ext cx="5368850" cy="3653949"/>
          </a:xfrm>
          <a:prstGeom prst="rect">
            <a:avLst/>
          </a:prstGeom>
        </p:spPr>
        <p:txBody>
          <a:bodyPr wrap="square">
            <a:spAutoFit/>
          </a:bodyPr>
          <a:lstStyle/>
          <a:p>
            <a:r>
              <a:rPr lang="en-US" altLang="zh-CN" b="1" dirty="0"/>
              <a:t>10. </a:t>
            </a:r>
            <a:r>
              <a:rPr lang="zh-CN" altLang="zh-CN" b="1" dirty="0"/>
              <a:t>人民检察院</a:t>
            </a:r>
            <a:endParaRPr lang="zh-CN" altLang="zh-CN" b="1" dirty="0"/>
          </a:p>
          <a:p>
            <a:pPr>
              <a:lnSpc>
                <a:spcPct val="150000"/>
              </a:lnSpc>
            </a:pPr>
            <a:r>
              <a:rPr lang="zh-CN" altLang="zh-CN" sz="1600" dirty="0"/>
              <a:t>中华人民共和国人民检察院是国家的法律监督机关。</a:t>
            </a:r>
            <a:endParaRPr lang="en-US" altLang="zh-CN" sz="1600" dirty="0"/>
          </a:p>
          <a:p>
            <a:pPr>
              <a:lnSpc>
                <a:spcPct val="150000"/>
              </a:lnSpc>
            </a:pPr>
            <a:endParaRPr lang="en-US" altLang="zh-CN" sz="1600" dirty="0"/>
          </a:p>
          <a:p>
            <a:pPr>
              <a:lnSpc>
                <a:spcPct val="150000"/>
              </a:lnSpc>
            </a:pPr>
            <a:r>
              <a:rPr lang="zh-CN" altLang="en-US" sz="1600" dirty="0"/>
              <a:t>任期：</a:t>
            </a:r>
            <a:endParaRPr lang="zh-CN" altLang="zh-CN" sz="1600" dirty="0"/>
          </a:p>
          <a:p>
            <a:pPr>
              <a:lnSpc>
                <a:spcPct val="150000"/>
              </a:lnSpc>
            </a:pPr>
            <a:r>
              <a:rPr lang="zh-CN" altLang="zh-CN" sz="1600" dirty="0"/>
              <a:t>最高人民检察院检察长每届任期同全国人民代表大会每届任期相同，连续任职不得超过两届。</a:t>
            </a:r>
            <a:endParaRPr lang="en-US" altLang="zh-CN" sz="1600" dirty="0"/>
          </a:p>
          <a:p>
            <a:pPr>
              <a:lnSpc>
                <a:spcPct val="150000"/>
              </a:lnSpc>
            </a:pPr>
            <a:endParaRPr lang="en-US" altLang="zh-CN" sz="1600" dirty="0"/>
          </a:p>
          <a:p>
            <a:pPr>
              <a:lnSpc>
                <a:spcPct val="150000"/>
              </a:lnSpc>
            </a:pPr>
            <a:r>
              <a:rPr lang="zh-CN" altLang="en-US" sz="1600" dirty="0"/>
              <a:t>职权：</a:t>
            </a:r>
            <a:endParaRPr lang="zh-CN" altLang="zh-CN" sz="1600" dirty="0"/>
          </a:p>
          <a:p>
            <a:pPr>
              <a:lnSpc>
                <a:spcPct val="150000"/>
              </a:lnSpc>
            </a:pPr>
            <a:r>
              <a:rPr lang="zh-CN" altLang="zh-CN" sz="1600" dirty="0"/>
              <a:t>人民检察院依照法律规定独立行使检察权，不受行政机关、社会团体和个人的干涉。</a:t>
            </a:r>
            <a:endParaRPr lang="zh-CN" altLang="zh-CN" sz="16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nvGraphicFramePr>
        <p:xfrm>
          <a:off x="3768772" y="1734599"/>
          <a:ext cx="3959367" cy="321771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矩形 4"/>
          <p:cNvSpPr/>
          <p:nvPr/>
        </p:nvSpPr>
        <p:spPr>
          <a:xfrm>
            <a:off x="7818886" y="1530440"/>
            <a:ext cx="4249003" cy="4613892"/>
          </a:xfrm>
          <a:prstGeom prst="rect">
            <a:avLst/>
          </a:prstGeom>
        </p:spPr>
        <p:txBody>
          <a:bodyPr wrap="square">
            <a:spAutoFit/>
          </a:bodyPr>
          <a:lstStyle/>
          <a:p>
            <a:pPr marL="285750" indent="-285750">
              <a:lnSpc>
                <a:spcPct val="150000"/>
              </a:lnSpc>
              <a:buFont typeface="Wingdings" panose="05000000000000000000" pitchFamily="2" charset="2"/>
              <a:buChar char="n"/>
            </a:pPr>
            <a:r>
              <a:rPr lang="en-US" altLang="zh-CN" sz="1600" dirty="0">
                <a:latin typeface="+mn-ea"/>
              </a:rPr>
              <a:t>1. </a:t>
            </a:r>
            <a:r>
              <a:rPr lang="zh-CN" altLang="en-US" sz="1600" dirty="0">
                <a:latin typeface="+mn-ea"/>
              </a:rPr>
              <a:t>维护国家统一和各民族团结</a:t>
            </a:r>
            <a:endParaRPr lang="en-US" altLang="zh-CN" sz="1600" dirty="0">
              <a:latin typeface="+mn-ea"/>
            </a:endParaRPr>
          </a:p>
          <a:p>
            <a:pPr marL="285750" indent="-285750">
              <a:lnSpc>
                <a:spcPct val="150000"/>
              </a:lnSpc>
              <a:buFont typeface="Wingdings" panose="05000000000000000000" pitchFamily="2" charset="2"/>
              <a:buChar char="n"/>
            </a:pPr>
            <a:r>
              <a:rPr lang="en-US" altLang="zh-CN" sz="1600" dirty="0">
                <a:latin typeface="+mn-ea"/>
              </a:rPr>
              <a:t>2. </a:t>
            </a:r>
            <a:r>
              <a:rPr lang="zh-CN" altLang="en-US" sz="1600" dirty="0">
                <a:latin typeface="+mn-ea"/>
              </a:rPr>
              <a:t>遵纪守法和尊重社会公德 </a:t>
            </a:r>
            <a:endParaRPr lang="en-US" altLang="zh-CN" sz="1600" dirty="0">
              <a:latin typeface="+mn-ea"/>
            </a:endParaRPr>
          </a:p>
          <a:p>
            <a:pPr marL="285750" indent="-285750">
              <a:lnSpc>
                <a:spcPct val="150000"/>
              </a:lnSpc>
              <a:buFont typeface="Wingdings" panose="05000000000000000000" pitchFamily="2" charset="2"/>
              <a:buChar char="n"/>
            </a:pPr>
            <a:r>
              <a:rPr lang="en-US" altLang="zh-CN" sz="1600" dirty="0">
                <a:latin typeface="+mn-ea"/>
              </a:rPr>
              <a:t>3. </a:t>
            </a:r>
            <a:r>
              <a:rPr lang="zh-CN" altLang="en-US" sz="1600" dirty="0">
                <a:latin typeface="+mn-ea"/>
              </a:rPr>
              <a:t>维护祖国安全、荣誉和利益</a:t>
            </a:r>
            <a:endParaRPr lang="en-US" altLang="zh-CN" sz="1600" dirty="0">
              <a:latin typeface="+mn-ea"/>
            </a:endParaRPr>
          </a:p>
          <a:p>
            <a:pPr marL="285750" indent="-285750">
              <a:lnSpc>
                <a:spcPct val="150000"/>
              </a:lnSpc>
              <a:buFont typeface="Wingdings" panose="05000000000000000000" pitchFamily="2" charset="2"/>
              <a:buChar char="n"/>
            </a:pPr>
            <a:r>
              <a:rPr lang="en-US" altLang="zh-CN" sz="1600" dirty="0">
                <a:latin typeface="+mn-ea"/>
              </a:rPr>
              <a:t>4. </a:t>
            </a:r>
            <a:r>
              <a:rPr lang="zh-CN" altLang="en-US" sz="1600" dirty="0">
                <a:latin typeface="+mn-ea"/>
              </a:rPr>
              <a:t>保卫祖国，依法服兵役和参加民兵组织</a:t>
            </a:r>
            <a:endParaRPr lang="en-US" altLang="zh-CN" sz="1600" dirty="0">
              <a:latin typeface="+mn-ea"/>
            </a:endParaRPr>
          </a:p>
          <a:p>
            <a:pPr marL="285750" indent="-285750">
              <a:lnSpc>
                <a:spcPct val="150000"/>
              </a:lnSpc>
              <a:buFont typeface="Wingdings" panose="05000000000000000000" pitchFamily="2" charset="2"/>
              <a:buChar char="n"/>
            </a:pPr>
            <a:r>
              <a:rPr lang="en-US" altLang="zh-CN" sz="1600" dirty="0">
                <a:latin typeface="+mn-ea"/>
              </a:rPr>
              <a:t>5. </a:t>
            </a:r>
            <a:r>
              <a:rPr lang="zh-CN" altLang="en-US" sz="1600" dirty="0">
                <a:latin typeface="+mn-ea"/>
              </a:rPr>
              <a:t>依法纳税 </a:t>
            </a:r>
            <a:endParaRPr lang="en-US" altLang="zh-CN" sz="1600" dirty="0">
              <a:latin typeface="+mn-ea"/>
            </a:endParaRPr>
          </a:p>
          <a:p>
            <a:pPr marL="285750" indent="-285750">
              <a:lnSpc>
                <a:spcPct val="150000"/>
              </a:lnSpc>
              <a:buFont typeface="Wingdings" panose="05000000000000000000" pitchFamily="2" charset="2"/>
              <a:buChar char="n"/>
            </a:pPr>
            <a:r>
              <a:rPr lang="en-US" altLang="zh-CN" sz="1600" dirty="0">
                <a:latin typeface="+mn-ea"/>
              </a:rPr>
              <a:t>6. </a:t>
            </a:r>
            <a:r>
              <a:rPr lang="zh-CN" altLang="en-US" sz="1600" dirty="0">
                <a:latin typeface="+mn-ea"/>
              </a:rPr>
              <a:t>其他基本义务</a:t>
            </a:r>
            <a:endParaRPr lang="en-US" altLang="zh-CN" sz="1600" dirty="0">
              <a:latin typeface="+mn-ea"/>
            </a:endParaRPr>
          </a:p>
          <a:p>
            <a:pPr>
              <a:lnSpc>
                <a:spcPct val="150000"/>
              </a:lnSpc>
            </a:pPr>
            <a:r>
              <a:rPr lang="zh-CN" altLang="en-US" sz="1600" dirty="0">
                <a:latin typeface="+mn-ea"/>
              </a:rPr>
              <a:t>（</a:t>
            </a:r>
            <a:r>
              <a:rPr lang="en-US" altLang="zh-CN" sz="1600" dirty="0">
                <a:latin typeface="+mn-ea"/>
              </a:rPr>
              <a:t>1</a:t>
            </a:r>
            <a:r>
              <a:rPr lang="zh-CN" altLang="en-US" sz="1600" dirty="0">
                <a:latin typeface="+mn-ea"/>
              </a:rPr>
              <a:t>）劳动的义务</a:t>
            </a:r>
            <a:endParaRPr lang="en-US" altLang="zh-CN" sz="1600" dirty="0">
              <a:latin typeface="+mn-ea"/>
            </a:endParaRPr>
          </a:p>
          <a:p>
            <a:pPr>
              <a:lnSpc>
                <a:spcPct val="150000"/>
              </a:lnSpc>
            </a:pPr>
            <a:r>
              <a:rPr lang="zh-CN" altLang="en-US" sz="1600" dirty="0">
                <a:latin typeface="+mn-ea"/>
              </a:rPr>
              <a:t>（</a:t>
            </a:r>
            <a:r>
              <a:rPr lang="en-US" altLang="zh-CN" sz="1600" dirty="0">
                <a:latin typeface="+mn-ea"/>
              </a:rPr>
              <a:t>2</a:t>
            </a:r>
            <a:r>
              <a:rPr lang="zh-CN" altLang="en-US" sz="1600" dirty="0">
                <a:latin typeface="+mn-ea"/>
              </a:rPr>
              <a:t>）受教育的义务</a:t>
            </a:r>
            <a:endParaRPr lang="en-US" altLang="zh-CN" sz="1600" dirty="0">
              <a:latin typeface="+mn-ea"/>
            </a:endParaRPr>
          </a:p>
          <a:p>
            <a:pPr>
              <a:lnSpc>
                <a:spcPct val="150000"/>
              </a:lnSpc>
            </a:pPr>
            <a:r>
              <a:rPr lang="zh-CN" altLang="en-US" sz="1600" dirty="0">
                <a:latin typeface="+mn-ea"/>
              </a:rPr>
              <a:t>（</a:t>
            </a:r>
            <a:r>
              <a:rPr lang="en-US" altLang="zh-CN" sz="1600" dirty="0">
                <a:latin typeface="+mn-ea"/>
              </a:rPr>
              <a:t>3</a:t>
            </a:r>
            <a:r>
              <a:rPr lang="zh-CN" altLang="en-US" sz="1600" dirty="0">
                <a:latin typeface="+mn-ea"/>
              </a:rPr>
              <a:t>）夫妻双方有实行计划生育的义务</a:t>
            </a:r>
            <a:endParaRPr lang="en-US" altLang="zh-CN" sz="1600" dirty="0">
              <a:latin typeface="+mn-ea"/>
            </a:endParaRPr>
          </a:p>
          <a:p>
            <a:pPr>
              <a:lnSpc>
                <a:spcPct val="150000"/>
              </a:lnSpc>
            </a:pPr>
            <a:r>
              <a:rPr lang="zh-CN" altLang="en-US" sz="1600" dirty="0">
                <a:latin typeface="+mn-ea"/>
              </a:rPr>
              <a:t>（</a:t>
            </a:r>
            <a:r>
              <a:rPr lang="en-US" altLang="zh-CN" sz="1600" dirty="0">
                <a:latin typeface="+mn-ea"/>
              </a:rPr>
              <a:t>4</a:t>
            </a:r>
            <a:r>
              <a:rPr lang="zh-CN" altLang="en-US" sz="1600" dirty="0">
                <a:latin typeface="+mn-ea"/>
              </a:rPr>
              <a:t>）父母有抚养教育未成年子女的义务</a:t>
            </a:r>
            <a:endParaRPr lang="en-US" altLang="zh-CN" sz="1600" dirty="0">
              <a:latin typeface="+mn-ea"/>
            </a:endParaRPr>
          </a:p>
          <a:p>
            <a:pPr>
              <a:lnSpc>
                <a:spcPct val="150000"/>
              </a:lnSpc>
            </a:pPr>
            <a:r>
              <a:rPr lang="zh-CN" altLang="en-US" sz="1600" dirty="0">
                <a:latin typeface="+mn-ea"/>
              </a:rPr>
              <a:t>（</a:t>
            </a:r>
            <a:r>
              <a:rPr lang="en-US" altLang="zh-CN" sz="1600" dirty="0">
                <a:latin typeface="+mn-ea"/>
              </a:rPr>
              <a:t>5</a:t>
            </a:r>
            <a:r>
              <a:rPr lang="zh-CN" altLang="en-US" sz="1600" dirty="0">
                <a:latin typeface="+mn-ea"/>
              </a:rPr>
              <a:t>）成年子女有赡养扶助父母的义务</a:t>
            </a:r>
            <a:endParaRPr lang="en-US" altLang="zh-CN" sz="1600" dirty="0">
              <a:latin typeface="+mn-ea"/>
            </a:endParaRPr>
          </a:p>
          <a:p>
            <a:pPr>
              <a:lnSpc>
                <a:spcPct val="150000"/>
              </a:lnSpc>
            </a:pPr>
            <a:r>
              <a:rPr lang="en-US" altLang="zh-CN" sz="1600" dirty="0">
                <a:latin typeface="+mn-ea"/>
              </a:rPr>
              <a:t>……</a:t>
            </a:r>
            <a:endParaRPr lang="zh-CN" altLang="en-US" sz="1600" dirty="0">
              <a:latin typeface="+mn-ea"/>
            </a:endParaRPr>
          </a:p>
        </p:txBody>
      </p:sp>
      <p:sp>
        <p:nvSpPr>
          <p:cNvPr id="6" name="矩形 5"/>
          <p:cNvSpPr/>
          <p:nvPr/>
        </p:nvSpPr>
        <p:spPr>
          <a:xfrm>
            <a:off x="4374157" y="1047234"/>
            <a:ext cx="3291286" cy="369332"/>
          </a:xfrm>
          <a:prstGeom prst="rect">
            <a:avLst/>
          </a:prstGeom>
        </p:spPr>
        <p:txBody>
          <a:bodyPr wrap="none">
            <a:spAutoFit/>
          </a:bodyPr>
          <a:lstStyle/>
          <a:p>
            <a:r>
              <a:rPr lang="zh-CN" altLang="en-US" b="1" dirty="0"/>
              <a:t>第四节  公民的基本权利和义务</a:t>
            </a:r>
            <a:endParaRPr lang="zh-CN" altLang="en-US" b="1" dirty="0"/>
          </a:p>
        </p:txBody>
      </p:sp>
      <p:sp>
        <p:nvSpPr>
          <p:cNvPr id="2" name="矩形 1"/>
          <p:cNvSpPr/>
          <p:nvPr/>
        </p:nvSpPr>
        <p:spPr>
          <a:xfrm>
            <a:off x="803775" y="1530440"/>
            <a:ext cx="5691350" cy="4924425"/>
          </a:xfrm>
          <a:prstGeom prst="rect">
            <a:avLst/>
          </a:prstGeom>
        </p:spPr>
        <p:txBody>
          <a:bodyPr wrap="square">
            <a:spAutoFit/>
          </a:bodyPr>
          <a:lstStyle/>
          <a:p>
            <a:pPr marL="285750" indent="-285750">
              <a:buFont typeface="Wingdings" panose="05000000000000000000" pitchFamily="2" charset="2"/>
              <a:buChar char="u"/>
            </a:pPr>
            <a:r>
              <a:rPr lang="en-US" altLang="zh-CN" sz="1600" dirty="0">
                <a:latin typeface="+mn-ea"/>
              </a:rPr>
              <a:t>1. </a:t>
            </a:r>
            <a:r>
              <a:rPr lang="zh-CN" altLang="en-US" sz="1600" dirty="0">
                <a:latin typeface="+mn-ea"/>
              </a:rPr>
              <a:t>平等权</a:t>
            </a:r>
            <a:endParaRPr lang="en-US" altLang="zh-CN" sz="1600" dirty="0">
              <a:latin typeface="+mn-ea"/>
            </a:endParaRPr>
          </a:p>
          <a:p>
            <a:r>
              <a:rPr lang="zh-CN" altLang="en-US" sz="1600" dirty="0">
                <a:latin typeface="+mn-ea"/>
              </a:rPr>
              <a:t>（</a:t>
            </a:r>
            <a:r>
              <a:rPr lang="en-US" altLang="zh-CN" sz="1600" dirty="0">
                <a:latin typeface="+mn-ea"/>
              </a:rPr>
              <a:t>1</a:t>
            </a:r>
            <a:r>
              <a:rPr lang="zh-CN" altLang="en-US" sz="1600" dirty="0">
                <a:latin typeface="+mn-ea"/>
              </a:rPr>
              <a:t>）守法上的平等</a:t>
            </a:r>
            <a:endParaRPr lang="en-US" altLang="zh-CN" sz="1600" dirty="0">
              <a:latin typeface="+mn-ea"/>
            </a:endParaRPr>
          </a:p>
          <a:p>
            <a:r>
              <a:rPr lang="zh-CN" altLang="en-US" sz="1600" dirty="0">
                <a:latin typeface="+mn-ea"/>
              </a:rPr>
              <a:t>（</a:t>
            </a:r>
            <a:r>
              <a:rPr lang="en-US" altLang="zh-CN" sz="1600" dirty="0">
                <a:latin typeface="+mn-ea"/>
              </a:rPr>
              <a:t>2</a:t>
            </a:r>
            <a:r>
              <a:rPr lang="zh-CN" altLang="en-US" sz="1600" dirty="0">
                <a:latin typeface="+mn-ea"/>
              </a:rPr>
              <a:t>）司法上的平等</a:t>
            </a:r>
            <a:endParaRPr lang="en-US" altLang="zh-CN" sz="1600" dirty="0">
              <a:latin typeface="+mn-ea"/>
            </a:endParaRPr>
          </a:p>
          <a:p>
            <a:r>
              <a:rPr lang="zh-CN" altLang="en-US" sz="1600" dirty="0">
                <a:latin typeface="+mn-ea"/>
              </a:rPr>
              <a:t>（</a:t>
            </a:r>
            <a:r>
              <a:rPr lang="en-US" altLang="zh-CN" sz="1600" dirty="0">
                <a:latin typeface="+mn-ea"/>
              </a:rPr>
              <a:t>3</a:t>
            </a:r>
            <a:r>
              <a:rPr lang="zh-CN" altLang="en-US" sz="1600" dirty="0">
                <a:latin typeface="+mn-ea"/>
              </a:rPr>
              <a:t>）反对特权</a:t>
            </a:r>
            <a:endParaRPr lang="en-US" altLang="zh-CN" sz="1600" dirty="0">
              <a:latin typeface="+mn-ea"/>
            </a:endParaRPr>
          </a:p>
          <a:p>
            <a:r>
              <a:rPr lang="zh-CN" altLang="en-US" sz="1600" dirty="0">
                <a:latin typeface="+mn-ea"/>
              </a:rPr>
              <a:t>（</a:t>
            </a:r>
            <a:r>
              <a:rPr lang="en-US" altLang="zh-CN" sz="1600" dirty="0">
                <a:latin typeface="+mn-ea"/>
              </a:rPr>
              <a:t>4</a:t>
            </a:r>
            <a:r>
              <a:rPr lang="zh-CN" altLang="en-US" sz="1600" dirty="0">
                <a:latin typeface="+mn-ea"/>
              </a:rPr>
              <a:t>）禁止差别对待</a:t>
            </a:r>
            <a:endParaRPr lang="en-US" altLang="zh-CN" sz="1600" dirty="0">
              <a:latin typeface="+mn-ea"/>
            </a:endParaRPr>
          </a:p>
          <a:p>
            <a:r>
              <a:rPr lang="zh-CN" altLang="en-US" sz="1600" dirty="0">
                <a:latin typeface="+mn-ea"/>
              </a:rPr>
              <a:t>（</a:t>
            </a:r>
            <a:r>
              <a:rPr lang="en-US" altLang="zh-CN" sz="1600" dirty="0">
                <a:latin typeface="+mn-ea"/>
              </a:rPr>
              <a:t>5</a:t>
            </a:r>
            <a:r>
              <a:rPr lang="zh-CN" altLang="en-US" sz="1600" dirty="0">
                <a:latin typeface="+mn-ea"/>
              </a:rPr>
              <a:t>）允许合理差别</a:t>
            </a:r>
            <a:endParaRPr lang="en-US" altLang="zh-CN" sz="1600" dirty="0">
              <a:latin typeface="+mn-ea"/>
            </a:endParaRPr>
          </a:p>
          <a:p>
            <a:pPr marL="285750" indent="-285750">
              <a:buFont typeface="Wingdings" panose="05000000000000000000" pitchFamily="2" charset="2"/>
              <a:buChar char="u"/>
            </a:pPr>
            <a:r>
              <a:rPr lang="en-US" altLang="zh-CN" sz="1600" dirty="0">
                <a:latin typeface="+mn-ea"/>
              </a:rPr>
              <a:t>2. </a:t>
            </a:r>
            <a:r>
              <a:rPr lang="zh-CN" altLang="en-US" sz="1600" dirty="0">
                <a:latin typeface="+mn-ea"/>
              </a:rPr>
              <a:t>政治权利和自由权 </a:t>
            </a:r>
            <a:endParaRPr lang="en-US" altLang="zh-CN" sz="1600" dirty="0">
              <a:latin typeface="+mn-ea"/>
            </a:endParaRPr>
          </a:p>
          <a:p>
            <a:r>
              <a:rPr lang="zh-CN" altLang="en-US" sz="1600" dirty="0">
                <a:latin typeface="+mn-ea"/>
              </a:rPr>
              <a:t>（</a:t>
            </a:r>
            <a:r>
              <a:rPr lang="en-US" altLang="zh-CN" sz="1600" dirty="0">
                <a:latin typeface="+mn-ea"/>
              </a:rPr>
              <a:t>1</a:t>
            </a:r>
            <a:r>
              <a:rPr lang="zh-CN" altLang="en-US" sz="1600" dirty="0">
                <a:latin typeface="+mn-ea"/>
              </a:rPr>
              <a:t>）选举权和被选举权</a:t>
            </a:r>
            <a:endParaRPr lang="en-US" altLang="zh-CN" sz="1600" dirty="0">
              <a:latin typeface="+mn-ea"/>
            </a:endParaRPr>
          </a:p>
          <a:p>
            <a:r>
              <a:rPr lang="zh-CN" altLang="en-US" sz="1600" dirty="0">
                <a:latin typeface="+mn-ea"/>
              </a:rPr>
              <a:t>（</a:t>
            </a:r>
            <a:r>
              <a:rPr lang="en-US" altLang="zh-CN" sz="1600" dirty="0">
                <a:latin typeface="+mn-ea"/>
              </a:rPr>
              <a:t>2</a:t>
            </a:r>
            <a:r>
              <a:rPr lang="zh-CN" altLang="en-US" sz="1600" dirty="0">
                <a:latin typeface="+mn-ea"/>
              </a:rPr>
              <a:t>）政治自由</a:t>
            </a:r>
            <a:endParaRPr lang="en-US" altLang="zh-CN" sz="1600" dirty="0">
              <a:latin typeface="+mn-ea"/>
            </a:endParaRPr>
          </a:p>
          <a:p>
            <a:pPr marL="285750" indent="-285750">
              <a:buFont typeface="Wingdings" panose="05000000000000000000" pitchFamily="2" charset="2"/>
              <a:buChar char="u"/>
            </a:pPr>
            <a:r>
              <a:rPr lang="en-US" altLang="zh-CN" sz="1600" dirty="0">
                <a:latin typeface="+mn-ea"/>
              </a:rPr>
              <a:t>3. </a:t>
            </a:r>
            <a:r>
              <a:rPr lang="zh-CN" altLang="en-US" sz="1600" dirty="0">
                <a:latin typeface="+mn-ea"/>
              </a:rPr>
              <a:t>宗教信仰自由权 </a:t>
            </a:r>
            <a:endParaRPr lang="en-US" altLang="zh-CN" sz="1600" dirty="0">
              <a:latin typeface="+mn-ea"/>
            </a:endParaRPr>
          </a:p>
          <a:p>
            <a:pPr marL="285750" indent="-285750">
              <a:buFont typeface="Wingdings" panose="05000000000000000000" pitchFamily="2" charset="2"/>
              <a:buChar char="u"/>
            </a:pPr>
            <a:r>
              <a:rPr lang="en-US" altLang="zh-CN" sz="1600" dirty="0">
                <a:latin typeface="+mn-ea"/>
              </a:rPr>
              <a:t>4. </a:t>
            </a:r>
            <a:r>
              <a:rPr lang="zh-CN" altLang="en-US" sz="1600" dirty="0">
                <a:latin typeface="+mn-ea"/>
              </a:rPr>
              <a:t>人身自由权</a:t>
            </a:r>
            <a:endParaRPr lang="en-US" altLang="zh-CN" sz="1600" dirty="0">
              <a:latin typeface="+mn-ea"/>
            </a:endParaRPr>
          </a:p>
          <a:p>
            <a:pPr marL="285750" indent="-285750">
              <a:buFont typeface="Wingdings" panose="05000000000000000000" pitchFamily="2" charset="2"/>
              <a:buChar char="u"/>
            </a:pPr>
            <a:r>
              <a:rPr lang="en-US" altLang="zh-CN" sz="1600" dirty="0">
                <a:latin typeface="+mn-ea"/>
              </a:rPr>
              <a:t>5. </a:t>
            </a:r>
            <a:r>
              <a:rPr lang="zh-CN" altLang="en-US" sz="1600" dirty="0">
                <a:latin typeface="+mn-ea"/>
              </a:rPr>
              <a:t>社会经济权利 </a:t>
            </a:r>
            <a:endParaRPr lang="en-US" altLang="zh-CN" sz="1600" dirty="0">
              <a:latin typeface="+mn-ea"/>
            </a:endParaRPr>
          </a:p>
          <a:p>
            <a:r>
              <a:rPr lang="zh-CN" altLang="en-US" sz="1600" dirty="0">
                <a:latin typeface="+mn-ea"/>
              </a:rPr>
              <a:t>（</a:t>
            </a:r>
            <a:r>
              <a:rPr lang="en-US" altLang="zh-CN" sz="1600" dirty="0">
                <a:latin typeface="+mn-ea"/>
              </a:rPr>
              <a:t>1</a:t>
            </a:r>
            <a:r>
              <a:rPr lang="zh-CN" altLang="en-US" sz="1600" dirty="0">
                <a:latin typeface="+mn-ea"/>
              </a:rPr>
              <a:t>）财产权</a:t>
            </a:r>
            <a:endParaRPr lang="en-US" altLang="zh-CN" sz="1600" dirty="0">
              <a:latin typeface="+mn-ea"/>
            </a:endParaRPr>
          </a:p>
          <a:p>
            <a:r>
              <a:rPr lang="zh-CN" altLang="en-US" sz="1600" dirty="0">
                <a:latin typeface="+mn-ea"/>
              </a:rPr>
              <a:t>（</a:t>
            </a:r>
            <a:r>
              <a:rPr lang="en-US" altLang="zh-CN" sz="1600" dirty="0">
                <a:latin typeface="+mn-ea"/>
              </a:rPr>
              <a:t>2</a:t>
            </a:r>
            <a:r>
              <a:rPr lang="zh-CN" altLang="en-US" sz="1600" dirty="0">
                <a:latin typeface="+mn-ea"/>
              </a:rPr>
              <a:t>）劳动权</a:t>
            </a:r>
            <a:endParaRPr lang="en-US" altLang="zh-CN" sz="1600" dirty="0">
              <a:latin typeface="+mn-ea"/>
            </a:endParaRPr>
          </a:p>
          <a:p>
            <a:r>
              <a:rPr lang="zh-CN" altLang="en-US" sz="1600" dirty="0">
                <a:latin typeface="+mn-ea"/>
              </a:rPr>
              <a:t>（</a:t>
            </a:r>
            <a:r>
              <a:rPr lang="en-US" altLang="zh-CN" sz="1600" dirty="0">
                <a:latin typeface="+mn-ea"/>
              </a:rPr>
              <a:t>3</a:t>
            </a:r>
            <a:r>
              <a:rPr lang="zh-CN" altLang="en-US" sz="1600" dirty="0">
                <a:latin typeface="+mn-ea"/>
              </a:rPr>
              <a:t>）休息权</a:t>
            </a:r>
            <a:endParaRPr lang="en-US" altLang="zh-CN" sz="1600" dirty="0">
              <a:latin typeface="+mn-ea"/>
            </a:endParaRPr>
          </a:p>
          <a:p>
            <a:r>
              <a:rPr lang="zh-CN" altLang="en-US" sz="1600" dirty="0">
                <a:latin typeface="+mn-ea"/>
              </a:rPr>
              <a:t>（</a:t>
            </a:r>
            <a:r>
              <a:rPr lang="en-US" altLang="zh-CN" sz="1600" dirty="0">
                <a:latin typeface="+mn-ea"/>
              </a:rPr>
              <a:t>4</a:t>
            </a:r>
            <a:r>
              <a:rPr lang="zh-CN" altLang="en-US" sz="1600" dirty="0">
                <a:latin typeface="+mn-ea"/>
              </a:rPr>
              <a:t>）退休人员生活保障权利</a:t>
            </a:r>
            <a:endParaRPr lang="en-US" altLang="zh-CN" sz="1600" dirty="0">
              <a:latin typeface="+mn-ea"/>
            </a:endParaRPr>
          </a:p>
          <a:p>
            <a:r>
              <a:rPr lang="zh-CN" altLang="en-US" sz="1600" dirty="0">
                <a:latin typeface="+mn-ea"/>
              </a:rPr>
              <a:t>（</a:t>
            </a:r>
            <a:r>
              <a:rPr lang="en-US" altLang="zh-CN" sz="1600" dirty="0">
                <a:latin typeface="+mn-ea"/>
              </a:rPr>
              <a:t>5</a:t>
            </a:r>
            <a:r>
              <a:rPr lang="zh-CN" altLang="en-US" sz="1600" dirty="0">
                <a:latin typeface="+mn-ea"/>
              </a:rPr>
              <a:t>）获得物质帮助的权利</a:t>
            </a:r>
            <a:endParaRPr lang="en-US" altLang="zh-CN" sz="1600" dirty="0">
              <a:latin typeface="+mn-ea"/>
            </a:endParaRPr>
          </a:p>
          <a:p>
            <a:r>
              <a:rPr lang="zh-CN" altLang="en-US" sz="1600" dirty="0">
                <a:latin typeface="+mn-ea"/>
              </a:rPr>
              <a:t>（</a:t>
            </a:r>
            <a:r>
              <a:rPr lang="en-US" altLang="zh-CN" sz="1600" dirty="0">
                <a:latin typeface="+mn-ea"/>
              </a:rPr>
              <a:t>6</a:t>
            </a:r>
            <a:r>
              <a:rPr lang="zh-CN" altLang="en-US" sz="1600" dirty="0">
                <a:latin typeface="+mn-ea"/>
              </a:rPr>
              <a:t>）文化教育权利</a:t>
            </a:r>
            <a:endParaRPr lang="en-US" altLang="zh-CN" sz="1600" dirty="0">
              <a:latin typeface="+mn-ea"/>
            </a:endParaRPr>
          </a:p>
          <a:p>
            <a:r>
              <a:rPr lang="zh-CN" altLang="en-US" sz="1600" dirty="0">
                <a:latin typeface="+mn-ea"/>
              </a:rPr>
              <a:t>（</a:t>
            </a:r>
            <a:r>
              <a:rPr lang="en-US" altLang="zh-CN" sz="1600" dirty="0">
                <a:latin typeface="+mn-ea"/>
              </a:rPr>
              <a:t>7</a:t>
            </a:r>
            <a:r>
              <a:rPr lang="zh-CN" altLang="en-US" sz="1600" dirty="0">
                <a:latin typeface="+mn-ea"/>
              </a:rPr>
              <a:t>）监督权和获得国家赔偿权</a:t>
            </a:r>
            <a:endParaRPr lang="zh-CN" altLang="en-US" sz="1600" dirty="0">
              <a:latin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3419599" y="5173539"/>
            <a:ext cx="6370655" cy="941796"/>
          </a:xfrm>
          <a:prstGeom prst="rect">
            <a:avLst/>
          </a:prstGeom>
          <a:noFill/>
        </p:spPr>
        <p:txBody>
          <a:bodyPr wrap="none" rtlCol="0">
            <a:spAutoFit/>
          </a:bodyPr>
          <a:lstStyle/>
          <a:p>
            <a:pPr>
              <a:lnSpc>
                <a:spcPct val="120000"/>
              </a:lnSpc>
            </a:pPr>
            <a:r>
              <a:rPr lang="zh-CN" altLang="en-US" dirty="0">
                <a:solidFill>
                  <a:schemeClr val="bg1"/>
                </a:solidFill>
              </a:rPr>
              <a:t>第三章 </a:t>
            </a:r>
            <a:endParaRPr lang="en-US" altLang="zh-CN" dirty="0">
              <a:solidFill>
                <a:schemeClr val="bg1"/>
              </a:solidFill>
            </a:endParaRPr>
          </a:p>
          <a:p>
            <a:pPr>
              <a:lnSpc>
                <a:spcPct val="120000"/>
              </a:lnSpc>
            </a:pPr>
            <a:r>
              <a:rPr lang="zh-CN" altLang="en-US" sz="2800" b="1" dirty="0">
                <a:solidFill>
                  <a:schemeClr val="bg1"/>
                </a:solidFill>
              </a:rPr>
              <a:t>夺取新时代中国特色社会主义伟大胜利</a:t>
            </a:r>
            <a:endParaRPr lang="zh-CN" altLang="en-US" sz="2800" b="1" dirty="0">
              <a:solidFill>
                <a:schemeClr val="bg1"/>
              </a:solidFill>
            </a:endParaRPr>
          </a:p>
        </p:txBody>
      </p:sp>
      <p:sp>
        <p:nvSpPr>
          <p:cNvPr id="26" name="Freeform 5"/>
          <p:cNvSpPr/>
          <p:nvPr/>
        </p:nvSpPr>
        <p:spPr bwMode="auto">
          <a:xfrm>
            <a:off x="6095468" y="1705040"/>
            <a:ext cx="861448" cy="1723960"/>
          </a:xfrm>
          <a:custGeom>
            <a:avLst/>
            <a:gdLst>
              <a:gd name="T0" fmla="*/ 0 w 6745"/>
              <a:gd name="T1" fmla="*/ 13488 h 13488"/>
              <a:gd name="T2" fmla="*/ 6745 w 6745"/>
              <a:gd name="T3" fmla="*/ 1807 h 13488"/>
              <a:gd name="T4" fmla="*/ 0 w 6745"/>
              <a:gd name="T5" fmla="*/ 0 h 13488"/>
              <a:gd name="T6" fmla="*/ 0 w 6745"/>
              <a:gd name="T7" fmla="*/ 13488 h 13488"/>
            </a:gdLst>
            <a:ahLst/>
            <a:cxnLst>
              <a:cxn ang="0">
                <a:pos x="T0" y="T1"/>
              </a:cxn>
              <a:cxn ang="0">
                <a:pos x="T2" y="T3"/>
              </a:cxn>
              <a:cxn ang="0">
                <a:pos x="T4" y="T5"/>
              </a:cxn>
              <a:cxn ang="0">
                <a:pos x="T6" y="T7"/>
              </a:cxn>
            </a:cxnLst>
            <a:rect l="0" t="0" r="r" b="b"/>
            <a:pathLst>
              <a:path w="6745" h="13488">
                <a:moveTo>
                  <a:pt x="0" y="13488"/>
                </a:moveTo>
                <a:lnTo>
                  <a:pt x="6745" y="1807"/>
                </a:lnTo>
                <a:cubicBezTo>
                  <a:pt x="4694" y="623"/>
                  <a:pt x="2368" y="0"/>
                  <a:pt x="0" y="0"/>
                </a:cubicBezTo>
                <a:lnTo>
                  <a:pt x="0" y="13488"/>
                </a:lnTo>
                <a:close/>
              </a:path>
            </a:pathLst>
          </a:custGeom>
          <a:solidFill>
            <a:srgbClr val="2EA7E0"/>
          </a:solidFill>
          <a:ln w="0">
            <a:noFill/>
            <a:prstDash val="solid"/>
            <a:round/>
          </a:ln>
        </p:spPr>
        <p:txBody>
          <a:bodyPr vert="horz" wrap="square" lIns="91440" tIns="45720" rIns="91440" bIns="45720" numCol="1" anchor="t" anchorCtr="0" compatLnSpc="1"/>
          <a:lstStyle/>
          <a:p>
            <a:endParaRPr lang="zh-CN" altLang="en-US"/>
          </a:p>
        </p:txBody>
      </p:sp>
      <p:sp>
        <p:nvSpPr>
          <p:cNvPr id="27" name="Freeform 6"/>
          <p:cNvSpPr>
            <a:spLocks noEditPoints="1"/>
          </p:cNvSpPr>
          <p:nvPr/>
        </p:nvSpPr>
        <p:spPr bwMode="auto">
          <a:xfrm>
            <a:off x="6089079" y="1698651"/>
            <a:ext cx="874226" cy="1736738"/>
          </a:xfrm>
          <a:custGeom>
            <a:avLst/>
            <a:gdLst>
              <a:gd name="T0" fmla="*/ 7 w 6843"/>
              <a:gd name="T1" fmla="*/ 13512 h 13588"/>
              <a:gd name="T2" fmla="*/ 6769 w 6843"/>
              <a:gd name="T3" fmla="*/ 1897 h 13588"/>
              <a:gd name="T4" fmla="*/ 6382 w 6843"/>
              <a:gd name="T5" fmla="*/ 1682 h 13588"/>
              <a:gd name="T6" fmla="*/ 5990 w 6843"/>
              <a:gd name="T7" fmla="*/ 1480 h 13588"/>
              <a:gd name="T8" fmla="*/ 5592 w 6843"/>
              <a:gd name="T9" fmla="*/ 1292 h 13588"/>
              <a:gd name="T10" fmla="*/ 5188 w 6843"/>
              <a:gd name="T11" fmla="*/ 1117 h 13588"/>
              <a:gd name="T12" fmla="*/ 4780 w 6843"/>
              <a:gd name="T13" fmla="*/ 956 h 13588"/>
              <a:gd name="T14" fmla="*/ 4367 w 6843"/>
              <a:gd name="T15" fmla="*/ 808 h 13588"/>
              <a:gd name="T16" fmla="*/ 3949 w 6843"/>
              <a:gd name="T17" fmla="*/ 674 h 13588"/>
              <a:gd name="T18" fmla="*/ 3527 w 6843"/>
              <a:gd name="T19" fmla="*/ 554 h 13588"/>
              <a:gd name="T20" fmla="*/ 3102 w 6843"/>
              <a:gd name="T21" fmla="*/ 447 h 13588"/>
              <a:gd name="T22" fmla="*/ 2673 w 6843"/>
              <a:gd name="T23" fmla="*/ 354 h 13588"/>
              <a:gd name="T24" fmla="*/ 2241 w 6843"/>
              <a:gd name="T25" fmla="*/ 276 h 13588"/>
              <a:gd name="T26" fmla="*/ 1806 w 6843"/>
              <a:gd name="T27" fmla="*/ 212 h 13588"/>
              <a:gd name="T28" fmla="*/ 1369 w 6843"/>
              <a:gd name="T29" fmla="*/ 161 h 13588"/>
              <a:gd name="T30" fmla="*/ 930 w 6843"/>
              <a:gd name="T31" fmla="*/ 125 h 13588"/>
              <a:gd name="T32" fmla="*/ 490 w 6843"/>
              <a:gd name="T33" fmla="*/ 103 h 13588"/>
              <a:gd name="T34" fmla="*/ 48 w 6843"/>
              <a:gd name="T35" fmla="*/ 96 h 13588"/>
              <a:gd name="T36" fmla="*/ 96 w 6843"/>
              <a:gd name="T37" fmla="*/ 13536 h 13588"/>
              <a:gd name="T38" fmla="*/ 15 w 6843"/>
              <a:gd name="T39" fmla="*/ 14 h 13588"/>
              <a:gd name="T40" fmla="*/ 271 w 6843"/>
              <a:gd name="T41" fmla="*/ 2 h 13588"/>
              <a:gd name="T42" fmla="*/ 716 w 6843"/>
              <a:gd name="T43" fmla="*/ 17 h 13588"/>
              <a:gd name="T44" fmla="*/ 1159 w 6843"/>
              <a:gd name="T45" fmla="*/ 46 h 13588"/>
              <a:gd name="T46" fmla="*/ 1600 w 6843"/>
              <a:gd name="T47" fmla="*/ 89 h 13588"/>
              <a:gd name="T48" fmla="*/ 2039 w 6843"/>
              <a:gd name="T49" fmla="*/ 147 h 13588"/>
              <a:gd name="T50" fmla="*/ 2475 w 6843"/>
              <a:gd name="T51" fmla="*/ 219 h 13588"/>
              <a:gd name="T52" fmla="*/ 2908 w 6843"/>
              <a:gd name="T53" fmla="*/ 306 h 13588"/>
              <a:gd name="T54" fmla="*/ 3338 w 6843"/>
              <a:gd name="T55" fmla="*/ 406 h 13588"/>
              <a:gd name="T56" fmla="*/ 3766 w 6843"/>
              <a:gd name="T57" fmla="*/ 520 h 13588"/>
              <a:gd name="T58" fmla="*/ 4188 w 6843"/>
              <a:gd name="T59" fmla="*/ 648 h 13588"/>
              <a:gd name="T60" fmla="*/ 4606 w 6843"/>
              <a:gd name="T61" fmla="*/ 790 h 13588"/>
              <a:gd name="T62" fmla="*/ 5020 w 6843"/>
              <a:gd name="T63" fmla="*/ 946 h 13588"/>
              <a:gd name="T64" fmla="*/ 5430 w 6843"/>
              <a:gd name="T65" fmla="*/ 1115 h 13588"/>
              <a:gd name="T66" fmla="*/ 5833 w 6843"/>
              <a:gd name="T67" fmla="*/ 1298 h 13588"/>
              <a:gd name="T68" fmla="*/ 6231 w 6843"/>
              <a:gd name="T69" fmla="*/ 1494 h 13588"/>
              <a:gd name="T70" fmla="*/ 6624 w 6843"/>
              <a:gd name="T71" fmla="*/ 1704 h 13588"/>
              <a:gd name="T72" fmla="*/ 6839 w 6843"/>
              <a:gd name="T73" fmla="*/ 1842 h 13588"/>
              <a:gd name="T74" fmla="*/ 90 w 6843"/>
              <a:gd name="T75" fmla="*/ 13560 h 13588"/>
              <a:gd name="T76" fmla="*/ 0 w 6843"/>
              <a:gd name="T77" fmla="*/ 13536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3" h="13588">
                <a:moveTo>
                  <a:pt x="96" y="13536"/>
                </a:moveTo>
                <a:lnTo>
                  <a:pt x="7" y="13512"/>
                </a:lnTo>
                <a:lnTo>
                  <a:pt x="6751" y="1831"/>
                </a:lnTo>
                <a:lnTo>
                  <a:pt x="6769" y="1897"/>
                </a:lnTo>
                <a:lnTo>
                  <a:pt x="6576" y="1787"/>
                </a:lnTo>
                <a:lnTo>
                  <a:pt x="6382" y="1682"/>
                </a:lnTo>
                <a:lnTo>
                  <a:pt x="6187" y="1580"/>
                </a:lnTo>
                <a:lnTo>
                  <a:pt x="5990" y="1480"/>
                </a:lnTo>
                <a:lnTo>
                  <a:pt x="5792" y="1385"/>
                </a:lnTo>
                <a:lnTo>
                  <a:pt x="5592" y="1292"/>
                </a:lnTo>
                <a:lnTo>
                  <a:pt x="5391" y="1203"/>
                </a:lnTo>
                <a:lnTo>
                  <a:pt x="5188" y="1117"/>
                </a:lnTo>
                <a:lnTo>
                  <a:pt x="4985" y="1035"/>
                </a:lnTo>
                <a:lnTo>
                  <a:pt x="4780" y="956"/>
                </a:lnTo>
                <a:lnTo>
                  <a:pt x="4574" y="881"/>
                </a:lnTo>
                <a:lnTo>
                  <a:pt x="4367" y="808"/>
                </a:lnTo>
                <a:lnTo>
                  <a:pt x="4158" y="740"/>
                </a:lnTo>
                <a:lnTo>
                  <a:pt x="3949" y="674"/>
                </a:lnTo>
                <a:lnTo>
                  <a:pt x="3738" y="612"/>
                </a:lnTo>
                <a:lnTo>
                  <a:pt x="3527" y="554"/>
                </a:lnTo>
                <a:lnTo>
                  <a:pt x="3314" y="499"/>
                </a:lnTo>
                <a:lnTo>
                  <a:pt x="3102" y="447"/>
                </a:lnTo>
                <a:lnTo>
                  <a:pt x="2888" y="399"/>
                </a:lnTo>
                <a:lnTo>
                  <a:pt x="2673" y="354"/>
                </a:lnTo>
                <a:lnTo>
                  <a:pt x="2457" y="314"/>
                </a:lnTo>
                <a:lnTo>
                  <a:pt x="2241" y="276"/>
                </a:lnTo>
                <a:lnTo>
                  <a:pt x="2024" y="242"/>
                </a:lnTo>
                <a:lnTo>
                  <a:pt x="1806" y="212"/>
                </a:lnTo>
                <a:lnTo>
                  <a:pt x="1588" y="185"/>
                </a:lnTo>
                <a:lnTo>
                  <a:pt x="1369" y="161"/>
                </a:lnTo>
                <a:lnTo>
                  <a:pt x="1150" y="141"/>
                </a:lnTo>
                <a:lnTo>
                  <a:pt x="930" y="125"/>
                </a:lnTo>
                <a:lnTo>
                  <a:pt x="710" y="112"/>
                </a:lnTo>
                <a:lnTo>
                  <a:pt x="490" y="103"/>
                </a:lnTo>
                <a:lnTo>
                  <a:pt x="269" y="98"/>
                </a:lnTo>
                <a:lnTo>
                  <a:pt x="48" y="96"/>
                </a:lnTo>
                <a:lnTo>
                  <a:pt x="96" y="48"/>
                </a:lnTo>
                <a:lnTo>
                  <a:pt x="96" y="13536"/>
                </a:lnTo>
                <a:close/>
                <a:moveTo>
                  <a:pt x="0" y="48"/>
                </a:moveTo>
                <a:cubicBezTo>
                  <a:pt x="0" y="35"/>
                  <a:pt x="6" y="23"/>
                  <a:pt x="15" y="14"/>
                </a:cubicBezTo>
                <a:cubicBezTo>
                  <a:pt x="24" y="5"/>
                  <a:pt x="36" y="0"/>
                  <a:pt x="49" y="0"/>
                </a:cubicBezTo>
                <a:lnTo>
                  <a:pt x="271" y="2"/>
                </a:lnTo>
                <a:lnTo>
                  <a:pt x="494" y="8"/>
                </a:lnTo>
                <a:lnTo>
                  <a:pt x="716" y="17"/>
                </a:lnTo>
                <a:lnTo>
                  <a:pt x="938" y="29"/>
                </a:lnTo>
                <a:lnTo>
                  <a:pt x="1159" y="46"/>
                </a:lnTo>
                <a:lnTo>
                  <a:pt x="1380" y="66"/>
                </a:lnTo>
                <a:lnTo>
                  <a:pt x="1600" y="89"/>
                </a:lnTo>
                <a:lnTo>
                  <a:pt x="1820" y="116"/>
                </a:lnTo>
                <a:lnTo>
                  <a:pt x="2039" y="147"/>
                </a:lnTo>
                <a:lnTo>
                  <a:pt x="2257" y="181"/>
                </a:lnTo>
                <a:lnTo>
                  <a:pt x="2475" y="219"/>
                </a:lnTo>
                <a:lnTo>
                  <a:pt x="2692" y="260"/>
                </a:lnTo>
                <a:lnTo>
                  <a:pt x="2908" y="306"/>
                </a:lnTo>
                <a:lnTo>
                  <a:pt x="3124" y="354"/>
                </a:lnTo>
                <a:lnTo>
                  <a:pt x="3338" y="406"/>
                </a:lnTo>
                <a:lnTo>
                  <a:pt x="3553" y="461"/>
                </a:lnTo>
                <a:lnTo>
                  <a:pt x="3766" y="520"/>
                </a:lnTo>
                <a:lnTo>
                  <a:pt x="3977" y="583"/>
                </a:lnTo>
                <a:lnTo>
                  <a:pt x="4188" y="648"/>
                </a:lnTo>
                <a:lnTo>
                  <a:pt x="4398" y="718"/>
                </a:lnTo>
                <a:lnTo>
                  <a:pt x="4606" y="790"/>
                </a:lnTo>
                <a:lnTo>
                  <a:pt x="4814" y="866"/>
                </a:lnTo>
                <a:lnTo>
                  <a:pt x="5020" y="946"/>
                </a:lnTo>
                <a:lnTo>
                  <a:pt x="5226" y="1029"/>
                </a:lnTo>
                <a:lnTo>
                  <a:pt x="5430" y="1115"/>
                </a:lnTo>
                <a:lnTo>
                  <a:pt x="5632" y="1205"/>
                </a:lnTo>
                <a:lnTo>
                  <a:pt x="5833" y="1298"/>
                </a:lnTo>
                <a:lnTo>
                  <a:pt x="6033" y="1395"/>
                </a:lnTo>
                <a:lnTo>
                  <a:pt x="6231" y="1494"/>
                </a:lnTo>
                <a:lnTo>
                  <a:pt x="6428" y="1597"/>
                </a:lnTo>
                <a:lnTo>
                  <a:pt x="6624" y="1704"/>
                </a:lnTo>
                <a:lnTo>
                  <a:pt x="6817" y="1813"/>
                </a:lnTo>
                <a:cubicBezTo>
                  <a:pt x="6828" y="1820"/>
                  <a:pt x="6836" y="1830"/>
                  <a:pt x="6839" y="1842"/>
                </a:cubicBezTo>
                <a:cubicBezTo>
                  <a:pt x="6843" y="1855"/>
                  <a:pt x="6841" y="1868"/>
                  <a:pt x="6835" y="1879"/>
                </a:cubicBezTo>
                <a:lnTo>
                  <a:pt x="90" y="13560"/>
                </a:lnTo>
                <a:cubicBezTo>
                  <a:pt x="79" y="13579"/>
                  <a:pt x="57" y="13588"/>
                  <a:pt x="36" y="13583"/>
                </a:cubicBezTo>
                <a:cubicBezTo>
                  <a:pt x="15" y="13577"/>
                  <a:pt x="0" y="13558"/>
                  <a:pt x="0" y="13536"/>
                </a:cubicBezTo>
                <a:lnTo>
                  <a:pt x="0" y="48"/>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28" name="Freeform 7"/>
          <p:cNvSpPr/>
          <p:nvPr/>
        </p:nvSpPr>
        <p:spPr bwMode="auto">
          <a:xfrm>
            <a:off x="6095468" y="1936108"/>
            <a:ext cx="1492892" cy="1492892"/>
          </a:xfrm>
          <a:custGeom>
            <a:avLst/>
            <a:gdLst>
              <a:gd name="T0" fmla="*/ 0 w 5841"/>
              <a:gd name="T1" fmla="*/ 5840 h 5840"/>
              <a:gd name="T2" fmla="*/ 5841 w 5841"/>
              <a:gd name="T3" fmla="*/ 2468 h 5840"/>
              <a:gd name="T4" fmla="*/ 3373 w 5841"/>
              <a:gd name="T5" fmla="*/ 0 h 5840"/>
              <a:gd name="T6" fmla="*/ 0 w 5841"/>
              <a:gd name="T7" fmla="*/ 5840 h 5840"/>
            </a:gdLst>
            <a:ahLst/>
            <a:cxnLst>
              <a:cxn ang="0">
                <a:pos x="T0" y="T1"/>
              </a:cxn>
              <a:cxn ang="0">
                <a:pos x="T2" y="T3"/>
              </a:cxn>
              <a:cxn ang="0">
                <a:pos x="T4" y="T5"/>
              </a:cxn>
              <a:cxn ang="0">
                <a:pos x="T6" y="T7"/>
              </a:cxn>
            </a:cxnLst>
            <a:rect l="0" t="0" r="r" b="b"/>
            <a:pathLst>
              <a:path w="5841" h="5840">
                <a:moveTo>
                  <a:pt x="0" y="5840"/>
                </a:moveTo>
                <a:lnTo>
                  <a:pt x="5841" y="2468"/>
                </a:lnTo>
                <a:cubicBezTo>
                  <a:pt x="5249" y="1443"/>
                  <a:pt x="4398" y="592"/>
                  <a:pt x="3373" y="0"/>
                </a:cubicBezTo>
                <a:lnTo>
                  <a:pt x="0" y="584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37" name="Freeform 8"/>
          <p:cNvSpPr>
            <a:spLocks noEditPoints="1"/>
          </p:cNvSpPr>
          <p:nvPr/>
        </p:nvSpPr>
        <p:spPr bwMode="auto">
          <a:xfrm>
            <a:off x="6089079" y="1929719"/>
            <a:ext cx="1505670" cy="1505670"/>
          </a:xfrm>
          <a:custGeom>
            <a:avLst/>
            <a:gdLst>
              <a:gd name="T0" fmla="*/ 47 w 5892"/>
              <a:gd name="T1" fmla="*/ 5877 h 5892"/>
              <a:gd name="T2" fmla="*/ 14 w 5892"/>
              <a:gd name="T3" fmla="*/ 5845 h 5892"/>
              <a:gd name="T4" fmla="*/ 5855 w 5892"/>
              <a:gd name="T5" fmla="*/ 2473 h 5892"/>
              <a:gd name="T6" fmla="*/ 5847 w 5892"/>
              <a:gd name="T7" fmla="*/ 2506 h 5892"/>
              <a:gd name="T8" fmla="*/ 5791 w 5892"/>
              <a:gd name="T9" fmla="*/ 2410 h 5892"/>
              <a:gd name="T10" fmla="*/ 5733 w 5892"/>
              <a:gd name="T11" fmla="*/ 2316 h 5892"/>
              <a:gd name="T12" fmla="*/ 5613 w 5892"/>
              <a:gd name="T13" fmla="*/ 2130 h 5892"/>
              <a:gd name="T14" fmla="*/ 5488 w 5892"/>
              <a:gd name="T15" fmla="*/ 1949 h 5892"/>
              <a:gd name="T16" fmla="*/ 5357 w 5892"/>
              <a:gd name="T17" fmla="*/ 1773 h 5892"/>
              <a:gd name="T18" fmla="*/ 5220 w 5892"/>
              <a:gd name="T19" fmla="*/ 1601 h 5892"/>
              <a:gd name="T20" fmla="*/ 5078 w 5892"/>
              <a:gd name="T21" fmla="*/ 1433 h 5892"/>
              <a:gd name="T22" fmla="*/ 4931 w 5892"/>
              <a:gd name="T23" fmla="*/ 1271 h 5892"/>
              <a:gd name="T24" fmla="*/ 4778 w 5892"/>
              <a:gd name="T25" fmla="*/ 1113 h 5892"/>
              <a:gd name="T26" fmla="*/ 4621 w 5892"/>
              <a:gd name="T27" fmla="*/ 961 h 5892"/>
              <a:gd name="T28" fmla="*/ 4458 w 5892"/>
              <a:gd name="T29" fmla="*/ 814 h 5892"/>
              <a:gd name="T30" fmla="*/ 4291 w 5892"/>
              <a:gd name="T31" fmla="*/ 671 h 5892"/>
              <a:gd name="T32" fmla="*/ 4119 w 5892"/>
              <a:gd name="T33" fmla="*/ 535 h 5892"/>
              <a:gd name="T34" fmla="*/ 3942 w 5892"/>
              <a:gd name="T35" fmla="*/ 404 h 5892"/>
              <a:gd name="T36" fmla="*/ 3761 w 5892"/>
              <a:gd name="T37" fmla="*/ 278 h 5892"/>
              <a:gd name="T38" fmla="*/ 3576 w 5892"/>
              <a:gd name="T39" fmla="*/ 159 h 5892"/>
              <a:gd name="T40" fmla="*/ 3482 w 5892"/>
              <a:gd name="T41" fmla="*/ 101 h 5892"/>
              <a:gd name="T42" fmla="*/ 3387 w 5892"/>
              <a:gd name="T43" fmla="*/ 45 h 5892"/>
              <a:gd name="T44" fmla="*/ 3420 w 5892"/>
              <a:gd name="T45" fmla="*/ 37 h 5892"/>
              <a:gd name="T46" fmla="*/ 47 w 5892"/>
              <a:gd name="T47" fmla="*/ 5877 h 5892"/>
              <a:gd name="T48" fmla="*/ 3378 w 5892"/>
              <a:gd name="T49" fmla="*/ 13 h 5892"/>
              <a:gd name="T50" fmla="*/ 3393 w 5892"/>
              <a:gd name="T51" fmla="*/ 2 h 5892"/>
              <a:gd name="T52" fmla="*/ 3411 w 5892"/>
              <a:gd name="T53" fmla="*/ 4 h 5892"/>
              <a:gd name="T54" fmla="*/ 3507 w 5892"/>
              <a:gd name="T55" fmla="*/ 60 h 5892"/>
              <a:gd name="T56" fmla="*/ 3602 w 5892"/>
              <a:gd name="T57" fmla="*/ 119 h 5892"/>
              <a:gd name="T58" fmla="*/ 3788 w 5892"/>
              <a:gd name="T59" fmla="*/ 239 h 5892"/>
              <a:gd name="T60" fmla="*/ 3971 w 5892"/>
              <a:gd name="T61" fmla="*/ 365 h 5892"/>
              <a:gd name="T62" fmla="*/ 4149 w 5892"/>
              <a:gd name="T63" fmla="*/ 497 h 5892"/>
              <a:gd name="T64" fmla="*/ 4322 w 5892"/>
              <a:gd name="T65" fmla="*/ 635 h 5892"/>
              <a:gd name="T66" fmla="*/ 4490 w 5892"/>
              <a:gd name="T67" fmla="*/ 778 h 5892"/>
              <a:gd name="T68" fmla="*/ 4654 w 5892"/>
              <a:gd name="T69" fmla="*/ 926 h 5892"/>
              <a:gd name="T70" fmla="*/ 4813 w 5892"/>
              <a:gd name="T71" fmla="*/ 1080 h 5892"/>
              <a:gd name="T72" fmla="*/ 4967 w 5892"/>
              <a:gd name="T73" fmla="*/ 1239 h 5892"/>
              <a:gd name="T74" fmla="*/ 5115 w 5892"/>
              <a:gd name="T75" fmla="*/ 1402 h 5892"/>
              <a:gd name="T76" fmla="*/ 5258 w 5892"/>
              <a:gd name="T77" fmla="*/ 1571 h 5892"/>
              <a:gd name="T78" fmla="*/ 5395 w 5892"/>
              <a:gd name="T79" fmla="*/ 1744 h 5892"/>
              <a:gd name="T80" fmla="*/ 5527 w 5892"/>
              <a:gd name="T81" fmla="*/ 1922 h 5892"/>
              <a:gd name="T82" fmla="*/ 5654 w 5892"/>
              <a:gd name="T83" fmla="*/ 2104 h 5892"/>
              <a:gd name="T84" fmla="*/ 5774 w 5892"/>
              <a:gd name="T85" fmla="*/ 2291 h 5892"/>
              <a:gd name="T86" fmla="*/ 5832 w 5892"/>
              <a:gd name="T87" fmla="*/ 2386 h 5892"/>
              <a:gd name="T88" fmla="*/ 5888 w 5892"/>
              <a:gd name="T89" fmla="*/ 2481 h 5892"/>
              <a:gd name="T90" fmla="*/ 5891 w 5892"/>
              <a:gd name="T91" fmla="*/ 2500 h 5892"/>
              <a:gd name="T92" fmla="*/ 5879 w 5892"/>
              <a:gd name="T93" fmla="*/ 2514 h 5892"/>
              <a:gd name="T94" fmla="*/ 38 w 5892"/>
              <a:gd name="T95" fmla="*/ 5886 h 5892"/>
              <a:gd name="T96" fmla="*/ 9 w 5892"/>
              <a:gd name="T97" fmla="*/ 5882 h 5892"/>
              <a:gd name="T98" fmla="*/ 6 w 5892"/>
              <a:gd name="T99" fmla="*/ 5853 h 5892"/>
              <a:gd name="T100" fmla="*/ 3378 w 5892"/>
              <a:gd name="T101" fmla="*/ 13 h 5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92" h="5892">
                <a:moveTo>
                  <a:pt x="47" y="5877"/>
                </a:moveTo>
                <a:lnTo>
                  <a:pt x="14" y="5845"/>
                </a:lnTo>
                <a:lnTo>
                  <a:pt x="5855" y="2473"/>
                </a:lnTo>
                <a:lnTo>
                  <a:pt x="5847" y="2506"/>
                </a:lnTo>
                <a:lnTo>
                  <a:pt x="5791" y="2410"/>
                </a:lnTo>
                <a:lnTo>
                  <a:pt x="5733" y="2316"/>
                </a:lnTo>
                <a:lnTo>
                  <a:pt x="5613" y="2130"/>
                </a:lnTo>
                <a:lnTo>
                  <a:pt x="5488" y="1949"/>
                </a:lnTo>
                <a:lnTo>
                  <a:pt x="5357" y="1773"/>
                </a:lnTo>
                <a:lnTo>
                  <a:pt x="5220" y="1601"/>
                </a:lnTo>
                <a:lnTo>
                  <a:pt x="5078" y="1433"/>
                </a:lnTo>
                <a:lnTo>
                  <a:pt x="4931" y="1271"/>
                </a:lnTo>
                <a:lnTo>
                  <a:pt x="4778" y="1113"/>
                </a:lnTo>
                <a:lnTo>
                  <a:pt x="4621" y="961"/>
                </a:lnTo>
                <a:lnTo>
                  <a:pt x="4458" y="814"/>
                </a:lnTo>
                <a:lnTo>
                  <a:pt x="4291" y="671"/>
                </a:lnTo>
                <a:lnTo>
                  <a:pt x="4119" y="535"/>
                </a:lnTo>
                <a:lnTo>
                  <a:pt x="3942" y="404"/>
                </a:lnTo>
                <a:lnTo>
                  <a:pt x="3761" y="278"/>
                </a:lnTo>
                <a:lnTo>
                  <a:pt x="3576" y="159"/>
                </a:lnTo>
                <a:lnTo>
                  <a:pt x="3482" y="101"/>
                </a:lnTo>
                <a:lnTo>
                  <a:pt x="3387" y="45"/>
                </a:lnTo>
                <a:lnTo>
                  <a:pt x="3420" y="37"/>
                </a:lnTo>
                <a:lnTo>
                  <a:pt x="47" y="5877"/>
                </a:lnTo>
                <a:close/>
                <a:moveTo>
                  <a:pt x="3378" y="13"/>
                </a:moveTo>
                <a:cubicBezTo>
                  <a:pt x="3381" y="7"/>
                  <a:pt x="3386" y="3"/>
                  <a:pt x="3393" y="2"/>
                </a:cubicBezTo>
                <a:cubicBezTo>
                  <a:pt x="3399" y="0"/>
                  <a:pt x="3405" y="1"/>
                  <a:pt x="3411" y="4"/>
                </a:cubicBezTo>
                <a:lnTo>
                  <a:pt x="3507" y="60"/>
                </a:lnTo>
                <a:lnTo>
                  <a:pt x="3602" y="119"/>
                </a:lnTo>
                <a:lnTo>
                  <a:pt x="3788" y="239"/>
                </a:lnTo>
                <a:lnTo>
                  <a:pt x="3971" y="365"/>
                </a:lnTo>
                <a:lnTo>
                  <a:pt x="4149" y="497"/>
                </a:lnTo>
                <a:lnTo>
                  <a:pt x="4322" y="635"/>
                </a:lnTo>
                <a:lnTo>
                  <a:pt x="4490" y="778"/>
                </a:lnTo>
                <a:lnTo>
                  <a:pt x="4654" y="926"/>
                </a:lnTo>
                <a:lnTo>
                  <a:pt x="4813" y="1080"/>
                </a:lnTo>
                <a:lnTo>
                  <a:pt x="4967" y="1239"/>
                </a:lnTo>
                <a:lnTo>
                  <a:pt x="5115" y="1402"/>
                </a:lnTo>
                <a:lnTo>
                  <a:pt x="5258" y="1571"/>
                </a:lnTo>
                <a:lnTo>
                  <a:pt x="5395" y="1744"/>
                </a:lnTo>
                <a:lnTo>
                  <a:pt x="5527" y="1922"/>
                </a:lnTo>
                <a:lnTo>
                  <a:pt x="5654" y="2104"/>
                </a:lnTo>
                <a:lnTo>
                  <a:pt x="5774" y="2291"/>
                </a:lnTo>
                <a:lnTo>
                  <a:pt x="5832" y="2386"/>
                </a:lnTo>
                <a:lnTo>
                  <a:pt x="5888" y="2481"/>
                </a:lnTo>
                <a:cubicBezTo>
                  <a:pt x="5891" y="2487"/>
                  <a:pt x="5892" y="2493"/>
                  <a:pt x="5891" y="2500"/>
                </a:cubicBezTo>
                <a:cubicBezTo>
                  <a:pt x="5889" y="2506"/>
                  <a:pt x="5885" y="2511"/>
                  <a:pt x="5879" y="2514"/>
                </a:cubicBezTo>
                <a:lnTo>
                  <a:pt x="38" y="5886"/>
                </a:lnTo>
                <a:cubicBezTo>
                  <a:pt x="29" y="5892"/>
                  <a:pt x="17" y="5890"/>
                  <a:pt x="9" y="5882"/>
                </a:cubicBezTo>
                <a:cubicBezTo>
                  <a:pt x="2" y="5875"/>
                  <a:pt x="0" y="5863"/>
                  <a:pt x="6" y="5853"/>
                </a:cubicBezTo>
                <a:lnTo>
                  <a:pt x="3378" y="13"/>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38" name="Freeform 9"/>
          <p:cNvSpPr/>
          <p:nvPr/>
        </p:nvSpPr>
        <p:spPr bwMode="auto">
          <a:xfrm>
            <a:off x="6095468" y="2566488"/>
            <a:ext cx="1723960" cy="862512"/>
          </a:xfrm>
          <a:custGeom>
            <a:avLst/>
            <a:gdLst>
              <a:gd name="T0" fmla="*/ 0 w 6745"/>
              <a:gd name="T1" fmla="*/ 3372 h 3372"/>
              <a:gd name="T2" fmla="*/ 6745 w 6745"/>
              <a:gd name="T3" fmla="*/ 3372 h 3372"/>
              <a:gd name="T4" fmla="*/ 5841 w 6745"/>
              <a:gd name="T5" fmla="*/ 0 h 3372"/>
              <a:gd name="T6" fmla="*/ 0 w 6745"/>
              <a:gd name="T7" fmla="*/ 3372 h 3372"/>
            </a:gdLst>
            <a:ahLst/>
            <a:cxnLst>
              <a:cxn ang="0">
                <a:pos x="T0" y="T1"/>
              </a:cxn>
              <a:cxn ang="0">
                <a:pos x="T2" y="T3"/>
              </a:cxn>
              <a:cxn ang="0">
                <a:pos x="T4" y="T5"/>
              </a:cxn>
              <a:cxn ang="0">
                <a:pos x="T6" y="T7"/>
              </a:cxn>
            </a:cxnLst>
            <a:rect l="0" t="0" r="r" b="b"/>
            <a:pathLst>
              <a:path w="6745" h="3372">
                <a:moveTo>
                  <a:pt x="0" y="3372"/>
                </a:moveTo>
                <a:lnTo>
                  <a:pt x="6745" y="3372"/>
                </a:lnTo>
                <a:cubicBezTo>
                  <a:pt x="6745" y="2189"/>
                  <a:pt x="6433" y="1026"/>
                  <a:pt x="5841" y="0"/>
                </a:cubicBezTo>
                <a:lnTo>
                  <a:pt x="0" y="3372"/>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39" name="Freeform 10"/>
          <p:cNvSpPr>
            <a:spLocks noEditPoints="1"/>
          </p:cNvSpPr>
          <p:nvPr/>
        </p:nvSpPr>
        <p:spPr bwMode="auto">
          <a:xfrm>
            <a:off x="6089079" y="2561163"/>
            <a:ext cx="1736738" cy="874226"/>
          </a:xfrm>
          <a:custGeom>
            <a:avLst/>
            <a:gdLst>
              <a:gd name="T0" fmla="*/ 26 w 6795"/>
              <a:gd name="T1" fmla="*/ 3372 h 3420"/>
              <a:gd name="T2" fmla="*/ 6747 w 6795"/>
              <a:gd name="T3" fmla="*/ 3397 h 3420"/>
              <a:gd name="T4" fmla="*/ 6743 w 6795"/>
              <a:gd name="T5" fmla="*/ 3175 h 3420"/>
              <a:gd name="T6" fmla="*/ 6733 w 6795"/>
              <a:gd name="T7" fmla="*/ 2955 h 3420"/>
              <a:gd name="T8" fmla="*/ 6714 w 6795"/>
              <a:gd name="T9" fmla="*/ 2736 h 3420"/>
              <a:gd name="T10" fmla="*/ 6689 w 6795"/>
              <a:gd name="T11" fmla="*/ 2517 h 3420"/>
              <a:gd name="T12" fmla="*/ 6657 w 6795"/>
              <a:gd name="T13" fmla="*/ 2300 h 3420"/>
              <a:gd name="T14" fmla="*/ 6618 w 6795"/>
              <a:gd name="T15" fmla="*/ 2084 h 3420"/>
              <a:gd name="T16" fmla="*/ 6571 w 6795"/>
              <a:gd name="T17" fmla="*/ 1870 h 3420"/>
              <a:gd name="T18" fmla="*/ 6518 w 6795"/>
              <a:gd name="T19" fmla="*/ 1657 h 3420"/>
              <a:gd name="T20" fmla="*/ 6458 w 6795"/>
              <a:gd name="T21" fmla="*/ 1446 h 3420"/>
              <a:gd name="T22" fmla="*/ 6391 w 6795"/>
              <a:gd name="T23" fmla="*/ 1237 h 3420"/>
              <a:gd name="T24" fmla="*/ 6317 w 6795"/>
              <a:gd name="T25" fmla="*/ 1031 h 3420"/>
              <a:gd name="T26" fmla="*/ 6236 w 6795"/>
              <a:gd name="T27" fmla="*/ 826 h 3420"/>
              <a:gd name="T28" fmla="*/ 6149 w 6795"/>
              <a:gd name="T29" fmla="*/ 625 h 3420"/>
              <a:gd name="T30" fmla="*/ 6055 w 6795"/>
              <a:gd name="T31" fmla="*/ 426 h 3420"/>
              <a:gd name="T32" fmla="*/ 5954 w 6795"/>
              <a:gd name="T33" fmla="*/ 229 h 3420"/>
              <a:gd name="T34" fmla="*/ 5847 w 6795"/>
              <a:gd name="T35" fmla="*/ 36 h 3420"/>
              <a:gd name="T36" fmla="*/ 38 w 6795"/>
              <a:gd name="T37" fmla="*/ 3417 h 3420"/>
              <a:gd name="T38" fmla="*/ 5874 w 6795"/>
              <a:gd name="T39" fmla="*/ 1 h 3420"/>
              <a:gd name="T40" fmla="*/ 5943 w 6795"/>
              <a:gd name="T41" fmla="*/ 109 h 3420"/>
              <a:gd name="T42" fmla="*/ 6048 w 6795"/>
              <a:gd name="T43" fmla="*/ 306 h 3420"/>
              <a:gd name="T44" fmla="*/ 6146 w 6795"/>
              <a:gd name="T45" fmla="*/ 505 h 3420"/>
              <a:gd name="T46" fmla="*/ 6238 w 6795"/>
              <a:gd name="T47" fmla="*/ 706 h 3420"/>
              <a:gd name="T48" fmla="*/ 6322 w 6795"/>
              <a:gd name="T49" fmla="*/ 911 h 3420"/>
              <a:gd name="T50" fmla="*/ 6400 w 6795"/>
              <a:gd name="T51" fmla="*/ 1118 h 3420"/>
              <a:gd name="T52" fmla="*/ 6471 w 6795"/>
              <a:gd name="T53" fmla="*/ 1327 h 3420"/>
              <a:gd name="T54" fmla="*/ 6535 w 6795"/>
              <a:gd name="T55" fmla="*/ 1539 h 3420"/>
              <a:gd name="T56" fmla="*/ 6592 w 6795"/>
              <a:gd name="T57" fmla="*/ 1752 h 3420"/>
              <a:gd name="T58" fmla="*/ 6642 w 6795"/>
              <a:gd name="T59" fmla="*/ 1967 h 3420"/>
              <a:gd name="T60" fmla="*/ 6685 w 6795"/>
              <a:gd name="T61" fmla="*/ 2184 h 3420"/>
              <a:gd name="T62" fmla="*/ 6721 w 6795"/>
              <a:gd name="T63" fmla="*/ 2402 h 3420"/>
              <a:gd name="T64" fmla="*/ 6750 w 6795"/>
              <a:gd name="T65" fmla="*/ 2621 h 3420"/>
              <a:gd name="T66" fmla="*/ 6772 w 6795"/>
              <a:gd name="T67" fmla="*/ 2842 h 3420"/>
              <a:gd name="T68" fmla="*/ 6787 w 6795"/>
              <a:gd name="T69" fmla="*/ 3063 h 3420"/>
              <a:gd name="T70" fmla="*/ 6794 w 6795"/>
              <a:gd name="T71" fmla="*/ 3285 h 3420"/>
              <a:gd name="T72" fmla="*/ 6788 w 6795"/>
              <a:gd name="T73" fmla="*/ 3413 h 3420"/>
              <a:gd name="T74" fmla="*/ 26 w 6795"/>
              <a:gd name="T75" fmla="*/ 3420 h 3420"/>
              <a:gd name="T76" fmla="*/ 14 w 6795"/>
              <a:gd name="T77" fmla="*/ 3376 h 3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95" h="3420">
                <a:moveTo>
                  <a:pt x="38" y="3417"/>
                </a:moveTo>
                <a:lnTo>
                  <a:pt x="26" y="3372"/>
                </a:lnTo>
                <a:lnTo>
                  <a:pt x="6771" y="3372"/>
                </a:lnTo>
                <a:lnTo>
                  <a:pt x="6747" y="3397"/>
                </a:lnTo>
                <a:lnTo>
                  <a:pt x="6746" y="3286"/>
                </a:lnTo>
                <a:lnTo>
                  <a:pt x="6743" y="3175"/>
                </a:lnTo>
                <a:lnTo>
                  <a:pt x="6739" y="3065"/>
                </a:lnTo>
                <a:lnTo>
                  <a:pt x="6733" y="2955"/>
                </a:lnTo>
                <a:lnTo>
                  <a:pt x="6724" y="2845"/>
                </a:lnTo>
                <a:lnTo>
                  <a:pt x="6714" y="2736"/>
                </a:lnTo>
                <a:lnTo>
                  <a:pt x="6703" y="2626"/>
                </a:lnTo>
                <a:lnTo>
                  <a:pt x="6689" y="2517"/>
                </a:lnTo>
                <a:lnTo>
                  <a:pt x="6674" y="2409"/>
                </a:lnTo>
                <a:lnTo>
                  <a:pt x="6657" y="2300"/>
                </a:lnTo>
                <a:lnTo>
                  <a:pt x="6638" y="2192"/>
                </a:lnTo>
                <a:lnTo>
                  <a:pt x="6618" y="2084"/>
                </a:lnTo>
                <a:lnTo>
                  <a:pt x="6595" y="1977"/>
                </a:lnTo>
                <a:lnTo>
                  <a:pt x="6571" y="1870"/>
                </a:lnTo>
                <a:lnTo>
                  <a:pt x="6545" y="1763"/>
                </a:lnTo>
                <a:lnTo>
                  <a:pt x="6518" y="1657"/>
                </a:lnTo>
                <a:lnTo>
                  <a:pt x="6489" y="1551"/>
                </a:lnTo>
                <a:lnTo>
                  <a:pt x="6458" y="1446"/>
                </a:lnTo>
                <a:lnTo>
                  <a:pt x="6425" y="1342"/>
                </a:lnTo>
                <a:lnTo>
                  <a:pt x="6391" y="1237"/>
                </a:lnTo>
                <a:lnTo>
                  <a:pt x="6355" y="1134"/>
                </a:lnTo>
                <a:lnTo>
                  <a:pt x="6317" y="1031"/>
                </a:lnTo>
                <a:lnTo>
                  <a:pt x="6277" y="928"/>
                </a:lnTo>
                <a:lnTo>
                  <a:pt x="6236" y="826"/>
                </a:lnTo>
                <a:lnTo>
                  <a:pt x="6193" y="725"/>
                </a:lnTo>
                <a:lnTo>
                  <a:pt x="6149" y="625"/>
                </a:lnTo>
                <a:lnTo>
                  <a:pt x="6102" y="525"/>
                </a:lnTo>
                <a:lnTo>
                  <a:pt x="6055" y="426"/>
                </a:lnTo>
                <a:lnTo>
                  <a:pt x="6005" y="327"/>
                </a:lnTo>
                <a:lnTo>
                  <a:pt x="5954" y="229"/>
                </a:lnTo>
                <a:lnTo>
                  <a:pt x="5901" y="132"/>
                </a:lnTo>
                <a:lnTo>
                  <a:pt x="5847" y="36"/>
                </a:lnTo>
                <a:lnTo>
                  <a:pt x="5879" y="45"/>
                </a:lnTo>
                <a:lnTo>
                  <a:pt x="38" y="3417"/>
                </a:lnTo>
                <a:close/>
                <a:moveTo>
                  <a:pt x="5855" y="4"/>
                </a:moveTo>
                <a:cubicBezTo>
                  <a:pt x="5861" y="0"/>
                  <a:pt x="5868" y="0"/>
                  <a:pt x="5874" y="1"/>
                </a:cubicBezTo>
                <a:cubicBezTo>
                  <a:pt x="5880" y="3"/>
                  <a:pt x="5885" y="7"/>
                  <a:pt x="5888" y="13"/>
                </a:cubicBezTo>
                <a:lnTo>
                  <a:pt x="5943" y="109"/>
                </a:lnTo>
                <a:lnTo>
                  <a:pt x="5996" y="207"/>
                </a:lnTo>
                <a:lnTo>
                  <a:pt x="6048" y="306"/>
                </a:lnTo>
                <a:lnTo>
                  <a:pt x="6098" y="405"/>
                </a:lnTo>
                <a:lnTo>
                  <a:pt x="6146" y="505"/>
                </a:lnTo>
                <a:lnTo>
                  <a:pt x="6193" y="605"/>
                </a:lnTo>
                <a:lnTo>
                  <a:pt x="6238" y="706"/>
                </a:lnTo>
                <a:lnTo>
                  <a:pt x="6281" y="808"/>
                </a:lnTo>
                <a:lnTo>
                  <a:pt x="6322" y="911"/>
                </a:lnTo>
                <a:lnTo>
                  <a:pt x="6362" y="1014"/>
                </a:lnTo>
                <a:lnTo>
                  <a:pt x="6400" y="1118"/>
                </a:lnTo>
                <a:lnTo>
                  <a:pt x="6436" y="1222"/>
                </a:lnTo>
                <a:lnTo>
                  <a:pt x="6471" y="1327"/>
                </a:lnTo>
                <a:lnTo>
                  <a:pt x="6504" y="1433"/>
                </a:lnTo>
                <a:lnTo>
                  <a:pt x="6535" y="1539"/>
                </a:lnTo>
                <a:lnTo>
                  <a:pt x="6564" y="1645"/>
                </a:lnTo>
                <a:lnTo>
                  <a:pt x="6592" y="1752"/>
                </a:lnTo>
                <a:lnTo>
                  <a:pt x="6618" y="1859"/>
                </a:lnTo>
                <a:lnTo>
                  <a:pt x="6642" y="1967"/>
                </a:lnTo>
                <a:lnTo>
                  <a:pt x="6665" y="2075"/>
                </a:lnTo>
                <a:lnTo>
                  <a:pt x="6685" y="2184"/>
                </a:lnTo>
                <a:lnTo>
                  <a:pt x="6704" y="2293"/>
                </a:lnTo>
                <a:lnTo>
                  <a:pt x="6721" y="2402"/>
                </a:lnTo>
                <a:lnTo>
                  <a:pt x="6737" y="2512"/>
                </a:lnTo>
                <a:lnTo>
                  <a:pt x="6750" y="2621"/>
                </a:lnTo>
                <a:lnTo>
                  <a:pt x="6762" y="2731"/>
                </a:lnTo>
                <a:lnTo>
                  <a:pt x="6772" y="2842"/>
                </a:lnTo>
                <a:lnTo>
                  <a:pt x="6780" y="2952"/>
                </a:lnTo>
                <a:lnTo>
                  <a:pt x="6787" y="3063"/>
                </a:lnTo>
                <a:lnTo>
                  <a:pt x="6791" y="3174"/>
                </a:lnTo>
                <a:lnTo>
                  <a:pt x="6794" y="3285"/>
                </a:lnTo>
                <a:lnTo>
                  <a:pt x="6795" y="3396"/>
                </a:lnTo>
                <a:cubicBezTo>
                  <a:pt x="6795" y="3403"/>
                  <a:pt x="6793" y="3409"/>
                  <a:pt x="6788" y="3413"/>
                </a:cubicBezTo>
                <a:cubicBezTo>
                  <a:pt x="6784" y="3418"/>
                  <a:pt x="6777" y="3420"/>
                  <a:pt x="6771" y="3420"/>
                </a:cubicBezTo>
                <a:lnTo>
                  <a:pt x="26" y="3420"/>
                </a:lnTo>
                <a:cubicBezTo>
                  <a:pt x="16" y="3420"/>
                  <a:pt x="6" y="3413"/>
                  <a:pt x="3" y="3403"/>
                </a:cubicBezTo>
                <a:cubicBezTo>
                  <a:pt x="0" y="3392"/>
                  <a:pt x="5" y="3381"/>
                  <a:pt x="14" y="3376"/>
                </a:cubicBezTo>
                <a:lnTo>
                  <a:pt x="5855" y="4"/>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40" name="Freeform 23"/>
          <p:cNvSpPr/>
          <p:nvPr/>
        </p:nvSpPr>
        <p:spPr bwMode="auto">
          <a:xfrm>
            <a:off x="4371508" y="2566488"/>
            <a:ext cx="1723960" cy="862512"/>
          </a:xfrm>
          <a:custGeom>
            <a:avLst/>
            <a:gdLst>
              <a:gd name="T0" fmla="*/ 13488 w 13488"/>
              <a:gd name="T1" fmla="*/ 6744 h 6744"/>
              <a:gd name="T2" fmla="*/ 1807 w 13488"/>
              <a:gd name="T3" fmla="*/ 0 h 6744"/>
              <a:gd name="T4" fmla="*/ 0 w 13488"/>
              <a:gd name="T5" fmla="*/ 6744 h 6744"/>
              <a:gd name="T6" fmla="*/ 13488 w 13488"/>
              <a:gd name="T7" fmla="*/ 6744 h 6744"/>
            </a:gdLst>
            <a:ahLst/>
            <a:cxnLst>
              <a:cxn ang="0">
                <a:pos x="T0" y="T1"/>
              </a:cxn>
              <a:cxn ang="0">
                <a:pos x="T2" y="T3"/>
              </a:cxn>
              <a:cxn ang="0">
                <a:pos x="T4" y="T5"/>
              </a:cxn>
              <a:cxn ang="0">
                <a:pos x="T6" y="T7"/>
              </a:cxn>
            </a:cxnLst>
            <a:rect l="0" t="0" r="r" b="b"/>
            <a:pathLst>
              <a:path w="13488" h="6744">
                <a:moveTo>
                  <a:pt x="13488" y="6744"/>
                </a:moveTo>
                <a:lnTo>
                  <a:pt x="1807" y="0"/>
                </a:lnTo>
                <a:cubicBezTo>
                  <a:pt x="623" y="2051"/>
                  <a:pt x="0" y="4377"/>
                  <a:pt x="0" y="6744"/>
                </a:cubicBezTo>
                <a:lnTo>
                  <a:pt x="13488" y="6744"/>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41" name="Freeform 24"/>
          <p:cNvSpPr>
            <a:spLocks noEditPoints="1"/>
          </p:cNvSpPr>
          <p:nvPr/>
        </p:nvSpPr>
        <p:spPr bwMode="auto">
          <a:xfrm>
            <a:off x="4366184" y="2561163"/>
            <a:ext cx="1735673" cy="874226"/>
          </a:xfrm>
          <a:custGeom>
            <a:avLst/>
            <a:gdLst>
              <a:gd name="T0" fmla="*/ 13512 w 13588"/>
              <a:gd name="T1" fmla="*/ 6835 h 6841"/>
              <a:gd name="T2" fmla="*/ 1897 w 13588"/>
              <a:gd name="T3" fmla="*/ 73 h 6841"/>
              <a:gd name="T4" fmla="*/ 1682 w 13588"/>
              <a:gd name="T5" fmla="*/ 460 h 6841"/>
              <a:gd name="T6" fmla="*/ 1480 w 13588"/>
              <a:gd name="T7" fmla="*/ 853 h 6841"/>
              <a:gd name="T8" fmla="*/ 1292 w 13588"/>
              <a:gd name="T9" fmla="*/ 1251 h 6841"/>
              <a:gd name="T10" fmla="*/ 1117 w 13588"/>
              <a:gd name="T11" fmla="*/ 1654 h 6841"/>
              <a:gd name="T12" fmla="*/ 956 w 13588"/>
              <a:gd name="T13" fmla="*/ 2063 h 6841"/>
              <a:gd name="T14" fmla="*/ 808 w 13588"/>
              <a:gd name="T15" fmla="*/ 2476 h 6841"/>
              <a:gd name="T16" fmla="*/ 674 w 13588"/>
              <a:gd name="T17" fmla="*/ 2894 h 6841"/>
              <a:gd name="T18" fmla="*/ 554 w 13588"/>
              <a:gd name="T19" fmla="*/ 3315 h 6841"/>
              <a:gd name="T20" fmla="*/ 447 w 13588"/>
              <a:gd name="T21" fmla="*/ 3741 h 6841"/>
              <a:gd name="T22" fmla="*/ 354 w 13588"/>
              <a:gd name="T23" fmla="*/ 4170 h 6841"/>
              <a:gd name="T24" fmla="*/ 276 w 13588"/>
              <a:gd name="T25" fmla="*/ 4602 h 6841"/>
              <a:gd name="T26" fmla="*/ 212 w 13588"/>
              <a:gd name="T27" fmla="*/ 5036 h 6841"/>
              <a:gd name="T28" fmla="*/ 161 w 13588"/>
              <a:gd name="T29" fmla="*/ 5473 h 6841"/>
              <a:gd name="T30" fmla="*/ 125 w 13588"/>
              <a:gd name="T31" fmla="*/ 5912 h 6841"/>
              <a:gd name="T32" fmla="*/ 103 w 13588"/>
              <a:gd name="T33" fmla="*/ 6352 h 6841"/>
              <a:gd name="T34" fmla="*/ 96 w 13588"/>
              <a:gd name="T35" fmla="*/ 6794 h 6841"/>
              <a:gd name="T36" fmla="*/ 13536 w 13588"/>
              <a:gd name="T37" fmla="*/ 6745 h 6841"/>
              <a:gd name="T38" fmla="*/ 14 w 13588"/>
              <a:gd name="T39" fmla="*/ 6827 h 6841"/>
              <a:gd name="T40" fmla="*/ 2 w 13588"/>
              <a:gd name="T41" fmla="*/ 6570 h 6841"/>
              <a:gd name="T42" fmla="*/ 17 w 13588"/>
              <a:gd name="T43" fmla="*/ 6126 h 6841"/>
              <a:gd name="T44" fmla="*/ 46 w 13588"/>
              <a:gd name="T45" fmla="*/ 5683 h 6841"/>
              <a:gd name="T46" fmla="*/ 89 w 13588"/>
              <a:gd name="T47" fmla="*/ 5242 h 6841"/>
              <a:gd name="T48" fmla="*/ 147 w 13588"/>
              <a:gd name="T49" fmla="*/ 4804 h 6841"/>
              <a:gd name="T50" fmla="*/ 219 w 13588"/>
              <a:gd name="T51" fmla="*/ 4367 h 6841"/>
              <a:gd name="T52" fmla="*/ 306 w 13588"/>
              <a:gd name="T53" fmla="*/ 3934 h 6841"/>
              <a:gd name="T54" fmla="*/ 406 w 13588"/>
              <a:gd name="T55" fmla="*/ 3503 h 6841"/>
              <a:gd name="T56" fmla="*/ 520 w 13588"/>
              <a:gd name="T57" fmla="*/ 3077 h 6841"/>
              <a:gd name="T58" fmla="*/ 648 w 13588"/>
              <a:gd name="T59" fmla="*/ 2654 h 6841"/>
              <a:gd name="T60" fmla="*/ 790 w 13588"/>
              <a:gd name="T61" fmla="*/ 2235 h 6841"/>
              <a:gd name="T62" fmla="*/ 946 w 13588"/>
              <a:gd name="T63" fmla="*/ 1822 h 6841"/>
              <a:gd name="T64" fmla="*/ 1115 w 13588"/>
              <a:gd name="T65" fmla="*/ 1412 h 6841"/>
              <a:gd name="T66" fmla="*/ 1298 w 13588"/>
              <a:gd name="T67" fmla="*/ 1009 h 6841"/>
              <a:gd name="T68" fmla="*/ 1494 w 13588"/>
              <a:gd name="T69" fmla="*/ 611 h 6841"/>
              <a:gd name="T70" fmla="*/ 1704 w 13588"/>
              <a:gd name="T71" fmla="*/ 219 h 6841"/>
              <a:gd name="T72" fmla="*/ 1842 w 13588"/>
              <a:gd name="T73" fmla="*/ 3 h 6841"/>
              <a:gd name="T74" fmla="*/ 13560 w 13588"/>
              <a:gd name="T75" fmla="*/ 6752 h 6841"/>
              <a:gd name="T76" fmla="*/ 13536 w 13588"/>
              <a:gd name="T77" fmla="*/ 6841 h 6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88" h="6841">
                <a:moveTo>
                  <a:pt x="13536" y="6745"/>
                </a:moveTo>
                <a:lnTo>
                  <a:pt x="13512" y="6835"/>
                </a:lnTo>
                <a:lnTo>
                  <a:pt x="1831" y="91"/>
                </a:lnTo>
                <a:lnTo>
                  <a:pt x="1897" y="73"/>
                </a:lnTo>
                <a:lnTo>
                  <a:pt x="1787" y="266"/>
                </a:lnTo>
                <a:lnTo>
                  <a:pt x="1682" y="460"/>
                </a:lnTo>
                <a:lnTo>
                  <a:pt x="1580" y="656"/>
                </a:lnTo>
                <a:lnTo>
                  <a:pt x="1480" y="853"/>
                </a:lnTo>
                <a:lnTo>
                  <a:pt x="1385" y="1051"/>
                </a:lnTo>
                <a:lnTo>
                  <a:pt x="1292" y="1251"/>
                </a:lnTo>
                <a:lnTo>
                  <a:pt x="1203" y="1451"/>
                </a:lnTo>
                <a:lnTo>
                  <a:pt x="1117" y="1654"/>
                </a:lnTo>
                <a:lnTo>
                  <a:pt x="1035" y="1858"/>
                </a:lnTo>
                <a:lnTo>
                  <a:pt x="956" y="2063"/>
                </a:lnTo>
                <a:lnTo>
                  <a:pt x="881" y="2268"/>
                </a:lnTo>
                <a:lnTo>
                  <a:pt x="808" y="2476"/>
                </a:lnTo>
                <a:lnTo>
                  <a:pt x="740" y="2684"/>
                </a:lnTo>
                <a:lnTo>
                  <a:pt x="674" y="2894"/>
                </a:lnTo>
                <a:lnTo>
                  <a:pt x="612" y="3104"/>
                </a:lnTo>
                <a:lnTo>
                  <a:pt x="554" y="3315"/>
                </a:lnTo>
                <a:lnTo>
                  <a:pt x="499" y="3527"/>
                </a:lnTo>
                <a:lnTo>
                  <a:pt x="447" y="3741"/>
                </a:lnTo>
                <a:lnTo>
                  <a:pt x="399" y="3955"/>
                </a:lnTo>
                <a:lnTo>
                  <a:pt x="354" y="4170"/>
                </a:lnTo>
                <a:lnTo>
                  <a:pt x="314" y="4385"/>
                </a:lnTo>
                <a:lnTo>
                  <a:pt x="276" y="4602"/>
                </a:lnTo>
                <a:lnTo>
                  <a:pt x="242" y="4818"/>
                </a:lnTo>
                <a:lnTo>
                  <a:pt x="212" y="5036"/>
                </a:lnTo>
                <a:lnTo>
                  <a:pt x="185" y="5254"/>
                </a:lnTo>
                <a:lnTo>
                  <a:pt x="161" y="5473"/>
                </a:lnTo>
                <a:lnTo>
                  <a:pt x="141" y="5692"/>
                </a:lnTo>
                <a:lnTo>
                  <a:pt x="125" y="5912"/>
                </a:lnTo>
                <a:lnTo>
                  <a:pt x="112" y="6132"/>
                </a:lnTo>
                <a:lnTo>
                  <a:pt x="103" y="6352"/>
                </a:lnTo>
                <a:lnTo>
                  <a:pt x="98" y="6573"/>
                </a:lnTo>
                <a:lnTo>
                  <a:pt x="96" y="6794"/>
                </a:lnTo>
                <a:lnTo>
                  <a:pt x="48" y="6745"/>
                </a:lnTo>
                <a:lnTo>
                  <a:pt x="13536" y="6745"/>
                </a:lnTo>
                <a:close/>
                <a:moveTo>
                  <a:pt x="48" y="6841"/>
                </a:moveTo>
                <a:cubicBezTo>
                  <a:pt x="35" y="6841"/>
                  <a:pt x="23" y="6836"/>
                  <a:pt x="14" y="6827"/>
                </a:cubicBezTo>
                <a:cubicBezTo>
                  <a:pt x="5" y="6818"/>
                  <a:pt x="0" y="6806"/>
                  <a:pt x="0" y="6793"/>
                </a:cubicBezTo>
                <a:lnTo>
                  <a:pt x="2" y="6570"/>
                </a:lnTo>
                <a:lnTo>
                  <a:pt x="8" y="6348"/>
                </a:lnTo>
                <a:lnTo>
                  <a:pt x="17" y="6126"/>
                </a:lnTo>
                <a:lnTo>
                  <a:pt x="29" y="5904"/>
                </a:lnTo>
                <a:lnTo>
                  <a:pt x="46" y="5683"/>
                </a:lnTo>
                <a:lnTo>
                  <a:pt x="66" y="5462"/>
                </a:lnTo>
                <a:lnTo>
                  <a:pt x="89" y="5242"/>
                </a:lnTo>
                <a:lnTo>
                  <a:pt x="116" y="5023"/>
                </a:lnTo>
                <a:lnTo>
                  <a:pt x="147" y="4804"/>
                </a:lnTo>
                <a:lnTo>
                  <a:pt x="181" y="4585"/>
                </a:lnTo>
                <a:lnTo>
                  <a:pt x="219" y="4367"/>
                </a:lnTo>
                <a:lnTo>
                  <a:pt x="260" y="4150"/>
                </a:lnTo>
                <a:lnTo>
                  <a:pt x="306" y="3934"/>
                </a:lnTo>
                <a:lnTo>
                  <a:pt x="354" y="3718"/>
                </a:lnTo>
                <a:lnTo>
                  <a:pt x="406" y="3503"/>
                </a:lnTo>
                <a:lnTo>
                  <a:pt x="461" y="3290"/>
                </a:lnTo>
                <a:lnTo>
                  <a:pt x="520" y="3077"/>
                </a:lnTo>
                <a:lnTo>
                  <a:pt x="583" y="2865"/>
                </a:lnTo>
                <a:lnTo>
                  <a:pt x="648" y="2654"/>
                </a:lnTo>
                <a:lnTo>
                  <a:pt x="718" y="2444"/>
                </a:lnTo>
                <a:lnTo>
                  <a:pt x="790" y="2235"/>
                </a:lnTo>
                <a:lnTo>
                  <a:pt x="866" y="2028"/>
                </a:lnTo>
                <a:lnTo>
                  <a:pt x="946" y="1822"/>
                </a:lnTo>
                <a:lnTo>
                  <a:pt x="1029" y="1617"/>
                </a:lnTo>
                <a:lnTo>
                  <a:pt x="1115" y="1412"/>
                </a:lnTo>
                <a:lnTo>
                  <a:pt x="1205" y="1210"/>
                </a:lnTo>
                <a:lnTo>
                  <a:pt x="1298" y="1009"/>
                </a:lnTo>
                <a:lnTo>
                  <a:pt x="1395" y="809"/>
                </a:lnTo>
                <a:lnTo>
                  <a:pt x="1494" y="611"/>
                </a:lnTo>
                <a:lnTo>
                  <a:pt x="1597" y="414"/>
                </a:lnTo>
                <a:lnTo>
                  <a:pt x="1704" y="219"/>
                </a:lnTo>
                <a:lnTo>
                  <a:pt x="1813" y="26"/>
                </a:lnTo>
                <a:cubicBezTo>
                  <a:pt x="1820" y="15"/>
                  <a:pt x="1830" y="7"/>
                  <a:pt x="1842" y="3"/>
                </a:cubicBezTo>
                <a:cubicBezTo>
                  <a:pt x="1855" y="0"/>
                  <a:pt x="1868" y="2"/>
                  <a:pt x="1879" y="8"/>
                </a:cubicBezTo>
                <a:lnTo>
                  <a:pt x="13560" y="6752"/>
                </a:lnTo>
                <a:cubicBezTo>
                  <a:pt x="13579" y="6763"/>
                  <a:pt x="13588" y="6785"/>
                  <a:pt x="13583" y="6806"/>
                </a:cubicBezTo>
                <a:cubicBezTo>
                  <a:pt x="13577" y="6827"/>
                  <a:pt x="13558" y="6841"/>
                  <a:pt x="13536" y="6841"/>
                </a:cubicBezTo>
                <a:lnTo>
                  <a:pt x="48" y="6841"/>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42" name="Freeform 25"/>
          <p:cNvSpPr/>
          <p:nvPr/>
        </p:nvSpPr>
        <p:spPr bwMode="auto">
          <a:xfrm>
            <a:off x="4602576" y="1936108"/>
            <a:ext cx="1492892" cy="1492892"/>
          </a:xfrm>
          <a:custGeom>
            <a:avLst/>
            <a:gdLst>
              <a:gd name="T0" fmla="*/ 11681 w 11681"/>
              <a:gd name="T1" fmla="*/ 11681 h 11681"/>
              <a:gd name="T2" fmla="*/ 4937 w 11681"/>
              <a:gd name="T3" fmla="*/ 0 h 11681"/>
              <a:gd name="T4" fmla="*/ 0 w 11681"/>
              <a:gd name="T5" fmla="*/ 4937 h 11681"/>
              <a:gd name="T6" fmla="*/ 11681 w 11681"/>
              <a:gd name="T7" fmla="*/ 11681 h 11681"/>
            </a:gdLst>
            <a:ahLst/>
            <a:cxnLst>
              <a:cxn ang="0">
                <a:pos x="T0" y="T1"/>
              </a:cxn>
              <a:cxn ang="0">
                <a:pos x="T2" y="T3"/>
              </a:cxn>
              <a:cxn ang="0">
                <a:pos x="T4" y="T5"/>
              </a:cxn>
              <a:cxn ang="0">
                <a:pos x="T6" y="T7"/>
              </a:cxn>
            </a:cxnLst>
            <a:rect l="0" t="0" r="r" b="b"/>
            <a:pathLst>
              <a:path w="11681" h="11681">
                <a:moveTo>
                  <a:pt x="11681" y="11681"/>
                </a:moveTo>
                <a:lnTo>
                  <a:pt x="4937" y="0"/>
                </a:lnTo>
                <a:cubicBezTo>
                  <a:pt x="2886" y="1184"/>
                  <a:pt x="1184" y="2886"/>
                  <a:pt x="0" y="4937"/>
                </a:cubicBezTo>
                <a:lnTo>
                  <a:pt x="11681" y="11681"/>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43" name="Freeform 26"/>
          <p:cNvSpPr>
            <a:spLocks noEditPoints="1"/>
          </p:cNvSpPr>
          <p:nvPr/>
        </p:nvSpPr>
        <p:spPr bwMode="auto">
          <a:xfrm>
            <a:off x="4596187" y="1929719"/>
            <a:ext cx="1505670" cy="1505670"/>
          </a:xfrm>
          <a:custGeom>
            <a:avLst/>
            <a:gdLst>
              <a:gd name="T0" fmla="*/ 11755 w 11784"/>
              <a:gd name="T1" fmla="*/ 11690 h 11784"/>
              <a:gd name="T2" fmla="*/ 11690 w 11784"/>
              <a:gd name="T3" fmla="*/ 11755 h 11784"/>
              <a:gd name="T4" fmla="*/ 4946 w 11784"/>
              <a:gd name="T5" fmla="*/ 74 h 11784"/>
              <a:gd name="T6" fmla="*/ 5012 w 11784"/>
              <a:gd name="T7" fmla="*/ 91 h 11784"/>
              <a:gd name="T8" fmla="*/ 4820 w 11784"/>
              <a:gd name="T9" fmla="*/ 204 h 11784"/>
              <a:gd name="T10" fmla="*/ 4632 w 11784"/>
              <a:gd name="T11" fmla="*/ 319 h 11784"/>
              <a:gd name="T12" fmla="*/ 4261 w 11784"/>
              <a:gd name="T13" fmla="*/ 558 h 11784"/>
              <a:gd name="T14" fmla="*/ 3899 w 11784"/>
              <a:gd name="T15" fmla="*/ 809 h 11784"/>
              <a:gd name="T16" fmla="*/ 3546 w 11784"/>
              <a:gd name="T17" fmla="*/ 1071 h 11784"/>
              <a:gd name="T18" fmla="*/ 3202 w 11784"/>
              <a:gd name="T19" fmla="*/ 1344 h 11784"/>
              <a:gd name="T20" fmla="*/ 2867 w 11784"/>
              <a:gd name="T21" fmla="*/ 1629 h 11784"/>
              <a:gd name="T22" fmla="*/ 2542 w 11784"/>
              <a:gd name="T23" fmla="*/ 1923 h 11784"/>
              <a:gd name="T24" fmla="*/ 2227 w 11784"/>
              <a:gd name="T25" fmla="*/ 2228 h 11784"/>
              <a:gd name="T26" fmla="*/ 1922 w 11784"/>
              <a:gd name="T27" fmla="*/ 2543 h 11784"/>
              <a:gd name="T28" fmla="*/ 1628 w 11784"/>
              <a:gd name="T29" fmla="*/ 2868 h 11784"/>
              <a:gd name="T30" fmla="*/ 1343 w 11784"/>
              <a:gd name="T31" fmla="*/ 3203 h 11784"/>
              <a:gd name="T32" fmla="*/ 1070 w 11784"/>
              <a:gd name="T33" fmla="*/ 3547 h 11784"/>
              <a:gd name="T34" fmla="*/ 808 w 11784"/>
              <a:gd name="T35" fmla="*/ 3900 h 11784"/>
              <a:gd name="T36" fmla="*/ 557 w 11784"/>
              <a:gd name="T37" fmla="*/ 4262 h 11784"/>
              <a:gd name="T38" fmla="*/ 318 w 11784"/>
              <a:gd name="T39" fmla="*/ 4633 h 11784"/>
              <a:gd name="T40" fmla="*/ 203 w 11784"/>
              <a:gd name="T41" fmla="*/ 4821 h 11784"/>
              <a:gd name="T42" fmla="*/ 91 w 11784"/>
              <a:gd name="T43" fmla="*/ 5012 h 11784"/>
              <a:gd name="T44" fmla="*/ 74 w 11784"/>
              <a:gd name="T45" fmla="*/ 4946 h 11784"/>
              <a:gd name="T46" fmla="*/ 11755 w 11784"/>
              <a:gd name="T47" fmla="*/ 11690 h 11784"/>
              <a:gd name="T48" fmla="*/ 26 w 11784"/>
              <a:gd name="T49" fmla="*/ 5029 h 11784"/>
              <a:gd name="T50" fmla="*/ 4 w 11784"/>
              <a:gd name="T51" fmla="*/ 5000 h 11784"/>
              <a:gd name="T52" fmla="*/ 9 w 11784"/>
              <a:gd name="T53" fmla="*/ 4963 h 11784"/>
              <a:gd name="T54" fmla="*/ 122 w 11784"/>
              <a:gd name="T55" fmla="*/ 4771 h 11784"/>
              <a:gd name="T56" fmla="*/ 238 w 11784"/>
              <a:gd name="T57" fmla="*/ 4581 h 11784"/>
              <a:gd name="T58" fmla="*/ 478 w 11784"/>
              <a:gd name="T59" fmla="*/ 4208 h 11784"/>
              <a:gd name="T60" fmla="*/ 731 w 11784"/>
              <a:gd name="T61" fmla="*/ 3843 h 11784"/>
              <a:gd name="T62" fmla="*/ 995 w 11784"/>
              <a:gd name="T63" fmla="*/ 3487 h 11784"/>
              <a:gd name="T64" fmla="*/ 1270 w 11784"/>
              <a:gd name="T65" fmla="*/ 3141 h 11784"/>
              <a:gd name="T66" fmla="*/ 1556 w 11784"/>
              <a:gd name="T67" fmla="*/ 2804 h 11784"/>
              <a:gd name="T68" fmla="*/ 1853 w 11784"/>
              <a:gd name="T69" fmla="*/ 2477 h 11784"/>
              <a:gd name="T70" fmla="*/ 2160 w 11784"/>
              <a:gd name="T71" fmla="*/ 2159 h 11784"/>
              <a:gd name="T72" fmla="*/ 2478 w 11784"/>
              <a:gd name="T73" fmla="*/ 1852 h 11784"/>
              <a:gd name="T74" fmla="*/ 2805 w 11784"/>
              <a:gd name="T75" fmla="*/ 1555 h 11784"/>
              <a:gd name="T76" fmla="*/ 3142 w 11784"/>
              <a:gd name="T77" fmla="*/ 1269 h 11784"/>
              <a:gd name="T78" fmla="*/ 3489 w 11784"/>
              <a:gd name="T79" fmla="*/ 994 h 11784"/>
              <a:gd name="T80" fmla="*/ 3844 w 11784"/>
              <a:gd name="T81" fmla="*/ 730 h 11784"/>
              <a:gd name="T82" fmla="*/ 4209 w 11784"/>
              <a:gd name="T83" fmla="*/ 478 h 11784"/>
              <a:gd name="T84" fmla="*/ 4582 w 11784"/>
              <a:gd name="T85" fmla="*/ 237 h 11784"/>
              <a:gd name="T86" fmla="*/ 4772 w 11784"/>
              <a:gd name="T87" fmla="*/ 121 h 11784"/>
              <a:gd name="T88" fmla="*/ 4963 w 11784"/>
              <a:gd name="T89" fmla="*/ 9 h 11784"/>
              <a:gd name="T90" fmla="*/ 5000 w 11784"/>
              <a:gd name="T91" fmla="*/ 4 h 11784"/>
              <a:gd name="T92" fmla="*/ 5029 w 11784"/>
              <a:gd name="T93" fmla="*/ 26 h 11784"/>
              <a:gd name="T94" fmla="*/ 11773 w 11784"/>
              <a:gd name="T95" fmla="*/ 11707 h 11784"/>
              <a:gd name="T96" fmla="*/ 11765 w 11784"/>
              <a:gd name="T97" fmla="*/ 11765 h 11784"/>
              <a:gd name="T98" fmla="*/ 11707 w 11784"/>
              <a:gd name="T99" fmla="*/ 11773 h 11784"/>
              <a:gd name="T100" fmla="*/ 26 w 11784"/>
              <a:gd name="T101" fmla="*/ 5029 h 11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84" h="11784">
                <a:moveTo>
                  <a:pt x="11755" y="11690"/>
                </a:moveTo>
                <a:lnTo>
                  <a:pt x="11690" y="11755"/>
                </a:lnTo>
                <a:lnTo>
                  <a:pt x="4946" y="74"/>
                </a:lnTo>
                <a:lnTo>
                  <a:pt x="5012" y="91"/>
                </a:lnTo>
                <a:lnTo>
                  <a:pt x="4820" y="204"/>
                </a:lnTo>
                <a:lnTo>
                  <a:pt x="4632" y="319"/>
                </a:lnTo>
                <a:lnTo>
                  <a:pt x="4261" y="558"/>
                </a:lnTo>
                <a:lnTo>
                  <a:pt x="3899" y="809"/>
                </a:lnTo>
                <a:lnTo>
                  <a:pt x="3546" y="1071"/>
                </a:lnTo>
                <a:lnTo>
                  <a:pt x="3202" y="1344"/>
                </a:lnTo>
                <a:lnTo>
                  <a:pt x="2867" y="1629"/>
                </a:lnTo>
                <a:lnTo>
                  <a:pt x="2542" y="1923"/>
                </a:lnTo>
                <a:lnTo>
                  <a:pt x="2227" y="2228"/>
                </a:lnTo>
                <a:lnTo>
                  <a:pt x="1922" y="2543"/>
                </a:lnTo>
                <a:lnTo>
                  <a:pt x="1628" y="2868"/>
                </a:lnTo>
                <a:lnTo>
                  <a:pt x="1343" y="3203"/>
                </a:lnTo>
                <a:lnTo>
                  <a:pt x="1070" y="3547"/>
                </a:lnTo>
                <a:lnTo>
                  <a:pt x="808" y="3900"/>
                </a:lnTo>
                <a:lnTo>
                  <a:pt x="557" y="4262"/>
                </a:lnTo>
                <a:lnTo>
                  <a:pt x="318" y="4633"/>
                </a:lnTo>
                <a:lnTo>
                  <a:pt x="203" y="4821"/>
                </a:lnTo>
                <a:lnTo>
                  <a:pt x="91" y="5012"/>
                </a:lnTo>
                <a:lnTo>
                  <a:pt x="74" y="4946"/>
                </a:lnTo>
                <a:lnTo>
                  <a:pt x="11755" y="11690"/>
                </a:lnTo>
                <a:close/>
                <a:moveTo>
                  <a:pt x="26" y="5029"/>
                </a:moveTo>
                <a:cubicBezTo>
                  <a:pt x="15" y="5023"/>
                  <a:pt x="7" y="5012"/>
                  <a:pt x="4" y="5000"/>
                </a:cubicBezTo>
                <a:cubicBezTo>
                  <a:pt x="0" y="4987"/>
                  <a:pt x="2" y="4974"/>
                  <a:pt x="9" y="4963"/>
                </a:cubicBezTo>
                <a:lnTo>
                  <a:pt x="122" y="4771"/>
                </a:lnTo>
                <a:lnTo>
                  <a:pt x="238" y="4581"/>
                </a:lnTo>
                <a:lnTo>
                  <a:pt x="478" y="4208"/>
                </a:lnTo>
                <a:lnTo>
                  <a:pt x="731" y="3843"/>
                </a:lnTo>
                <a:lnTo>
                  <a:pt x="995" y="3487"/>
                </a:lnTo>
                <a:lnTo>
                  <a:pt x="1270" y="3141"/>
                </a:lnTo>
                <a:lnTo>
                  <a:pt x="1556" y="2804"/>
                </a:lnTo>
                <a:lnTo>
                  <a:pt x="1853" y="2477"/>
                </a:lnTo>
                <a:lnTo>
                  <a:pt x="2160" y="2159"/>
                </a:lnTo>
                <a:lnTo>
                  <a:pt x="2478" y="1852"/>
                </a:lnTo>
                <a:lnTo>
                  <a:pt x="2805" y="1555"/>
                </a:lnTo>
                <a:lnTo>
                  <a:pt x="3142" y="1269"/>
                </a:lnTo>
                <a:lnTo>
                  <a:pt x="3489" y="994"/>
                </a:lnTo>
                <a:lnTo>
                  <a:pt x="3844" y="730"/>
                </a:lnTo>
                <a:lnTo>
                  <a:pt x="4209" y="478"/>
                </a:lnTo>
                <a:lnTo>
                  <a:pt x="4582" y="237"/>
                </a:lnTo>
                <a:lnTo>
                  <a:pt x="4772" y="121"/>
                </a:lnTo>
                <a:lnTo>
                  <a:pt x="4963" y="9"/>
                </a:lnTo>
                <a:cubicBezTo>
                  <a:pt x="4974" y="2"/>
                  <a:pt x="4987" y="0"/>
                  <a:pt x="5000" y="4"/>
                </a:cubicBezTo>
                <a:cubicBezTo>
                  <a:pt x="5012" y="7"/>
                  <a:pt x="5023" y="15"/>
                  <a:pt x="5029" y="26"/>
                </a:cubicBezTo>
                <a:lnTo>
                  <a:pt x="11773" y="11707"/>
                </a:lnTo>
                <a:cubicBezTo>
                  <a:pt x="11784" y="11726"/>
                  <a:pt x="11781" y="11750"/>
                  <a:pt x="11765" y="11765"/>
                </a:cubicBezTo>
                <a:cubicBezTo>
                  <a:pt x="11750" y="11781"/>
                  <a:pt x="11726" y="11784"/>
                  <a:pt x="11707" y="11773"/>
                </a:cubicBezTo>
                <a:lnTo>
                  <a:pt x="26" y="5029"/>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44" name="Freeform 27"/>
          <p:cNvSpPr/>
          <p:nvPr/>
        </p:nvSpPr>
        <p:spPr bwMode="auto">
          <a:xfrm>
            <a:off x="5234021" y="1705040"/>
            <a:ext cx="861448" cy="1723960"/>
          </a:xfrm>
          <a:custGeom>
            <a:avLst/>
            <a:gdLst>
              <a:gd name="T0" fmla="*/ 6744 w 6744"/>
              <a:gd name="T1" fmla="*/ 13488 h 13488"/>
              <a:gd name="T2" fmla="*/ 6744 w 6744"/>
              <a:gd name="T3" fmla="*/ 0 h 13488"/>
              <a:gd name="T4" fmla="*/ 0 w 6744"/>
              <a:gd name="T5" fmla="*/ 1807 h 13488"/>
              <a:gd name="T6" fmla="*/ 6744 w 6744"/>
              <a:gd name="T7" fmla="*/ 13488 h 13488"/>
            </a:gdLst>
            <a:ahLst/>
            <a:cxnLst>
              <a:cxn ang="0">
                <a:pos x="T0" y="T1"/>
              </a:cxn>
              <a:cxn ang="0">
                <a:pos x="T2" y="T3"/>
              </a:cxn>
              <a:cxn ang="0">
                <a:pos x="T4" y="T5"/>
              </a:cxn>
              <a:cxn ang="0">
                <a:pos x="T6" y="T7"/>
              </a:cxn>
            </a:cxnLst>
            <a:rect l="0" t="0" r="r" b="b"/>
            <a:pathLst>
              <a:path w="6744" h="13488">
                <a:moveTo>
                  <a:pt x="6744" y="13488"/>
                </a:moveTo>
                <a:lnTo>
                  <a:pt x="6744" y="0"/>
                </a:lnTo>
                <a:cubicBezTo>
                  <a:pt x="4377" y="0"/>
                  <a:pt x="2051" y="623"/>
                  <a:pt x="0" y="1807"/>
                </a:cubicBezTo>
                <a:lnTo>
                  <a:pt x="6744" y="13488"/>
                </a:lnTo>
                <a:close/>
              </a:path>
            </a:pathLst>
          </a:custGeom>
          <a:solidFill>
            <a:srgbClr val="2EA7E0"/>
          </a:solidFill>
          <a:ln w="0">
            <a:noFill/>
            <a:prstDash val="solid"/>
            <a:round/>
          </a:ln>
        </p:spPr>
        <p:txBody>
          <a:bodyPr vert="horz" wrap="square" lIns="91440" tIns="45720" rIns="91440" bIns="45720" numCol="1" anchor="t" anchorCtr="0" compatLnSpc="1"/>
          <a:lstStyle/>
          <a:p>
            <a:endParaRPr lang="zh-CN" altLang="en-US"/>
          </a:p>
        </p:txBody>
      </p:sp>
      <p:sp>
        <p:nvSpPr>
          <p:cNvPr id="45" name="Freeform 28"/>
          <p:cNvSpPr>
            <a:spLocks noEditPoints="1"/>
          </p:cNvSpPr>
          <p:nvPr/>
        </p:nvSpPr>
        <p:spPr bwMode="auto">
          <a:xfrm>
            <a:off x="5227632" y="1698651"/>
            <a:ext cx="874226" cy="1736738"/>
          </a:xfrm>
          <a:custGeom>
            <a:avLst/>
            <a:gdLst>
              <a:gd name="T0" fmla="*/ 6745 w 6841"/>
              <a:gd name="T1" fmla="*/ 13536 h 13588"/>
              <a:gd name="T2" fmla="*/ 6794 w 6841"/>
              <a:gd name="T3" fmla="*/ 96 h 13588"/>
              <a:gd name="T4" fmla="*/ 6351 w 6841"/>
              <a:gd name="T5" fmla="*/ 103 h 13588"/>
              <a:gd name="T6" fmla="*/ 5911 w 6841"/>
              <a:gd name="T7" fmla="*/ 125 h 13588"/>
              <a:gd name="T8" fmla="*/ 5472 w 6841"/>
              <a:gd name="T9" fmla="*/ 161 h 13588"/>
              <a:gd name="T10" fmla="*/ 5035 w 6841"/>
              <a:gd name="T11" fmla="*/ 212 h 13588"/>
              <a:gd name="T12" fmla="*/ 4601 w 6841"/>
              <a:gd name="T13" fmla="*/ 276 h 13588"/>
              <a:gd name="T14" fmla="*/ 4169 w 6841"/>
              <a:gd name="T15" fmla="*/ 355 h 13588"/>
              <a:gd name="T16" fmla="*/ 3740 w 6841"/>
              <a:gd name="T17" fmla="*/ 447 h 13588"/>
              <a:gd name="T18" fmla="*/ 3314 w 6841"/>
              <a:gd name="T19" fmla="*/ 554 h 13588"/>
              <a:gd name="T20" fmla="*/ 2893 w 6841"/>
              <a:gd name="T21" fmla="*/ 674 h 13588"/>
              <a:gd name="T22" fmla="*/ 2475 w 6841"/>
              <a:gd name="T23" fmla="*/ 809 h 13588"/>
              <a:gd name="T24" fmla="*/ 2062 w 6841"/>
              <a:gd name="T25" fmla="*/ 956 h 13588"/>
              <a:gd name="T26" fmla="*/ 1653 w 6841"/>
              <a:gd name="T27" fmla="*/ 1117 h 13588"/>
              <a:gd name="T28" fmla="*/ 1250 w 6841"/>
              <a:gd name="T29" fmla="*/ 1292 h 13588"/>
              <a:gd name="T30" fmla="*/ 852 w 6841"/>
              <a:gd name="T31" fmla="*/ 1481 h 13588"/>
              <a:gd name="T32" fmla="*/ 459 w 6841"/>
              <a:gd name="T33" fmla="*/ 1682 h 13588"/>
              <a:gd name="T34" fmla="*/ 73 w 6841"/>
              <a:gd name="T35" fmla="*/ 1897 h 13588"/>
              <a:gd name="T36" fmla="*/ 6835 w 6841"/>
              <a:gd name="T37" fmla="*/ 13512 h 13588"/>
              <a:gd name="T38" fmla="*/ 3 w 6841"/>
              <a:gd name="T39" fmla="*/ 1842 h 13588"/>
              <a:gd name="T40" fmla="*/ 219 w 6841"/>
              <a:gd name="T41" fmla="*/ 1703 h 13588"/>
              <a:gd name="T42" fmla="*/ 612 w 6841"/>
              <a:gd name="T43" fmla="*/ 1494 h 13588"/>
              <a:gd name="T44" fmla="*/ 1010 w 6841"/>
              <a:gd name="T45" fmla="*/ 1298 h 13588"/>
              <a:gd name="T46" fmla="*/ 1413 w 6841"/>
              <a:gd name="T47" fmla="*/ 1115 h 13588"/>
              <a:gd name="T48" fmla="*/ 1823 w 6841"/>
              <a:gd name="T49" fmla="*/ 946 h 13588"/>
              <a:gd name="T50" fmla="*/ 2236 w 6841"/>
              <a:gd name="T51" fmla="*/ 790 h 13588"/>
              <a:gd name="T52" fmla="*/ 2655 w 6841"/>
              <a:gd name="T53" fmla="*/ 648 h 13588"/>
              <a:gd name="T54" fmla="*/ 3078 w 6841"/>
              <a:gd name="T55" fmla="*/ 520 h 13588"/>
              <a:gd name="T56" fmla="*/ 3504 w 6841"/>
              <a:gd name="T57" fmla="*/ 406 h 13588"/>
              <a:gd name="T58" fmla="*/ 3935 w 6841"/>
              <a:gd name="T59" fmla="*/ 305 h 13588"/>
              <a:gd name="T60" fmla="*/ 4368 w 6841"/>
              <a:gd name="T61" fmla="*/ 219 h 13588"/>
              <a:gd name="T62" fmla="*/ 4804 w 6841"/>
              <a:gd name="T63" fmla="*/ 147 h 13588"/>
              <a:gd name="T64" fmla="*/ 5243 w 6841"/>
              <a:gd name="T65" fmla="*/ 89 h 13588"/>
              <a:gd name="T66" fmla="*/ 5684 w 6841"/>
              <a:gd name="T67" fmla="*/ 46 h 13588"/>
              <a:gd name="T68" fmla="*/ 6127 w 6841"/>
              <a:gd name="T69" fmla="*/ 17 h 13588"/>
              <a:gd name="T70" fmla="*/ 6571 w 6841"/>
              <a:gd name="T71" fmla="*/ 2 h 13588"/>
              <a:gd name="T72" fmla="*/ 6827 w 6841"/>
              <a:gd name="T73" fmla="*/ 14 h 13588"/>
              <a:gd name="T74" fmla="*/ 6841 w 6841"/>
              <a:gd name="T75" fmla="*/ 13536 h 13588"/>
              <a:gd name="T76" fmla="*/ 6752 w 6841"/>
              <a:gd name="T77" fmla="*/ 13560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1" h="13588">
                <a:moveTo>
                  <a:pt x="6835" y="13512"/>
                </a:moveTo>
                <a:lnTo>
                  <a:pt x="6745" y="13536"/>
                </a:lnTo>
                <a:lnTo>
                  <a:pt x="6745" y="48"/>
                </a:lnTo>
                <a:lnTo>
                  <a:pt x="6794" y="96"/>
                </a:lnTo>
                <a:lnTo>
                  <a:pt x="6572" y="98"/>
                </a:lnTo>
                <a:lnTo>
                  <a:pt x="6351" y="103"/>
                </a:lnTo>
                <a:lnTo>
                  <a:pt x="6131" y="112"/>
                </a:lnTo>
                <a:lnTo>
                  <a:pt x="5911" y="125"/>
                </a:lnTo>
                <a:lnTo>
                  <a:pt x="5691" y="141"/>
                </a:lnTo>
                <a:lnTo>
                  <a:pt x="5472" y="161"/>
                </a:lnTo>
                <a:lnTo>
                  <a:pt x="5253" y="185"/>
                </a:lnTo>
                <a:lnTo>
                  <a:pt x="5035" y="212"/>
                </a:lnTo>
                <a:lnTo>
                  <a:pt x="4818" y="242"/>
                </a:lnTo>
                <a:lnTo>
                  <a:pt x="4601" y="276"/>
                </a:lnTo>
                <a:lnTo>
                  <a:pt x="4384" y="314"/>
                </a:lnTo>
                <a:lnTo>
                  <a:pt x="4169" y="355"/>
                </a:lnTo>
                <a:lnTo>
                  <a:pt x="3954" y="399"/>
                </a:lnTo>
                <a:lnTo>
                  <a:pt x="3740" y="447"/>
                </a:lnTo>
                <a:lnTo>
                  <a:pt x="3527" y="499"/>
                </a:lnTo>
                <a:lnTo>
                  <a:pt x="3314" y="554"/>
                </a:lnTo>
                <a:lnTo>
                  <a:pt x="3103" y="612"/>
                </a:lnTo>
                <a:lnTo>
                  <a:pt x="2893" y="674"/>
                </a:lnTo>
                <a:lnTo>
                  <a:pt x="2684" y="740"/>
                </a:lnTo>
                <a:lnTo>
                  <a:pt x="2475" y="809"/>
                </a:lnTo>
                <a:lnTo>
                  <a:pt x="2268" y="881"/>
                </a:lnTo>
                <a:lnTo>
                  <a:pt x="2062" y="956"/>
                </a:lnTo>
                <a:lnTo>
                  <a:pt x="1857" y="1035"/>
                </a:lnTo>
                <a:lnTo>
                  <a:pt x="1653" y="1117"/>
                </a:lnTo>
                <a:lnTo>
                  <a:pt x="1451" y="1203"/>
                </a:lnTo>
                <a:lnTo>
                  <a:pt x="1250" y="1292"/>
                </a:lnTo>
                <a:lnTo>
                  <a:pt x="1050" y="1385"/>
                </a:lnTo>
                <a:lnTo>
                  <a:pt x="852" y="1481"/>
                </a:lnTo>
                <a:lnTo>
                  <a:pt x="655" y="1580"/>
                </a:lnTo>
                <a:lnTo>
                  <a:pt x="459" y="1682"/>
                </a:lnTo>
                <a:lnTo>
                  <a:pt x="265" y="1788"/>
                </a:lnTo>
                <a:lnTo>
                  <a:pt x="73" y="1897"/>
                </a:lnTo>
                <a:lnTo>
                  <a:pt x="91" y="1831"/>
                </a:lnTo>
                <a:lnTo>
                  <a:pt x="6835" y="13512"/>
                </a:lnTo>
                <a:close/>
                <a:moveTo>
                  <a:pt x="8" y="1879"/>
                </a:moveTo>
                <a:cubicBezTo>
                  <a:pt x="2" y="1868"/>
                  <a:pt x="0" y="1855"/>
                  <a:pt x="3" y="1842"/>
                </a:cubicBezTo>
                <a:cubicBezTo>
                  <a:pt x="7" y="1830"/>
                  <a:pt x="15" y="1820"/>
                  <a:pt x="26" y="1813"/>
                </a:cubicBezTo>
                <a:lnTo>
                  <a:pt x="219" y="1703"/>
                </a:lnTo>
                <a:lnTo>
                  <a:pt x="415" y="1597"/>
                </a:lnTo>
                <a:lnTo>
                  <a:pt x="612" y="1494"/>
                </a:lnTo>
                <a:lnTo>
                  <a:pt x="810" y="1394"/>
                </a:lnTo>
                <a:lnTo>
                  <a:pt x="1010" y="1298"/>
                </a:lnTo>
                <a:lnTo>
                  <a:pt x="1211" y="1205"/>
                </a:lnTo>
                <a:lnTo>
                  <a:pt x="1413" y="1115"/>
                </a:lnTo>
                <a:lnTo>
                  <a:pt x="1618" y="1028"/>
                </a:lnTo>
                <a:lnTo>
                  <a:pt x="1823" y="946"/>
                </a:lnTo>
                <a:lnTo>
                  <a:pt x="2029" y="866"/>
                </a:lnTo>
                <a:lnTo>
                  <a:pt x="2236" y="790"/>
                </a:lnTo>
                <a:lnTo>
                  <a:pt x="2445" y="717"/>
                </a:lnTo>
                <a:lnTo>
                  <a:pt x="2655" y="648"/>
                </a:lnTo>
                <a:lnTo>
                  <a:pt x="2866" y="582"/>
                </a:lnTo>
                <a:lnTo>
                  <a:pt x="3078" y="520"/>
                </a:lnTo>
                <a:lnTo>
                  <a:pt x="3290" y="461"/>
                </a:lnTo>
                <a:lnTo>
                  <a:pt x="3504" y="406"/>
                </a:lnTo>
                <a:lnTo>
                  <a:pt x="3719" y="354"/>
                </a:lnTo>
                <a:lnTo>
                  <a:pt x="3935" y="305"/>
                </a:lnTo>
                <a:lnTo>
                  <a:pt x="4151" y="260"/>
                </a:lnTo>
                <a:lnTo>
                  <a:pt x="4368" y="219"/>
                </a:lnTo>
                <a:lnTo>
                  <a:pt x="4586" y="181"/>
                </a:lnTo>
                <a:lnTo>
                  <a:pt x="4804" y="147"/>
                </a:lnTo>
                <a:lnTo>
                  <a:pt x="5024" y="116"/>
                </a:lnTo>
                <a:lnTo>
                  <a:pt x="5243" y="89"/>
                </a:lnTo>
                <a:lnTo>
                  <a:pt x="5463" y="66"/>
                </a:lnTo>
                <a:lnTo>
                  <a:pt x="5684" y="46"/>
                </a:lnTo>
                <a:lnTo>
                  <a:pt x="5905" y="29"/>
                </a:lnTo>
                <a:lnTo>
                  <a:pt x="6127" y="17"/>
                </a:lnTo>
                <a:lnTo>
                  <a:pt x="6349" y="7"/>
                </a:lnTo>
                <a:lnTo>
                  <a:pt x="6571" y="2"/>
                </a:lnTo>
                <a:lnTo>
                  <a:pt x="6793" y="0"/>
                </a:lnTo>
                <a:cubicBezTo>
                  <a:pt x="6806" y="0"/>
                  <a:pt x="6818" y="5"/>
                  <a:pt x="6827" y="14"/>
                </a:cubicBezTo>
                <a:cubicBezTo>
                  <a:pt x="6836" y="23"/>
                  <a:pt x="6841" y="35"/>
                  <a:pt x="6841" y="48"/>
                </a:cubicBezTo>
                <a:lnTo>
                  <a:pt x="6841" y="13536"/>
                </a:lnTo>
                <a:cubicBezTo>
                  <a:pt x="6841" y="13558"/>
                  <a:pt x="6827" y="13577"/>
                  <a:pt x="6806" y="13583"/>
                </a:cubicBezTo>
                <a:cubicBezTo>
                  <a:pt x="6785" y="13588"/>
                  <a:pt x="6763" y="13579"/>
                  <a:pt x="6752" y="13560"/>
                </a:cubicBezTo>
                <a:lnTo>
                  <a:pt x="8" y="1879"/>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2" name="矩形 1"/>
          <p:cNvSpPr/>
          <p:nvPr/>
        </p:nvSpPr>
        <p:spPr>
          <a:xfrm>
            <a:off x="4885572" y="3244334"/>
            <a:ext cx="237566" cy="369332"/>
          </a:xfrm>
          <a:prstGeom prst="rect">
            <a:avLst/>
          </a:prstGeom>
        </p:spPr>
        <p:txBody>
          <a:bodyPr wrap="none">
            <a:spAutoFit/>
          </a:bodyPr>
          <a:lstStyle/>
          <a:p>
            <a:r>
              <a:rPr lang="zh-CN" altLang="en-US" dirty="0"/>
              <a:t> </a:t>
            </a:r>
            <a:endParaRPr lang="zh-CN" altLang="en-US" dirty="0"/>
          </a:p>
        </p:txBody>
      </p:sp>
      <p:sp>
        <p:nvSpPr>
          <p:cNvPr id="19" name="矩形 18"/>
          <p:cNvSpPr/>
          <p:nvPr/>
        </p:nvSpPr>
        <p:spPr>
          <a:xfrm>
            <a:off x="4597271" y="3613666"/>
            <a:ext cx="3092513" cy="461665"/>
          </a:xfrm>
          <a:prstGeom prst="rect">
            <a:avLst/>
          </a:prstGeom>
        </p:spPr>
        <p:txBody>
          <a:bodyPr wrap="none">
            <a:spAutoFit/>
          </a:bodyPr>
          <a:lstStyle/>
          <a:p>
            <a:r>
              <a:rPr lang="zh-CN" altLang="en-US" sz="2400" b="1" dirty="0">
                <a:solidFill>
                  <a:schemeClr val="bg1"/>
                </a:solidFill>
              </a:rPr>
              <a:t>第二篇  方针政策篇 </a:t>
            </a:r>
            <a:endParaRPr lang="zh-CN" altLang="en-US" sz="2400" b="1" dirty="0">
              <a:solidFill>
                <a:schemeClr val="bg1"/>
              </a:solidFill>
            </a:endParaRPr>
          </a:p>
        </p:txBody>
      </p:sp>
      <p:grpSp>
        <p:nvGrpSpPr>
          <p:cNvPr id="20" name="组合 28"/>
          <p:cNvGrpSpPr/>
          <p:nvPr/>
        </p:nvGrpSpPr>
        <p:grpSpPr>
          <a:xfrm>
            <a:off x="2631252" y="5341346"/>
            <a:ext cx="664429" cy="643114"/>
            <a:chOff x="3030538" y="663575"/>
            <a:chExt cx="1435101" cy="1389063"/>
          </a:xfrm>
          <a:solidFill>
            <a:schemeClr val="bg1"/>
          </a:solidFill>
        </p:grpSpPr>
        <p:sp>
          <p:nvSpPr>
            <p:cNvPr id="21" name="Freeform 11"/>
            <p:cNvSpPr>
              <a:spLocks noEditPoints="1"/>
            </p:cNvSpPr>
            <p:nvPr/>
          </p:nvSpPr>
          <p:spPr bwMode="auto">
            <a:xfrm>
              <a:off x="3030538" y="671513"/>
              <a:ext cx="1098550" cy="1103313"/>
            </a:xfrm>
            <a:custGeom>
              <a:avLst/>
              <a:gdLst>
                <a:gd name="T0" fmla="*/ 188 w 376"/>
                <a:gd name="T1" fmla="*/ 0 h 377"/>
                <a:gd name="T2" fmla="*/ 0 w 376"/>
                <a:gd name="T3" fmla="*/ 189 h 377"/>
                <a:gd name="T4" fmla="*/ 188 w 376"/>
                <a:gd name="T5" fmla="*/ 377 h 377"/>
                <a:gd name="T6" fmla="*/ 376 w 376"/>
                <a:gd name="T7" fmla="*/ 189 h 377"/>
                <a:gd name="T8" fmla="*/ 188 w 376"/>
                <a:gd name="T9" fmla="*/ 0 h 377"/>
                <a:gd name="T10" fmla="*/ 188 w 376"/>
                <a:gd name="T11" fmla="*/ 329 h 377"/>
                <a:gd name="T12" fmla="*/ 48 w 376"/>
                <a:gd name="T13" fmla="*/ 189 h 377"/>
                <a:gd name="T14" fmla="*/ 188 w 376"/>
                <a:gd name="T15" fmla="*/ 48 h 377"/>
                <a:gd name="T16" fmla="*/ 328 w 376"/>
                <a:gd name="T17" fmla="*/ 189 h 377"/>
                <a:gd name="T18" fmla="*/ 188 w 376"/>
                <a:gd name="T19" fmla="*/ 329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377">
                  <a:moveTo>
                    <a:pt x="188" y="0"/>
                  </a:moveTo>
                  <a:cubicBezTo>
                    <a:pt x="84" y="0"/>
                    <a:pt x="0" y="85"/>
                    <a:pt x="0" y="189"/>
                  </a:cubicBezTo>
                  <a:cubicBezTo>
                    <a:pt x="0" y="292"/>
                    <a:pt x="84" y="377"/>
                    <a:pt x="188" y="377"/>
                  </a:cubicBezTo>
                  <a:cubicBezTo>
                    <a:pt x="292" y="377"/>
                    <a:pt x="376" y="292"/>
                    <a:pt x="376" y="189"/>
                  </a:cubicBezTo>
                  <a:cubicBezTo>
                    <a:pt x="376" y="85"/>
                    <a:pt x="292" y="0"/>
                    <a:pt x="188" y="0"/>
                  </a:cubicBezTo>
                  <a:close/>
                  <a:moveTo>
                    <a:pt x="188" y="329"/>
                  </a:moveTo>
                  <a:cubicBezTo>
                    <a:pt x="111" y="329"/>
                    <a:pt x="48" y="266"/>
                    <a:pt x="48" y="189"/>
                  </a:cubicBezTo>
                  <a:cubicBezTo>
                    <a:pt x="48" y="111"/>
                    <a:pt x="111" y="48"/>
                    <a:pt x="188" y="48"/>
                  </a:cubicBezTo>
                  <a:cubicBezTo>
                    <a:pt x="265" y="48"/>
                    <a:pt x="328" y="111"/>
                    <a:pt x="328" y="189"/>
                  </a:cubicBezTo>
                  <a:cubicBezTo>
                    <a:pt x="328" y="266"/>
                    <a:pt x="265" y="329"/>
                    <a:pt x="188" y="3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2"/>
            <p:cNvSpPr/>
            <p:nvPr/>
          </p:nvSpPr>
          <p:spPr bwMode="auto">
            <a:xfrm>
              <a:off x="3933826" y="1538288"/>
              <a:ext cx="111125" cy="115888"/>
            </a:xfrm>
            <a:custGeom>
              <a:avLst/>
              <a:gdLst>
                <a:gd name="T0" fmla="*/ 34 w 38"/>
                <a:gd name="T1" fmla="*/ 4 h 40"/>
                <a:gd name="T2" fmla="*/ 34 w 38"/>
                <a:gd name="T3" fmla="*/ 19 h 40"/>
                <a:gd name="T4" fmla="*/ 19 w 38"/>
                <a:gd name="T5" fmla="*/ 35 h 40"/>
                <a:gd name="T6" fmla="*/ 4 w 38"/>
                <a:gd name="T7" fmla="*/ 36 h 40"/>
                <a:gd name="T8" fmla="*/ 4 w 38"/>
                <a:gd name="T9" fmla="*/ 36 h 40"/>
                <a:gd name="T10" fmla="*/ 5 w 38"/>
                <a:gd name="T11" fmla="*/ 21 h 40"/>
                <a:gd name="T12" fmla="*/ 19 w 38"/>
                <a:gd name="T13" fmla="*/ 6 h 40"/>
                <a:gd name="T14" fmla="*/ 34 w 38"/>
                <a:gd name="T15" fmla="*/ 4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0">
                  <a:moveTo>
                    <a:pt x="34" y="4"/>
                  </a:moveTo>
                  <a:cubicBezTo>
                    <a:pt x="38" y="8"/>
                    <a:pt x="38" y="15"/>
                    <a:pt x="34" y="19"/>
                  </a:cubicBezTo>
                  <a:cubicBezTo>
                    <a:pt x="19" y="35"/>
                    <a:pt x="19" y="35"/>
                    <a:pt x="19" y="35"/>
                  </a:cubicBezTo>
                  <a:cubicBezTo>
                    <a:pt x="15" y="39"/>
                    <a:pt x="8" y="40"/>
                    <a:pt x="4" y="36"/>
                  </a:cubicBezTo>
                  <a:cubicBezTo>
                    <a:pt x="4" y="36"/>
                    <a:pt x="4" y="36"/>
                    <a:pt x="4" y="36"/>
                  </a:cubicBezTo>
                  <a:cubicBezTo>
                    <a:pt x="0" y="32"/>
                    <a:pt x="1" y="26"/>
                    <a:pt x="5" y="21"/>
                  </a:cubicBezTo>
                  <a:cubicBezTo>
                    <a:pt x="19" y="6"/>
                    <a:pt x="19" y="6"/>
                    <a:pt x="19" y="6"/>
                  </a:cubicBezTo>
                  <a:cubicBezTo>
                    <a:pt x="24" y="1"/>
                    <a:pt x="30" y="0"/>
                    <a:pt x="3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3"/>
            <p:cNvSpPr/>
            <p:nvPr/>
          </p:nvSpPr>
          <p:spPr bwMode="auto">
            <a:xfrm>
              <a:off x="3971926" y="1573213"/>
              <a:ext cx="493713" cy="479425"/>
            </a:xfrm>
            <a:custGeom>
              <a:avLst/>
              <a:gdLst>
                <a:gd name="T0" fmla="*/ 163 w 169"/>
                <a:gd name="T1" fmla="*/ 104 h 164"/>
                <a:gd name="T2" fmla="*/ 162 w 169"/>
                <a:gd name="T3" fmla="*/ 129 h 164"/>
                <a:gd name="T4" fmla="*/ 137 w 169"/>
                <a:gd name="T5" fmla="*/ 155 h 164"/>
                <a:gd name="T6" fmla="*/ 112 w 169"/>
                <a:gd name="T7" fmla="*/ 158 h 164"/>
                <a:gd name="T8" fmla="*/ 112 w 169"/>
                <a:gd name="T9" fmla="*/ 158 h 164"/>
                <a:gd name="T10" fmla="*/ 7 w 169"/>
                <a:gd name="T11" fmla="*/ 33 h 164"/>
                <a:gd name="T12" fmla="*/ 32 w 169"/>
                <a:gd name="T13" fmla="*/ 7 h 164"/>
                <a:gd name="T14" fmla="*/ 163 w 169"/>
                <a:gd name="T15" fmla="*/ 10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64">
                  <a:moveTo>
                    <a:pt x="163" y="104"/>
                  </a:moveTo>
                  <a:cubicBezTo>
                    <a:pt x="169" y="110"/>
                    <a:pt x="169" y="121"/>
                    <a:pt x="162" y="129"/>
                  </a:cubicBezTo>
                  <a:cubicBezTo>
                    <a:pt x="137" y="155"/>
                    <a:pt x="137" y="155"/>
                    <a:pt x="137" y="155"/>
                  </a:cubicBezTo>
                  <a:cubicBezTo>
                    <a:pt x="130" y="163"/>
                    <a:pt x="119" y="164"/>
                    <a:pt x="112" y="158"/>
                  </a:cubicBezTo>
                  <a:cubicBezTo>
                    <a:pt x="112" y="158"/>
                    <a:pt x="112" y="158"/>
                    <a:pt x="112" y="158"/>
                  </a:cubicBezTo>
                  <a:cubicBezTo>
                    <a:pt x="105" y="151"/>
                    <a:pt x="0" y="41"/>
                    <a:pt x="7" y="33"/>
                  </a:cubicBezTo>
                  <a:cubicBezTo>
                    <a:pt x="32" y="7"/>
                    <a:pt x="32" y="7"/>
                    <a:pt x="32" y="7"/>
                  </a:cubicBezTo>
                  <a:cubicBezTo>
                    <a:pt x="39" y="0"/>
                    <a:pt x="156" y="97"/>
                    <a:pt x="163"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4"/>
            <p:cNvSpPr/>
            <p:nvPr/>
          </p:nvSpPr>
          <p:spPr bwMode="auto">
            <a:xfrm>
              <a:off x="4000501" y="771525"/>
              <a:ext cx="271463" cy="58738"/>
            </a:xfrm>
            <a:custGeom>
              <a:avLst/>
              <a:gdLst>
                <a:gd name="T0" fmla="*/ 93 w 93"/>
                <a:gd name="T1" fmla="*/ 10 h 20"/>
                <a:gd name="T2" fmla="*/ 83 w 93"/>
                <a:gd name="T3" fmla="*/ 20 h 20"/>
                <a:gd name="T4" fmla="*/ 9 w 93"/>
                <a:gd name="T5" fmla="*/ 20 h 20"/>
                <a:gd name="T6" fmla="*/ 0 w 93"/>
                <a:gd name="T7" fmla="*/ 10 h 20"/>
                <a:gd name="T8" fmla="*/ 0 w 93"/>
                <a:gd name="T9" fmla="*/ 10 h 20"/>
                <a:gd name="T10" fmla="*/ 9 w 93"/>
                <a:gd name="T11" fmla="*/ 0 h 20"/>
                <a:gd name="T12" fmla="*/ 83 w 93"/>
                <a:gd name="T13" fmla="*/ 0 h 20"/>
                <a:gd name="T14" fmla="*/ 93 w 93"/>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20">
                  <a:moveTo>
                    <a:pt x="93" y="10"/>
                  </a:moveTo>
                  <a:cubicBezTo>
                    <a:pt x="93" y="15"/>
                    <a:pt x="89" y="20"/>
                    <a:pt x="83" y="20"/>
                  </a:cubicBezTo>
                  <a:cubicBezTo>
                    <a:pt x="9" y="20"/>
                    <a:pt x="9" y="20"/>
                    <a:pt x="9" y="20"/>
                  </a:cubicBezTo>
                  <a:cubicBezTo>
                    <a:pt x="4" y="20"/>
                    <a:pt x="0" y="15"/>
                    <a:pt x="0" y="10"/>
                  </a:cubicBezTo>
                  <a:cubicBezTo>
                    <a:pt x="0" y="10"/>
                    <a:pt x="0" y="10"/>
                    <a:pt x="0" y="10"/>
                  </a:cubicBezTo>
                  <a:cubicBezTo>
                    <a:pt x="0" y="4"/>
                    <a:pt x="4" y="0"/>
                    <a:pt x="9" y="0"/>
                  </a:cubicBezTo>
                  <a:cubicBezTo>
                    <a:pt x="83" y="0"/>
                    <a:pt x="83" y="0"/>
                    <a:pt x="83" y="0"/>
                  </a:cubicBezTo>
                  <a:cubicBezTo>
                    <a:pt x="89" y="0"/>
                    <a:pt x="93" y="4"/>
                    <a:pt x="9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5"/>
            <p:cNvSpPr/>
            <p:nvPr/>
          </p:nvSpPr>
          <p:spPr bwMode="auto">
            <a:xfrm>
              <a:off x="4108451" y="663575"/>
              <a:ext cx="55563" cy="271463"/>
            </a:xfrm>
            <a:custGeom>
              <a:avLst/>
              <a:gdLst>
                <a:gd name="T0" fmla="*/ 9 w 19"/>
                <a:gd name="T1" fmla="*/ 0 h 93"/>
                <a:gd name="T2" fmla="*/ 19 w 19"/>
                <a:gd name="T3" fmla="*/ 10 h 93"/>
                <a:gd name="T4" fmla="*/ 19 w 19"/>
                <a:gd name="T5" fmla="*/ 84 h 93"/>
                <a:gd name="T6" fmla="*/ 9 w 19"/>
                <a:gd name="T7" fmla="*/ 93 h 93"/>
                <a:gd name="T8" fmla="*/ 9 w 19"/>
                <a:gd name="T9" fmla="*/ 93 h 93"/>
                <a:gd name="T10" fmla="*/ 0 w 19"/>
                <a:gd name="T11" fmla="*/ 84 h 93"/>
                <a:gd name="T12" fmla="*/ 0 w 19"/>
                <a:gd name="T13" fmla="*/ 10 h 93"/>
                <a:gd name="T14" fmla="*/ 9 w 19"/>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93">
                  <a:moveTo>
                    <a:pt x="9" y="0"/>
                  </a:moveTo>
                  <a:cubicBezTo>
                    <a:pt x="15" y="0"/>
                    <a:pt x="19" y="4"/>
                    <a:pt x="19" y="10"/>
                  </a:cubicBezTo>
                  <a:cubicBezTo>
                    <a:pt x="19" y="84"/>
                    <a:pt x="19" y="84"/>
                    <a:pt x="19" y="84"/>
                  </a:cubicBezTo>
                  <a:cubicBezTo>
                    <a:pt x="19" y="89"/>
                    <a:pt x="15" y="93"/>
                    <a:pt x="9" y="93"/>
                  </a:cubicBezTo>
                  <a:cubicBezTo>
                    <a:pt x="9" y="93"/>
                    <a:pt x="9" y="93"/>
                    <a:pt x="9" y="93"/>
                  </a:cubicBezTo>
                  <a:cubicBezTo>
                    <a:pt x="4" y="93"/>
                    <a:pt x="0" y="89"/>
                    <a:pt x="0" y="84"/>
                  </a:cubicBezTo>
                  <a:cubicBezTo>
                    <a:pt x="0" y="10"/>
                    <a:pt x="0" y="10"/>
                    <a:pt x="0" y="10"/>
                  </a:cubicBezTo>
                  <a:cubicBezTo>
                    <a:pt x="0" y="4"/>
                    <a:pt x="4"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6"/>
            <p:cNvSpPr/>
            <p:nvPr/>
          </p:nvSpPr>
          <p:spPr bwMode="auto">
            <a:xfrm>
              <a:off x="3590926" y="844550"/>
              <a:ext cx="354013" cy="287338"/>
            </a:xfrm>
            <a:custGeom>
              <a:avLst/>
              <a:gdLst>
                <a:gd name="T0" fmla="*/ 105 w 121"/>
                <a:gd name="T1" fmla="*/ 93 h 98"/>
                <a:gd name="T2" fmla="*/ 7 w 121"/>
                <a:gd name="T3" fmla="*/ 15 h 98"/>
                <a:gd name="T4" fmla="*/ 7 w 121"/>
                <a:gd name="T5" fmla="*/ 15 h 98"/>
                <a:gd name="T6" fmla="*/ 1 w 121"/>
                <a:gd name="T7" fmla="*/ 7 h 98"/>
                <a:gd name="T8" fmla="*/ 1 w 121"/>
                <a:gd name="T9" fmla="*/ 7 h 98"/>
                <a:gd name="T10" fmla="*/ 9 w 121"/>
                <a:gd name="T11" fmla="*/ 0 h 98"/>
                <a:gd name="T12" fmla="*/ 9 w 121"/>
                <a:gd name="T13" fmla="*/ 0 h 98"/>
                <a:gd name="T14" fmla="*/ 119 w 121"/>
                <a:gd name="T15" fmla="*/ 88 h 98"/>
                <a:gd name="T16" fmla="*/ 119 w 121"/>
                <a:gd name="T17" fmla="*/ 88 h 98"/>
                <a:gd name="T18" fmla="*/ 115 w 121"/>
                <a:gd name="T19" fmla="*/ 98 h 98"/>
                <a:gd name="T20" fmla="*/ 115 w 121"/>
                <a:gd name="T21" fmla="*/ 98 h 98"/>
                <a:gd name="T22" fmla="*/ 112 w 121"/>
                <a:gd name="T23" fmla="*/ 98 h 98"/>
                <a:gd name="T24" fmla="*/ 112 w 121"/>
                <a:gd name="T25" fmla="*/ 98 h 98"/>
                <a:gd name="T26" fmla="*/ 105 w 121"/>
                <a:gd name="T27"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 h="98">
                  <a:moveTo>
                    <a:pt x="105" y="93"/>
                  </a:moveTo>
                  <a:cubicBezTo>
                    <a:pt x="91" y="51"/>
                    <a:pt x="53" y="19"/>
                    <a:pt x="7" y="15"/>
                  </a:cubicBezTo>
                  <a:cubicBezTo>
                    <a:pt x="7" y="15"/>
                    <a:pt x="7" y="15"/>
                    <a:pt x="7" y="15"/>
                  </a:cubicBezTo>
                  <a:cubicBezTo>
                    <a:pt x="3" y="14"/>
                    <a:pt x="0" y="11"/>
                    <a:pt x="1" y="7"/>
                  </a:cubicBezTo>
                  <a:cubicBezTo>
                    <a:pt x="1" y="7"/>
                    <a:pt x="1" y="7"/>
                    <a:pt x="1" y="7"/>
                  </a:cubicBezTo>
                  <a:cubicBezTo>
                    <a:pt x="1" y="3"/>
                    <a:pt x="5" y="0"/>
                    <a:pt x="9" y="0"/>
                  </a:cubicBezTo>
                  <a:cubicBezTo>
                    <a:pt x="9" y="0"/>
                    <a:pt x="9" y="0"/>
                    <a:pt x="9" y="0"/>
                  </a:cubicBezTo>
                  <a:cubicBezTo>
                    <a:pt x="61" y="5"/>
                    <a:pt x="103" y="41"/>
                    <a:pt x="119" y="88"/>
                  </a:cubicBezTo>
                  <a:cubicBezTo>
                    <a:pt x="119" y="88"/>
                    <a:pt x="119" y="88"/>
                    <a:pt x="119" y="88"/>
                  </a:cubicBezTo>
                  <a:cubicBezTo>
                    <a:pt x="121" y="92"/>
                    <a:pt x="118" y="96"/>
                    <a:pt x="115" y="98"/>
                  </a:cubicBezTo>
                  <a:cubicBezTo>
                    <a:pt x="115" y="98"/>
                    <a:pt x="115" y="98"/>
                    <a:pt x="115" y="98"/>
                  </a:cubicBezTo>
                  <a:cubicBezTo>
                    <a:pt x="114" y="98"/>
                    <a:pt x="113" y="98"/>
                    <a:pt x="112" y="98"/>
                  </a:cubicBezTo>
                  <a:cubicBezTo>
                    <a:pt x="112" y="98"/>
                    <a:pt x="112" y="98"/>
                    <a:pt x="112" y="98"/>
                  </a:cubicBezTo>
                  <a:cubicBezTo>
                    <a:pt x="109" y="98"/>
                    <a:pt x="106" y="96"/>
                    <a:pt x="105"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Oval 17"/>
            <p:cNvSpPr>
              <a:spLocks noChangeArrowheads="1"/>
            </p:cNvSpPr>
            <p:nvPr/>
          </p:nvSpPr>
          <p:spPr bwMode="auto">
            <a:xfrm>
              <a:off x="3906838" y="1149350"/>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4"/>
          <p:cNvSpPr txBox="1"/>
          <p:nvPr/>
        </p:nvSpPr>
        <p:spPr>
          <a:xfrm>
            <a:off x="1057671" y="1534519"/>
            <a:ext cx="7124631" cy="369332"/>
          </a:xfrm>
          <a:prstGeom prst="rect">
            <a:avLst/>
          </a:prstGeom>
          <a:noFill/>
        </p:spPr>
        <p:txBody>
          <a:bodyPr wrap="square" rtlCol="0">
            <a:spAutoFit/>
          </a:bodyPr>
          <a:lstStyle/>
          <a:p>
            <a:r>
              <a:rPr lang="zh-CN" altLang="en-US" b="1" dirty="0"/>
              <a:t>一、习近平新时代中国特色社会主义思想的历史地位与核心要义</a:t>
            </a:r>
            <a:endParaRPr lang="zh-CN" altLang="en-US" b="1" dirty="0"/>
          </a:p>
        </p:txBody>
      </p:sp>
      <p:sp>
        <p:nvSpPr>
          <p:cNvPr id="4" name="矩形 3"/>
          <p:cNvSpPr/>
          <p:nvPr/>
        </p:nvSpPr>
        <p:spPr>
          <a:xfrm>
            <a:off x="1009935" y="1863053"/>
            <a:ext cx="10276764" cy="4115614"/>
          </a:xfrm>
          <a:prstGeom prst="rect">
            <a:avLst/>
          </a:prstGeom>
        </p:spPr>
        <p:txBody>
          <a:bodyPr wrap="square">
            <a:spAutoFit/>
          </a:bodyPr>
          <a:lstStyle/>
          <a:p>
            <a:pPr indent="457200">
              <a:lnSpc>
                <a:spcPct val="150000"/>
              </a:lnSpc>
            </a:pPr>
            <a:r>
              <a:rPr lang="zh-CN" altLang="en-US" sz="1600" dirty="0"/>
              <a:t>习近平新时代中国特色社会主义思想，是对马克思列宁主义、毛泽东思想、邓小平理论、“三个代表”重要思想、科学发展观的继承和发展，是马克思主义中国化最新成果，是党和人民实践经验和集体智慧的结晶，是中国特色社会主义理论体系的重要组成部分，是全党全国人民为实现中华民族伟大复兴而奋斗的行动指南，必须长期坚持并不断发展。</a:t>
            </a:r>
            <a:r>
              <a:rPr lang="zh-CN" altLang="en-US" sz="1600" b="1" dirty="0"/>
              <a:t>习近平新时代中国特色社会主义思想的核心要义，就是坚持和发展中国特色社会主义</a:t>
            </a:r>
            <a:r>
              <a:rPr lang="zh-CN" altLang="en-US" sz="1600" dirty="0"/>
              <a:t>，具体体现在它从理论和实践结合上系统回答了新时代坚持和发展什么样的中国特色社会主义、怎样坚持和发展中国特色社会主义这个重大时代课题，回答了新时代坚持和发展中国特色社会主义的总目标、总任务、总体布局、战略布局和发展方向、发展方式、发展动力、战略步骤、外部条件、政治保证等基本问题，并且根据新的实践对经济、政治、法治、科技、文化、教育、民生、民族、宗教、社会、生态文明、国家安全、国防和军队、“一国两制”和祖国统一、统一战线、外交、党的建设等各方面做出理论分析和政策指导。这一重大思想的创立开辟了马克思主义新境界、中国特色社会主义新境界、党治国理政新境界、管党治党新境界，使马克思主义中国化实现了一次新的飞跃、达到了一个新的起点。</a:t>
            </a:r>
            <a:endParaRPr lang="zh-CN" altLang="en-US" sz="1600" dirty="0"/>
          </a:p>
        </p:txBody>
      </p:sp>
      <p:sp>
        <p:nvSpPr>
          <p:cNvPr id="5" name="矩形 4"/>
          <p:cNvSpPr/>
          <p:nvPr/>
        </p:nvSpPr>
        <p:spPr>
          <a:xfrm>
            <a:off x="4320991" y="1011764"/>
            <a:ext cx="4108817" cy="369332"/>
          </a:xfrm>
          <a:prstGeom prst="rect">
            <a:avLst/>
          </a:prstGeom>
        </p:spPr>
        <p:txBody>
          <a:bodyPr wrap="none">
            <a:spAutoFit/>
          </a:bodyPr>
          <a:lstStyle/>
          <a:p>
            <a:r>
              <a:rPr lang="zh-CN" altLang="en-US" b="1" dirty="0"/>
              <a:t>第一节　新时代中国特色社会主义思想</a:t>
            </a:r>
            <a:endParaRPr lang="zh-CN" altLang="en-US" b="1"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4"/>
          <p:cNvSpPr txBox="1"/>
          <p:nvPr/>
        </p:nvSpPr>
        <p:spPr>
          <a:xfrm>
            <a:off x="1341460" y="1126651"/>
            <a:ext cx="6301286" cy="369332"/>
          </a:xfrm>
          <a:prstGeom prst="rect">
            <a:avLst/>
          </a:prstGeom>
          <a:noFill/>
        </p:spPr>
        <p:txBody>
          <a:bodyPr wrap="square" rtlCol="0">
            <a:spAutoFit/>
          </a:bodyPr>
          <a:lstStyle/>
          <a:p>
            <a:r>
              <a:rPr lang="zh-CN" altLang="en-US" b="1" dirty="0"/>
              <a:t>二、习近平新时代中国特色社会主义思想的丰富内涵</a:t>
            </a:r>
            <a:endParaRPr lang="zh-CN" altLang="en-US" b="1" dirty="0"/>
          </a:p>
        </p:txBody>
      </p:sp>
      <p:grpSp>
        <p:nvGrpSpPr>
          <p:cNvPr id="25" name="组合 24"/>
          <p:cNvGrpSpPr/>
          <p:nvPr/>
        </p:nvGrpSpPr>
        <p:grpSpPr>
          <a:xfrm>
            <a:off x="777634" y="1720596"/>
            <a:ext cx="10207866" cy="4624675"/>
            <a:chOff x="612534" y="1875626"/>
            <a:chExt cx="10207866" cy="4624675"/>
          </a:xfrm>
        </p:grpSpPr>
        <p:sp>
          <p:nvSpPr>
            <p:cNvPr id="24" name="同侧圆角矩形 4"/>
            <p:cNvSpPr/>
            <p:nvPr/>
          </p:nvSpPr>
          <p:spPr>
            <a:xfrm>
              <a:off x="1992819" y="2190144"/>
              <a:ext cx="8827581" cy="13103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622300" rtl="0">
                <a:lnSpc>
                  <a:spcPct val="150000"/>
                </a:lnSpc>
                <a:spcBef>
                  <a:spcPct val="0"/>
                </a:spcBef>
                <a:spcAft>
                  <a:spcPct val="15000"/>
                </a:spcAft>
                <a:buChar char="•"/>
              </a:pPr>
              <a:r>
                <a:rPr lang="zh-CN" altLang="en-US" sz="1600" dirty="0">
                  <a:solidFill>
                    <a:schemeClr val="tx1"/>
                  </a:solidFill>
                </a:rPr>
                <a:t>①中国特色社会主义进入新的发展阶段</a:t>
              </a:r>
              <a:endParaRPr lang="zh-CN" altLang="en-US" sz="1600" dirty="0">
                <a:solidFill>
                  <a:schemeClr val="tx1"/>
                </a:solidFill>
              </a:endParaRPr>
            </a:p>
            <a:p>
              <a:pPr marL="114300" lvl="1" indent="-114300" algn="l" defTabSz="622300" rtl="0">
                <a:lnSpc>
                  <a:spcPct val="150000"/>
                </a:lnSpc>
                <a:spcBef>
                  <a:spcPct val="0"/>
                </a:spcBef>
                <a:spcAft>
                  <a:spcPct val="15000"/>
                </a:spcAft>
                <a:buChar char="•"/>
              </a:pPr>
              <a:r>
                <a:rPr lang="zh-CN" altLang="en-US" sz="1600" dirty="0">
                  <a:solidFill>
                    <a:schemeClr val="tx1"/>
                  </a:solidFill>
                </a:rPr>
                <a:t>②我国社会主要矛盾发生了新变化。党的十九大指出，</a:t>
              </a:r>
              <a:r>
                <a:rPr lang="zh-CN" altLang="en-US" b="1" dirty="0">
                  <a:solidFill>
                    <a:schemeClr val="tx1"/>
                  </a:solidFill>
                </a:rPr>
                <a:t>我国社会主要矛盾已经由人民日益增长的物质文化需要同落后的社会生产之间的矛盾，转化为人民日益增长的美好生活需要和不平衡不充分的发展之间的矛盾。</a:t>
              </a:r>
              <a:endParaRPr lang="zh-CN" altLang="en-US" sz="1600" b="1" dirty="0">
                <a:solidFill>
                  <a:schemeClr val="tx1"/>
                </a:solidFill>
              </a:endParaRPr>
            </a:p>
            <a:p>
              <a:pPr marL="114300" lvl="1" indent="-114300" algn="l" defTabSz="622300" rtl="0">
                <a:lnSpc>
                  <a:spcPct val="150000"/>
                </a:lnSpc>
                <a:spcBef>
                  <a:spcPct val="0"/>
                </a:spcBef>
                <a:spcAft>
                  <a:spcPct val="15000"/>
                </a:spcAft>
                <a:buChar char="•"/>
              </a:pPr>
              <a:r>
                <a:rPr lang="zh-CN" altLang="en-US" sz="1600" dirty="0">
                  <a:solidFill>
                    <a:schemeClr val="tx1"/>
                  </a:solidFill>
                </a:rPr>
                <a:t>③我国面临的国际环境发生了新变化。</a:t>
              </a:r>
              <a:endParaRPr lang="zh-CN" altLang="en-US" sz="1600" dirty="0">
                <a:solidFill>
                  <a:schemeClr val="tx1"/>
                </a:solidFill>
              </a:endParaRPr>
            </a:p>
          </p:txBody>
        </p:sp>
        <p:grpSp>
          <p:nvGrpSpPr>
            <p:cNvPr id="8" name="组合 7"/>
            <p:cNvGrpSpPr/>
            <p:nvPr/>
          </p:nvGrpSpPr>
          <p:grpSpPr>
            <a:xfrm>
              <a:off x="613532" y="1875626"/>
              <a:ext cx="1488470" cy="1872000"/>
              <a:chOff x="305" y="2750"/>
              <a:chExt cx="1488470" cy="2262200"/>
            </a:xfrm>
          </p:grpSpPr>
          <p:sp>
            <p:nvSpPr>
              <p:cNvPr id="21" name="圆角矩形 20"/>
              <p:cNvSpPr/>
              <p:nvPr/>
            </p:nvSpPr>
            <p:spPr>
              <a:xfrm>
                <a:off x="305" y="2750"/>
                <a:ext cx="1488470" cy="22622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圆角矩形 6"/>
              <p:cNvSpPr/>
              <p:nvPr/>
            </p:nvSpPr>
            <p:spPr>
              <a:xfrm>
                <a:off x="305" y="75411"/>
                <a:ext cx="1488469" cy="21728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rtl="0">
                  <a:spcBef>
                    <a:spcPct val="0"/>
                  </a:spcBef>
                  <a:spcAft>
                    <a:spcPct val="35000"/>
                  </a:spcAft>
                </a:pPr>
                <a:r>
                  <a:rPr lang="zh-CN" b="0" kern="1200" dirty="0">
                    <a:latin typeface="+mn-ea"/>
                    <a:ea typeface="+mn-ea"/>
                  </a:rPr>
                  <a:t>中国特色社会主义进入新时代的</a:t>
                </a:r>
                <a:endParaRPr lang="en-US" altLang="zh-CN" b="0" kern="1200" dirty="0">
                  <a:latin typeface="+mn-ea"/>
                  <a:ea typeface="+mn-ea"/>
                </a:endParaRPr>
              </a:p>
              <a:p>
                <a:pPr lvl="0" algn="ctr" defTabSz="711200" rtl="0">
                  <a:spcBef>
                    <a:spcPct val="0"/>
                  </a:spcBef>
                  <a:spcAft>
                    <a:spcPct val="35000"/>
                  </a:spcAft>
                </a:pPr>
                <a:r>
                  <a:rPr lang="zh-CN" b="0" kern="1200" dirty="0">
                    <a:latin typeface="+mn-ea"/>
                    <a:ea typeface="+mn-ea"/>
                  </a:rPr>
                  <a:t>基本依据</a:t>
                </a:r>
                <a:endParaRPr lang="zh-CN" b="0" kern="1200" dirty="0">
                  <a:latin typeface="+mn-ea"/>
                  <a:ea typeface="+mn-ea"/>
                </a:endParaRPr>
              </a:p>
            </p:txBody>
          </p:sp>
        </p:grpSp>
        <p:sp>
          <p:nvSpPr>
            <p:cNvPr id="18" name="圆角矩形 10"/>
            <p:cNvSpPr/>
            <p:nvPr/>
          </p:nvSpPr>
          <p:spPr>
            <a:xfrm>
              <a:off x="687395" y="3501285"/>
              <a:ext cx="1365365" cy="13771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zh-CN" sz="1600" b="0" kern="1200" dirty="0">
                  <a:latin typeface="+mn-ea"/>
                  <a:ea typeface="+mn-ea"/>
                </a:rPr>
                <a:t>（</a:t>
              </a:r>
              <a:r>
                <a:rPr lang="en-US" sz="1600" b="0" kern="1200" dirty="0">
                  <a:latin typeface="+mn-ea"/>
                  <a:ea typeface="+mn-ea"/>
                </a:rPr>
                <a:t>2</a:t>
              </a:r>
              <a:r>
                <a:rPr lang="zh-CN" sz="1600" b="0" kern="1200" dirty="0">
                  <a:latin typeface="+mn-ea"/>
                  <a:ea typeface="+mn-ea"/>
                </a:rPr>
                <a:t>）中国特色社会主义进入新时代的内涵</a:t>
              </a:r>
              <a:endParaRPr lang="zh-CN" sz="1600" b="0" kern="1200" dirty="0">
                <a:latin typeface="+mn-ea"/>
                <a:ea typeface="+mn-ea"/>
              </a:endParaRPr>
            </a:p>
          </p:txBody>
        </p:sp>
        <p:sp>
          <p:nvSpPr>
            <p:cNvPr id="16" name="同侧圆角矩形 12"/>
            <p:cNvSpPr/>
            <p:nvPr/>
          </p:nvSpPr>
          <p:spPr>
            <a:xfrm>
              <a:off x="2052760" y="4614473"/>
              <a:ext cx="8700254" cy="16346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defTabSz="622300">
                <a:lnSpc>
                  <a:spcPct val="150000"/>
                </a:lnSpc>
                <a:spcBef>
                  <a:spcPct val="0"/>
                </a:spcBef>
                <a:spcAft>
                  <a:spcPct val="15000"/>
                </a:spcAft>
                <a:buChar char="•"/>
              </a:pPr>
              <a:r>
                <a:rPr lang="zh-CN" altLang="en-US" sz="1600" dirty="0">
                  <a:solidFill>
                    <a:schemeClr val="tx1"/>
                  </a:solidFill>
                </a:rPr>
                <a:t>①意味着近代以来久经磨难的中华民族迎来了从站起来、富起来到强起来的伟大飞跃，迎来了实现中华民族伟大复兴的光明前景；</a:t>
              </a:r>
              <a:endParaRPr lang="en-US" altLang="zh-CN" sz="1600" dirty="0">
                <a:solidFill>
                  <a:schemeClr val="tx1"/>
                </a:solidFill>
              </a:endParaRPr>
            </a:p>
            <a:p>
              <a:pPr marL="114300" lvl="1" indent="-114300" defTabSz="622300">
                <a:lnSpc>
                  <a:spcPct val="150000"/>
                </a:lnSpc>
                <a:spcBef>
                  <a:spcPct val="0"/>
                </a:spcBef>
                <a:spcAft>
                  <a:spcPct val="15000"/>
                </a:spcAft>
                <a:buChar char="•"/>
              </a:pPr>
              <a:r>
                <a:rPr lang="zh-CN" sz="1600" dirty="0">
                  <a:solidFill>
                    <a:schemeClr val="tx1"/>
                  </a:solidFill>
                </a:rPr>
                <a:t>②意味着科学社会主义在</a:t>
              </a:r>
              <a:r>
                <a:rPr lang="en-US" sz="1600" dirty="0">
                  <a:solidFill>
                    <a:schemeClr val="tx1"/>
                  </a:solidFill>
                </a:rPr>
                <a:t>21 </a:t>
              </a:r>
              <a:r>
                <a:rPr lang="zh-CN" sz="1600" dirty="0">
                  <a:solidFill>
                    <a:schemeClr val="tx1"/>
                  </a:solidFill>
                </a:rPr>
                <a:t>世纪的中国焕发出强大生机活力，在世界上高高举起了中国特色社会主义伟大旗帜；</a:t>
              </a:r>
              <a:endParaRPr lang="en-US" altLang="zh-CN" sz="1600" dirty="0">
                <a:solidFill>
                  <a:schemeClr val="tx1"/>
                </a:solidFill>
              </a:endParaRPr>
            </a:p>
            <a:p>
              <a:pPr marL="114300" lvl="1" indent="-114300" defTabSz="622300">
                <a:lnSpc>
                  <a:spcPct val="150000"/>
                </a:lnSpc>
                <a:spcBef>
                  <a:spcPct val="0"/>
                </a:spcBef>
                <a:spcAft>
                  <a:spcPct val="15000"/>
                </a:spcAft>
                <a:buChar char="•"/>
              </a:pPr>
              <a:r>
                <a:rPr lang="zh-CN" altLang="en-US" sz="1600" dirty="0">
                  <a:solidFill>
                    <a:schemeClr val="tx1"/>
                  </a:solidFill>
                </a:rPr>
                <a:t>③意味着中国特色社会主义道路、理论、制度、文化不断发展，拓展了发展中国家走向现代化的途径，给世界上那些既希望加快发展又希望保持自身独立性的国家和民族提供了全新选择，为解决人类问题贡献了中国智慧和中国方案。</a:t>
              </a:r>
              <a:endParaRPr lang="zh-CN" altLang="en-US" sz="1600" dirty="0">
                <a:solidFill>
                  <a:schemeClr val="tx1"/>
                </a:solidFill>
              </a:endParaRPr>
            </a:p>
          </p:txBody>
        </p:sp>
        <p:grpSp>
          <p:nvGrpSpPr>
            <p:cNvPr id="12" name="组合 11"/>
            <p:cNvGrpSpPr/>
            <p:nvPr/>
          </p:nvGrpSpPr>
          <p:grpSpPr>
            <a:xfrm>
              <a:off x="612534" y="4628300"/>
              <a:ext cx="1515087" cy="1872001"/>
              <a:chOff x="-693" y="3321667"/>
              <a:chExt cx="1515087" cy="2209201"/>
            </a:xfrm>
          </p:grpSpPr>
          <p:sp>
            <p:nvSpPr>
              <p:cNvPr id="13" name="圆角矩形 12"/>
              <p:cNvSpPr/>
              <p:nvPr/>
            </p:nvSpPr>
            <p:spPr>
              <a:xfrm>
                <a:off x="-693" y="3321667"/>
                <a:ext cx="1515087" cy="220920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圆角矩形 14"/>
              <p:cNvSpPr/>
              <p:nvPr/>
            </p:nvSpPr>
            <p:spPr>
              <a:xfrm>
                <a:off x="-693" y="3565567"/>
                <a:ext cx="1488469" cy="16671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rtl="0">
                  <a:spcBef>
                    <a:spcPct val="0"/>
                  </a:spcBef>
                  <a:spcAft>
                    <a:spcPct val="35000"/>
                  </a:spcAft>
                </a:pPr>
                <a:r>
                  <a:rPr lang="zh-CN" b="0" kern="1200" dirty="0">
                    <a:latin typeface="+mn-ea"/>
                    <a:ea typeface="+mn-ea"/>
                  </a:rPr>
                  <a:t>中国特色社会主义进入新时代的</a:t>
                </a:r>
                <a:endParaRPr lang="en-US" altLang="zh-CN" b="0" kern="1200" dirty="0">
                  <a:latin typeface="+mn-ea"/>
                  <a:ea typeface="+mn-ea"/>
                </a:endParaRPr>
              </a:p>
              <a:p>
                <a:pPr lvl="0" algn="ctr" defTabSz="711200" rtl="0">
                  <a:spcBef>
                    <a:spcPct val="0"/>
                  </a:spcBef>
                  <a:spcAft>
                    <a:spcPct val="35000"/>
                  </a:spcAft>
                </a:pPr>
                <a:r>
                  <a:rPr lang="zh-CN" b="0" kern="1200" dirty="0">
                    <a:latin typeface="+mn-ea"/>
                    <a:ea typeface="+mn-ea"/>
                  </a:rPr>
                  <a:t>重大意义</a:t>
                </a:r>
                <a:endParaRPr lang="zh-CN" b="0" kern="1200" dirty="0">
                  <a:latin typeface="+mn-ea"/>
                  <a:ea typeface="+mn-ea"/>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78304" y="1404455"/>
            <a:ext cx="8293860" cy="369332"/>
          </a:xfrm>
          <a:prstGeom prst="rect">
            <a:avLst/>
          </a:prstGeom>
        </p:spPr>
        <p:txBody>
          <a:bodyPr wrap="square">
            <a:spAutoFit/>
          </a:bodyPr>
          <a:lstStyle/>
          <a:p>
            <a:r>
              <a:rPr lang="zh-CN" altLang="en-US" b="1" dirty="0"/>
              <a:t>一、新时代中国共产党的历史使命</a:t>
            </a:r>
            <a:endParaRPr lang="zh-CN" altLang="en-US" b="1" dirty="0"/>
          </a:p>
        </p:txBody>
      </p:sp>
      <p:graphicFrame>
        <p:nvGraphicFramePr>
          <p:cNvPr id="7" name="图示 6"/>
          <p:cNvGraphicFramePr/>
          <p:nvPr/>
        </p:nvGraphicFramePr>
        <p:xfrm>
          <a:off x="1910686" y="1900442"/>
          <a:ext cx="8461593" cy="92333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8" name="矩形 7"/>
          <p:cNvSpPr/>
          <p:nvPr/>
        </p:nvSpPr>
        <p:spPr>
          <a:xfrm>
            <a:off x="1578304" y="3062768"/>
            <a:ext cx="3185487" cy="369332"/>
          </a:xfrm>
          <a:prstGeom prst="rect">
            <a:avLst/>
          </a:prstGeom>
        </p:spPr>
        <p:txBody>
          <a:bodyPr wrap="none">
            <a:spAutoFit/>
          </a:bodyPr>
          <a:lstStyle/>
          <a:p>
            <a:pPr lvl="0"/>
            <a:r>
              <a:rPr lang="zh-CN" altLang="en-US" b="1" dirty="0"/>
              <a:t>二、“两个一百年”奋斗目标</a:t>
            </a:r>
            <a:endParaRPr lang="en-US" altLang="zh-CN" b="1" dirty="0"/>
          </a:p>
        </p:txBody>
      </p:sp>
      <p:grpSp>
        <p:nvGrpSpPr>
          <p:cNvPr id="14" name="组合 13"/>
          <p:cNvGrpSpPr/>
          <p:nvPr/>
        </p:nvGrpSpPr>
        <p:grpSpPr>
          <a:xfrm>
            <a:off x="6614651" y="3902343"/>
            <a:ext cx="4726639" cy="2485726"/>
            <a:chOff x="3792949" y="1269147"/>
            <a:chExt cx="1952534" cy="2485726"/>
          </a:xfrm>
        </p:grpSpPr>
        <p:sp>
          <p:nvSpPr>
            <p:cNvPr id="15" name="矩形 14"/>
            <p:cNvSpPr/>
            <p:nvPr/>
          </p:nvSpPr>
          <p:spPr>
            <a:xfrm>
              <a:off x="3792949" y="1269147"/>
              <a:ext cx="1952534" cy="248572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矩形 15"/>
            <p:cNvSpPr/>
            <p:nvPr/>
          </p:nvSpPr>
          <p:spPr>
            <a:xfrm>
              <a:off x="3792949" y="1269147"/>
              <a:ext cx="1952534" cy="248572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1004" tIns="0" rIns="0" bIns="0" numCol="1" spcCol="1270" anchor="t" anchorCtr="0">
              <a:noAutofit/>
            </a:bodyPr>
            <a:lstStyle/>
            <a:p>
              <a:pPr lvl="0" algn="l" defTabSz="400050" rtl="0">
                <a:lnSpc>
                  <a:spcPct val="90000"/>
                </a:lnSpc>
                <a:spcBef>
                  <a:spcPct val="0"/>
                </a:spcBef>
                <a:spcAft>
                  <a:spcPct val="35000"/>
                </a:spcAft>
              </a:pPr>
              <a:endParaRPr lang="zh-CN" altLang="en-US" sz="1400" dirty="0">
                <a:solidFill>
                  <a:prstClr val="black">
                    <a:lumMod val="65000"/>
                    <a:lumOff val="35000"/>
                  </a:prstClr>
                </a:solidFill>
              </a:endParaRPr>
            </a:p>
          </p:txBody>
        </p:sp>
      </p:grpSp>
      <p:grpSp>
        <p:nvGrpSpPr>
          <p:cNvPr id="36" name="组合 35"/>
          <p:cNvGrpSpPr/>
          <p:nvPr/>
        </p:nvGrpSpPr>
        <p:grpSpPr>
          <a:xfrm>
            <a:off x="1033975" y="3526718"/>
            <a:ext cx="9685628" cy="3331282"/>
            <a:chOff x="624535" y="3526718"/>
            <a:chExt cx="9685628" cy="3331282"/>
          </a:xfrm>
        </p:grpSpPr>
        <p:grpSp>
          <p:nvGrpSpPr>
            <p:cNvPr id="12" name="组合 11"/>
            <p:cNvGrpSpPr/>
            <p:nvPr/>
          </p:nvGrpSpPr>
          <p:grpSpPr>
            <a:xfrm>
              <a:off x="2288490" y="4343540"/>
              <a:ext cx="4983597" cy="1603331"/>
              <a:chOff x="1780336" y="2151542"/>
              <a:chExt cx="1952534" cy="1603331"/>
            </a:xfrm>
          </p:grpSpPr>
          <p:sp>
            <p:nvSpPr>
              <p:cNvPr id="17" name="矩形 16"/>
              <p:cNvSpPr/>
              <p:nvPr/>
            </p:nvSpPr>
            <p:spPr>
              <a:xfrm>
                <a:off x="1780336" y="2151542"/>
                <a:ext cx="1952534" cy="16033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矩形 17"/>
              <p:cNvSpPr/>
              <p:nvPr/>
            </p:nvSpPr>
            <p:spPr>
              <a:xfrm>
                <a:off x="1780336" y="2151542"/>
                <a:ext cx="1952534" cy="160333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1419" tIns="0" rIns="0" bIns="0" numCol="1" spcCol="1270" anchor="t" anchorCtr="0">
                <a:noAutofit/>
              </a:bodyPr>
              <a:lstStyle/>
              <a:p>
                <a:pPr marL="57150" lvl="1" indent="-57150" algn="l" defTabSz="311150" rtl="0">
                  <a:lnSpc>
                    <a:spcPct val="90000"/>
                  </a:lnSpc>
                  <a:spcBef>
                    <a:spcPct val="0"/>
                  </a:spcBef>
                  <a:spcAft>
                    <a:spcPct val="15000"/>
                  </a:spcAft>
                  <a:buChar char="•"/>
                </a:pPr>
                <a:endParaRPr lang="zh-CN" altLang="en-US" sz="1400" dirty="0">
                  <a:solidFill>
                    <a:prstClr val="black">
                      <a:lumMod val="65000"/>
                      <a:lumOff val="35000"/>
                    </a:prstClr>
                  </a:solidFill>
                </a:endParaRPr>
              </a:p>
            </p:txBody>
          </p:sp>
        </p:grpSp>
        <p:graphicFrame>
          <p:nvGraphicFramePr>
            <p:cNvPr id="20" name="图示 19"/>
            <p:cNvGraphicFramePr/>
            <p:nvPr/>
          </p:nvGraphicFramePr>
          <p:xfrm>
            <a:off x="2182163" y="3739515"/>
            <a:ext cx="8128000" cy="281137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21" name="组合 20"/>
            <p:cNvGrpSpPr/>
            <p:nvPr/>
          </p:nvGrpSpPr>
          <p:grpSpPr>
            <a:xfrm>
              <a:off x="1598431" y="3526718"/>
              <a:ext cx="2886071" cy="1319920"/>
              <a:chOff x="7330" y="0"/>
              <a:chExt cx="2886071" cy="1319920"/>
            </a:xfrm>
          </p:grpSpPr>
          <p:sp>
            <p:nvSpPr>
              <p:cNvPr id="34" name="圆角矩形 33"/>
              <p:cNvSpPr/>
              <p:nvPr/>
            </p:nvSpPr>
            <p:spPr>
              <a:xfrm>
                <a:off x="7330" y="0"/>
                <a:ext cx="2886071" cy="131992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圆角矩形 4"/>
              <p:cNvSpPr/>
              <p:nvPr/>
            </p:nvSpPr>
            <p:spPr>
              <a:xfrm>
                <a:off x="7330" y="0"/>
                <a:ext cx="2886071" cy="8799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68580" numCol="1" spcCol="1270"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zh-CN" sz="1800" kern="1200" dirty="0">
                    <a:solidFill>
                      <a:schemeClr val="bg1"/>
                    </a:solidFill>
                  </a:rPr>
                  <a:t>第一个阶段</a:t>
                </a:r>
                <a:endParaRPr lang="en-US" altLang="zh-CN" sz="1800" kern="1200" dirty="0">
                  <a:solidFill>
                    <a:schemeClr val="bg1"/>
                  </a:solidFill>
                </a:endParaRPr>
              </a:p>
              <a:p>
                <a:pPr marL="0" marR="0" lvl="0" indent="0" algn="ctr" defTabSz="914400" rtl="0" eaLnBrk="1" fontAlgn="auto" latinLnBrk="0" hangingPunct="1">
                  <a:lnSpc>
                    <a:spcPct val="100000"/>
                  </a:lnSpc>
                  <a:spcBef>
                    <a:spcPct val="0"/>
                  </a:spcBef>
                  <a:spcAft>
                    <a:spcPts val="0"/>
                  </a:spcAft>
                  <a:buClrTx/>
                  <a:buSzTx/>
                  <a:buFontTx/>
                  <a:buNone/>
                  <a:defRPr/>
                </a:pPr>
                <a:r>
                  <a:rPr lang="zh-CN" altLang="zh-CN" sz="1800" kern="1200" dirty="0">
                    <a:solidFill>
                      <a:schemeClr val="bg1"/>
                    </a:solidFill>
                  </a:rPr>
                  <a:t>（</a:t>
                </a:r>
                <a:r>
                  <a:rPr lang="en-US" altLang="zh-CN" sz="1800" kern="1200" dirty="0">
                    <a:solidFill>
                      <a:schemeClr val="bg1"/>
                    </a:solidFill>
                  </a:rPr>
                  <a:t>2020 ~ 2035</a:t>
                </a:r>
                <a:r>
                  <a:rPr lang="zh-CN" altLang="zh-CN" sz="1800" kern="1200" dirty="0">
                    <a:solidFill>
                      <a:schemeClr val="bg1"/>
                    </a:solidFill>
                  </a:rPr>
                  <a:t>）</a:t>
                </a:r>
                <a:endParaRPr lang="zh-CN" altLang="zh-CN" sz="1800" kern="1200" dirty="0">
                  <a:solidFill>
                    <a:schemeClr val="bg1"/>
                  </a:solidFill>
                </a:endParaRPr>
              </a:p>
              <a:p>
                <a:pPr algn="ctr">
                  <a:spcBef>
                    <a:spcPct val="0"/>
                  </a:spcBef>
                </a:pPr>
                <a:endParaRPr lang="zh-CN" altLang="en-US" kern="1200" dirty="0">
                  <a:solidFill>
                    <a:schemeClr val="bg1"/>
                  </a:solidFill>
                </a:endParaRPr>
              </a:p>
            </p:txBody>
          </p:sp>
        </p:grpSp>
        <p:grpSp>
          <p:nvGrpSpPr>
            <p:cNvPr id="23" name="组合 22"/>
            <p:cNvGrpSpPr/>
            <p:nvPr/>
          </p:nvGrpSpPr>
          <p:grpSpPr>
            <a:xfrm>
              <a:off x="5017557" y="3607417"/>
              <a:ext cx="927538" cy="718548"/>
              <a:chOff x="3330920" y="80699"/>
              <a:chExt cx="927538" cy="718548"/>
            </a:xfrm>
          </p:grpSpPr>
          <p:sp>
            <p:nvSpPr>
              <p:cNvPr id="30" name="右箭头 29"/>
              <p:cNvSpPr/>
              <p:nvPr/>
            </p:nvSpPr>
            <p:spPr>
              <a:xfrm>
                <a:off x="3330920" y="80699"/>
                <a:ext cx="927538" cy="71854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1" name="右箭头 8"/>
              <p:cNvSpPr/>
              <p:nvPr/>
            </p:nvSpPr>
            <p:spPr>
              <a:xfrm>
                <a:off x="3330920" y="224409"/>
                <a:ext cx="711974" cy="4311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zh-CN" altLang="en-US" sz="400" kern="1200"/>
              </a:p>
            </p:txBody>
          </p:sp>
        </p:grpSp>
        <p:grpSp>
          <p:nvGrpSpPr>
            <p:cNvPr id="24" name="组合 23"/>
            <p:cNvGrpSpPr/>
            <p:nvPr/>
          </p:nvGrpSpPr>
          <p:grpSpPr>
            <a:xfrm>
              <a:off x="6234575" y="3526718"/>
              <a:ext cx="2886071" cy="1319920"/>
              <a:chOff x="4643474" y="0"/>
              <a:chExt cx="2886071" cy="1319920"/>
            </a:xfrm>
          </p:grpSpPr>
          <p:sp>
            <p:nvSpPr>
              <p:cNvPr id="28" name="圆角矩形 27"/>
              <p:cNvSpPr/>
              <p:nvPr/>
            </p:nvSpPr>
            <p:spPr>
              <a:xfrm>
                <a:off x="4643474" y="0"/>
                <a:ext cx="2886071" cy="131992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圆角矩形 10"/>
              <p:cNvSpPr/>
              <p:nvPr/>
            </p:nvSpPr>
            <p:spPr>
              <a:xfrm>
                <a:off x="4643474" y="0"/>
                <a:ext cx="2886071" cy="8799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68580" numCol="1" spcCol="1270" anchor="t" anchorCtr="0">
                <a:noAutofit/>
              </a:bodyPr>
              <a:lstStyle/>
              <a:p>
                <a:pPr marL="0" marR="0" lvl="0" indent="0" algn="ctr" defTabSz="914400" eaLnBrk="1" fontAlgn="auto" latinLnBrk="0" hangingPunct="1">
                  <a:lnSpc>
                    <a:spcPct val="100000"/>
                  </a:lnSpc>
                  <a:spcBef>
                    <a:spcPct val="0"/>
                  </a:spcBef>
                  <a:spcAft>
                    <a:spcPts val="0"/>
                  </a:spcAft>
                  <a:buClrTx/>
                  <a:buSzTx/>
                  <a:buFontTx/>
                  <a:buNone/>
                  <a:defRPr/>
                </a:pPr>
                <a:r>
                  <a:rPr lang="zh-CN" altLang="zh-CN" sz="1800" kern="1200" dirty="0">
                    <a:solidFill>
                      <a:schemeClr val="bg1"/>
                    </a:solidFill>
                  </a:rPr>
                  <a:t>第二个阶段</a:t>
                </a:r>
                <a:endParaRPr lang="en-US" altLang="zh-CN" sz="1800" kern="1200" dirty="0">
                  <a:solidFill>
                    <a:schemeClr val="bg1"/>
                  </a:solidFill>
                </a:endParaRPr>
              </a:p>
              <a:p>
                <a:pPr marL="0" marR="0" lvl="0" indent="0" algn="ctr" defTabSz="914400" eaLnBrk="1" fontAlgn="auto" latinLnBrk="0" hangingPunct="1">
                  <a:lnSpc>
                    <a:spcPct val="100000"/>
                  </a:lnSpc>
                  <a:spcBef>
                    <a:spcPct val="0"/>
                  </a:spcBef>
                  <a:spcAft>
                    <a:spcPts val="0"/>
                  </a:spcAft>
                  <a:buClrTx/>
                  <a:buSzTx/>
                  <a:buFontTx/>
                  <a:buNone/>
                  <a:defRPr/>
                </a:pPr>
                <a:r>
                  <a:rPr lang="zh-CN" altLang="zh-CN" sz="1800" kern="1200" dirty="0">
                    <a:solidFill>
                      <a:schemeClr val="bg1"/>
                    </a:solidFill>
                  </a:rPr>
                  <a:t>（</a:t>
                </a:r>
                <a:r>
                  <a:rPr lang="en-US" altLang="zh-CN" sz="1800" kern="1200" dirty="0">
                    <a:solidFill>
                      <a:schemeClr val="bg1"/>
                    </a:solidFill>
                  </a:rPr>
                  <a:t>2035 ~ </a:t>
                </a:r>
                <a:r>
                  <a:rPr lang="zh-CN" altLang="zh-CN" sz="1800" kern="1200" dirty="0">
                    <a:solidFill>
                      <a:schemeClr val="bg1"/>
                    </a:solidFill>
                  </a:rPr>
                  <a:t>本世纪中叶）</a:t>
                </a:r>
                <a:endParaRPr lang="zh-CN" altLang="zh-CN" sz="1800" kern="1200" dirty="0">
                  <a:solidFill>
                    <a:schemeClr val="bg1"/>
                  </a:solidFill>
                </a:endParaRPr>
              </a:p>
              <a:p>
                <a:pPr algn="ctr">
                  <a:spcBef>
                    <a:spcPct val="0"/>
                  </a:spcBef>
                </a:pPr>
                <a:endParaRPr lang="zh-CN" altLang="en-US" kern="1200" dirty="0">
                  <a:solidFill>
                    <a:schemeClr val="bg1"/>
                  </a:solidFill>
                </a:endParaRPr>
              </a:p>
            </p:txBody>
          </p:sp>
        </p:grpSp>
        <p:grpSp>
          <p:nvGrpSpPr>
            <p:cNvPr id="22" name="组合 21"/>
            <p:cNvGrpSpPr/>
            <p:nvPr/>
          </p:nvGrpSpPr>
          <p:grpSpPr>
            <a:xfrm>
              <a:off x="624535" y="4229241"/>
              <a:ext cx="4750147" cy="2628759"/>
              <a:chOff x="598453" y="879947"/>
              <a:chExt cx="2886071" cy="2071225"/>
            </a:xfrm>
          </p:grpSpPr>
          <p:sp>
            <p:nvSpPr>
              <p:cNvPr id="32" name="圆角矩形 31"/>
              <p:cNvSpPr/>
              <p:nvPr/>
            </p:nvSpPr>
            <p:spPr>
              <a:xfrm>
                <a:off x="598453" y="879947"/>
                <a:ext cx="2886071" cy="207122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圆角矩形 6"/>
              <p:cNvSpPr/>
              <p:nvPr/>
            </p:nvSpPr>
            <p:spPr>
              <a:xfrm>
                <a:off x="655023" y="936517"/>
                <a:ext cx="2772931" cy="18182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99568" rIns="99568" bIns="99568" numCol="1" spcCol="1270" anchor="t" anchorCtr="0">
                <a:noAutofit/>
              </a:bodyPr>
              <a:lstStyle/>
              <a:p>
                <a:pPr marL="57150" lvl="1" indent="-57150" defTabSz="311150">
                  <a:lnSpc>
                    <a:spcPct val="90000"/>
                  </a:lnSpc>
                  <a:spcBef>
                    <a:spcPct val="0"/>
                  </a:spcBef>
                  <a:spcAft>
                    <a:spcPct val="15000"/>
                  </a:spcAft>
                  <a:buChar char="•"/>
                </a:pPr>
                <a:r>
                  <a:rPr lang="zh-CN" altLang="en-US" sz="1400" dirty="0">
                    <a:solidFill>
                      <a:prstClr val="black">
                        <a:lumMod val="65000"/>
                        <a:lumOff val="35000"/>
                      </a:prstClr>
                    </a:solidFill>
                  </a:rPr>
                  <a:t>在全面建成小康社会的基础上，再奋斗 </a:t>
                </a:r>
                <a:r>
                  <a:rPr lang="en-US" altLang="zh-CN" sz="1400" dirty="0">
                    <a:solidFill>
                      <a:prstClr val="black">
                        <a:lumMod val="65000"/>
                        <a:lumOff val="35000"/>
                      </a:prstClr>
                    </a:solidFill>
                  </a:rPr>
                  <a:t>15 </a:t>
                </a:r>
                <a:r>
                  <a:rPr lang="zh-CN" altLang="en-US" sz="1400" dirty="0">
                    <a:solidFill>
                      <a:prstClr val="black">
                        <a:lumMod val="65000"/>
                        <a:lumOff val="35000"/>
                      </a:prstClr>
                    </a:solidFill>
                  </a:rPr>
                  <a:t>年，基本实现社会主义现代化。到那时，我国经济实力、科技实力将大幅跃升，跻身创新型国家前列； 人民平等参与、平等发展权利得到充分保障，法治国家、法治政府、法治社会基本建成，各方面制度更加完善，国家治理体系和治理能力现代化基本实现；社会文明程度达到新的高度，国家文化软实力显著增强，中华文化影响更加广泛深入；人民生活更为宽裕，中等收入群体比例明显提高，城乡区域发展差距和居民生活水平差距显著缩小，基本公共服务均等化基本实现，全体人民共同富裕迈出坚实步伐；现代社会治理格局基本形成，社会充满活力又和谐有序；生态环境根本好转，美丽中国目标基本实现。</a:t>
                </a:r>
                <a:endParaRPr lang="zh-CN" altLang="en-US" kern="1200" dirty="0"/>
              </a:p>
            </p:txBody>
          </p:sp>
        </p:grpSp>
        <p:grpSp>
          <p:nvGrpSpPr>
            <p:cNvPr id="25" name="组合 24"/>
            <p:cNvGrpSpPr/>
            <p:nvPr/>
          </p:nvGrpSpPr>
          <p:grpSpPr>
            <a:xfrm>
              <a:off x="5460897" y="4229241"/>
              <a:ext cx="4501942" cy="2628759"/>
              <a:chOff x="5234597" y="879947"/>
              <a:chExt cx="2886071" cy="2071225"/>
            </a:xfrm>
          </p:grpSpPr>
          <p:sp>
            <p:nvSpPr>
              <p:cNvPr id="26" name="圆角矩形 25"/>
              <p:cNvSpPr/>
              <p:nvPr/>
            </p:nvSpPr>
            <p:spPr>
              <a:xfrm>
                <a:off x="5234597" y="879947"/>
                <a:ext cx="2886071" cy="207122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7" name="圆角矩形 12"/>
              <p:cNvSpPr/>
              <p:nvPr/>
            </p:nvSpPr>
            <p:spPr>
              <a:xfrm>
                <a:off x="5291167" y="936517"/>
                <a:ext cx="2772931" cy="18182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99568" rIns="99568" bIns="99568"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defRPr/>
                </a:pPr>
                <a:r>
                  <a:rPr lang="zh-CN" altLang="en-US" sz="1600" kern="1200" dirty="0">
                    <a:solidFill>
                      <a:prstClr val="black">
                        <a:lumMod val="65000"/>
                        <a:lumOff val="35000"/>
                      </a:prstClr>
                    </a:solidFill>
                  </a:rPr>
                  <a:t>在基本实现现代化的基础上，再奋斗十五年，把我国建成富强民主文明和谐美丽的社会主义现代化强国。到那时，我国物质文明、政治文明、精神文明、社会文明、生态文明将全面提升，实现国家治理体系和治理能力现代化，成为综合国力和国际影响力领先的国家，全体人民共同富裕基本实现，我国人民将享有更加幸福安康的生活，中华民族将以更加昂扬的姿态屹立于世界民族之林。</a:t>
                </a:r>
                <a:endParaRPr lang="zh-CN" altLang="en-US" sz="1600" kern="1200" dirty="0">
                  <a:solidFill>
                    <a:prstClr val="black">
                      <a:lumMod val="65000"/>
                      <a:lumOff val="35000"/>
                    </a:prstClr>
                  </a:solidFill>
                </a:endParaRPr>
              </a:p>
              <a:p>
                <a:pPr algn="l">
                  <a:spcBef>
                    <a:spcPct val="0"/>
                  </a:spcBef>
                  <a:buChar char="•"/>
                </a:pPr>
                <a:endParaRPr lang="zh-CN" altLang="en-US" sz="1600" kern="1200" dirty="0"/>
              </a:p>
            </p:txBody>
          </p:sp>
        </p:grpSp>
      </p:grpSp>
      <p:sp>
        <p:nvSpPr>
          <p:cNvPr id="37" name="矩形 36"/>
          <p:cNvSpPr/>
          <p:nvPr/>
        </p:nvSpPr>
        <p:spPr>
          <a:xfrm>
            <a:off x="3965391" y="971034"/>
            <a:ext cx="4108817" cy="369332"/>
          </a:xfrm>
          <a:prstGeom prst="rect">
            <a:avLst/>
          </a:prstGeom>
        </p:spPr>
        <p:txBody>
          <a:bodyPr wrap="none">
            <a:spAutoFit/>
          </a:bodyPr>
          <a:lstStyle/>
          <a:p>
            <a:r>
              <a:rPr lang="zh-CN" altLang="en-US" b="1" dirty="0"/>
              <a:t>第二节　新时代中国共产党的历史使命</a:t>
            </a:r>
            <a:endParaRPr lang="zh-CN" altLang="en-US" b="1"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106207" y="1148834"/>
            <a:ext cx="3877985" cy="369332"/>
          </a:xfrm>
          <a:prstGeom prst="rect">
            <a:avLst/>
          </a:prstGeom>
        </p:spPr>
        <p:txBody>
          <a:bodyPr wrap="none">
            <a:spAutoFit/>
          </a:bodyPr>
          <a:lstStyle/>
          <a:p>
            <a:r>
              <a:rPr lang="zh-CN" altLang="en-US" b="1" dirty="0"/>
              <a:t>第三节　迈向新时代的重大战略部署</a:t>
            </a:r>
            <a:endParaRPr lang="zh-CN" altLang="en-US" b="1" dirty="0"/>
          </a:p>
        </p:txBody>
      </p:sp>
      <p:sp>
        <p:nvSpPr>
          <p:cNvPr id="5" name="矩形 4"/>
          <p:cNvSpPr/>
          <p:nvPr/>
        </p:nvSpPr>
        <p:spPr>
          <a:xfrm>
            <a:off x="730207" y="1578758"/>
            <a:ext cx="2954655" cy="369332"/>
          </a:xfrm>
          <a:prstGeom prst="rect">
            <a:avLst/>
          </a:prstGeom>
        </p:spPr>
        <p:txBody>
          <a:bodyPr wrap="none">
            <a:spAutoFit/>
          </a:bodyPr>
          <a:lstStyle/>
          <a:p>
            <a:pPr lvl="0"/>
            <a:r>
              <a:rPr lang="zh-CN" altLang="en-US" b="1" dirty="0">
                <a:solidFill>
                  <a:prstClr val="black"/>
                </a:solidFill>
              </a:rPr>
              <a:t>一、“五位一体”总体布局</a:t>
            </a:r>
            <a:endParaRPr lang="en-US" altLang="zh-CN" b="1" dirty="0">
              <a:solidFill>
                <a:prstClr val="black"/>
              </a:solidFill>
            </a:endParaRPr>
          </a:p>
        </p:txBody>
      </p:sp>
      <p:grpSp>
        <p:nvGrpSpPr>
          <p:cNvPr id="7" name="组合 6"/>
          <p:cNvGrpSpPr/>
          <p:nvPr/>
        </p:nvGrpSpPr>
        <p:grpSpPr>
          <a:xfrm>
            <a:off x="730207" y="2071281"/>
            <a:ext cx="1729340" cy="1070008"/>
            <a:chOff x="6093" y="207720"/>
            <a:chExt cx="1374864" cy="805889"/>
          </a:xfrm>
        </p:grpSpPr>
        <p:sp>
          <p:nvSpPr>
            <p:cNvPr id="47" name="圆角矩形 46"/>
            <p:cNvSpPr/>
            <p:nvPr/>
          </p:nvSpPr>
          <p:spPr>
            <a:xfrm>
              <a:off x="6093" y="207720"/>
              <a:ext cx="1374864" cy="80588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圆角矩形 4"/>
            <p:cNvSpPr/>
            <p:nvPr/>
          </p:nvSpPr>
          <p:spPr>
            <a:xfrm>
              <a:off x="6093" y="207720"/>
              <a:ext cx="1374864" cy="5372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60960" numCol="1" spcCol="1270" anchor="t" anchorCtr="0">
              <a:noAutofit/>
            </a:bodyPr>
            <a:lstStyle/>
            <a:p>
              <a:pPr lvl="0" algn="l" defTabSz="711200" rtl="0">
                <a:lnSpc>
                  <a:spcPct val="90000"/>
                </a:lnSpc>
                <a:spcBef>
                  <a:spcPct val="0"/>
                </a:spcBef>
                <a:spcAft>
                  <a:spcPct val="35000"/>
                </a:spcAft>
              </a:pPr>
              <a:r>
                <a:rPr lang="en-US" sz="1600" kern="1200" dirty="0"/>
                <a:t>1. </a:t>
              </a:r>
              <a:r>
                <a:rPr lang="zh-CN" sz="1600" kern="1200" dirty="0"/>
                <a:t>贯彻新发展理念，建设现代化经济体系</a:t>
              </a:r>
              <a:endParaRPr lang="en-US" sz="1600" kern="1200" dirty="0"/>
            </a:p>
          </p:txBody>
        </p:sp>
      </p:grpSp>
      <p:grpSp>
        <p:nvGrpSpPr>
          <p:cNvPr id="8" name="组合 7"/>
          <p:cNvGrpSpPr/>
          <p:nvPr/>
        </p:nvGrpSpPr>
        <p:grpSpPr>
          <a:xfrm>
            <a:off x="1043339" y="3054958"/>
            <a:ext cx="1859691" cy="3285339"/>
            <a:chOff x="154824" y="925870"/>
            <a:chExt cx="1424744" cy="4711733"/>
          </a:xfrm>
        </p:grpSpPr>
        <p:sp>
          <p:nvSpPr>
            <p:cNvPr id="45" name="圆角矩形 44"/>
            <p:cNvSpPr/>
            <p:nvPr/>
          </p:nvSpPr>
          <p:spPr>
            <a:xfrm>
              <a:off x="178981" y="925870"/>
              <a:ext cx="1374864" cy="451992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6" name="圆角矩形 6"/>
            <p:cNvSpPr/>
            <p:nvPr/>
          </p:nvSpPr>
          <p:spPr>
            <a:xfrm>
              <a:off x="154824" y="966138"/>
              <a:ext cx="1424744" cy="46714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13792" rIns="113792" bIns="113792" numCol="1" spcCol="1270" anchor="t" anchorCtr="0">
              <a:noAutofit/>
            </a:bodyPr>
            <a:lstStyle/>
            <a:p>
              <a:pPr marL="0" lvl="1" defTabSz="711200">
                <a:lnSpc>
                  <a:spcPct val="90000"/>
                </a:lnSpc>
                <a:spcBef>
                  <a:spcPct val="0"/>
                </a:spcBef>
                <a:spcAft>
                  <a:spcPct val="15000"/>
                </a:spcAft>
              </a:pPr>
              <a:r>
                <a:rPr lang="zh-CN" altLang="en-US" sz="1600" dirty="0"/>
                <a:t>①深化供给侧结构性改革</a:t>
              </a:r>
              <a:endParaRPr lang="en-US" altLang="zh-CN" sz="1600" dirty="0"/>
            </a:p>
            <a:p>
              <a:pPr marL="0" lvl="1" defTabSz="711200">
                <a:lnSpc>
                  <a:spcPct val="90000"/>
                </a:lnSpc>
                <a:spcBef>
                  <a:spcPct val="0"/>
                </a:spcBef>
                <a:spcAft>
                  <a:spcPct val="15000"/>
                </a:spcAft>
              </a:pPr>
              <a:r>
                <a:rPr lang="zh-CN" altLang="en-US" sz="1600" dirty="0"/>
                <a:t>②加快建设创新型国家</a:t>
              </a:r>
              <a:endParaRPr lang="en-US" altLang="zh-CN" sz="1600" dirty="0"/>
            </a:p>
            <a:p>
              <a:pPr marL="0" lvl="1" defTabSz="711200">
                <a:lnSpc>
                  <a:spcPct val="90000"/>
                </a:lnSpc>
                <a:spcBef>
                  <a:spcPct val="0"/>
                </a:spcBef>
                <a:spcAft>
                  <a:spcPct val="15000"/>
                </a:spcAft>
              </a:pPr>
              <a:r>
                <a:rPr lang="zh-CN" altLang="en-US" sz="1600" dirty="0"/>
                <a:t>③实施乡村振兴战略</a:t>
              </a:r>
              <a:endParaRPr lang="en-US" altLang="zh-CN" sz="1600" dirty="0"/>
            </a:p>
            <a:p>
              <a:pPr marL="0" lvl="1" defTabSz="711200">
                <a:lnSpc>
                  <a:spcPct val="90000"/>
                </a:lnSpc>
                <a:spcBef>
                  <a:spcPct val="0"/>
                </a:spcBef>
                <a:spcAft>
                  <a:spcPct val="15000"/>
                </a:spcAft>
              </a:pPr>
              <a:r>
                <a:rPr lang="zh-CN" altLang="en-US" sz="1600" dirty="0"/>
                <a:t>④实施区域协调发展战略</a:t>
              </a:r>
              <a:endParaRPr lang="en-US" altLang="zh-CN" sz="1600" dirty="0"/>
            </a:p>
            <a:p>
              <a:pPr marL="0" lvl="1" defTabSz="711200">
                <a:lnSpc>
                  <a:spcPct val="90000"/>
                </a:lnSpc>
                <a:spcBef>
                  <a:spcPct val="0"/>
                </a:spcBef>
                <a:spcAft>
                  <a:spcPct val="15000"/>
                </a:spcAft>
              </a:pPr>
              <a:r>
                <a:rPr lang="zh-CN" altLang="en-US" sz="1600" dirty="0"/>
                <a:t>⑤加快完善社会主义市场经济体制</a:t>
              </a:r>
              <a:endParaRPr lang="en-US" altLang="zh-CN" sz="1600" dirty="0"/>
            </a:p>
            <a:p>
              <a:pPr marL="0" lvl="1" defTabSz="711200">
                <a:lnSpc>
                  <a:spcPct val="90000"/>
                </a:lnSpc>
                <a:spcBef>
                  <a:spcPct val="0"/>
                </a:spcBef>
                <a:spcAft>
                  <a:spcPct val="15000"/>
                </a:spcAft>
              </a:pPr>
              <a:r>
                <a:rPr lang="zh-CN" altLang="en-US" sz="1600" dirty="0"/>
                <a:t>⑥推动形成全面开放新格局</a:t>
              </a:r>
              <a:endParaRPr lang="en-US" sz="1600" kern="1200" dirty="0"/>
            </a:p>
          </p:txBody>
        </p:sp>
      </p:grpSp>
      <p:grpSp>
        <p:nvGrpSpPr>
          <p:cNvPr id="9" name="组合 8"/>
          <p:cNvGrpSpPr/>
          <p:nvPr/>
        </p:nvGrpSpPr>
        <p:grpSpPr>
          <a:xfrm>
            <a:off x="2518454" y="2432878"/>
            <a:ext cx="441859" cy="342301"/>
            <a:chOff x="1589382" y="305199"/>
            <a:chExt cx="441859" cy="342301"/>
          </a:xfrm>
        </p:grpSpPr>
        <p:sp>
          <p:nvSpPr>
            <p:cNvPr id="43" name="右箭头 42"/>
            <p:cNvSpPr/>
            <p:nvPr/>
          </p:nvSpPr>
          <p:spPr>
            <a:xfrm>
              <a:off x="1589382" y="305199"/>
              <a:ext cx="441859" cy="342301"/>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4" name="右箭头 8"/>
            <p:cNvSpPr/>
            <p:nvPr/>
          </p:nvSpPr>
          <p:spPr>
            <a:xfrm>
              <a:off x="1589382" y="373659"/>
              <a:ext cx="339169" cy="2053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kern="1200"/>
            </a:p>
          </p:txBody>
        </p:sp>
      </p:grpSp>
      <p:grpSp>
        <p:nvGrpSpPr>
          <p:cNvPr id="10" name="组合 9"/>
          <p:cNvGrpSpPr/>
          <p:nvPr/>
        </p:nvGrpSpPr>
        <p:grpSpPr>
          <a:xfrm>
            <a:off x="2938769" y="2071281"/>
            <a:ext cx="1729340" cy="1070008"/>
            <a:chOff x="2214655" y="207720"/>
            <a:chExt cx="1374864" cy="805889"/>
          </a:xfrm>
        </p:grpSpPr>
        <p:sp>
          <p:nvSpPr>
            <p:cNvPr id="41" name="圆角矩形 40"/>
            <p:cNvSpPr/>
            <p:nvPr/>
          </p:nvSpPr>
          <p:spPr>
            <a:xfrm>
              <a:off x="2214655" y="207720"/>
              <a:ext cx="1374864" cy="80588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圆角矩形 10"/>
            <p:cNvSpPr/>
            <p:nvPr/>
          </p:nvSpPr>
          <p:spPr>
            <a:xfrm>
              <a:off x="2214655" y="207720"/>
              <a:ext cx="1374864" cy="5372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60960" numCol="1" spcCol="1270" anchor="t" anchorCtr="0">
              <a:noAutofit/>
            </a:bodyPr>
            <a:lstStyle/>
            <a:p>
              <a:pPr lvl="0" algn="l" defTabSz="711200" rtl="0">
                <a:lnSpc>
                  <a:spcPct val="90000"/>
                </a:lnSpc>
                <a:spcBef>
                  <a:spcPct val="0"/>
                </a:spcBef>
                <a:spcAft>
                  <a:spcPct val="35000"/>
                </a:spcAft>
              </a:pPr>
              <a:r>
                <a:rPr lang="en-US" sz="1600" kern="1200" dirty="0"/>
                <a:t>2. </a:t>
              </a:r>
              <a:r>
                <a:rPr lang="zh-CN" sz="1600" kern="1200" dirty="0"/>
                <a:t>健全人民当家作主制度体系，发展社会主义民主政治</a:t>
              </a:r>
              <a:endParaRPr lang="en-US" sz="1600" kern="1200" dirty="0"/>
            </a:p>
          </p:txBody>
        </p:sp>
      </p:grpSp>
      <p:grpSp>
        <p:nvGrpSpPr>
          <p:cNvPr id="11" name="组合 10"/>
          <p:cNvGrpSpPr/>
          <p:nvPr/>
        </p:nvGrpSpPr>
        <p:grpSpPr>
          <a:xfrm>
            <a:off x="3097180" y="3054957"/>
            <a:ext cx="2167500" cy="3151597"/>
            <a:chOff x="2244858" y="925868"/>
            <a:chExt cx="1660564" cy="4519925"/>
          </a:xfrm>
        </p:grpSpPr>
        <p:sp>
          <p:nvSpPr>
            <p:cNvPr id="39" name="圆角矩形 38"/>
            <p:cNvSpPr/>
            <p:nvPr/>
          </p:nvSpPr>
          <p:spPr>
            <a:xfrm>
              <a:off x="2275615" y="925868"/>
              <a:ext cx="1486792" cy="4519924"/>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0" name="圆角矩形 12"/>
            <p:cNvSpPr/>
            <p:nvPr/>
          </p:nvSpPr>
          <p:spPr>
            <a:xfrm>
              <a:off x="2244858" y="988749"/>
              <a:ext cx="1660564" cy="44570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13792" rIns="113792" bIns="113792" numCol="1" spcCol="1270" anchor="t" anchorCtr="0">
              <a:noAutofit/>
            </a:bodyPr>
            <a:lstStyle/>
            <a:p>
              <a:pPr marL="0" lvl="1" indent="-171450" defTabSz="711200">
                <a:lnSpc>
                  <a:spcPct val="90000"/>
                </a:lnSpc>
                <a:spcBef>
                  <a:spcPct val="0"/>
                </a:spcBef>
                <a:spcAft>
                  <a:spcPct val="15000"/>
                </a:spcAft>
              </a:pPr>
              <a:r>
                <a:rPr lang="zh-CN" altLang="en-US" sz="1600" dirty="0"/>
                <a:t>①</a:t>
              </a:r>
              <a:r>
                <a:rPr lang="zh-CN" sz="1600" dirty="0"/>
                <a:t>坚持党的领导、人民当家作主、依法治国有机统一</a:t>
              </a:r>
              <a:endParaRPr lang="en-US" altLang="zh-CN" sz="1600" dirty="0"/>
            </a:p>
            <a:p>
              <a:pPr marL="0" lvl="1" indent="-171450" defTabSz="711200">
                <a:lnSpc>
                  <a:spcPct val="90000"/>
                </a:lnSpc>
                <a:spcBef>
                  <a:spcPct val="0"/>
                </a:spcBef>
                <a:spcAft>
                  <a:spcPct val="15000"/>
                </a:spcAft>
              </a:pPr>
              <a:r>
                <a:rPr lang="zh-CN" altLang="en-US" sz="1600" dirty="0"/>
                <a:t>②</a:t>
              </a:r>
              <a:r>
                <a:rPr lang="zh-CN" sz="1600" dirty="0"/>
                <a:t>加强人民当家作主制度保障</a:t>
              </a:r>
              <a:endParaRPr lang="en-US" altLang="zh-CN" sz="1600" dirty="0"/>
            </a:p>
            <a:p>
              <a:pPr marL="0" lvl="1" indent="-171450" defTabSz="711200">
                <a:lnSpc>
                  <a:spcPct val="90000"/>
                </a:lnSpc>
                <a:spcBef>
                  <a:spcPct val="0"/>
                </a:spcBef>
                <a:spcAft>
                  <a:spcPct val="15000"/>
                </a:spcAft>
              </a:pPr>
              <a:r>
                <a:rPr lang="zh-CN" altLang="en-US" sz="1600" dirty="0"/>
                <a:t>③</a:t>
              </a:r>
              <a:r>
                <a:rPr lang="zh-CN" sz="1600" dirty="0"/>
                <a:t>发挥社会主义协商民主重要作用</a:t>
              </a:r>
              <a:endParaRPr lang="en-US" altLang="zh-CN" sz="1600" dirty="0"/>
            </a:p>
            <a:p>
              <a:pPr marL="0" lvl="1" indent="-171450" defTabSz="711200">
                <a:lnSpc>
                  <a:spcPct val="90000"/>
                </a:lnSpc>
                <a:spcBef>
                  <a:spcPct val="0"/>
                </a:spcBef>
                <a:spcAft>
                  <a:spcPct val="15000"/>
                </a:spcAft>
              </a:pPr>
              <a:r>
                <a:rPr lang="zh-CN" altLang="en-US" sz="1600" dirty="0"/>
                <a:t>④</a:t>
              </a:r>
              <a:r>
                <a:rPr lang="zh-CN" sz="1600" dirty="0"/>
                <a:t>深化依法治国实践</a:t>
              </a:r>
              <a:endParaRPr lang="en-US" altLang="zh-CN" sz="1600" dirty="0"/>
            </a:p>
            <a:p>
              <a:pPr marL="0" lvl="1" indent="-171450" defTabSz="711200">
                <a:lnSpc>
                  <a:spcPct val="90000"/>
                </a:lnSpc>
                <a:spcBef>
                  <a:spcPct val="0"/>
                </a:spcBef>
                <a:spcAft>
                  <a:spcPct val="15000"/>
                </a:spcAft>
              </a:pPr>
              <a:r>
                <a:rPr lang="zh-CN" altLang="en-US" sz="1600" dirty="0"/>
                <a:t>⑤</a:t>
              </a:r>
              <a:r>
                <a:rPr lang="zh-CN" sz="1600" dirty="0"/>
                <a:t>深化机构和行政体制改革</a:t>
              </a:r>
              <a:endParaRPr lang="en-US" altLang="zh-CN" sz="1600" dirty="0"/>
            </a:p>
            <a:p>
              <a:pPr marL="0" lvl="1" indent="-171450" defTabSz="711200">
                <a:lnSpc>
                  <a:spcPct val="90000"/>
                </a:lnSpc>
                <a:spcBef>
                  <a:spcPct val="0"/>
                </a:spcBef>
                <a:spcAft>
                  <a:spcPct val="15000"/>
                </a:spcAft>
              </a:pPr>
              <a:r>
                <a:rPr lang="zh-CN" altLang="en-US" sz="1600" dirty="0"/>
                <a:t>⑥</a:t>
              </a:r>
              <a:r>
                <a:rPr lang="zh-CN" sz="1600" dirty="0"/>
                <a:t>巩固和发展爱国统一战线</a:t>
              </a:r>
              <a:endParaRPr lang="en-US" sz="1600" dirty="0"/>
            </a:p>
          </p:txBody>
        </p:sp>
      </p:grpSp>
      <p:grpSp>
        <p:nvGrpSpPr>
          <p:cNvPr id="12" name="组合 11"/>
          <p:cNvGrpSpPr/>
          <p:nvPr/>
        </p:nvGrpSpPr>
        <p:grpSpPr>
          <a:xfrm>
            <a:off x="4727016" y="2432878"/>
            <a:ext cx="441859" cy="342301"/>
            <a:chOff x="3797944" y="305199"/>
            <a:chExt cx="441859" cy="342301"/>
          </a:xfrm>
        </p:grpSpPr>
        <p:sp>
          <p:nvSpPr>
            <p:cNvPr id="37" name="右箭头 36"/>
            <p:cNvSpPr/>
            <p:nvPr/>
          </p:nvSpPr>
          <p:spPr>
            <a:xfrm>
              <a:off x="3797944" y="305199"/>
              <a:ext cx="441859" cy="342301"/>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8" name="右箭头 14"/>
            <p:cNvSpPr/>
            <p:nvPr/>
          </p:nvSpPr>
          <p:spPr>
            <a:xfrm>
              <a:off x="3797944" y="373659"/>
              <a:ext cx="339169" cy="2053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kern="1200"/>
            </a:p>
          </p:txBody>
        </p:sp>
      </p:grpSp>
      <p:grpSp>
        <p:nvGrpSpPr>
          <p:cNvPr id="13" name="组合 12"/>
          <p:cNvGrpSpPr/>
          <p:nvPr/>
        </p:nvGrpSpPr>
        <p:grpSpPr>
          <a:xfrm>
            <a:off x="5147332" y="2071281"/>
            <a:ext cx="1729340" cy="1070008"/>
            <a:chOff x="4423218" y="207720"/>
            <a:chExt cx="1374864" cy="805889"/>
          </a:xfrm>
        </p:grpSpPr>
        <p:sp>
          <p:nvSpPr>
            <p:cNvPr id="35" name="圆角矩形 34"/>
            <p:cNvSpPr/>
            <p:nvPr/>
          </p:nvSpPr>
          <p:spPr>
            <a:xfrm>
              <a:off x="4423218" y="207720"/>
              <a:ext cx="1374864" cy="80588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圆角矩形 16"/>
            <p:cNvSpPr/>
            <p:nvPr/>
          </p:nvSpPr>
          <p:spPr>
            <a:xfrm>
              <a:off x="4423218" y="207720"/>
              <a:ext cx="1374864" cy="5372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60960" numCol="1" spcCol="1270" anchor="t" anchorCtr="0">
              <a:noAutofit/>
            </a:bodyPr>
            <a:lstStyle/>
            <a:p>
              <a:pPr lvl="0" algn="l" defTabSz="711200" rtl="0">
                <a:lnSpc>
                  <a:spcPct val="90000"/>
                </a:lnSpc>
                <a:spcBef>
                  <a:spcPct val="0"/>
                </a:spcBef>
                <a:spcAft>
                  <a:spcPct val="35000"/>
                </a:spcAft>
              </a:pPr>
              <a:r>
                <a:rPr lang="en-US" sz="1600" kern="1200" dirty="0"/>
                <a:t>3. </a:t>
              </a:r>
              <a:r>
                <a:rPr lang="zh-CN" sz="1600" kern="1200" dirty="0"/>
                <a:t>坚定文化自信，推动社会主义文化繁荣兴盛</a:t>
              </a:r>
              <a:endParaRPr lang="en-US" sz="1600" kern="1200" dirty="0"/>
            </a:p>
          </p:txBody>
        </p:sp>
      </p:grpSp>
      <p:grpSp>
        <p:nvGrpSpPr>
          <p:cNvPr id="14" name="组合 13"/>
          <p:cNvGrpSpPr/>
          <p:nvPr/>
        </p:nvGrpSpPr>
        <p:grpSpPr>
          <a:xfrm>
            <a:off x="5491997" y="3054957"/>
            <a:ext cx="1872669" cy="3151596"/>
            <a:chOff x="4596106" y="925868"/>
            <a:chExt cx="1434686" cy="4519924"/>
          </a:xfrm>
        </p:grpSpPr>
        <p:sp>
          <p:nvSpPr>
            <p:cNvPr id="33" name="圆角矩形 32"/>
            <p:cNvSpPr/>
            <p:nvPr/>
          </p:nvSpPr>
          <p:spPr>
            <a:xfrm>
              <a:off x="4596106" y="925868"/>
              <a:ext cx="1374864" cy="4519924"/>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圆角矩形 18"/>
            <p:cNvSpPr/>
            <p:nvPr/>
          </p:nvSpPr>
          <p:spPr>
            <a:xfrm>
              <a:off x="4596106" y="988749"/>
              <a:ext cx="1434686" cy="44570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13792" rIns="113792" bIns="113792" numCol="1" spcCol="1270" anchor="t" anchorCtr="0">
              <a:noAutofit/>
            </a:bodyPr>
            <a:lstStyle/>
            <a:p>
              <a:pPr marL="0" lvl="1" indent="-171450" defTabSz="711200">
                <a:lnSpc>
                  <a:spcPct val="90000"/>
                </a:lnSpc>
                <a:spcBef>
                  <a:spcPct val="0"/>
                </a:spcBef>
                <a:spcAft>
                  <a:spcPct val="15000"/>
                </a:spcAft>
              </a:pPr>
              <a:r>
                <a:rPr lang="zh-CN" altLang="en-US" sz="1600" kern="1200" dirty="0"/>
                <a:t>①</a:t>
              </a:r>
              <a:r>
                <a:rPr lang="zh-CN" sz="1600" kern="1200" dirty="0"/>
                <a:t>牢牢掌握</a:t>
              </a:r>
              <a:r>
                <a:rPr lang="zh-CN" sz="1600" dirty="0"/>
                <a:t>意识形态工作领导权</a:t>
              </a:r>
              <a:endParaRPr lang="en-US" altLang="zh-CN" sz="1600" dirty="0"/>
            </a:p>
            <a:p>
              <a:pPr marL="0" lvl="1" indent="-171450" defTabSz="711200">
                <a:lnSpc>
                  <a:spcPct val="90000"/>
                </a:lnSpc>
                <a:spcBef>
                  <a:spcPct val="0"/>
                </a:spcBef>
                <a:spcAft>
                  <a:spcPct val="15000"/>
                </a:spcAft>
              </a:pPr>
              <a:r>
                <a:rPr lang="zh-CN" altLang="en-US" sz="1600" dirty="0"/>
                <a:t>②</a:t>
              </a:r>
              <a:r>
                <a:rPr lang="zh-CN" sz="1600" dirty="0"/>
                <a:t>培育和践行社会主义核心价值观</a:t>
              </a:r>
              <a:endParaRPr lang="en-US" altLang="zh-CN" sz="1600" dirty="0"/>
            </a:p>
            <a:p>
              <a:pPr marL="0" lvl="1" indent="-171450" defTabSz="711200">
                <a:lnSpc>
                  <a:spcPct val="90000"/>
                </a:lnSpc>
                <a:spcBef>
                  <a:spcPct val="0"/>
                </a:spcBef>
                <a:spcAft>
                  <a:spcPct val="15000"/>
                </a:spcAft>
              </a:pPr>
              <a:r>
                <a:rPr lang="zh-CN" altLang="en-US" sz="1600" dirty="0"/>
                <a:t>③</a:t>
              </a:r>
              <a:r>
                <a:rPr lang="zh-CN" sz="1600" dirty="0"/>
                <a:t>加强思想道德建设</a:t>
              </a:r>
              <a:endParaRPr lang="en-US" altLang="zh-CN" sz="1600" dirty="0"/>
            </a:p>
            <a:p>
              <a:pPr marL="0" lvl="1" indent="-171450" defTabSz="711200">
                <a:lnSpc>
                  <a:spcPct val="90000"/>
                </a:lnSpc>
                <a:spcBef>
                  <a:spcPct val="0"/>
                </a:spcBef>
                <a:spcAft>
                  <a:spcPct val="15000"/>
                </a:spcAft>
              </a:pPr>
              <a:r>
                <a:rPr lang="zh-CN" altLang="en-US" sz="1600" dirty="0"/>
                <a:t>④</a:t>
              </a:r>
              <a:r>
                <a:rPr lang="zh-CN" sz="1600" dirty="0"/>
                <a:t>繁荣发展社会主义文艺</a:t>
              </a:r>
              <a:endParaRPr lang="en-US" altLang="zh-CN" sz="1600" dirty="0"/>
            </a:p>
            <a:p>
              <a:pPr marL="0" lvl="1" indent="-171450" defTabSz="711200">
                <a:lnSpc>
                  <a:spcPct val="90000"/>
                </a:lnSpc>
                <a:spcBef>
                  <a:spcPct val="0"/>
                </a:spcBef>
                <a:spcAft>
                  <a:spcPct val="15000"/>
                </a:spcAft>
              </a:pPr>
              <a:r>
                <a:rPr lang="zh-CN" altLang="en-US" sz="1600" dirty="0"/>
                <a:t>⑤</a:t>
              </a:r>
              <a:r>
                <a:rPr lang="zh-CN" sz="1600" dirty="0"/>
                <a:t>推动文化事业和文化产业发展</a:t>
              </a:r>
              <a:endParaRPr lang="en-US" sz="1600" dirty="0"/>
            </a:p>
          </p:txBody>
        </p:sp>
      </p:grpSp>
      <p:grpSp>
        <p:nvGrpSpPr>
          <p:cNvPr id="15" name="组合 14"/>
          <p:cNvGrpSpPr/>
          <p:nvPr/>
        </p:nvGrpSpPr>
        <p:grpSpPr>
          <a:xfrm>
            <a:off x="6935579" y="2432878"/>
            <a:ext cx="441859" cy="342301"/>
            <a:chOff x="6006507" y="305199"/>
            <a:chExt cx="441859" cy="342301"/>
          </a:xfrm>
        </p:grpSpPr>
        <p:sp>
          <p:nvSpPr>
            <p:cNvPr id="31" name="右箭头 30"/>
            <p:cNvSpPr/>
            <p:nvPr/>
          </p:nvSpPr>
          <p:spPr>
            <a:xfrm>
              <a:off x="6006507" y="305199"/>
              <a:ext cx="441859" cy="342301"/>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2" name="右箭头 20"/>
            <p:cNvSpPr/>
            <p:nvPr/>
          </p:nvSpPr>
          <p:spPr>
            <a:xfrm>
              <a:off x="6006507" y="373659"/>
              <a:ext cx="339169" cy="2053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kern="1200"/>
            </a:p>
          </p:txBody>
        </p:sp>
      </p:grpSp>
      <p:grpSp>
        <p:nvGrpSpPr>
          <p:cNvPr id="16" name="组合 15"/>
          <p:cNvGrpSpPr/>
          <p:nvPr/>
        </p:nvGrpSpPr>
        <p:grpSpPr>
          <a:xfrm>
            <a:off x="7355894" y="2071281"/>
            <a:ext cx="1729340" cy="1070008"/>
            <a:chOff x="6631780" y="207720"/>
            <a:chExt cx="1374864" cy="805889"/>
          </a:xfrm>
        </p:grpSpPr>
        <p:sp>
          <p:nvSpPr>
            <p:cNvPr id="29" name="圆角矩形 28"/>
            <p:cNvSpPr/>
            <p:nvPr/>
          </p:nvSpPr>
          <p:spPr>
            <a:xfrm>
              <a:off x="6631780" y="207720"/>
              <a:ext cx="1374864" cy="80588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圆角矩形 22"/>
            <p:cNvSpPr/>
            <p:nvPr/>
          </p:nvSpPr>
          <p:spPr>
            <a:xfrm>
              <a:off x="6631780" y="207720"/>
              <a:ext cx="1374864" cy="5372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60960" numCol="1" spcCol="1270" anchor="t" anchorCtr="0">
              <a:noAutofit/>
            </a:bodyPr>
            <a:lstStyle/>
            <a:p>
              <a:pPr lvl="0" algn="l" defTabSz="711200" rtl="0">
                <a:lnSpc>
                  <a:spcPct val="90000"/>
                </a:lnSpc>
                <a:spcBef>
                  <a:spcPct val="0"/>
                </a:spcBef>
                <a:spcAft>
                  <a:spcPct val="35000"/>
                </a:spcAft>
              </a:pPr>
              <a:r>
                <a:rPr lang="en-US" sz="1600" kern="1200" dirty="0"/>
                <a:t>4. </a:t>
              </a:r>
              <a:r>
                <a:rPr lang="zh-CN" sz="1600" kern="1200" dirty="0"/>
                <a:t>提高保障和改善民生水平，加强和创新社会治理</a:t>
              </a:r>
              <a:endParaRPr lang="en-US" sz="1600" kern="1200" dirty="0"/>
            </a:p>
          </p:txBody>
        </p:sp>
      </p:grpSp>
      <p:grpSp>
        <p:nvGrpSpPr>
          <p:cNvPr id="17" name="组合 16"/>
          <p:cNvGrpSpPr/>
          <p:nvPr/>
        </p:nvGrpSpPr>
        <p:grpSpPr>
          <a:xfrm>
            <a:off x="7631243" y="3035737"/>
            <a:ext cx="2086936" cy="3257261"/>
            <a:chOff x="6751570" y="898304"/>
            <a:chExt cx="1598842" cy="4671466"/>
          </a:xfrm>
        </p:grpSpPr>
        <p:sp>
          <p:nvSpPr>
            <p:cNvPr id="27" name="圆角矩形 26"/>
            <p:cNvSpPr/>
            <p:nvPr/>
          </p:nvSpPr>
          <p:spPr>
            <a:xfrm>
              <a:off x="6811393" y="948480"/>
              <a:ext cx="1476850" cy="449731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圆角矩形 24"/>
            <p:cNvSpPr/>
            <p:nvPr/>
          </p:nvSpPr>
          <p:spPr>
            <a:xfrm>
              <a:off x="6751570" y="898304"/>
              <a:ext cx="1598842" cy="46714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13792" rIns="113792" bIns="113792" numCol="1" spcCol="1270" anchor="t" anchorCtr="0">
              <a:noAutofit/>
            </a:bodyPr>
            <a:lstStyle/>
            <a:p>
              <a:pPr marL="0" lvl="1" indent="-171450" defTabSz="711200">
                <a:lnSpc>
                  <a:spcPct val="90000"/>
                </a:lnSpc>
                <a:spcBef>
                  <a:spcPct val="0"/>
                </a:spcBef>
                <a:spcAft>
                  <a:spcPct val="15000"/>
                </a:spcAft>
              </a:pPr>
              <a:r>
                <a:rPr lang="zh-CN" altLang="en-US" sz="1600" dirty="0"/>
                <a:t>①</a:t>
              </a:r>
              <a:r>
                <a:rPr lang="zh-CN" sz="1600" dirty="0"/>
                <a:t>优先发展教育事业</a:t>
              </a:r>
              <a:endParaRPr lang="en-US" altLang="zh-CN" sz="1600" dirty="0"/>
            </a:p>
            <a:p>
              <a:pPr marL="0" lvl="1" indent="-171450" defTabSz="711200">
                <a:lnSpc>
                  <a:spcPct val="90000"/>
                </a:lnSpc>
                <a:spcBef>
                  <a:spcPct val="0"/>
                </a:spcBef>
                <a:spcAft>
                  <a:spcPct val="15000"/>
                </a:spcAft>
              </a:pPr>
              <a:r>
                <a:rPr lang="zh-CN" altLang="en-US" sz="1600" dirty="0"/>
                <a:t>②</a:t>
              </a:r>
              <a:r>
                <a:rPr lang="zh-CN" sz="1600" dirty="0"/>
                <a:t>提高就业质量和人民收入水平</a:t>
              </a:r>
              <a:endParaRPr lang="en-US" altLang="zh-CN" sz="1600" dirty="0"/>
            </a:p>
            <a:p>
              <a:pPr marL="0" lvl="1" indent="-171450" defTabSz="711200">
                <a:lnSpc>
                  <a:spcPct val="90000"/>
                </a:lnSpc>
                <a:spcBef>
                  <a:spcPct val="0"/>
                </a:spcBef>
                <a:spcAft>
                  <a:spcPct val="15000"/>
                </a:spcAft>
              </a:pPr>
              <a:r>
                <a:rPr lang="zh-CN" altLang="en-US" sz="1600" dirty="0"/>
                <a:t>③</a:t>
              </a:r>
              <a:r>
                <a:rPr lang="zh-CN" sz="1600" dirty="0"/>
                <a:t>加强社会保障体系建设</a:t>
              </a:r>
              <a:endParaRPr lang="en-US" altLang="zh-CN" sz="1600" dirty="0"/>
            </a:p>
            <a:p>
              <a:pPr marL="0" lvl="1" indent="-171450" defTabSz="711200">
                <a:lnSpc>
                  <a:spcPct val="90000"/>
                </a:lnSpc>
                <a:spcBef>
                  <a:spcPct val="0"/>
                </a:spcBef>
                <a:spcAft>
                  <a:spcPct val="15000"/>
                </a:spcAft>
              </a:pPr>
              <a:r>
                <a:rPr lang="zh-CN" altLang="en-US" sz="1600" dirty="0"/>
                <a:t>④</a:t>
              </a:r>
              <a:r>
                <a:rPr lang="zh-CN" sz="1600" dirty="0"/>
                <a:t>坚决打赢脱贫攻坚战</a:t>
              </a:r>
              <a:endParaRPr lang="en-US" altLang="zh-CN" sz="1600" dirty="0"/>
            </a:p>
            <a:p>
              <a:pPr marL="0" lvl="1" indent="-171450" defTabSz="711200">
                <a:lnSpc>
                  <a:spcPct val="90000"/>
                </a:lnSpc>
                <a:spcBef>
                  <a:spcPct val="0"/>
                </a:spcBef>
                <a:spcAft>
                  <a:spcPct val="15000"/>
                </a:spcAft>
              </a:pPr>
              <a:r>
                <a:rPr lang="zh-CN" altLang="en-US" sz="1600" dirty="0"/>
                <a:t>⑤</a:t>
              </a:r>
              <a:r>
                <a:rPr lang="zh-CN" sz="1600" dirty="0"/>
                <a:t>实施健康中国战略</a:t>
              </a:r>
              <a:endParaRPr lang="en-US" altLang="zh-CN" sz="1600" dirty="0"/>
            </a:p>
            <a:p>
              <a:pPr marL="0" lvl="1" indent="-171450" defTabSz="711200">
                <a:lnSpc>
                  <a:spcPct val="90000"/>
                </a:lnSpc>
                <a:spcBef>
                  <a:spcPct val="0"/>
                </a:spcBef>
                <a:spcAft>
                  <a:spcPct val="15000"/>
                </a:spcAft>
              </a:pPr>
              <a:r>
                <a:rPr lang="zh-CN" altLang="en-US" sz="1600" dirty="0"/>
                <a:t>⑥</a:t>
              </a:r>
              <a:r>
                <a:rPr lang="zh-CN" sz="1600" dirty="0"/>
                <a:t>打造共建共治共享的社会治理格局</a:t>
              </a:r>
              <a:endParaRPr lang="en-US" altLang="zh-CN" sz="1600" dirty="0"/>
            </a:p>
            <a:p>
              <a:pPr marL="0" lvl="1" indent="-171450" defTabSz="711200">
                <a:lnSpc>
                  <a:spcPct val="90000"/>
                </a:lnSpc>
                <a:spcBef>
                  <a:spcPct val="0"/>
                </a:spcBef>
                <a:spcAft>
                  <a:spcPct val="15000"/>
                </a:spcAft>
              </a:pPr>
              <a:r>
                <a:rPr lang="zh-CN" altLang="en-US" sz="1600" dirty="0"/>
                <a:t>⑦</a:t>
              </a:r>
              <a:r>
                <a:rPr lang="zh-CN" sz="1600" dirty="0"/>
                <a:t>有效维护国家安全</a:t>
              </a:r>
              <a:endParaRPr lang="en-US" sz="1600" dirty="0"/>
            </a:p>
          </p:txBody>
        </p:sp>
      </p:grpSp>
      <p:grpSp>
        <p:nvGrpSpPr>
          <p:cNvPr id="18" name="组合 17"/>
          <p:cNvGrpSpPr/>
          <p:nvPr/>
        </p:nvGrpSpPr>
        <p:grpSpPr>
          <a:xfrm>
            <a:off x="9144141" y="2432878"/>
            <a:ext cx="441859" cy="342301"/>
            <a:chOff x="8215069" y="305199"/>
            <a:chExt cx="441859" cy="342301"/>
          </a:xfrm>
        </p:grpSpPr>
        <p:sp>
          <p:nvSpPr>
            <p:cNvPr id="25" name="右箭头 24"/>
            <p:cNvSpPr/>
            <p:nvPr/>
          </p:nvSpPr>
          <p:spPr>
            <a:xfrm>
              <a:off x="8215069" y="305199"/>
              <a:ext cx="441859" cy="342301"/>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6" name="右箭头 26"/>
            <p:cNvSpPr/>
            <p:nvPr/>
          </p:nvSpPr>
          <p:spPr>
            <a:xfrm>
              <a:off x="8215069" y="373659"/>
              <a:ext cx="339169" cy="2053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kern="1200"/>
            </a:p>
          </p:txBody>
        </p:sp>
      </p:grpSp>
      <p:grpSp>
        <p:nvGrpSpPr>
          <p:cNvPr id="19" name="组合 18"/>
          <p:cNvGrpSpPr/>
          <p:nvPr/>
        </p:nvGrpSpPr>
        <p:grpSpPr>
          <a:xfrm>
            <a:off x="9564457" y="2071281"/>
            <a:ext cx="1729340" cy="1070008"/>
            <a:chOff x="8840343" y="207720"/>
            <a:chExt cx="1374864" cy="805889"/>
          </a:xfrm>
        </p:grpSpPr>
        <p:sp>
          <p:nvSpPr>
            <p:cNvPr id="23" name="圆角矩形 22"/>
            <p:cNvSpPr/>
            <p:nvPr/>
          </p:nvSpPr>
          <p:spPr>
            <a:xfrm>
              <a:off x="8840343" y="207720"/>
              <a:ext cx="1374864" cy="80588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圆角矩形 28"/>
            <p:cNvSpPr/>
            <p:nvPr/>
          </p:nvSpPr>
          <p:spPr>
            <a:xfrm>
              <a:off x="8840343" y="207720"/>
              <a:ext cx="1374864" cy="5372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60960" numCol="1" spcCol="1270" anchor="t" anchorCtr="0">
              <a:noAutofit/>
            </a:bodyPr>
            <a:lstStyle/>
            <a:p>
              <a:pPr lvl="0" algn="l" defTabSz="711200" rtl="0">
                <a:lnSpc>
                  <a:spcPct val="90000"/>
                </a:lnSpc>
                <a:spcBef>
                  <a:spcPct val="0"/>
                </a:spcBef>
                <a:spcAft>
                  <a:spcPct val="35000"/>
                </a:spcAft>
              </a:pPr>
              <a:r>
                <a:rPr lang="en-US" sz="1600" kern="1200" dirty="0"/>
                <a:t>5. </a:t>
              </a:r>
              <a:r>
                <a:rPr lang="zh-CN" sz="1600" kern="1200" dirty="0"/>
                <a:t>加快生态文明体制改革，建设美丽中国</a:t>
              </a:r>
              <a:endParaRPr lang="en-US" sz="1600" kern="1200" dirty="0"/>
            </a:p>
          </p:txBody>
        </p:sp>
      </p:grpSp>
      <p:grpSp>
        <p:nvGrpSpPr>
          <p:cNvPr id="20" name="组合 19"/>
          <p:cNvGrpSpPr/>
          <p:nvPr/>
        </p:nvGrpSpPr>
        <p:grpSpPr>
          <a:xfrm>
            <a:off x="9956414" y="3051504"/>
            <a:ext cx="1794584" cy="3257260"/>
            <a:chOff x="9049468" y="920916"/>
            <a:chExt cx="1374864" cy="4671463"/>
          </a:xfrm>
        </p:grpSpPr>
        <p:sp>
          <p:nvSpPr>
            <p:cNvPr id="21" name="圆角矩形 20"/>
            <p:cNvSpPr/>
            <p:nvPr/>
          </p:nvSpPr>
          <p:spPr>
            <a:xfrm>
              <a:off x="9049468" y="925868"/>
              <a:ext cx="1374864" cy="451992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圆角矩形 30"/>
            <p:cNvSpPr/>
            <p:nvPr/>
          </p:nvSpPr>
          <p:spPr>
            <a:xfrm>
              <a:off x="9053499" y="920916"/>
              <a:ext cx="1294328" cy="46714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13792" rIns="113792" bIns="113792" numCol="1" spcCol="1270" anchor="t" anchorCtr="0">
              <a:noAutofit/>
            </a:bodyPr>
            <a:lstStyle/>
            <a:p>
              <a:pPr marL="0" lvl="1" indent="-171450" defTabSz="711200">
                <a:lnSpc>
                  <a:spcPct val="90000"/>
                </a:lnSpc>
                <a:spcBef>
                  <a:spcPct val="0"/>
                </a:spcBef>
                <a:spcAft>
                  <a:spcPct val="15000"/>
                </a:spcAft>
              </a:pPr>
              <a:r>
                <a:rPr lang="zh-CN" altLang="en-US" sz="1600" kern="1200" dirty="0"/>
                <a:t>①推进绿色发展</a:t>
              </a:r>
              <a:endParaRPr lang="en-US" altLang="zh-CN" sz="1600" kern="1200" dirty="0"/>
            </a:p>
            <a:p>
              <a:pPr marL="0" lvl="1" indent="-171450" defTabSz="711200">
                <a:lnSpc>
                  <a:spcPct val="90000"/>
                </a:lnSpc>
                <a:spcBef>
                  <a:spcPct val="0"/>
                </a:spcBef>
                <a:spcAft>
                  <a:spcPct val="15000"/>
                </a:spcAft>
              </a:pPr>
              <a:r>
                <a:rPr lang="zh-CN" altLang="en-US" sz="1600" dirty="0"/>
                <a:t>②着力解决突出环境问题</a:t>
              </a:r>
              <a:endParaRPr lang="en-US" altLang="zh-CN" sz="1600" dirty="0"/>
            </a:p>
            <a:p>
              <a:pPr marL="0" lvl="1" indent="-171450" defTabSz="711200">
                <a:lnSpc>
                  <a:spcPct val="90000"/>
                </a:lnSpc>
                <a:spcBef>
                  <a:spcPct val="0"/>
                </a:spcBef>
                <a:spcAft>
                  <a:spcPct val="15000"/>
                </a:spcAft>
              </a:pPr>
              <a:r>
                <a:rPr lang="zh-CN" altLang="en-US" sz="1600" dirty="0"/>
                <a:t>③加大生态系统保护力度</a:t>
              </a:r>
              <a:endParaRPr lang="en-US" altLang="zh-CN" sz="1600" dirty="0"/>
            </a:p>
            <a:p>
              <a:pPr marL="0" lvl="1" indent="-171450" defTabSz="711200">
                <a:lnSpc>
                  <a:spcPct val="90000"/>
                </a:lnSpc>
                <a:spcBef>
                  <a:spcPct val="0"/>
                </a:spcBef>
                <a:spcAft>
                  <a:spcPct val="15000"/>
                </a:spcAft>
              </a:pPr>
              <a:r>
                <a:rPr lang="zh-CN" altLang="en-US" sz="1600" dirty="0"/>
                <a:t>④改革生态环境监管体制</a:t>
              </a:r>
              <a:endParaRPr lang="zh-CN" altLang="en-US" sz="1600" dirty="0"/>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57300" y="1238935"/>
            <a:ext cx="9804400" cy="5085110"/>
          </a:xfrm>
          <a:prstGeom prst="rect">
            <a:avLst/>
          </a:prstGeom>
        </p:spPr>
        <p:txBody>
          <a:bodyPr wrap="square">
            <a:spAutoFit/>
          </a:bodyPr>
          <a:lstStyle/>
          <a:p>
            <a:pPr>
              <a:lnSpc>
                <a:spcPct val="150000"/>
              </a:lnSpc>
            </a:pPr>
            <a:r>
              <a:rPr lang="zh-CN" altLang="en-US" b="1" dirty="0"/>
              <a:t>二、国防和军队建设、港澳台工作和外交工作</a:t>
            </a:r>
            <a:endParaRPr lang="en-US" altLang="zh-CN" dirty="0"/>
          </a:p>
          <a:p>
            <a:pPr>
              <a:lnSpc>
                <a:spcPct val="150000"/>
              </a:lnSpc>
            </a:pPr>
            <a:r>
              <a:rPr lang="en-US" altLang="zh-CN" b="1" dirty="0"/>
              <a:t>1. </a:t>
            </a:r>
            <a:r>
              <a:rPr lang="zh-CN" altLang="en-US" b="1" dirty="0"/>
              <a:t>国防和军队建设</a:t>
            </a:r>
            <a:endParaRPr lang="en-US" altLang="zh-CN" b="1" dirty="0"/>
          </a:p>
          <a:p>
            <a:pPr indent="444500">
              <a:lnSpc>
                <a:spcPct val="150000"/>
              </a:lnSpc>
            </a:pPr>
            <a:r>
              <a:rPr lang="zh-CN" altLang="en-US" sz="1600" dirty="0"/>
              <a:t>①强调要坚持党对军队的绝对领导</a:t>
            </a:r>
            <a:endParaRPr lang="en-US" altLang="zh-CN" sz="1600" dirty="0"/>
          </a:p>
          <a:p>
            <a:pPr indent="444500">
              <a:lnSpc>
                <a:spcPct val="150000"/>
              </a:lnSpc>
            </a:pPr>
            <a:r>
              <a:rPr lang="zh-CN" altLang="en-US" sz="1600" dirty="0"/>
              <a:t>②提出新时代党的强军思想这一重大概念</a:t>
            </a:r>
            <a:endParaRPr lang="en-US" altLang="zh-CN" sz="1600" dirty="0"/>
          </a:p>
          <a:p>
            <a:pPr indent="444500">
              <a:lnSpc>
                <a:spcPct val="150000"/>
              </a:lnSpc>
            </a:pPr>
            <a:r>
              <a:rPr lang="zh-CN" altLang="en-US" sz="1600" dirty="0"/>
              <a:t>③丰富和发展了强军目标思想</a:t>
            </a:r>
            <a:endParaRPr lang="en-US" altLang="zh-CN" sz="1600" dirty="0"/>
          </a:p>
          <a:p>
            <a:pPr indent="444500">
              <a:lnSpc>
                <a:spcPct val="150000"/>
              </a:lnSpc>
            </a:pPr>
            <a:r>
              <a:rPr lang="zh-CN" altLang="en-US" sz="1600" dirty="0"/>
              <a:t>④提出了军队建设、作战指挥建设、作战体系建设的主要任务</a:t>
            </a:r>
            <a:endParaRPr lang="en-US" altLang="zh-CN" sz="1600" dirty="0"/>
          </a:p>
          <a:p>
            <a:pPr indent="444500">
              <a:lnSpc>
                <a:spcPct val="150000"/>
              </a:lnSpc>
            </a:pPr>
            <a:r>
              <a:rPr lang="zh-CN" altLang="en-US" sz="1600" dirty="0"/>
              <a:t>⑤明确了新时代国防和军队建设的三个发展阶段和总体目标</a:t>
            </a:r>
            <a:endParaRPr lang="zh-CN" altLang="en-US" dirty="0"/>
          </a:p>
          <a:p>
            <a:pPr>
              <a:lnSpc>
                <a:spcPct val="150000"/>
              </a:lnSpc>
            </a:pPr>
            <a:r>
              <a:rPr lang="en-US" altLang="zh-CN" b="1" dirty="0"/>
              <a:t>2. </a:t>
            </a:r>
            <a:r>
              <a:rPr lang="zh-CN" altLang="en-US" b="1" dirty="0"/>
              <a:t>港澳台工作</a:t>
            </a:r>
            <a:endParaRPr lang="en-US" altLang="zh-CN" b="1" dirty="0"/>
          </a:p>
          <a:p>
            <a:pPr indent="457200">
              <a:lnSpc>
                <a:spcPct val="150000"/>
              </a:lnSpc>
            </a:pPr>
            <a:r>
              <a:rPr lang="zh-CN" altLang="en-US" sz="1600" dirty="0"/>
              <a:t>香港、澳门回归祖国以来，“一国两制”实践取得举世公认的成功。事实证明，“一国两制”是解决历史遗留的香港、澳门问题的最佳方案，也是香港、澳门回归后保持长期繁荣稳定的最佳制度。</a:t>
            </a:r>
            <a:endParaRPr lang="en-US" altLang="zh-CN" sz="1600" dirty="0"/>
          </a:p>
          <a:p>
            <a:pPr>
              <a:lnSpc>
                <a:spcPct val="150000"/>
              </a:lnSpc>
            </a:pPr>
            <a:endParaRPr lang="en-US" altLang="zh-CN" dirty="0"/>
          </a:p>
          <a:p>
            <a:pPr>
              <a:lnSpc>
                <a:spcPct val="150000"/>
              </a:lnSpc>
            </a:pPr>
            <a:r>
              <a:rPr lang="en-US" altLang="zh-CN" b="1" dirty="0"/>
              <a:t>3. </a:t>
            </a:r>
            <a:r>
              <a:rPr lang="zh-CN" altLang="en-US" b="1" dirty="0"/>
              <a:t>外交工作</a:t>
            </a:r>
            <a:endParaRPr lang="en-US" altLang="zh-CN" b="1" dirty="0"/>
          </a:p>
          <a:p>
            <a:pPr indent="457200">
              <a:lnSpc>
                <a:spcPct val="150000"/>
              </a:lnSpc>
            </a:pPr>
            <a:r>
              <a:rPr lang="zh-CN" altLang="en-US" sz="1600" dirty="0"/>
              <a:t>习近平在十九大报告中强调：“坚持和平发展道路，推动构建人类命运共同体。”</a:t>
            </a:r>
            <a:endParaRPr lang="zh-CN" altLang="en-US" sz="16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43000" y="1542718"/>
            <a:ext cx="10086975" cy="1877437"/>
          </a:xfrm>
          <a:prstGeom prst="rect">
            <a:avLst/>
          </a:prstGeom>
        </p:spPr>
        <p:txBody>
          <a:bodyPr wrap="square">
            <a:spAutoFit/>
          </a:bodyPr>
          <a:lstStyle/>
          <a:p>
            <a:pPr indent="457200"/>
            <a:r>
              <a:rPr lang="zh-CN" altLang="en-US" sz="1600" dirty="0"/>
              <a:t>新时代党的建设总要求是：坚持和加强党的全面领导，坚持党要管党、全面从严治党，以加强党的长期执政能力建设、先进性和纯洁性建设为主线，以党的政治建设为统领，以坚定理想信念宗旨为根基，以调动全党积极性、主动性、创造性为着力点，全面推进党的政治建设、思想建设、组织建设、作风建设、纪律建设，把制度建设贯穿其中，深入推进反腐败斗争，不断提高党的建设质量，把党建设成为始终走在时代前列、人民衷心拥护、勇于自我革命、经得起各种风浪考验、朝气蓬勃的马克思主义执政党。</a:t>
            </a:r>
            <a:endParaRPr lang="zh-CN" altLang="en-US" sz="1600" dirty="0"/>
          </a:p>
          <a:p>
            <a:pPr indent="457200"/>
            <a:endParaRPr lang="en-US" altLang="zh-CN" sz="1600" dirty="0"/>
          </a:p>
          <a:p>
            <a:pPr indent="457200"/>
            <a:r>
              <a:rPr lang="zh-CN" altLang="en-US" sz="1600" dirty="0"/>
              <a:t>为此，新时代党的建设要做到：</a:t>
            </a:r>
            <a:endParaRPr lang="zh-CN" altLang="en-US" sz="1600" dirty="0"/>
          </a:p>
        </p:txBody>
      </p:sp>
      <p:sp>
        <p:nvSpPr>
          <p:cNvPr id="3" name="文本框 14"/>
          <p:cNvSpPr txBox="1"/>
          <p:nvPr/>
        </p:nvSpPr>
        <p:spPr>
          <a:xfrm>
            <a:off x="1316060" y="1159041"/>
            <a:ext cx="6301286" cy="369332"/>
          </a:xfrm>
          <a:prstGeom prst="rect">
            <a:avLst/>
          </a:prstGeom>
          <a:noFill/>
        </p:spPr>
        <p:txBody>
          <a:bodyPr wrap="square" rtlCol="0">
            <a:spAutoFit/>
          </a:bodyPr>
          <a:lstStyle/>
          <a:p>
            <a:r>
              <a:rPr lang="zh-CN" altLang="en-US" b="1" dirty="0"/>
              <a:t>三、坚定不移从严治党的重大部署</a:t>
            </a:r>
            <a:endParaRPr lang="zh-CN" altLang="en-US" b="1" dirty="0"/>
          </a:p>
        </p:txBody>
      </p:sp>
      <p:graphicFrame>
        <p:nvGraphicFramePr>
          <p:cNvPr id="5" name="图示 4"/>
          <p:cNvGraphicFramePr/>
          <p:nvPr/>
        </p:nvGraphicFramePr>
        <p:xfrm>
          <a:off x="-163773" y="2961920"/>
          <a:ext cx="12519545" cy="328446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4" name="文本框 23"/>
          <p:cNvSpPr txBox="1"/>
          <p:nvPr/>
        </p:nvSpPr>
        <p:spPr>
          <a:xfrm>
            <a:off x="4279423" y="5173539"/>
            <a:ext cx="4127598" cy="941796"/>
          </a:xfrm>
          <a:prstGeom prst="rect">
            <a:avLst/>
          </a:prstGeom>
          <a:noFill/>
        </p:spPr>
        <p:txBody>
          <a:bodyPr wrap="square" rtlCol="0">
            <a:spAutoFit/>
          </a:bodyPr>
          <a:lstStyle/>
          <a:p>
            <a:pPr>
              <a:lnSpc>
                <a:spcPct val="120000"/>
              </a:lnSpc>
            </a:pPr>
            <a:r>
              <a:rPr lang="zh-CN" altLang="en-US" dirty="0">
                <a:solidFill>
                  <a:schemeClr val="bg1"/>
                </a:solidFill>
              </a:rPr>
              <a:t>第一章 </a:t>
            </a:r>
            <a:endParaRPr lang="en-US" altLang="zh-CN" dirty="0">
              <a:solidFill>
                <a:schemeClr val="bg1"/>
              </a:solidFill>
            </a:endParaRPr>
          </a:p>
          <a:p>
            <a:pPr algn="ctr">
              <a:lnSpc>
                <a:spcPct val="120000"/>
              </a:lnSpc>
            </a:pPr>
            <a:r>
              <a:rPr lang="zh-CN" altLang="en-US" sz="2800" b="1" dirty="0">
                <a:solidFill>
                  <a:schemeClr val="bg1"/>
                </a:solidFill>
              </a:rPr>
              <a:t>全面推进法治中国建设</a:t>
            </a:r>
            <a:endParaRPr lang="zh-CN" altLang="en-US" sz="2800" b="1" dirty="0">
              <a:solidFill>
                <a:schemeClr val="bg1"/>
              </a:solidFill>
            </a:endParaRPr>
          </a:p>
        </p:txBody>
      </p:sp>
      <p:grpSp>
        <p:nvGrpSpPr>
          <p:cNvPr id="29" name="组合 28"/>
          <p:cNvGrpSpPr/>
          <p:nvPr/>
        </p:nvGrpSpPr>
        <p:grpSpPr>
          <a:xfrm>
            <a:off x="3450650" y="5341346"/>
            <a:ext cx="664429" cy="643114"/>
            <a:chOff x="3030538" y="663575"/>
            <a:chExt cx="1435101" cy="1389063"/>
          </a:xfrm>
          <a:solidFill>
            <a:schemeClr val="bg1"/>
          </a:solidFill>
        </p:grpSpPr>
        <p:sp>
          <p:nvSpPr>
            <p:cNvPr id="30" name="Freeform 11"/>
            <p:cNvSpPr>
              <a:spLocks noEditPoints="1"/>
            </p:cNvSpPr>
            <p:nvPr/>
          </p:nvSpPr>
          <p:spPr bwMode="auto">
            <a:xfrm>
              <a:off x="3030538" y="671513"/>
              <a:ext cx="1098550" cy="1103313"/>
            </a:xfrm>
            <a:custGeom>
              <a:avLst/>
              <a:gdLst>
                <a:gd name="T0" fmla="*/ 188 w 376"/>
                <a:gd name="T1" fmla="*/ 0 h 377"/>
                <a:gd name="T2" fmla="*/ 0 w 376"/>
                <a:gd name="T3" fmla="*/ 189 h 377"/>
                <a:gd name="T4" fmla="*/ 188 w 376"/>
                <a:gd name="T5" fmla="*/ 377 h 377"/>
                <a:gd name="T6" fmla="*/ 376 w 376"/>
                <a:gd name="T7" fmla="*/ 189 h 377"/>
                <a:gd name="T8" fmla="*/ 188 w 376"/>
                <a:gd name="T9" fmla="*/ 0 h 377"/>
                <a:gd name="T10" fmla="*/ 188 w 376"/>
                <a:gd name="T11" fmla="*/ 329 h 377"/>
                <a:gd name="T12" fmla="*/ 48 w 376"/>
                <a:gd name="T13" fmla="*/ 189 h 377"/>
                <a:gd name="T14" fmla="*/ 188 w 376"/>
                <a:gd name="T15" fmla="*/ 48 h 377"/>
                <a:gd name="T16" fmla="*/ 328 w 376"/>
                <a:gd name="T17" fmla="*/ 189 h 377"/>
                <a:gd name="T18" fmla="*/ 188 w 376"/>
                <a:gd name="T19" fmla="*/ 329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377">
                  <a:moveTo>
                    <a:pt x="188" y="0"/>
                  </a:moveTo>
                  <a:cubicBezTo>
                    <a:pt x="84" y="0"/>
                    <a:pt x="0" y="85"/>
                    <a:pt x="0" y="189"/>
                  </a:cubicBezTo>
                  <a:cubicBezTo>
                    <a:pt x="0" y="292"/>
                    <a:pt x="84" y="377"/>
                    <a:pt x="188" y="377"/>
                  </a:cubicBezTo>
                  <a:cubicBezTo>
                    <a:pt x="292" y="377"/>
                    <a:pt x="376" y="292"/>
                    <a:pt x="376" y="189"/>
                  </a:cubicBezTo>
                  <a:cubicBezTo>
                    <a:pt x="376" y="85"/>
                    <a:pt x="292" y="0"/>
                    <a:pt x="188" y="0"/>
                  </a:cubicBezTo>
                  <a:close/>
                  <a:moveTo>
                    <a:pt x="188" y="329"/>
                  </a:moveTo>
                  <a:cubicBezTo>
                    <a:pt x="111" y="329"/>
                    <a:pt x="48" y="266"/>
                    <a:pt x="48" y="189"/>
                  </a:cubicBezTo>
                  <a:cubicBezTo>
                    <a:pt x="48" y="111"/>
                    <a:pt x="111" y="48"/>
                    <a:pt x="188" y="48"/>
                  </a:cubicBezTo>
                  <a:cubicBezTo>
                    <a:pt x="265" y="48"/>
                    <a:pt x="328" y="111"/>
                    <a:pt x="328" y="189"/>
                  </a:cubicBezTo>
                  <a:cubicBezTo>
                    <a:pt x="328" y="266"/>
                    <a:pt x="265" y="329"/>
                    <a:pt x="188" y="3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2"/>
            <p:cNvSpPr/>
            <p:nvPr/>
          </p:nvSpPr>
          <p:spPr bwMode="auto">
            <a:xfrm>
              <a:off x="3933826" y="1538288"/>
              <a:ext cx="111125" cy="115888"/>
            </a:xfrm>
            <a:custGeom>
              <a:avLst/>
              <a:gdLst>
                <a:gd name="T0" fmla="*/ 34 w 38"/>
                <a:gd name="T1" fmla="*/ 4 h 40"/>
                <a:gd name="T2" fmla="*/ 34 w 38"/>
                <a:gd name="T3" fmla="*/ 19 h 40"/>
                <a:gd name="T4" fmla="*/ 19 w 38"/>
                <a:gd name="T5" fmla="*/ 35 h 40"/>
                <a:gd name="T6" fmla="*/ 4 w 38"/>
                <a:gd name="T7" fmla="*/ 36 h 40"/>
                <a:gd name="T8" fmla="*/ 4 w 38"/>
                <a:gd name="T9" fmla="*/ 36 h 40"/>
                <a:gd name="T10" fmla="*/ 5 w 38"/>
                <a:gd name="T11" fmla="*/ 21 h 40"/>
                <a:gd name="T12" fmla="*/ 19 w 38"/>
                <a:gd name="T13" fmla="*/ 6 h 40"/>
                <a:gd name="T14" fmla="*/ 34 w 38"/>
                <a:gd name="T15" fmla="*/ 4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0">
                  <a:moveTo>
                    <a:pt x="34" y="4"/>
                  </a:moveTo>
                  <a:cubicBezTo>
                    <a:pt x="38" y="8"/>
                    <a:pt x="38" y="15"/>
                    <a:pt x="34" y="19"/>
                  </a:cubicBezTo>
                  <a:cubicBezTo>
                    <a:pt x="19" y="35"/>
                    <a:pt x="19" y="35"/>
                    <a:pt x="19" y="35"/>
                  </a:cubicBezTo>
                  <a:cubicBezTo>
                    <a:pt x="15" y="39"/>
                    <a:pt x="8" y="40"/>
                    <a:pt x="4" y="36"/>
                  </a:cubicBezTo>
                  <a:cubicBezTo>
                    <a:pt x="4" y="36"/>
                    <a:pt x="4" y="36"/>
                    <a:pt x="4" y="36"/>
                  </a:cubicBezTo>
                  <a:cubicBezTo>
                    <a:pt x="0" y="32"/>
                    <a:pt x="1" y="26"/>
                    <a:pt x="5" y="21"/>
                  </a:cubicBezTo>
                  <a:cubicBezTo>
                    <a:pt x="19" y="6"/>
                    <a:pt x="19" y="6"/>
                    <a:pt x="19" y="6"/>
                  </a:cubicBezTo>
                  <a:cubicBezTo>
                    <a:pt x="24" y="1"/>
                    <a:pt x="30" y="0"/>
                    <a:pt x="3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3"/>
            <p:cNvSpPr/>
            <p:nvPr/>
          </p:nvSpPr>
          <p:spPr bwMode="auto">
            <a:xfrm>
              <a:off x="3971926" y="1573213"/>
              <a:ext cx="493713" cy="479425"/>
            </a:xfrm>
            <a:custGeom>
              <a:avLst/>
              <a:gdLst>
                <a:gd name="T0" fmla="*/ 163 w 169"/>
                <a:gd name="T1" fmla="*/ 104 h 164"/>
                <a:gd name="T2" fmla="*/ 162 w 169"/>
                <a:gd name="T3" fmla="*/ 129 h 164"/>
                <a:gd name="T4" fmla="*/ 137 w 169"/>
                <a:gd name="T5" fmla="*/ 155 h 164"/>
                <a:gd name="T6" fmla="*/ 112 w 169"/>
                <a:gd name="T7" fmla="*/ 158 h 164"/>
                <a:gd name="T8" fmla="*/ 112 w 169"/>
                <a:gd name="T9" fmla="*/ 158 h 164"/>
                <a:gd name="T10" fmla="*/ 7 w 169"/>
                <a:gd name="T11" fmla="*/ 33 h 164"/>
                <a:gd name="T12" fmla="*/ 32 w 169"/>
                <a:gd name="T13" fmla="*/ 7 h 164"/>
                <a:gd name="T14" fmla="*/ 163 w 169"/>
                <a:gd name="T15" fmla="*/ 10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64">
                  <a:moveTo>
                    <a:pt x="163" y="104"/>
                  </a:moveTo>
                  <a:cubicBezTo>
                    <a:pt x="169" y="110"/>
                    <a:pt x="169" y="121"/>
                    <a:pt x="162" y="129"/>
                  </a:cubicBezTo>
                  <a:cubicBezTo>
                    <a:pt x="137" y="155"/>
                    <a:pt x="137" y="155"/>
                    <a:pt x="137" y="155"/>
                  </a:cubicBezTo>
                  <a:cubicBezTo>
                    <a:pt x="130" y="163"/>
                    <a:pt x="119" y="164"/>
                    <a:pt x="112" y="158"/>
                  </a:cubicBezTo>
                  <a:cubicBezTo>
                    <a:pt x="112" y="158"/>
                    <a:pt x="112" y="158"/>
                    <a:pt x="112" y="158"/>
                  </a:cubicBezTo>
                  <a:cubicBezTo>
                    <a:pt x="105" y="151"/>
                    <a:pt x="0" y="41"/>
                    <a:pt x="7" y="33"/>
                  </a:cubicBezTo>
                  <a:cubicBezTo>
                    <a:pt x="32" y="7"/>
                    <a:pt x="32" y="7"/>
                    <a:pt x="32" y="7"/>
                  </a:cubicBezTo>
                  <a:cubicBezTo>
                    <a:pt x="39" y="0"/>
                    <a:pt x="156" y="97"/>
                    <a:pt x="163"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4"/>
            <p:cNvSpPr/>
            <p:nvPr/>
          </p:nvSpPr>
          <p:spPr bwMode="auto">
            <a:xfrm>
              <a:off x="4000501" y="771525"/>
              <a:ext cx="271463" cy="58738"/>
            </a:xfrm>
            <a:custGeom>
              <a:avLst/>
              <a:gdLst>
                <a:gd name="T0" fmla="*/ 93 w 93"/>
                <a:gd name="T1" fmla="*/ 10 h 20"/>
                <a:gd name="T2" fmla="*/ 83 w 93"/>
                <a:gd name="T3" fmla="*/ 20 h 20"/>
                <a:gd name="T4" fmla="*/ 9 w 93"/>
                <a:gd name="T5" fmla="*/ 20 h 20"/>
                <a:gd name="T6" fmla="*/ 0 w 93"/>
                <a:gd name="T7" fmla="*/ 10 h 20"/>
                <a:gd name="T8" fmla="*/ 0 w 93"/>
                <a:gd name="T9" fmla="*/ 10 h 20"/>
                <a:gd name="T10" fmla="*/ 9 w 93"/>
                <a:gd name="T11" fmla="*/ 0 h 20"/>
                <a:gd name="T12" fmla="*/ 83 w 93"/>
                <a:gd name="T13" fmla="*/ 0 h 20"/>
                <a:gd name="T14" fmla="*/ 93 w 93"/>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20">
                  <a:moveTo>
                    <a:pt x="93" y="10"/>
                  </a:moveTo>
                  <a:cubicBezTo>
                    <a:pt x="93" y="15"/>
                    <a:pt x="89" y="20"/>
                    <a:pt x="83" y="20"/>
                  </a:cubicBezTo>
                  <a:cubicBezTo>
                    <a:pt x="9" y="20"/>
                    <a:pt x="9" y="20"/>
                    <a:pt x="9" y="20"/>
                  </a:cubicBezTo>
                  <a:cubicBezTo>
                    <a:pt x="4" y="20"/>
                    <a:pt x="0" y="15"/>
                    <a:pt x="0" y="10"/>
                  </a:cubicBezTo>
                  <a:cubicBezTo>
                    <a:pt x="0" y="10"/>
                    <a:pt x="0" y="10"/>
                    <a:pt x="0" y="10"/>
                  </a:cubicBezTo>
                  <a:cubicBezTo>
                    <a:pt x="0" y="4"/>
                    <a:pt x="4" y="0"/>
                    <a:pt x="9" y="0"/>
                  </a:cubicBezTo>
                  <a:cubicBezTo>
                    <a:pt x="83" y="0"/>
                    <a:pt x="83" y="0"/>
                    <a:pt x="83" y="0"/>
                  </a:cubicBezTo>
                  <a:cubicBezTo>
                    <a:pt x="89" y="0"/>
                    <a:pt x="93" y="4"/>
                    <a:pt x="9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5"/>
            <p:cNvSpPr/>
            <p:nvPr/>
          </p:nvSpPr>
          <p:spPr bwMode="auto">
            <a:xfrm>
              <a:off x="4108451" y="663575"/>
              <a:ext cx="55563" cy="271463"/>
            </a:xfrm>
            <a:custGeom>
              <a:avLst/>
              <a:gdLst>
                <a:gd name="T0" fmla="*/ 9 w 19"/>
                <a:gd name="T1" fmla="*/ 0 h 93"/>
                <a:gd name="T2" fmla="*/ 19 w 19"/>
                <a:gd name="T3" fmla="*/ 10 h 93"/>
                <a:gd name="T4" fmla="*/ 19 w 19"/>
                <a:gd name="T5" fmla="*/ 84 h 93"/>
                <a:gd name="T6" fmla="*/ 9 w 19"/>
                <a:gd name="T7" fmla="*/ 93 h 93"/>
                <a:gd name="T8" fmla="*/ 9 w 19"/>
                <a:gd name="T9" fmla="*/ 93 h 93"/>
                <a:gd name="T10" fmla="*/ 0 w 19"/>
                <a:gd name="T11" fmla="*/ 84 h 93"/>
                <a:gd name="T12" fmla="*/ 0 w 19"/>
                <a:gd name="T13" fmla="*/ 10 h 93"/>
                <a:gd name="T14" fmla="*/ 9 w 19"/>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93">
                  <a:moveTo>
                    <a:pt x="9" y="0"/>
                  </a:moveTo>
                  <a:cubicBezTo>
                    <a:pt x="15" y="0"/>
                    <a:pt x="19" y="4"/>
                    <a:pt x="19" y="10"/>
                  </a:cubicBezTo>
                  <a:cubicBezTo>
                    <a:pt x="19" y="84"/>
                    <a:pt x="19" y="84"/>
                    <a:pt x="19" y="84"/>
                  </a:cubicBezTo>
                  <a:cubicBezTo>
                    <a:pt x="19" y="89"/>
                    <a:pt x="15" y="93"/>
                    <a:pt x="9" y="93"/>
                  </a:cubicBezTo>
                  <a:cubicBezTo>
                    <a:pt x="9" y="93"/>
                    <a:pt x="9" y="93"/>
                    <a:pt x="9" y="93"/>
                  </a:cubicBezTo>
                  <a:cubicBezTo>
                    <a:pt x="4" y="93"/>
                    <a:pt x="0" y="89"/>
                    <a:pt x="0" y="84"/>
                  </a:cubicBezTo>
                  <a:cubicBezTo>
                    <a:pt x="0" y="10"/>
                    <a:pt x="0" y="10"/>
                    <a:pt x="0" y="10"/>
                  </a:cubicBezTo>
                  <a:cubicBezTo>
                    <a:pt x="0" y="4"/>
                    <a:pt x="4"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6"/>
            <p:cNvSpPr/>
            <p:nvPr/>
          </p:nvSpPr>
          <p:spPr bwMode="auto">
            <a:xfrm>
              <a:off x="3590926" y="844550"/>
              <a:ext cx="354013" cy="287338"/>
            </a:xfrm>
            <a:custGeom>
              <a:avLst/>
              <a:gdLst>
                <a:gd name="T0" fmla="*/ 105 w 121"/>
                <a:gd name="T1" fmla="*/ 93 h 98"/>
                <a:gd name="T2" fmla="*/ 7 w 121"/>
                <a:gd name="T3" fmla="*/ 15 h 98"/>
                <a:gd name="T4" fmla="*/ 7 w 121"/>
                <a:gd name="T5" fmla="*/ 15 h 98"/>
                <a:gd name="T6" fmla="*/ 1 w 121"/>
                <a:gd name="T7" fmla="*/ 7 h 98"/>
                <a:gd name="T8" fmla="*/ 1 w 121"/>
                <a:gd name="T9" fmla="*/ 7 h 98"/>
                <a:gd name="T10" fmla="*/ 9 w 121"/>
                <a:gd name="T11" fmla="*/ 0 h 98"/>
                <a:gd name="T12" fmla="*/ 9 w 121"/>
                <a:gd name="T13" fmla="*/ 0 h 98"/>
                <a:gd name="T14" fmla="*/ 119 w 121"/>
                <a:gd name="T15" fmla="*/ 88 h 98"/>
                <a:gd name="T16" fmla="*/ 119 w 121"/>
                <a:gd name="T17" fmla="*/ 88 h 98"/>
                <a:gd name="T18" fmla="*/ 115 w 121"/>
                <a:gd name="T19" fmla="*/ 98 h 98"/>
                <a:gd name="T20" fmla="*/ 115 w 121"/>
                <a:gd name="T21" fmla="*/ 98 h 98"/>
                <a:gd name="T22" fmla="*/ 112 w 121"/>
                <a:gd name="T23" fmla="*/ 98 h 98"/>
                <a:gd name="T24" fmla="*/ 112 w 121"/>
                <a:gd name="T25" fmla="*/ 98 h 98"/>
                <a:gd name="T26" fmla="*/ 105 w 121"/>
                <a:gd name="T27"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 h="98">
                  <a:moveTo>
                    <a:pt x="105" y="93"/>
                  </a:moveTo>
                  <a:cubicBezTo>
                    <a:pt x="91" y="51"/>
                    <a:pt x="53" y="19"/>
                    <a:pt x="7" y="15"/>
                  </a:cubicBezTo>
                  <a:cubicBezTo>
                    <a:pt x="7" y="15"/>
                    <a:pt x="7" y="15"/>
                    <a:pt x="7" y="15"/>
                  </a:cubicBezTo>
                  <a:cubicBezTo>
                    <a:pt x="3" y="14"/>
                    <a:pt x="0" y="11"/>
                    <a:pt x="1" y="7"/>
                  </a:cubicBezTo>
                  <a:cubicBezTo>
                    <a:pt x="1" y="7"/>
                    <a:pt x="1" y="7"/>
                    <a:pt x="1" y="7"/>
                  </a:cubicBezTo>
                  <a:cubicBezTo>
                    <a:pt x="1" y="3"/>
                    <a:pt x="5" y="0"/>
                    <a:pt x="9" y="0"/>
                  </a:cubicBezTo>
                  <a:cubicBezTo>
                    <a:pt x="9" y="0"/>
                    <a:pt x="9" y="0"/>
                    <a:pt x="9" y="0"/>
                  </a:cubicBezTo>
                  <a:cubicBezTo>
                    <a:pt x="61" y="5"/>
                    <a:pt x="103" y="41"/>
                    <a:pt x="119" y="88"/>
                  </a:cubicBezTo>
                  <a:cubicBezTo>
                    <a:pt x="119" y="88"/>
                    <a:pt x="119" y="88"/>
                    <a:pt x="119" y="88"/>
                  </a:cubicBezTo>
                  <a:cubicBezTo>
                    <a:pt x="121" y="92"/>
                    <a:pt x="118" y="96"/>
                    <a:pt x="115" y="98"/>
                  </a:cubicBezTo>
                  <a:cubicBezTo>
                    <a:pt x="115" y="98"/>
                    <a:pt x="115" y="98"/>
                    <a:pt x="115" y="98"/>
                  </a:cubicBezTo>
                  <a:cubicBezTo>
                    <a:pt x="114" y="98"/>
                    <a:pt x="113" y="98"/>
                    <a:pt x="112" y="98"/>
                  </a:cubicBezTo>
                  <a:cubicBezTo>
                    <a:pt x="112" y="98"/>
                    <a:pt x="112" y="98"/>
                    <a:pt x="112" y="98"/>
                  </a:cubicBezTo>
                  <a:cubicBezTo>
                    <a:pt x="109" y="98"/>
                    <a:pt x="106" y="96"/>
                    <a:pt x="105"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Oval 17"/>
            <p:cNvSpPr>
              <a:spLocks noChangeArrowheads="1"/>
            </p:cNvSpPr>
            <p:nvPr/>
          </p:nvSpPr>
          <p:spPr bwMode="auto">
            <a:xfrm>
              <a:off x="3906838" y="1149350"/>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9" name="Freeform 5"/>
          <p:cNvSpPr/>
          <p:nvPr/>
        </p:nvSpPr>
        <p:spPr bwMode="auto">
          <a:xfrm>
            <a:off x="6095468" y="1705040"/>
            <a:ext cx="861448" cy="1723960"/>
          </a:xfrm>
          <a:custGeom>
            <a:avLst/>
            <a:gdLst>
              <a:gd name="T0" fmla="*/ 0 w 6745"/>
              <a:gd name="T1" fmla="*/ 13488 h 13488"/>
              <a:gd name="T2" fmla="*/ 6745 w 6745"/>
              <a:gd name="T3" fmla="*/ 1807 h 13488"/>
              <a:gd name="T4" fmla="*/ 0 w 6745"/>
              <a:gd name="T5" fmla="*/ 0 h 13488"/>
              <a:gd name="T6" fmla="*/ 0 w 6745"/>
              <a:gd name="T7" fmla="*/ 13488 h 13488"/>
            </a:gdLst>
            <a:ahLst/>
            <a:cxnLst>
              <a:cxn ang="0">
                <a:pos x="T0" y="T1"/>
              </a:cxn>
              <a:cxn ang="0">
                <a:pos x="T2" y="T3"/>
              </a:cxn>
              <a:cxn ang="0">
                <a:pos x="T4" y="T5"/>
              </a:cxn>
              <a:cxn ang="0">
                <a:pos x="T6" y="T7"/>
              </a:cxn>
            </a:cxnLst>
            <a:rect l="0" t="0" r="r" b="b"/>
            <a:pathLst>
              <a:path w="6745" h="13488">
                <a:moveTo>
                  <a:pt x="0" y="13488"/>
                </a:moveTo>
                <a:lnTo>
                  <a:pt x="6745" y="1807"/>
                </a:lnTo>
                <a:cubicBezTo>
                  <a:pt x="4694" y="623"/>
                  <a:pt x="2368" y="0"/>
                  <a:pt x="0" y="0"/>
                </a:cubicBezTo>
                <a:lnTo>
                  <a:pt x="0" y="13488"/>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60" name="Freeform 6"/>
          <p:cNvSpPr>
            <a:spLocks noEditPoints="1"/>
          </p:cNvSpPr>
          <p:nvPr/>
        </p:nvSpPr>
        <p:spPr bwMode="auto">
          <a:xfrm>
            <a:off x="6089079" y="1698651"/>
            <a:ext cx="874226" cy="1736738"/>
          </a:xfrm>
          <a:custGeom>
            <a:avLst/>
            <a:gdLst>
              <a:gd name="T0" fmla="*/ 7 w 6843"/>
              <a:gd name="T1" fmla="*/ 13512 h 13588"/>
              <a:gd name="T2" fmla="*/ 6769 w 6843"/>
              <a:gd name="T3" fmla="*/ 1897 h 13588"/>
              <a:gd name="T4" fmla="*/ 6382 w 6843"/>
              <a:gd name="T5" fmla="*/ 1682 h 13588"/>
              <a:gd name="T6" fmla="*/ 5990 w 6843"/>
              <a:gd name="T7" fmla="*/ 1480 h 13588"/>
              <a:gd name="T8" fmla="*/ 5592 w 6843"/>
              <a:gd name="T9" fmla="*/ 1292 h 13588"/>
              <a:gd name="T10" fmla="*/ 5188 w 6843"/>
              <a:gd name="T11" fmla="*/ 1117 h 13588"/>
              <a:gd name="T12" fmla="*/ 4780 w 6843"/>
              <a:gd name="T13" fmla="*/ 956 h 13588"/>
              <a:gd name="T14" fmla="*/ 4367 w 6843"/>
              <a:gd name="T15" fmla="*/ 808 h 13588"/>
              <a:gd name="T16" fmla="*/ 3949 w 6843"/>
              <a:gd name="T17" fmla="*/ 674 h 13588"/>
              <a:gd name="T18" fmla="*/ 3527 w 6843"/>
              <a:gd name="T19" fmla="*/ 554 h 13588"/>
              <a:gd name="T20" fmla="*/ 3102 w 6843"/>
              <a:gd name="T21" fmla="*/ 447 h 13588"/>
              <a:gd name="T22" fmla="*/ 2673 w 6843"/>
              <a:gd name="T23" fmla="*/ 354 h 13588"/>
              <a:gd name="T24" fmla="*/ 2241 w 6843"/>
              <a:gd name="T25" fmla="*/ 276 h 13588"/>
              <a:gd name="T26" fmla="*/ 1806 w 6843"/>
              <a:gd name="T27" fmla="*/ 212 h 13588"/>
              <a:gd name="T28" fmla="*/ 1369 w 6843"/>
              <a:gd name="T29" fmla="*/ 161 h 13588"/>
              <a:gd name="T30" fmla="*/ 930 w 6843"/>
              <a:gd name="T31" fmla="*/ 125 h 13588"/>
              <a:gd name="T32" fmla="*/ 490 w 6843"/>
              <a:gd name="T33" fmla="*/ 103 h 13588"/>
              <a:gd name="T34" fmla="*/ 48 w 6843"/>
              <a:gd name="T35" fmla="*/ 96 h 13588"/>
              <a:gd name="T36" fmla="*/ 96 w 6843"/>
              <a:gd name="T37" fmla="*/ 13536 h 13588"/>
              <a:gd name="T38" fmla="*/ 15 w 6843"/>
              <a:gd name="T39" fmla="*/ 14 h 13588"/>
              <a:gd name="T40" fmla="*/ 271 w 6843"/>
              <a:gd name="T41" fmla="*/ 2 h 13588"/>
              <a:gd name="T42" fmla="*/ 716 w 6843"/>
              <a:gd name="T43" fmla="*/ 17 h 13588"/>
              <a:gd name="T44" fmla="*/ 1159 w 6843"/>
              <a:gd name="T45" fmla="*/ 46 h 13588"/>
              <a:gd name="T46" fmla="*/ 1600 w 6843"/>
              <a:gd name="T47" fmla="*/ 89 h 13588"/>
              <a:gd name="T48" fmla="*/ 2039 w 6843"/>
              <a:gd name="T49" fmla="*/ 147 h 13588"/>
              <a:gd name="T50" fmla="*/ 2475 w 6843"/>
              <a:gd name="T51" fmla="*/ 219 h 13588"/>
              <a:gd name="T52" fmla="*/ 2908 w 6843"/>
              <a:gd name="T53" fmla="*/ 306 h 13588"/>
              <a:gd name="T54" fmla="*/ 3338 w 6843"/>
              <a:gd name="T55" fmla="*/ 406 h 13588"/>
              <a:gd name="T56" fmla="*/ 3766 w 6843"/>
              <a:gd name="T57" fmla="*/ 520 h 13588"/>
              <a:gd name="T58" fmla="*/ 4188 w 6843"/>
              <a:gd name="T59" fmla="*/ 648 h 13588"/>
              <a:gd name="T60" fmla="*/ 4606 w 6843"/>
              <a:gd name="T61" fmla="*/ 790 h 13588"/>
              <a:gd name="T62" fmla="*/ 5020 w 6843"/>
              <a:gd name="T63" fmla="*/ 946 h 13588"/>
              <a:gd name="T64" fmla="*/ 5430 w 6843"/>
              <a:gd name="T65" fmla="*/ 1115 h 13588"/>
              <a:gd name="T66" fmla="*/ 5833 w 6843"/>
              <a:gd name="T67" fmla="*/ 1298 h 13588"/>
              <a:gd name="T68" fmla="*/ 6231 w 6843"/>
              <a:gd name="T69" fmla="*/ 1494 h 13588"/>
              <a:gd name="T70" fmla="*/ 6624 w 6843"/>
              <a:gd name="T71" fmla="*/ 1704 h 13588"/>
              <a:gd name="T72" fmla="*/ 6839 w 6843"/>
              <a:gd name="T73" fmla="*/ 1842 h 13588"/>
              <a:gd name="T74" fmla="*/ 90 w 6843"/>
              <a:gd name="T75" fmla="*/ 13560 h 13588"/>
              <a:gd name="T76" fmla="*/ 0 w 6843"/>
              <a:gd name="T77" fmla="*/ 13536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3" h="13588">
                <a:moveTo>
                  <a:pt x="96" y="13536"/>
                </a:moveTo>
                <a:lnTo>
                  <a:pt x="7" y="13512"/>
                </a:lnTo>
                <a:lnTo>
                  <a:pt x="6751" y="1831"/>
                </a:lnTo>
                <a:lnTo>
                  <a:pt x="6769" y="1897"/>
                </a:lnTo>
                <a:lnTo>
                  <a:pt x="6576" y="1787"/>
                </a:lnTo>
                <a:lnTo>
                  <a:pt x="6382" y="1682"/>
                </a:lnTo>
                <a:lnTo>
                  <a:pt x="6187" y="1580"/>
                </a:lnTo>
                <a:lnTo>
                  <a:pt x="5990" y="1480"/>
                </a:lnTo>
                <a:lnTo>
                  <a:pt x="5792" y="1385"/>
                </a:lnTo>
                <a:lnTo>
                  <a:pt x="5592" y="1292"/>
                </a:lnTo>
                <a:lnTo>
                  <a:pt x="5391" y="1203"/>
                </a:lnTo>
                <a:lnTo>
                  <a:pt x="5188" y="1117"/>
                </a:lnTo>
                <a:lnTo>
                  <a:pt x="4985" y="1035"/>
                </a:lnTo>
                <a:lnTo>
                  <a:pt x="4780" y="956"/>
                </a:lnTo>
                <a:lnTo>
                  <a:pt x="4574" y="881"/>
                </a:lnTo>
                <a:lnTo>
                  <a:pt x="4367" y="808"/>
                </a:lnTo>
                <a:lnTo>
                  <a:pt x="4158" y="740"/>
                </a:lnTo>
                <a:lnTo>
                  <a:pt x="3949" y="674"/>
                </a:lnTo>
                <a:lnTo>
                  <a:pt x="3738" y="612"/>
                </a:lnTo>
                <a:lnTo>
                  <a:pt x="3527" y="554"/>
                </a:lnTo>
                <a:lnTo>
                  <a:pt x="3314" y="499"/>
                </a:lnTo>
                <a:lnTo>
                  <a:pt x="3102" y="447"/>
                </a:lnTo>
                <a:lnTo>
                  <a:pt x="2888" y="399"/>
                </a:lnTo>
                <a:lnTo>
                  <a:pt x="2673" y="354"/>
                </a:lnTo>
                <a:lnTo>
                  <a:pt x="2457" y="314"/>
                </a:lnTo>
                <a:lnTo>
                  <a:pt x="2241" y="276"/>
                </a:lnTo>
                <a:lnTo>
                  <a:pt x="2024" y="242"/>
                </a:lnTo>
                <a:lnTo>
                  <a:pt x="1806" y="212"/>
                </a:lnTo>
                <a:lnTo>
                  <a:pt x="1588" y="185"/>
                </a:lnTo>
                <a:lnTo>
                  <a:pt x="1369" y="161"/>
                </a:lnTo>
                <a:lnTo>
                  <a:pt x="1150" y="141"/>
                </a:lnTo>
                <a:lnTo>
                  <a:pt x="930" y="125"/>
                </a:lnTo>
                <a:lnTo>
                  <a:pt x="710" y="112"/>
                </a:lnTo>
                <a:lnTo>
                  <a:pt x="490" y="103"/>
                </a:lnTo>
                <a:lnTo>
                  <a:pt x="269" y="98"/>
                </a:lnTo>
                <a:lnTo>
                  <a:pt x="48" y="96"/>
                </a:lnTo>
                <a:lnTo>
                  <a:pt x="96" y="48"/>
                </a:lnTo>
                <a:lnTo>
                  <a:pt x="96" y="13536"/>
                </a:lnTo>
                <a:close/>
                <a:moveTo>
                  <a:pt x="0" y="48"/>
                </a:moveTo>
                <a:cubicBezTo>
                  <a:pt x="0" y="35"/>
                  <a:pt x="6" y="23"/>
                  <a:pt x="15" y="14"/>
                </a:cubicBezTo>
                <a:cubicBezTo>
                  <a:pt x="24" y="5"/>
                  <a:pt x="36" y="0"/>
                  <a:pt x="49" y="0"/>
                </a:cubicBezTo>
                <a:lnTo>
                  <a:pt x="271" y="2"/>
                </a:lnTo>
                <a:lnTo>
                  <a:pt x="494" y="8"/>
                </a:lnTo>
                <a:lnTo>
                  <a:pt x="716" y="17"/>
                </a:lnTo>
                <a:lnTo>
                  <a:pt x="938" y="29"/>
                </a:lnTo>
                <a:lnTo>
                  <a:pt x="1159" y="46"/>
                </a:lnTo>
                <a:lnTo>
                  <a:pt x="1380" y="66"/>
                </a:lnTo>
                <a:lnTo>
                  <a:pt x="1600" y="89"/>
                </a:lnTo>
                <a:lnTo>
                  <a:pt x="1820" y="116"/>
                </a:lnTo>
                <a:lnTo>
                  <a:pt x="2039" y="147"/>
                </a:lnTo>
                <a:lnTo>
                  <a:pt x="2257" y="181"/>
                </a:lnTo>
                <a:lnTo>
                  <a:pt x="2475" y="219"/>
                </a:lnTo>
                <a:lnTo>
                  <a:pt x="2692" y="260"/>
                </a:lnTo>
                <a:lnTo>
                  <a:pt x="2908" y="306"/>
                </a:lnTo>
                <a:lnTo>
                  <a:pt x="3124" y="354"/>
                </a:lnTo>
                <a:lnTo>
                  <a:pt x="3338" y="406"/>
                </a:lnTo>
                <a:lnTo>
                  <a:pt x="3553" y="461"/>
                </a:lnTo>
                <a:lnTo>
                  <a:pt x="3766" y="520"/>
                </a:lnTo>
                <a:lnTo>
                  <a:pt x="3977" y="583"/>
                </a:lnTo>
                <a:lnTo>
                  <a:pt x="4188" y="648"/>
                </a:lnTo>
                <a:lnTo>
                  <a:pt x="4398" y="718"/>
                </a:lnTo>
                <a:lnTo>
                  <a:pt x="4606" y="790"/>
                </a:lnTo>
                <a:lnTo>
                  <a:pt x="4814" y="866"/>
                </a:lnTo>
                <a:lnTo>
                  <a:pt x="5020" y="946"/>
                </a:lnTo>
                <a:lnTo>
                  <a:pt x="5226" y="1029"/>
                </a:lnTo>
                <a:lnTo>
                  <a:pt x="5430" y="1115"/>
                </a:lnTo>
                <a:lnTo>
                  <a:pt x="5632" y="1205"/>
                </a:lnTo>
                <a:lnTo>
                  <a:pt x="5833" y="1298"/>
                </a:lnTo>
                <a:lnTo>
                  <a:pt x="6033" y="1395"/>
                </a:lnTo>
                <a:lnTo>
                  <a:pt x="6231" y="1494"/>
                </a:lnTo>
                <a:lnTo>
                  <a:pt x="6428" y="1597"/>
                </a:lnTo>
                <a:lnTo>
                  <a:pt x="6624" y="1704"/>
                </a:lnTo>
                <a:lnTo>
                  <a:pt x="6817" y="1813"/>
                </a:lnTo>
                <a:cubicBezTo>
                  <a:pt x="6828" y="1820"/>
                  <a:pt x="6836" y="1830"/>
                  <a:pt x="6839" y="1842"/>
                </a:cubicBezTo>
                <a:cubicBezTo>
                  <a:pt x="6843" y="1855"/>
                  <a:pt x="6841" y="1868"/>
                  <a:pt x="6835" y="1879"/>
                </a:cubicBezTo>
                <a:lnTo>
                  <a:pt x="90" y="13560"/>
                </a:lnTo>
                <a:cubicBezTo>
                  <a:pt x="79" y="13579"/>
                  <a:pt x="57" y="13588"/>
                  <a:pt x="36" y="13583"/>
                </a:cubicBezTo>
                <a:cubicBezTo>
                  <a:pt x="15" y="13577"/>
                  <a:pt x="0" y="13558"/>
                  <a:pt x="0" y="13536"/>
                </a:cubicBezTo>
                <a:lnTo>
                  <a:pt x="0" y="48"/>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61" name="Freeform 7"/>
          <p:cNvSpPr/>
          <p:nvPr/>
        </p:nvSpPr>
        <p:spPr bwMode="auto">
          <a:xfrm>
            <a:off x="6095468" y="1936108"/>
            <a:ext cx="1492892" cy="1492892"/>
          </a:xfrm>
          <a:custGeom>
            <a:avLst/>
            <a:gdLst>
              <a:gd name="T0" fmla="*/ 0 w 5841"/>
              <a:gd name="T1" fmla="*/ 5840 h 5840"/>
              <a:gd name="T2" fmla="*/ 5841 w 5841"/>
              <a:gd name="T3" fmla="*/ 2468 h 5840"/>
              <a:gd name="T4" fmla="*/ 3373 w 5841"/>
              <a:gd name="T5" fmla="*/ 0 h 5840"/>
              <a:gd name="T6" fmla="*/ 0 w 5841"/>
              <a:gd name="T7" fmla="*/ 5840 h 5840"/>
            </a:gdLst>
            <a:ahLst/>
            <a:cxnLst>
              <a:cxn ang="0">
                <a:pos x="T0" y="T1"/>
              </a:cxn>
              <a:cxn ang="0">
                <a:pos x="T2" y="T3"/>
              </a:cxn>
              <a:cxn ang="0">
                <a:pos x="T4" y="T5"/>
              </a:cxn>
              <a:cxn ang="0">
                <a:pos x="T6" y="T7"/>
              </a:cxn>
            </a:cxnLst>
            <a:rect l="0" t="0" r="r" b="b"/>
            <a:pathLst>
              <a:path w="5841" h="5840">
                <a:moveTo>
                  <a:pt x="0" y="5840"/>
                </a:moveTo>
                <a:lnTo>
                  <a:pt x="5841" y="2468"/>
                </a:lnTo>
                <a:cubicBezTo>
                  <a:pt x="5249" y="1443"/>
                  <a:pt x="4398" y="592"/>
                  <a:pt x="3373" y="0"/>
                </a:cubicBezTo>
                <a:lnTo>
                  <a:pt x="0" y="584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62" name="Freeform 8"/>
          <p:cNvSpPr>
            <a:spLocks noEditPoints="1"/>
          </p:cNvSpPr>
          <p:nvPr/>
        </p:nvSpPr>
        <p:spPr bwMode="auto">
          <a:xfrm>
            <a:off x="6089079" y="1929719"/>
            <a:ext cx="1505670" cy="1505670"/>
          </a:xfrm>
          <a:custGeom>
            <a:avLst/>
            <a:gdLst>
              <a:gd name="T0" fmla="*/ 47 w 5892"/>
              <a:gd name="T1" fmla="*/ 5877 h 5892"/>
              <a:gd name="T2" fmla="*/ 14 w 5892"/>
              <a:gd name="T3" fmla="*/ 5845 h 5892"/>
              <a:gd name="T4" fmla="*/ 5855 w 5892"/>
              <a:gd name="T5" fmla="*/ 2473 h 5892"/>
              <a:gd name="T6" fmla="*/ 5847 w 5892"/>
              <a:gd name="T7" fmla="*/ 2506 h 5892"/>
              <a:gd name="T8" fmla="*/ 5791 w 5892"/>
              <a:gd name="T9" fmla="*/ 2410 h 5892"/>
              <a:gd name="T10" fmla="*/ 5733 w 5892"/>
              <a:gd name="T11" fmla="*/ 2316 h 5892"/>
              <a:gd name="T12" fmla="*/ 5613 w 5892"/>
              <a:gd name="T13" fmla="*/ 2130 h 5892"/>
              <a:gd name="T14" fmla="*/ 5488 w 5892"/>
              <a:gd name="T15" fmla="*/ 1949 h 5892"/>
              <a:gd name="T16" fmla="*/ 5357 w 5892"/>
              <a:gd name="T17" fmla="*/ 1773 h 5892"/>
              <a:gd name="T18" fmla="*/ 5220 w 5892"/>
              <a:gd name="T19" fmla="*/ 1601 h 5892"/>
              <a:gd name="T20" fmla="*/ 5078 w 5892"/>
              <a:gd name="T21" fmla="*/ 1433 h 5892"/>
              <a:gd name="T22" fmla="*/ 4931 w 5892"/>
              <a:gd name="T23" fmla="*/ 1271 h 5892"/>
              <a:gd name="T24" fmla="*/ 4778 w 5892"/>
              <a:gd name="T25" fmla="*/ 1113 h 5892"/>
              <a:gd name="T26" fmla="*/ 4621 w 5892"/>
              <a:gd name="T27" fmla="*/ 961 h 5892"/>
              <a:gd name="T28" fmla="*/ 4458 w 5892"/>
              <a:gd name="T29" fmla="*/ 814 h 5892"/>
              <a:gd name="T30" fmla="*/ 4291 w 5892"/>
              <a:gd name="T31" fmla="*/ 671 h 5892"/>
              <a:gd name="T32" fmla="*/ 4119 w 5892"/>
              <a:gd name="T33" fmla="*/ 535 h 5892"/>
              <a:gd name="T34" fmla="*/ 3942 w 5892"/>
              <a:gd name="T35" fmla="*/ 404 h 5892"/>
              <a:gd name="T36" fmla="*/ 3761 w 5892"/>
              <a:gd name="T37" fmla="*/ 278 h 5892"/>
              <a:gd name="T38" fmla="*/ 3576 w 5892"/>
              <a:gd name="T39" fmla="*/ 159 h 5892"/>
              <a:gd name="T40" fmla="*/ 3482 w 5892"/>
              <a:gd name="T41" fmla="*/ 101 h 5892"/>
              <a:gd name="T42" fmla="*/ 3387 w 5892"/>
              <a:gd name="T43" fmla="*/ 45 h 5892"/>
              <a:gd name="T44" fmla="*/ 3420 w 5892"/>
              <a:gd name="T45" fmla="*/ 37 h 5892"/>
              <a:gd name="T46" fmla="*/ 47 w 5892"/>
              <a:gd name="T47" fmla="*/ 5877 h 5892"/>
              <a:gd name="T48" fmla="*/ 3378 w 5892"/>
              <a:gd name="T49" fmla="*/ 13 h 5892"/>
              <a:gd name="T50" fmla="*/ 3393 w 5892"/>
              <a:gd name="T51" fmla="*/ 2 h 5892"/>
              <a:gd name="T52" fmla="*/ 3411 w 5892"/>
              <a:gd name="T53" fmla="*/ 4 h 5892"/>
              <a:gd name="T54" fmla="*/ 3507 w 5892"/>
              <a:gd name="T55" fmla="*/ 60 h 5892"/>
              <a:gd name="T56" fmla="*/ 3602 w 5892"/>
              <a:gd name="T57" fmla="*/ 119 h 5892"/>
              <a:gd name="T58" fmla="*/ 3788 w 5892"/>
              <a:gd name="T59" fmla="*/ 239 h 5892"/>
              <a:gd name="T60" fmla="*/ 3971 w 5892"/>
              <a:gd name="T61" fmla="*/ 365 h 5892"/>
              <a:gd name="T62" fmla="*/ 4149 w 5892"/>
              <a:gd name="T63" fmla="*/ 497 h 5892"/>
              <a:gd name="T64" fmla="*/ 4322 w 5892"/>
              <a:gd name="T65" fmla="*/ 635 h 5892"/>
              <a:gd name="T66" fmla="*/ 4490 w 5892"/>
              <a:gd name="T67" fmla="*/ 778 h 5892"/>
              <a:gd name="T68" fmla="*/ 4654 w 5892"/>
              <a:gd name="T69" fmla="*/ 926 h 5892"/>
              <a:gd name="T70" fmla="*/ 4813 w 5892"/>
              <a:gd name="T71" fmla="*/ 1080 h 5892"/>
              <a:gd name="T72" fmla="*/ 4967 w 5892"/>
              <a:gd name="T73" fmla="*/ 1239 h 5892"/>
              <a:gd name="T74" fmla="*/ 5115 w 5892"/>
              <a:gd name="T75" fmla="*/ 1402 h 5892"/>
              <a:gd name="T76" fmla="*/ 5258 w 5892"/>
              <a:gd name="T77" fmla="*/ 1571 h 5892"/>
              <a:gd name="T78" fmla="*/ 5395 w 5892"/>
              <a:gd name="T79" fmla="*/ 1744 h 5892"/>
              <a:gd name="T80" fmla="*/ 5527 w 5892"/>
              <a:gd name="T81" fmla="*/ 1922 h 5892"/>
              <a:gd name="T82" fmla="*/ 5654 w 5892"/>
              <a:gd name="T83" fmla="*/ 2104 h 5892"/>
              <a:gd name="T84" fmla="*/ 5774 w 5892"/>
              <a:gd name="T85" fmla="*/ 2291 h 5892"/>
              <a:gd name="T86" fmla="*/ 5832 w 5892"/>
              <a:gd name="T87" fmla="*/ 2386 h 5892"/>
              <a:gd name="T88" fmla="*/ 5888 w 5892"/>
              <a:gd name="T89" fmla="*/ 2481 h 5892"/>
              <a:gd name="T90" fmla="*/ 5891 w 5892"/>
              <a:gd name="T91" fmla="*/ 2500 h 5892"/>
              <a:gd name="T92" fmla="*/ 5879 w 5892"/>
              <a:gd name="T93" fmla="*/ 2514 h 5892"/>
              <a:gd name="T94" fmla="*/ 38 w 5892"/>
              <a:gd name="T95" fmla="*/ 5886 h 5892"/>
              <a:gd name="T96" fmla="*/ 9 w 5892"/>
              <a:gd name="T97" fmla="*/ 5882 h 5892"/>
              <a:gd name="T98" fmla="*/ 6 w 5892"/>
              <a:gd name="T99" fmla="*/ 5853 h 5892"/>
              <a:gd name="T100" fmla="*/ 3378 w 5892"/>
              <a:gd name="T101" fmla="*/ 13 h 5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92" h="5892">
                <a:moveTo>
                  <a:pt x="47" y="5877"/>
                </a:moveTo>
                <a:lnTo>
                  <a:pt x="14" y="5845"/>
                </a:lnTo>
                <a:lnTo>
                  <a:pt x="5855" y="2473"/>
                </a:lnTo>
                <a:lnTo>
                  <a:pt x="5847" y="2506"/>
                </a:lnTo>
                <a:lnTo>
                  <a:pt x="5791" y="2410"/>
                </a:lnTo>
                <a:lnTo>
                  <a:pt x="5733" y="2316"/>
                </a:lnTo>
                <a:lnTo>
                  <a:pt x="5613" y="2130"/>
                </a:lnTo>
                <a:lnTo>
                  <a:pt x="5488" y="1949"/>
                </a:lnTo>
                <a:lnTo>
                  <a:pt x="5357" y="1773"/>
                </a:lnTo>
                <a:lnTo>
                  <a:pt x="5220" y="1601"/>
                </a:lnTo>
                <a:lnTo>
                  <a:pt x="5078" y="1433"/>
                </a:lnTo>
                <a:lnTo>
                  <a:pt x="4931" y="1271"/>
                </a:lnTo>
                <a:lnTo>
                  <a:pt x="4778" y="1113"/>
                </a:lnTo>
                <a:lnTo>
                  <a:pt x="4621" y="961"/>
                </a:lnTo>
                <a:lnTo>
                  <a:pt x="4458" y="814"/>
                </a:lnTo>
                <a:lnTo>
                  <a:pt x="4291" y="671"/>
                </a:lnTo>
                <a:lnTo>
                  <a:pt x="4119" y="535"/>
                </a:lnTo>
                <a:lnTo>
                  <a:pt x="3942" y="404"/>
                </a:lnTo>
                <a:lnTo>
                  <a:pt x="3761" y="278"/>
                </a:lnTo>
                <a:lnTo>
                  <a:pt x="3576" y="159"/>
                </a:lnTo>
                <a:lnTo>
                  <a:pt x="3482" y="101"/>
                </a:lnTo>
                <a:lnTo>
                  <a:pt x="3387" y="45"/>
                </a:lnTo>
                <a:lnTo>
                  <a:pt x="3420" y="37"/>
                </a:lnTo>
                <a:lnTo>
                  <a:pt x="47" y="5877"/>
                </a:lnTo>
                <a:close/>
                <a:moveTo>
                  <a:pt x="3378" y="13"/>
                </a:moveTo>
                <a:cubicBezTo>
                  <a:pt x="3381" y="7"/>
                  <a:pt x="3386" y="3"/>
                  <a:pt x="3393" y="2"/>
                </a:cubicBezTo>
                <a:cubicBezTo>
                  <a:pt x="3399" y="0"/>
                  <a:pt x="3405" y="1"/>
                  <a:pt x="3411" y="4"/>
                </a:cubicBezTo>
                <a:lnTo>
                  <a:pt x="3507" y="60"/>
                </a:lnTo>
                <a:lnTo>
                  <a:pt x="3602" y="119"/>
                </a:lnTo>
                <a:lnTo>
                  <a:pt x="3788" y="239"/>
                </a:lnTo>
                <a:lnTo>
                  <a:pt x="3971" y="365"/>
                </a:lnTo>
                <a:lnTo>
                  <a:pt x="4149" y="497"/>
                </a:lnTo>
                <a:lnTo>
                  <a:pt x="4322" y="635"/>
                </a:lnTo>
                <a:lnTo>
                  <a:pt x="4490" y="778"/>
                </a:lnTo>
                <a:lnTo>
                  <a:pt x="4654" y="926"/>
                </a:lnTo>
                <a:lnTo>
                  <a:pt x="4813" y="1080"/>
                </a:lnTo>
                <a:lnTo>
                  <a:pt x="4967" y="1239"/>
                </a:lnTo>
                <a:lnTo>
                  <a:pt x="5115" y="1402"/>
                </a:lnTo>
                <a:lnTo>
                  <a:pt x="5258" y="1571"/>
                </a:lnTo>
                <a:lnTo>
                  <a:pt x="5395" y="1744"/>
                </a:lnTo>
                <a:lnTo>
                  <a:pt x="5527" y="1922"/>
                </a:lnTo>
                <a:lnTo>
                  <a:pt x="5654" y="2104"/>
                </a:lnTo>
                <a:lnTo>
                  <a:pt x="5774" y="2291"/>
                </a:lnTo>
                <a:lnTo>
                  <a:pt x="5832" y="2386"/>
                </a:lnTo>
                <a:lnTo>
                  <a:pt x="5888" y="2481"/>
                </a:lnTo>
                <a:cubicBezTo>
                  <a:pt x="5891" y="2487"/>
                  <a:pt x="5892" y="2493"/>
                  <a:pt x="5891" y="2500"/>
                </a:cubicBezTo>
                <a:cubicBezTo>
                  <a:pt x="5889" y="2506"/>
                  <a:pt x="5885" y="2511"/>
                  <a:pt x="5879" y="2514"/>
                </a:cubicBezTo>
                <a:lnTo>
                  <a:pt x="38" y="5886"/>
                </a:lnTo>
                <a:cubicBezTo>
                  <a:pt x="29" y="5892"/>
                  <a:pt x="17" y="5890"/>
                  <a:pt x="9" y="5882"/>
                </a:cubicBezTo>
                <a:cubicBezTo>
                  <a:pt x="2" y="5875"/>
                  <a:pt x="0" y="5863"/>
                  <a:pt x="6" y="5853"/>
                </a:cubicBezTo>
                <a:lnTo>
                  <a:pt x="3378" y="13"/>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63" name="Freeform 9"/>
          <p:cNvSpPr/>
          <p:nvPr/>
        </p:nvSpPr>
        <p:spPr bwMode="auto">
          <a:xfrm>
            <a:off x="6095468" y="2566488"/>
            <a:ext cx="1723960" cy="862512"/>
          </a:xfrm>
          <a:custGeom>
            <a:avLst/>
            <a:gdLst>
              <a:gd name="T0" fmla="*/ 0 w 6745"/>
              <a:gd name="T1" fmla="*/ 3372 h 3372"/>
              <a:gd name="T2" fmla="*/ 6745 w 6745"/>
              <a:gd name="T3" fmla="*/ 3372 h 3372"/>
              <a:gd name="T4" fmla="*/ 5841 w 6745"/>
              <a:gd name="T5" fmla="*/ 0 h 3372"/>
              <a:gd name="T6" fmla="*/ 0 w 6745"/>
              <a:gd name="T7" fmla="*/ 3372 h 3372"/>
            </a:gdLst>
            <a:ahLst/>
            <a:cxnLst>
              <a:cxn ang="0">
                <a:pos x="T0" y="T1"/>
              </a:cxn>
              <a:cxn ang="0">
                <a:pos x="T2" y="T3"/>
              </a:cxn>
              <a:cxn ang="0">
                <a:pos x="T4" y="T5"/>
              </a:cxn>
              <a:cxn ang="0">
                <a:pos x="T6" y="T7"/>
              </a:cxn>
            </a:cxnLst>
            <a:rect l="0" t="0" r="r" b="b"/>
            <a:pathLst>
              <a:path w="6745" h="3372">
                <a:moveTo>
                  <a:pt x="0" y="3372"/>
                </a:moveTo>
                <a:lnTo>
                  <a:pt x="6745" y="3372"/>
                </a:lnTo>
                <a:cubicBezTo>
                  <a:pt x="6745" y="2189"/>
                  <a:pt x="6433" y="1026"/>
                  <a:pt x="5841" y="0"/>
                </a:cubicBezTo>
                <a:lnTo>
                  <a:pt x="0" y="3372"/>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64" name="Freeform 10"/>
          <p:cNvSpPr>
            <a:spLocks noEditPoints="1"/>
          </p:cNvSpPr>
          <p:nvPr/>
        </p:nvSpPr>
        <p:spPr bwMode="auto">
          <a:xfrm>
            <a:off x="6089079" y="2561163"/>
            <a:ext cx="1736738" cy="874226"/>
          </a:xfrm>
          <a:custGeom>
            <a:avLst/>
            <a:gdLst>
              <a:gd name="T0" fmla="*/ 26 w 6795"/>
              <a:gd name="T1" fmla="*/ 3372 h 3420"/>
              <a:gd name="T2" fmla="*/ 6747 w 6795"/>
              <a:gd name="T3" fmla="*/ 3397 h 3420"/>
              <a:gd name="T4" fmla="*/ 6743 w 6795"/>
              <a:gd name="T5" fmla="*/ 3175 h 3420"/>
              <a:gd name="T6" fmla="*/ 6733 w 6795"/>
              <a:gd name="T7" fmla="*/ 2955 h 3420"/>
              <a:gd name="T8" fmla="*/ 6714 w 6795"/>
              <a:gd name="T9" fmla="*/ 2736 h 3420"/>
              <a:gd name="T10" fmla="*/ 6689 w 6795"/>
              <a:gd name="T11" fmla="*/ 2517 h 3420"/>
              <a:gd name="T12" fmla="*/ 6657 w 6795"/>
              <a:gd name="T13" fmla="*/ 2300 h 3420"/>
              <a:gd name="T14" fmla="*/ 6618 w 6795"/>
              <a:gd name="T15" fmla="*/ 2084 h 3420"/>
              <a:gd name="T16" fmla="*/ 6571 w 6795"/>
              <a:gd name="T17" fmla="*/ 1870 h 3420"/>
              <a:gd name="T18" fmla="*/ 6518 w 6795"/>
              <a:gd name="T19" fmla="*/ 1657 h 3420"/>
              <a:gd name="T20" fmla="*/ 6458 w 6795"/>
              <a:gd name="T21" fmla="*/ 1446 h 3420"/>
              <a:gd name="T22" fmla="*/ 6391 w 6795"/>
              <a:gd name="T23" fmla="*/ 1237 h 3420"/>
              <a:gd name="T24" fmla="*/ 6317 w 6795"/>
              <a:gd name="T25" fmla="*/ 1031 h 3420"/>
              <a:gd name="T26" fmla="*/ 6236 w 6795"/>
              <a:gd name="T27" fmla="*/ 826 h 3420"/>
              <a:gd name="T28" fmla="*/ 6149 w 6795"/>
              <a:gd name="T29" fmla="*/ 625 h 3420"/>
              <a:gd name="T30" fmla="*/ 6055 w 6795"/>
              <a:gd name="T31" fmla="*/ 426 h 3420"/>
              <a:gd name="T32" fmla="*/ 5954 w 6795"/>
              <a:gd name="T33" fmla="*/ 229 h 3420"/>
              <a:gd name="T34" fmla="*/ 5847 w 6795"/>
              <a:gd name="T35" fmla="*/ 36 h 3420"/>
              <a:gd name="T36" fmla="*/ 38 w 6795"/>
              <a:gd name="T37" fmla="*/ 3417 h 3420"/>
              <a:gd name="T38" fmla="*/ 5874 w 6795"/>
              <a:gd name="T39" fmla="*/ 1 h 3420"/>
              <a:gd name="T40" fmla="*/ 5943 w 6795"/>
              <a:gd name="T41" fmla="*/ 109 h 3420"/>
              <a:gd name="T42" fmla="*/ 6048 w 6795"/>
              <a:gd name="T43" fmla="*/ 306 h 3420"/>
              <a:gd name="T44" fmla="*/ 6146 w 6795"/>
              <a:gd name="T45" fmla="*/ 505 h 3420"/>
              <a:gd name="T46" fmla="*/ 6238 w 6795"/>
              <a:gd name="T47" fmla="*/ 706 h 3420"/>
              <a:gd name="T48" fmla="*/ 6322 w 6795"/>
              <a:gd name="T49" fmla="*/ 911 h 3420"/>
              <a:gd name="T50" fmla="*/ 6400 w 6795"/>
              <a:gd name="T51" fmla="*/ 1118 h 3420"/>
              <a:gd name="T52" fmla="*/ 6471 w 6795"/>
              <a:gd name="T53" fmla="*/ 1327 h 3420"/>
              <a:gd name="T54" fmla="*/ 6535 w 6795"/>
              <a:gd name="T55" fmla="*/ 1539 h 3420"/>
              <a:gd name="T56" fmla="*/ 6592 w 6795"/>
              <a:gd name="T57" fmla="*/ 1752 h 3420"/>
              <a:gd name="T58" fmla="*/ 6642 w 6795"/>
              <a:gd name="T59" fmla="*/ 1967 h 3420"/>
              <a:gd name="T60" fmla="*/ 6685 w 6795"/>
              <a:gd name="T61" fmla="*/ 2184 h 3420"/>
              <a:gd name="T62" fmla="*/ 6721 w 6795"/>
              <a:gd name="T63" fmla="*/ 2402 h 3420"/>
              <a:gd name="T64" fmla="*/ 6750 w 6795"/>
              <a:gd name="T65" fmla="*/ 2621 h 3420"/>
              <a:gd name="T66" fmla="*/ 6772 w 6795"/>
              <a:gd name="T67" fmla="*/ 2842 h 3420"/>
              <a:gd name="T68" fmla="*/ 6787 w 6795"/>
              <a:gd name="T69" fmla="*/ 3063 h 3420"/>
              <a:gd name="T70" fmla="*/ 6794 w 6795"/>
              <a:gd name="T71" fmla="*/ 3285 h 3420"/>
              <a:gd name="T72" fmla="*/ 6788 w 6795"/>
              <a:gd name="T73" fmla="*/ 3413 h 3420"/>
              <a:gd name="T74" fmla="*/ 26 w 6795"/>
              <a:gd name="T75" fmla="*/ 3420 h 3420"/>
              <a:gd name="T76" fmla="*/ 14 w 6795"/>
              <a:gd name="T77" fmla="*/ 3376 h 3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95" h="3420">
                <a:moveTo>
                  <a:pt x="38" y="3417"/>
                </a:moveTo>
                <a:lnTo>
                  <a:pt x="26" y="3372"/>
                </a:lnTo>
                <a:lnTo>
                  <a:pt x="6771" y="3372"/>
                </a:lnTo>
                <a:lnTo>
                  <a:pt x="6747" y="3397"/>
                </a:lnTo>
                <a:lnTo>
                  <a:pt x="6746" y="3286"/>
                </a:lnTo>
                <a:lnTo>
                  <a:pt x="6743" y="3175"/>
                </a:lnTo>
                <a:lnTo>
                  <a:pt x="6739" y="3065"/>
                </a:lnTo>
                <a:lnTo>
                  <a:pt x="6733" y="2955"/>
                </a:lnTo>
                <a:lnTo>
                  <a:pt x="6724" y="2845"/>
                </a:lnTo>
                <a:lnTo>
                  <a:pt x="6714" y="2736"/>
                </a:lnTo>
                <a:lnTo>
                  <a:pt x="6703" y="2626"/>
                </a:lnTo>
                <a:lnTo>
                  <a:pt x="6689" y="2517"/>
                </a:lnTo>
                <a:lnTo>
                  <a:pt x="6674" y="2409"/>
                </a:lnTo>
                <a:lnTo>
                  <a:pt x="6657" y="2300"/>
                </a:lnTo>
                <a:lnTo>
                  <a:pt x="6638" y="2192"/>
                </a:lnTo>
                <a:lnTo>
                  <a:pt x="6618" y="2084"/>
                </a:lnTo>
                <a:lnTo>
                  <a:pt x="6595" y="1977"/>
                </a:lnTo>
                <a:lnTo>
                  <a:pt x="6571" y="1870"/>
                </a:lnTo>
                <a:lnTo>
                  <a:pt x="6545" y="1763"/>
                </a:lnTo>
                <a:lnTo>
                  <a:pt x="6518" y="1657"/>
                </a:lnTo>
                <a:lnTo>
                  <a:pt x="6489" y="1551"/>
                </a:lnTo>
                <a:lnTo>
                  <a:pt x="6458" y="1446"/>
                </a:lnTo>
                <a:lnTo>
                  <a:pt x="6425" y="1342"/>
                </a:lnTo>
                <a:lnTo>
                  <a:pt x="6391" y="1237"/>
                </a:lnTo>
                <a:lnTo>
                  <a:pt x="6355" y="1134"/>
                </a:lnTo>
                <a:lnTo>
                  <a:pt x="6317" y="1031"/>
                </a:lnTo>
                <a:lnTo>
                  <a:pt x="6277" y="928"/>
                </a:lnTo>
                <a:lnTo>
                  <a:pt x="6236" y="826"/>
                </a:lnTo>
                <a:lnTo>
                  <a:pt x="6193" y="725"/>
                </a:lnTo>
                <a:lnTo>
                  <a:pt x="6149" y="625"/>
                </a:lnTo>
                <a:lnTo>
                  <a:pt x="6102" y="525"/>
                </a:lnTo>
                <a:lnTo>
                  <a:pt x="6055" y="426"/>
                </a:lnTo>
                <a:lnTo>
                  <a:pt x="6005" y="327"/>
                </a:lnTo>
                <a:lnTo>
                  <a:pt x="5954" y="229"/>
                </a:lnTo>
                <a:lnTo>
                  <a:pt x="5901" y="132"/>
                </a:lnTo>
                <a:lnTo>
                  <a:pt x="5847" y="36"/>
                </a:lnTo>
                <a:lnTo>
                  <a:pt x="5879" y="45"/>
                </a:lnTo>
                <a:lnTo>
                  <a:pt x="38" y="3417"/>
                </a:lnTo>
                <a:close/>
                <a:moveTo>
                  <a:pt x="5855" y="4"/>
                </a:moveTo>
                <a:cubicBezTo>
                  <a:pt x="5861" y="0"/>
                  <a:pt x="5868" y="0"/>
                  <a:pt x="5874" y="1"/>
                </a:cubicBezTo>
                <a:cubicBezTo>
                  <a:pt x="5880" y="3"/>
                  <a:pt x="5885" y="7"/>
                  <a:pt x="5888" y="13"/>
                </a:cubicBezTo>
                <a:lnTo>
                  <a:pt x="5943" y="109"/>
                </a:lnTo>
                <a:lnTo>
                  <a:pt x="5996" y="207"/>
                </a:lnTo>
                <a:lnTo>
                  <a:pt x="6048" y="306"/>
                </a:lnTo>
                <a:lnTo>
                  <a:pt x="6098" y="405"/>
                </a:lnTo>
                <a:lnTo>
                  <a:pt x="6146" y="505"/>
                </a:lnTo>
                <a:lnTo>
                  <a:pt x="6193" y="605"/>
                </a:lnTo>
                <a:lnTo>
                  <a:pt x="6238" y="706"/>
                </a:lnTo>
                <a:lnTo>
                  <a:pt x="6281" y="808"/>
                </a:lnTo>
                <a:lnTo>
                  <a:pt x="6322" y="911"/>
                </a:lnTo>
                <a:lnTo>
                  <a:pt x="6362" y="1014"/>
                </a:lnTo>
                <a:lnTo>
                  <a:pt x="6400" y="1118"/>
                </a:lnTo>
                <a:lnTo>
                  <a:pt x="6436" y="1222"/>
                </a:lnTo>
                <a:lnTo>
                  <a:pt x="6471" y="1327"/>
                </a:lnTo>
                <a:lnTo>
                  <a:pt x="6504" y="1433"/>
                </a:lnTo>
                <a:lnTo>
                  <a:pt x="6535" y="1539"/>
                </a:lnTo>
                <a:lnTo>
                  <a:pt x="6564" y="1645"/>
                </a:lnTo>
                <a:lnTo>
                  <a:pt x="6592" y="1752"/>
                </a:lnTo>
                <a:lnTo>
                  <a:pt x="6618" y="1859"/>
                </a:lnTo>
                <a:lnTo>
                  <a:pt x="6642" y="1967"/>
                </a:lnTo>
                <a:lnTo>
                  <a:pt x="6665" y="2075"/>
                </a:lnTo>
                <a:lnTo>
                  <a:pt x="6685" y="2184"/>
                </a:lnTo>
                <a:lnTo>
                  <a:pt x="6704" y="2293"/>
                </a:lnTo>
                <a:lnTo>
                  <a:pt x="6721" y="2402"/>
                </a:lnTo>
                <a:lnTo>
                  <a:pt x="6737" y="2512"/>
                </a:lnTo>
                <a:lnTo>
                  <a:pt x="6750" y="2621"/>
                </a:lnTo>
                <a:lnTo>
                  <a:pt x="6762" y="2731"/>
                </a:lnTo>
                <a:lnTo>
                  <a:pt x="6772" y="2842"/>
                </a:lnTo>
                <a:lnTo>
                  <a:pt x="6780" y="2952"/>
                </a:lnTo>
                <a:lnTo>
                  <a:pt x="6787" y="3063"/>
                </a:lnTo>
                <a:lnTo>
                  <a:pt x="6791" y="3174"/>
                </a:lnTo>
                <a:lnTo>
                  <a:pt x="6794" y="3285"/>
                </a:lnTo>
                <a:lnTo>
                  <a:pt x="6795" y="3396"/>
                </a:lnTo>
                <a:cubicBezTo>
                  <a:pt x="6795" y="3403"/>
                  <a:pt x="6793" y="3409"/>
                  <a:pt x="6788" y="3413"/>
                </a:cubicBezTo>
                <a:cubicBezTo>
                  <a:pt x="6784" y="3418"/>
                  <a:pt x="6777" y="3420"/>
                  <a:pt x="6771" y="3420"/>
                </a:cubicBezTo>
                <a:lnTo>
                  <a:pt x="26" y="3420"/>
                </a:lnTo>
                <a:cubicBezTo>
                  <a:pt x="16" y="3420"/>
                  <a:pt x="6" y="3413"/>
                  <a:pt x="3" y="3403"/>
                </a:cubicBezTo>
                <a:cubicBezTo>
                  <a:pt x="0" y="3392"/>
                  <a:pt x="5" y="3381"/>
                  <a:pt x="14" y="3376"/>
                </a:cubicBezTo>
                <a:lnTo>
                  <a:pt x="5855" y="4"/>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65" name="Freeform 23"/>
          <p:cNvSpPr/>
          <p:nvPr/>
        </p:nvSpPr>
        <p:spPr bwMode="auto">
          <a:xfrm>
            <a:off x="4371508" y="2566488"/>
            <a:ext cx="1723960" cy="862512"/>
          </a:xfrm>
          <a:custGeom>
            <a:avLst/>
            <a:gdLst>
              <a:gd name="T0" fmla="*/ 13488 w 13488"/>
              <a:gd name="T1" fmla="*/ 6744 h 6744"/>
              <a:gd name="T2" fmla="*/ 1807 w 13488"/>
              <a:gd name="T3" fmla="*/ 0 h 6744"/>
              <a:gd name="T4" fmla="*/ 0 w 13488"/>
              <a:gd name="T5" fmla="*/ 6744 h 6744"/>
              <a:gd name="T6" fmla="*/ 13488 w 13488"/>
              <a:gd name="T7" fmla="*/ 6744 h 6744"/>
            </a:gdLst>
            <a:ahLst/>
            <a:cxnLst>
              <a:cxn ang="0">
                <a:pos x="T0" y="T1"/>
              </a:cxn>
              <a:cxn ang="0">
                <a:pos x="T2" y="T3"/>
              </a:cxn>
              <a:cxn ang="0">
                <a:pos x="T4" y="T5"/>
              </a:cxn>
              <a:cxn ang="0">
                <a:pos x="T6" y="T7"/>
              </a:cxn>
            </a:cxnLst>
            <a:rect l="0" t="0" r="r" b="b"/>
            <a:pathLst>
              <a:path w="13488" h="6744">
                <a:moveTo>
                  <a:pt x="13488" y="6744"/>
                </a:moveTo>
                <a:lnTo>
                  <a:pt x="1807" y="0"/>
                </a:lnTo>
                <a:cubicBezTo>
                  <a:pt x="623" y="2051"/>
                  <a:pt x="0" y="4377"/>
                  <a:pt x="0" y="6744"/>
                </a:cubicBezTo>
                <a:lnTo>
                  <a:pt x="13488" y="6744"/>
                </a:lnTo>
                <a:close/>
              </a:path>
            </a:pathLst>
          </a:custGeom>
          <a:solidFill>
            <a:srgbClr val="2EA7E0"/>
          </a:solidFill>
          <a:ln w="0">
            <a:noFill/>
            <a:prstDash val="solid"/>
            <a:round/>
          </a:ln>
        </p:spPr>
        <p:txBody>
          <a:bodyPr vert="horz" wrap="square" lIns="91440" tIns="45720" rIns="91440" bIns="45720" numCol="1" anchor="t" anchorCtr="0" compatLnSpc="1"/>
          <a:lstStyle/>
          <a:p>
            <a:endParaRPr lang="zh-CN" altLang="en-US"/>
          </a:p>
        </p:txBody>
      </p:sp>
      <p:sp>
        <p:nvSpPr>
          <p:cNvPr id="66" name="Freeform 24"/>
          <p:cNvSpPr>
            <a:spLocks noEditPoints="1"/>
          </p:cNvSpPr>
          <p:nvPr/>
        </p:nvSpPr>
        <p:spPr bwMode="auto">
          <a:xfrm>
            <a:off x="4366184" y="2561163"/>
            <a:ext cx="1735673" cy="874226"/>
          </a:xfrm>
          <a:custGeom>
            <a:avLst/>
            <a:gdLst>
              <a:gd name="T0" fmla="*/ 13512 w 13588"/>
              <a:gd name="T1" fmla="*/ 6835 h 6841"/>
              <a:gd name="T2" fmla="*/ 1897 w 13588"/>
              <a:gd name="T3" fmla="*/ 73 h 6841"/>
              <a:gd name="T4" fmla="*/ 1682 w 13588"/>
              <a:gd name="T5" fmla="*/ 460 h 6841"/>
              <a:gd name="T6" fmla="*/ 1480 w 13588"/>
              <a:gd name="T7" fmla="*/ 853 h 6841"/>
              <a:gd name="T8" fmla="*/ 1292 w 13588"/>
              <a:gd name="T9" fmla="*/ 1251 h 6841"/>
              <a:gd name="T10" fmla="*/ 1117 w 13588"/>
              <a:gd name="T11" fmla="*/ 1654 h 6841"/>
              <a:gd name="T12" fmla="*/ 956 w 13588"/>
              <a:gd name="T13" fmla="*/ 2063 h 6841"/>
              <a:gd name="T14" fmla="*/ 808 w 13588"/>
              <a:gd name="T15" fmla="*/ 2476 h 6841"/>
              <a:gd name="T16" fmla="*/ 674 w 13588"/>
              <a:gd name="T17" fmla="*/ 2894 h 6841"/>
              <a:gd name="T18" fmla="*/ 554 w 13588"/>
              <a:gd name="T19" fmla="*/ 3315 h 6841"/>
              <a:gd name="T20" fmla="*/ 447 w 13588"/>
              <a:gd name="T21" fmla="*/ 3741 h 6841"/>
              <a:gd name="T22" fmla="*/ 354 w 13588"/>
              <a:gd name="T23" fmla="*/ 4170 h 6841"/>
              <a:gd name="T24" fmla="*/ 276 w 13588"/>
              <a:gd name="T25" fmla="*/ 4602 h 6841"/>
              <a:gd name="T26" fmla="*/ 212 w 13588"/>
              <a:gd name="T27" fmla="*/ 5036 h 6841"/>
              <a:gd name="T28" fmla="*/ 161 w 13588"/>
              <a:gd name="T29" fmla="*/ 5473 h 6841"/>
              <a:gd name="T30" fmla="*/ 125 w 13588"/>
              <a:gd name="T31" fmla="*/ 5912 h 6841"/>
              <a:gd name="T32" fmla="*/ 103 w 13588"/>
              <a:gd name="T33" fmla="*/ 6352 h 6841"/>
              <a:gd name="T34" fmla="*/ 96 w 13588"/>
              <a:gd name="T35" fmla="*/ 6794 h 6841"/>
              <a:gd name="T36" fmla="*/ 13536 w 13588"/>
              <a:gd name="T37" fmla="*/ 6745 h 6841"/>
              <a:gd name="T38" fmla="*/ 14 w 13588"/>
              <a:gd name="T39" fmla="*/ 6827 h 6841"/>
              <a:gd name="T40" fmla="*/ 2 w 13588"/>
              <a:gd name="T41" fmla="*/ 6570 h 6841"/>
              <a:gd name="T42" fmla="*/ 17 w 13588"/>
              <a:gd name="T43" fmla="*/ 6126 h 6841"/>
              <a:gd name="T44" fmla="*/ 46 w 13588"/>
              <a:gd name="T45" fmla="*/ 5683 h 6841"/>
              <a:gd name="T46" fmla="*/ 89 w 13588"/>
              <a:gd name="T47" fmla="*/ 5242 h 6841"/>
              <a:gd name="T48" fmla="*/ 147 w 13588"/>
              <a:gd name="T49" fmla="*/ 4804 h 6841"/>
              <a:gd name="T50" fmla="*/ 219 w 13588"/>
              <a:gd name="T51" fmla="*/ 4367 h 6841"/>
              <a:gd name="T52" fmla="*/ 306 w 13588"/>
              <a:gd name="T53" fmla="*/ 3934 h 6841"/>
              <a:gd name="T54" fmla="*/ 406 w 13588"/>
              <a:gd name="T55" fmla="*/ 3503 h 6841"/>
              <a:gd name="T56" fmla="*/ 520 w 13588"/>
              <a:gd name="T57" fmla="*/ 3077 h 6841"/>
              <a:gd name="T58" fmla="*/ 648 w 13588"/>
              <a:gd name="T59" fmla="*/ 2654 h 6841"/>
              <a:gd name="T60" fmla="*/ 790 w 13588"/>
              <a:gd name="T61" fmla="*/ 2235 h 6841"/>
              <a:gd name="T62" fmla="*/ 946 w 13588"/>
              <a:gd name="T63" fmla="*/ 1822 h 6841"/>
              <a:gd name="T64" fmla="*/ 1115 w 13588"/>
              <a:gd name="T65" fmla="*/ 1412 h 6841"/>
              <a:gd name="T66" fmla="*/ 1298 w 13588"/>
              <a:gd name="T67" fmla="*/ 1009 h 6841"/>
              <a:gd name="T68" fmla="*/ 1494 w 13588"/>
              <a:gd name="T69" fmla="*/ 611 h 6841"/>
              <a:gd name="T70" fmla="*/ 1704 w 13588"/>
              <a:gd name="T71" fmla="*/ 219 h 6841"/>
              <a:gd name="T72" fmla="*/ 1842 w 13588"/>
              <a:gd name="T73" fmla="*/ 3 h 6841"/>
              <a:gd name="T74" fmla="*/ 13560 w 13588"/>
              <a:gd name="T75" fmla="*/ 6752 h 6841"/>
              <a:gd name="T76" fmla="*/ 13536 w 13588"/>
              <a:gd name="T77" fmla="*/ 6841 h 6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88" h="6841">
                <a:moveTo>
                  <a:pt x="13536" y="6745"/>
                </a:moveTo>
                <a:lnTo>
                  <a:pt x="13512" y="6835"/>
                </a:lnTo>
                <a:lnTo>
                  <a:pt x="1831" y="91"/>
                </a:lnTo>
                <a:lnTo>
                  <a:pt x="1897" y="73"/>
                </a:lnTo>
                <a:lnTo>
                  <a:pt x="1787" y="266"/>
                </a:lnTo>
                <a:lnTo>
                  <a:pt x="1682" y="460"/>
                </a:lnTo>
                <a:lnTo>
                  <a:pt x="1580" y="656"/>
                </a:lnTo>
                <a:lnTo>
                  <a:pt x="1480" y="853"/>
                </a:lnTo>
                <a:lnTo>
                  <a:pt x="1385" y="1051"/>
                </a:lnTo>
                <a:lnTo>
                  <a:pt x="1292" y="1251"/>
                </a:lnTo>
                <a:lnTo>
                  <a:pt x="1203" y="1451"/>
                </a:lnTo>
                <a:lnTo>
                  <a:pt x="1117" y="1654"/>
                </a:lnTo>
                <a:lnTo>
                  <a:pt x="1035" y="1858"/>
                </a:lnTo>
                <a:lnTo>
                  <a:pt x="956" y="2063"/>
                </a:lnTo>
                <a:lnTo>
                  <a:pt x="881" y="2268"/>
                </a:lnTo>
                <a:lnTo>
                  <a:pt x="808" y="2476"/>
                </a:lnTo>
                <a:lnTo>
                  <a:pt x="740" y="2684"/>
                </a:lnTo>
                <a:lnTo>
                  <a:pt x="674" y="2894"/>
                </a:lnTo>
                <a:lnTo>
                  <a:pt x="612" y="3104"/>
                </a:lnTo>
                <a:lnTo>
                  <a:pt x="554" y="3315"/>
                </a:lnTo>
                <a:lnTo>
                  <a:pt x="499" y="3527"/>
                </a:lnTo>
                <a:lnTo>
                  <a:pt x="447" y="3741"/>
                </a:lnTo>
                <a:lnTo>
                  <a:pt x="399" y="3955"/>
                </a:lnTo>
                <a:lnTo>
                  <a:pt x="354" y="4170"/>
                </a:lnTo>
                <a:lnTo>
                  <a:pt x="314" y="4385"/>
                </a:lnTo>
                <a:lnTo>
                  <a:pt x="276" y="4602"/>
                </a:lnTo>
                <a:lnTo>
                  <a:pt x="242" y="4818"/>
                </a:lnTo>
                <a:lnTo>
                  <a:pt x="212" y="5036"/>
                </a:lnTo>
                <a:lnTo>
                  <a:pt x="185" y="5254"/>
                </a:lnTo>
                <a:lnTo>
                  <a:pt x="161" y="5473"/>
                </a:lnTo>
                <a:lnTo>
                  <a:pt x="141" y="5692"/>
                </a:lnTo>
                <a:lnTo>
                  <a:pt x="125" y="5912"/>
                </a:lnTo>
                <a:lnTo>
                  <a:pt x="112" y="6132"/>
                </a:lnTo>
                <a:lnTo>
                  <a:pt x="103" y="6352"/>
                </a:lnTo>
                <a:lnTo>
                  <a:pt x="98" y="6573"/>
                </a:lnTo>
                <a:lnTo>
                  <a:pt x="96" y="6794"/>
                </a:lnTo>
                <a:lnTo>
                  <a:pt x="48" y="6745"/>
                </a:lnTo>
                <a:lnTo>
                  <a:pt x="13536" y="6745"/>
                </a:lnTo>
                <a:close/>
                <a:moveTo>
                  <a:pt x="48" y="6841"/>
                </a:moveTo>
                <a:cubicBezTo>
                  <a:pt x="35" y="6841"/>
                  <a:pt x="23" y="6836"/>
                  <a:pt x="14" y="6827"/>
                </a:cubicBezTo>
                <a:cubicBezTo>
                  <a:pt x="5" y="6818"/>
                  <a:pt x="0" y="6806"/>
                  <a:pt x="0" y="6793"/>
                </a:cubicBezTo>
                <a:lnTo>
                  <a:pt x="2" y="6570"/>
                </a:lnTo>
                <a:lnTo>
                  <a:pt x="8" y="6348"/>
                </a:lnTo>
                <a:lnTo>
                  <a:pt x="17" y="6126"/>
                </a:lnTo>
                <a:lnTo>
                  <a:pt x="29" y="5904"/>
                </a:lnTo>
                <a:lnTo>
                  <a:pt x="46" y="5683"/>
                </a:lnTo>
                <a:lnTo>
                  <a:pt x="66" y="5462"/>
                </a:lnTo>
                <a:lnTo>
                  <a:pt x="89" y="5242"/>
                </a:lnTo>
                <a:lnTo>
                  <a:pt x="116" y="5023"/>
                </a:lnTo>
                <a:lnTo>
                  <a:pt x="147" y="4804"/>
                </a:lnTo>
                <a:lnTo>
                  <a:pt x="181" y="4585"/>
                </a:lnTo>
                <a:lnTo>
                  <a:pt x="219" y="4367"/>
                </a:lnTo>
                <a:lnTo>
                  <a:pt x="260" y="4150"/>
                </a:lnTo>
                <a:lnTo>
                  <a:pt x="306" y="3934"/>
                </a:lnTo>
                <a:lnTo>
                  <a:pt x="354" y="3718"/>
                </a:lnTo>
                <a:lnTo>
                  <a:pt x="406" y="3503"/>
                </a:lnTo>
                <a:lnTo>
                  <a:pt x="461" y="3290"/>
                </a:lnTo>
                <a:lnTo>
                  <a:pt x="520" y="3077"/>
                </a:lnTo>
                <a:lnTo>
                  <a:pt x="583" y="2865"/>
                </a:lnTo>
                <a:lnTo>
                  <a:pt x="648" y="2654"/>
                </a:lnTo>
                <a:lnTo>
                  <a:pt x="718" y="2444"/>
                </a:lnTo>
                <a:lnTo>
                  <a:pt x="790" y="2235"/>
                </a:lnTo>
                <a:lnTo>
                  <a:pt x="866" y="2028"/>
                </a:lnTo>
                <a:lnTo>
                  <a:pt x="946" y="1822"/>
                </a:lnTo>
                <a:lnTo>
                  <a:pt x="1029" y="1617"/>
                </a:lnTo>
                <a:lnTo>
                  <a:pt x="1115" y="1412"/>
                </a:lnTo>
                <a:lnTo>
                  <a:pt x="1205" y="1210"/>
                </a:lnTo>
                <a:lnTo>
                  <a:pt x="1298" y="1009"/>
                </a:lnTo>
                <a:lnTo>
                  <a:pt x="1395" y="809"/>
                </a:lnTo>
                <a:lnTo>
                  <a:pt x="1494" y="611"/>
                </a:lnTo>
                <a:lnTo>
                  <a:pt x="1597" y="414"/>
                </a:lnTo>
                <a:lnTo>
                  <a:pt x="1704" y="219"/>
                </a:lnTo>
                <a:lnTo>
                  <a:pt x="1813" y="26"/>
                </a:lnTo>
                <a:cubicBezTo>
                  <a:pt x="1820" y="15"/>
                  <a:pt x="1830" y="7"/>
                  <a:pt x="1842" y="3"/>
                </a:cubicBezTo>
                <a:cubicBezTo>
                  <a:pt x="1855" y="0"/>
                  <a:pt x="1868" y="2"/>
                  <a:pt x="1879" y="8"/>
                </a:cubicBezTo>
                <a:lnTo>
                  <a:pt x="13560" y="6752"/>
                </a:lnTo>
                <a:cubicBezTo>
                  <a:pt x="13579" y="6763"/>
                  <a:pt x="13588" y="6785"/>
                  <a:pt x="13583" y="6806"/>
                </a:cubicBezTo>
                <a:cubicBezTo>
                  <a:pt x="13577" y="6827"/>
                  <a:pt x="13558" y="6841"/>
                  <a:pt x="13536" y="6841"/>
                </a:cubicBezTo>
                <a:lnTo>
                  <a:pt x="48" y="6841"/>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67" name="Freeform 25"/>
          <p:cNvSpPr/>
          <p:nvPr/>
        </p:nvSpPr>
        <p:spPr bwMode="auto">
          <a:xfrm>
            <a:off x="4602576" y="1936108"/>
            <a:ext cx="1492892" cy="1492892"/>
          </a:xfrm>
          <a:custGeom>
            <a:avLst/>
            <a:gdLst>
              <a:gd name="T0" fmla="*/ 11681 w 11681"/>
              <a:gd name="T1" fmla="*/ 11681 h 11681"/>
              <a:gd name="T2" fmla="*/ 4937 w 11681"/>
              <a:gd name="T3" fmla="*/ 0 h 11681"/>
              <a:gd name="T4" fmla="*/ 0 w 11681"/>
              <a:gd name="T5" fmla="*/ 4937 h 11681"/>
              <a:gd name="T6" fmla="*/ 11681 w 11681"/>
              <a:gd name="T7" fmla="*/ 11681 h 11681"/>
            </a:gdLst>
            <a:ahLst/>
            <a:cxnLst>
              <a:cxn ang="0">
                <a:pos x="T0" y="T1"/>
              </a:cxn>
              <a:cxn ang="0">
                <a:pos x="T2" y="T3"/>
              </a:cxn>
              <a:cxn ang="0">
                <a:pos x="T4" y="T5"/>
              </a:cxn>
              <a:cxn ang="0">
                <a:pos x="T6" y="T7"/>
              </a:cxn>
            </a:cxnLst>
            <a:rect l="0" t="0" r="r" b="b"/>
            <a:pathLst>
              <a:path w="11681" h="11681">
                <a:moveTo>
                  <a:pt x="11681" y="11681"/>
                </a:moveTo>
                <a:lnTo>
                  <a:pt x="4937" y="0"/>
                </a:lnTo>
                <a:cubicBezTo>
                  <a:pt x="2886" y="1184"/>
                  <a:pt x="1184" y="2886"/>
                  <a:pt x="0" y="4937"/>
                </a:cubicBezTo>
                <a:lnTo>
                  <a:pt x="11681" y="11681"/>
                </a:lnTo>
                <a:close/>
              </a:path>
            </a:pathLst>
          </a:custGeom>
          <a:solidFill>
            <a:srgbClr val="2EA7E0"/>
          </a:solidFill>
          <a:ln w="0">
            <a:noFill/>
            <a:prstDash val="solid"/>
            <a:round/>
          </a:ln>
        </p:spPr>
        <p:txBody>
          <a:bodyPr vert="horz" wrap="square" lIns="91440" tIns="45720" rIns="91440" bIns="45720" numCol="1" anchor="t" anchorCtr="0" compatLnSpc="1"/>
          <a:lstStyle/>
          <a:p>
            <a:endParaRPr lang="zh-CN" altLang="en-US"/>
          </a:p>
        </p:txBody>
      </p:sp>
      <p:sp>
        <p:nvSpPr>
          <p:cNvPr id="68" name="Freeform 26"/>
          <p:cNvSpPr>
            <a:spLocks noEditPoints="1"/>
          </p:cNvSpPr>
          <p:nvPr/>
        </p:nvSpPr>
        <p:spPr bwMode="auto">
          <a:xfrm>
            <a:off x="4582539" y="1943367"/>
            <a:ext cx="1505670" cy="1505670"/>
          </a:xfrm>
          <a:custGeom>
            <a:avLst/>
            <a:gdLst>
              <a:gd name="T0" fmla="*/ 11755 w 11784"/>
              <a:gd name="T1" fmla="*/ 11690 h 11784"/>
              <a:gd name="T2" fmla="*/ 11690 w 11784"/>
              <a:gd name="T3" fmla="*/ 11755 h 11784"/>
              <a:gd name="T4" fmla="*/ 4946 w 11784"/>
              <a:gd name="T5" fmla="*/ 74 h 11784"/>
              <a:gd name="T6" fmla="*/ 5012 w 11784"/>
              <a:gd name="T7" fmla="*/ 91 h 11784"/>
              <a:gd name="T8" fmla="*/ 4820 w 11784"/>
              <a:gd name="T9" fmla="*/ 204 h 11784"/>
              <a:gd name="T10" fmla="*/ 4632 w 11784"/>
              <a:gd name="T11" fmla="*/ 319 h 11784"/>
              <a:gd name="T12" fmla="*/ 4261 w 11784"/>
              <a:gd name="T13" fmla="*/ 558 h 11784"/>
              <a:gd name="T14" fmla="*/ 3899 w 11784"/>
              <a:gd name="T15" fmla="*/ 809 h 11784"/>
              <a:gd name="T16" fmla="*/ 3546 w 11784"/>
              <a:gd name="T17" fmla="*/ 1071 h 11784"/>
              <a:gd name="T18" fmla="*/ 3202 w 11784"/>
              <a:gd name="T19" fmla="*/ 1344 h 11784"/>
              <a:gd name="T20" fmla="*/ 2867 w 11784"/>
              <a:gd name="T21" fmla="*/ 1629 h 11784"/>
              <a:gd name="T22" fmla="*/ 2542 w 11784"/>
              <a:gd name="T23" fmla="*/ 1923 h 11784"/>
              <a:gd name="T24" fmla="*/ 2227 w 11784"/>
              <a:gd name="T25" fmla="*/ 2228 h 11784"/>
              <a:gd name="T26" fmla="*/ 1922 w 11784"/>
              <a:gd name="T27" fmla="*/ 2543 h 11784"/>
              <a:gd name="T28" fmla="*/ 1628 w 11784"/>
              <a:gd name="T29" fmla="*/ 2868 h 11784"/>
              <a:gd name="T30" fmla="*/ 1343 w 11784"/>
              <a:gd name="T31" fmla="*/ 3203 h 11784"/>
              <a:gd name="T32" fmla="*/ 1070 w 11784"/>
              <a:gd name="T33" fmla="*/ 3547 h 11784"/>
              <a:gd name="T34" fmla="*/ 808 w 11784"/>
              <a:gd name="T35" fmla="*/ 3900 h 11784"/>
              <a:gd name="T36" fmla="*/ 557 w 11784"/>
              <a:gd name="T37" fmla="*/ 4262 h 11784"/>
              <a:gd name="T38" fmla="*/ 318 w 11784"/>
              <a:gd name="T39" fmla="*/ 4633 h 11784"/>
              <a:gd name="T40" fmla="*/ 203 w 11784"/>
              <a:gd name="T41" fmla="*/ 4821 h 11784"/>
              <a:gd name="T42" fmla="*/ 91 w 11784"/>
              <a:gd name="T43" fmla="*/ 5012 h 11784"/>
              <a:gd name="T44" fmla="*/ 74 w 11784"/>
              <a:gd name="T45" fmla="*/ 4946 h 11784"/>
              <a:gd name="T46" fmla="*/ 11755 w 11784"/>
              <a:gd name="T47" fmla="*/ 11690 h 11784"/>
              <a:gd name="T48" fmla="*/ 26 w 11784"/>
              <a:gd name="T49" fmla="*/ 5029 h 11784"/>
              <a:gd name="T50" fmla="*/ 4 w 11784"/>
              <a:gd name="T51" fmla="*/ 5000 h 11784"/>
              <a:gd name="T52" fmla="*/ 9 w 11784"/>
              <a:gd name="T53" fmla="*/ 4963 h 11784"/>
              <a:gd name="T54" fmla="*/ 122 w 11784"/>
              <a:gd name="T55" fmla="*/ 4771 h 11784"/>
              <a:gd name="T56" fmla="*/ 238 w 11784"/>
              <a:gd name="T57" fmla="*/ 4581 h 11784"/>
              <a:gd name="T58" fmla="*/ 478 w 11784"/>
              <a:gd name="T59" fmla="*/ 4208 h 11784"/>
              <a:gd name="T60" fmla="*/ 731 w 11784"/>
              <a:gd name="T61" fmla="*/ 3843 h 11784"/>
              <a:gd name="T62" fmla="*/ 995 w 11784"/>
              <a:gd name="T63" fmla="*/ 3487 h 11784"/>
              <a:gd name="T64" fmla="*/ 1270 w 11784"/>
              <a:gd name="T65" fmla="*/ 3141 h 11784"/>
              <a:gd name="T66" fmla="*/ 1556 w 11784"/>
              <a:gd name="T67" fmla="*/ 2804 h 11784"/>
              <a:gd name="T68" fmla="*/ 1853 w 11784"/>
              <a:gd name="T69" fmla="*/ 2477 h 11784"/>
              <a:gd name="T70" fmla="*/ 2160 w 11784"/>
              <a:gd name="T71" fmla="*/ 2159 h 11784"/>
              <a:gd name="T72" fmla="*/ 2478 w 11784"/>
              <a:gd name="T73" fmla="*/ 1852 h 11784"/>
              <a:gd name="T74" fmla="*/ 2805 w 11784"/>
              <a:gd name="T75" fmla="*/ 1555 h 11784"/>
              <a:gd name="T76" fmla="*/ 3142 w 11784"/>
              <a:gd name="T77" fmla="*/ 1269 h 11784"/>
              <a:gd name="T78" fmla="*/ 3489 w 11784"/>
              <a:gd name="T79" fmla="*/ 994 h 11784"/>
              <a:gd name="T80" fmla="*/ 3844 w 11784"/>
              <a:gd name="T81" fmla="*/ 730 h 11784"/>
              <a:gd name="T82" fmla="*/ 4209 w 11784"/>
              <a:gd name="T83" fmla="*/ 478 h 11784"/>
              <a:gd name="T84" fmla="*/ 4582 w 11784"/>
              <a:gd name="T85" fmla="*/ 237 h 11784"/>
              <a:gd name="T86" fmla="*/ 4772 w 11784"/>
              <a:gd name="T87" fmla="*/ 121 h 11784"/>
              <a:gd name="T88" fmla="*/ 4963 w 11784"/>
              <a:gd name="T89" fmla="*/ 9 h 11784"/>
              <a:gd name="T90" fmla="*/ 5000 w 11784"/>
              <a:gd name="T91" fmla="*/ 4 h 11784"/>
              <a:gd name="T92" fmla="*/ 5029 w 11784"/>
              <a:gd name="T93" fmla="*/ 26 h 11784"/>
              <a:gd name="T94" fmla="*/ 11773 w 11784"/>
              <a:gd name="T95" fmla="*/ 11707 h 11784"/>
              <a:gd name="T96" fmla="*/ 11765 w 11784"/>
              <a:gd name="T97" fmla="*/ 11765 h 11784"/>
              <a:gd name="T98" fmla="*/ 11707 w 11784"/>
              <a:gd name="T99" fmla="*/ 11773 h 11784"/>
              <a:gd name="T100" fmla="*/ 26 w 11784"/>
              <a:gd name="T101" fmla="*/ 5029 h 11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84" h="11784">
                <a:moveTo>
                  <a:pt x="11755" y="11690"/>
                </a:moveTo>
                <a:lnTo>
                  <a:pt x="11690" y="11755"/>
                </a:lnTo>
                <a:lnTo>
                  <a:pt x="4946" y="74"/>
                </a:lnTo>
                <a:lnTo>
                  <a:pt x="5012" y="91"/>
                </a:lnTo>
                <a:lnTo>
                  <a:pt x="4820" y="204"/>
                </a:lnTo>
                <a:lnTo>
                  <a:pt x="4632" y="319"/>
                </a:lnTo>
                <a:lnTo>
                  <a:pt x="4261" y="558"/>
                </a:lnTo>
                <a:lnTo>
                  <a:pt x="3899" y="809"/>
                </a:lnTo>
                <a:lnTo>
                  <a:pt x="3546" y="1071"/>
                </a:lnTo>
                <a:lnTo>
                  <a:pt x="3202" y="1344"/>
                </a:lnTo>
                <a:lnTo>
                  <a:pt x="2867" y="1629"/>
                </a:lnTo>
                <a:lnTo>
                  <a:pt x="2542" y="1923"/>
                </a:lnTo>
                <a:lnTo>
                  <a:pt x="2227" y="2228"/>
                </a:lnTo>
                <a:lnTo>
                  <a:pt x="1922" y="2543"/>
                </a:lnTo>
                <a:lnTo>
                  <a:pt x="1628" y="2868"/>
                </a:lnTo>
                <a:lnTo>
                  <a:pt x="1343" y="3203"/>
                </a:lnTo>
                <a:lnTo>
                  <a:pt x="1070" y="3547"/>
                </a:lnTo>
                <a:lnTo>
                  <a:pt x="808" y="3900"/>
                </a:lnTo>
                <a:lnTo>
                  <a:pt x="557" y="4262"/>
                </a:lnTo>
                <a:lnTo>
                  <a:pt x="318" y="4633"/>
                </a:lnTo>
                <a:lnTo>
                  <a:pt x="203" y="4821"/>
                </a:lnTo>
                <a:lnTo>
                  <a:pt x="91" y="5012"/>
                </a:lnTo>
                <a:lnTo>
                  <a:pt x="74" y="4946"/>
                </a:lnTo>
                <a:lnTo>
                  <a:pt x="11755" y="11690"/>
                </a:lnTo>
                <a:close/>
                <a:moveTo>
                  <a:pt x="26" y="5029"/>
                </a:moveTo>
                <a:cubicBezTo>
                  <a:pt x="15" y="5023"/>
                  <a:pt x="7" y="5012"/>
                  <a:pt x="4" y="5000"/>
                </a:cubicBezTo>
                <a:cubicBezTo>
                  <a:pt x="0" y="4987"/>
                  <a:pt x="2" y="4974"/>
                  <a:pt x="9" y="4963"/>
                </a:cubicBezTo>
                <a:lnTo>
                  <a:pt x="122" y="4771"/>
                </a:lnTo>
                <a:lnTo>
                  <a:pt x="238" y="4581"/>
                </a:lnTo>
                <a:lnTo>
                  <a:pt x="478" y="4208"/>
                </a:lnTo>
                <a:lnTo>
                  <a:pt x="731" y="3843"/>
                </a:lnTo>
                <a:lnTo>
                  <a:pt x="995" y="3487"/>
                </a:lnTo>
                <a:lnTo>
                  <a:pt x="1270" y="3141"/>
                </a:lnTo>
                <a:lnTo>
                  <a:pt x="1556" y="2804"/>
                </a:lnTo>
                <a:lnTo>
                  <a:pt x="1853" y="2477"/>
                </a:lnTo>
                <a:lnTo>
                  <a:pt x="2160" y="2159"/>
                </a:lnTo>
                <a:lnTo>
                  <a:pt x="2478" y="1852"/>
                </a:lnTo>
                <a:lnTo>
                  <a:pt x="2805" y="1555"/>
                </a:lnTo>
                <a:lnTo>
                  <a:pt x="3142" y="1269"/>
                </a:lnTo>
                <a:lnTo>
                  <a:pt x="3489" y="994"/>
                </a:lnTo>
                <a:lnTo>
                  <a:pt x="3844" y="730"/>
                </a:lnTo>
                <a:lnTo>
                  <a:pt x="4209" y="478"/>
                </a:lnTo>
                <a:lnTo>
                  <a:pt x="4582" y="237"/>
                </a:lnTo>
                <a:lnTo>
                  <a:pt x="4772" y="121"/>
                </a:lnTo>
                <a:lnTo>
                  <a:pt x="4963" y="9"/>
                </a:lnTo>
                <a:cubicBezTo>
                  <a:pt x="4974" y="2"/>
                  <a:pt x="4987" y="0"/>
                  <a:pt x="5000" y="4"/>
                </a:cubicBezTo>
                <a:cubicBezTo>
                  <a:pt x="5012" y="7"/>
                  <a:pt x="5023" y="15"/>
                  <a:pt x="5029" y="26"/>
                </a:cubicBezTo>
                <a:lnTo>
                  <a:pt x="11773" y="11707"/>
                </a:lnTo>
                <a:cubicBezTo>
                  <a:pt x="11784" y="11726"/>
                  <a:pt x="11781" y="11750"/>
                  <a:pt x="11765" y="11765"/>
                </a:cubicBezTo>
                <a:cubicBezTo>
                  <a:pt x="11750" y="11781"/>
                  <a:pt x="11726" y="11784"/>
                  <a:pt x="11707" y="11773"/>
                </a:cubicBezTo>
                <a:lnTo>
                  <a:pt x="26" y="5029"/>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69" name="Freeform 27"/>
          <p:cNvSpPr/>
          <p:nvPr/>
        </p:nvSpPr>
        <p:spPr bwMode="auto">
          <a:xfrm>
            <a:off x="5234021" y="1705040"/>
            <a:ext cx="861448" cy="1723960"/>
          </a:xfrm>
          <a:custGeom>
            <a:avLst/>
            <a:gdLst>
              <a:gd name="T0" fmla="*/ 6744 w 6744"/>
              <a:gd name="T1" fmla="*/ 13488 h 13488"/>
              <a:gd name="T2" fmla="*/ 6744 w 6744"/>
              <a:gd name="T3" fmla="*/ 0 h 13488"/>
              <a:gd name="T4" fmla="*/ 0 w 6744"/>
              <a:gd name="T5" fmla="*/ 1807 h 13488"/>
              <a:gd name="T6" fmla="*/ 6744 w 6744"/>
              <a:gd name="T7" fmla="*/ 13488 h 13488"/>
            </a:gdLst>
            <a:ahLst/>
            <a:cxnLst>
              <a:cxn ang="0">
                <a:pos x="T0" y="T1"/>
              </a:cxn>
              <a:cxn ang="0">
                <a:pos x="T2" y="T3"/>
              </a:cxn>
              <a:cxn ang="0">
                <a:pos x="T4" y="T5"/>
              </a:cxn>
              <a:cxn ang="0">
                <a:pos x="T6" y="T7"/>
              </a:cxn>
            </a:cxnLst>
            <a:rect l="0" t="0" r="r" b="b"/>
            <a:pathLst>
              <a:path w="6744" h="13488">
                <a:moveTo>
                  <a:pt x="6744" y="13488"/>
                </a:moveTo>
                <a:lnTo>
                  <a:pt x="6744" y="0"/>
                </a:lnTo>
                <a:cubicBezTo>
                  <a:pt x="4377" y="0"/>
                  <a:pt x="2051" y="623"/>
                  <a:pt x="0" y="1807"/>
                </a:cubicBezTo>
                <a:lnTo>
                  <a:pt x="6744" y="13488"/>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70" name="Freeform 28"/>
          <p:cNvSpPr>
            <a:spLocks noEditPoints="1"/>
          </p:cNvSpPr>
          <p:nvPr/>
        </p:nvSpPr>
        <p:spPr bwMode="auto">
          <a:xfrm>
            <a:off x="5227632" y="1698651"/>
            <a:ext cx="874226" cy="1736738"/>
          </a:xfrm>
          <a:custGeom>
            <a:avLst/>
            <a:gdLst>
              <a:gd name="T0" fmla="*/ 6745 w 6841"/>
              <a:gd name="T1" fmla="*/ 13536 h 13588"/>
              <a:gd name="T2" fmla="*/ 6794 w 6841"/>
              <a:gd name="T3" fmla="*/ 96 h 13588"/>
              <a:gd name="T4" fmla="*/ 6351 w 6841"/>
              <a:gd name="T5" fmla="*/ 103 h 13588"/>
              <a:gd name="T6" fmla="*/ 5911 w 6841"/>
              <a:gd name="T7" fmla="*/ 125 h 13588"/>
              <a:gd name="T8" fmla="*/ 5472 w 6841"/>
              <a:gd name="T9" fmla="*/ 161 h 13588"/>
              <a:gd name="T10" fmla="*/ 5035 w 6841"/>
              <a:gd name="T11" fmla="*/ 212 h 13588"/>
              <a:gd name="T12" fmla="*/ 4601 w 6841"/>
              <a:gd name="T13" fmla="*/ 276 h 13588"/>
              <a:gd name="T14" fmla="*/ 4169 w 6841"/>
              <a:gd name="T15" fmla="*/ 355 h 13588"/>
              <a:gd name="T16" fmla="*/ 3740 w 6841"/>
              <a:gd name="T17" fmla="*/ 447 h 13588"/>
              <a:gd name="T18" fmla="*/ 3314 w 6841"/>
              <a:gd name="T19" fmla="*/ 554 h 13588"/>
              <a:gd name="T20" fmla="*/ 2893 w 6841"/>
              <a:gd name="T21" fmla="*/ 674 h 13588"/>
              <a:gd name="T22" fmla="*/ 2475 w 6841"/>
              <a:gd name="T23" fmla="*/ 809 h 13588"/>
              <a:gd name="T24" fmla="*/ 2062 w 6841"/>
              <a:gd name="T25" fmla="*/ 956 h 13588"/>
              <a:gd name="T26" fmla="*/ 1653 w 6841"/>
              <a:gd name="T27" fmla="*/ 1117 h 13588"/>
              <a:gd name="T28" fmla="*/ 1250 w 6841"/>
              <a:gd name="T29" fmla="*/ 1292 h 13588"/>
              <a:gd name="T30" fmla="*/ 852 w 6841"/>
              <a:gd name="T31" fmla="*/ 1481 h 13588"/>
              <a:gd name="T32" fmla="*/ 459 w 6841"/>
              <a:gd name="T33" fmla="*/ 1682 h 13588"/>
              <a:gd name="T34" fmla="*/ 73 w 6841"/>
              <a:gd name="T35" fmla="*/ 1897 h 13588"/>
              <a:gd name="T36" fmla="*/ 6835 w 6841"/>
              <a:gd name="T37" fmla="*/ 13512 h 13588"/>
              <a:gd name="T38" fmla="*/ 3 w 6841"/>
              <a:gd name="T39" fmla="*/ 1842 h 13588"/>
              <a:gd name="T40" fmla="*/ 219 w 6841"/>
              <a:gd name="T41" fmla="*/ 1703 h 13588"/>
              <a:gd name="T42" fmla="*/ 612 w 6841"/>
              <a:gd name="T43" fmla="*/ 1494 h 13588"/>
              <a:gd name="T44" fmla="*/ 1010 w 6841"/>
              <a:gd name="T45" fmla="*/ 1298 h 13588"/>
              <a:gd name="T46" fmla="*/ 1413 w 6841"/>
              <a:gd name="T47" fmla="*/ 1115 h 13588"/>
              <a:gd name="T48" fmla="*/ 1823 w 6841"/>
              <a:gd name="T49" fmla="*/ 946 h 13588"/>
              <a:gd name="T50" fmla="*/ 2236 w 6841"/>
              <a:gd name="T51" fmla="*/ 790 h 13588"/>
              <a:gd name="T52" fmla="*/ 2655 w 6841"/>
              <a:gd name="T53" fmla="*/ 648 h 13588"/>
              <a:gd name="T54" fmla="*/ 3078 w 6841"/>
              <a:gd name="T55" fmla="*/ 520 h 13588"/>
              <a:gd name="T56" fmla="*/ 3504 w 6841"/>
              <a:gd name="T57" fmla="*/ 406 h 13588"/>
              <a:gd name="T58" fmla="*/ 3935 w 6841"/>
              <a:gd name="T59" fmla="*/ 305 h 13588"/>
              <a:gd name="T60" fmla="*/ 4368 w 6841"/>
              <a:gd name="T61" fmla="*/ 219 h 13588"/>
              <a:gd name="T62" fmla="*/ 4804 w 6841"/>
              <a:gd name="T63" fmla="*/ 147 h 13588"/>
              <a:gd name="T64" fmla="*/ 5243 w 6841"/>
              <a:gd name="T65" fmla="*/ 89 h 13588"/>
              <a:gd name="T66" fmla="*/ 5684 w 6841"/>
              <a:gd name="T67" fmla="*/ 46 h 13588"/>
              <a:gd name="T68" fmla="*/ 6127 w 6841"/>
              <a:gd name="T69" fmla="*/ 17 h 13588"/>
              <a:gd name="T70" fmla="*/ 6571 w 6841"/>
              <a:gd name="T71" fmla="*/ 2 h 13588"/>
              <a:gd name="T72" fmla="*/ 6827 w 6841"/>
              <a:gd name="T73" fmla="*/ 14 h 13588"/>
              <a:gd name="T74" fmla="*/ 6841 w 6841"/>
              <a:gd name="T75" fmla="*/ 13536 h 13588"/>
              <a:gd name="T76" fmla="*/ 6752 w 6841"/>
              <a:gd name="T77" fmla="*/ 13560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1" h="13588">
                <a:moveTo>
                  <a:pt x="6835" y="13512"/>
                </a:moveTo>
                <a:lnTo>
                  <a:pt x="6745" y="13536"/>
                </a:lnTo>
                <a:lnTo>
                  <a:pt x="6745" y="48"/>
                </a:lnTo>
                <a:lnTo>
                  <a:pt x="6794" y="96"/>
                </a:lnTo>
                <a:lnTo>
                  <a:pt x="6572" y="98"/>
                </a:lnTo>
                <a:lnTo>
                  <a:pt x="6351" y="103"/>
                </a:lnTo>
                <a:lnTo>
                  <a:pt x="6131" y="112"/>
                </a:lnTo>
                <a:lnTo>
                  <a:pt x="5911" y="125"/>
                </a:lnTo>
                <a:lnTo>
                  <a:pt x="5691" y="141"/>
                </a:lnTo>
                <a:lnTo>
                  <a:pt x="5472" y="161"/>
                </a:lnTo>
                <a:lnTo>
                  <a:pt x="5253" y="185"/>
                </a:lnTo>
                <a:lnTo>
                  <a:pt x="5035" y="212"/>
                </a:lnTo>
                <a:lnTo>
                  <a:pt x="4818" y="242"/>
                </a:lnTo>
                <a:lnTo>
                  <a:pt x="4601" y="276"/>
                </a:lnTo>
                <a:lnTo>
                  <a:pt x="4384" y="314"/>
                </a:lnTo>
                <a:lnTo>
                  <a:pt x="4169" y="355"/>
                </a:lnTo>
                <a:lnTo>
                  <a:pt x="3954" y="399"/>
                </a:lnTo>
                <a:lnTo>
                  <a:pt x="3740" y="447"/>
                </a:lnTo>
                <a:lnTo>
                  <a:pt x="3527" y="499"/>
                </a:lnTo>
                <a:lnTo>
                  <a:pt x="3314" y="554"/>
                </a:lnTo>
                <a:lnTo>
                  <a:pt x="3103" y="612"/>
                </a:lnTo>
                <a:lnTo>
                  <a:pt x="2893" y="674"/>
                </a:lnTo>
                <a:lnTo>
                  <a:pt x="2684" y="740"/>
                </a:lnTo>
                <a:lnTo>
                  <a:pt x="2475" y="809"/>
                </a:lnTo>
                <a:lnTo>
                  <a:pt x="2268" y="881"/>
                </a:lnTo>
                <a:lnTo>
                  <a:pt x="2062" y="956"/>
                </a:lnTo>
                <a:lnTo>
                  <a:pt x="1857" y="1035"/>
                </a:lnTo>
                <a:lnTo>
                  <a:pt x="1653" y="1117"/>
                </a:lnTo>
                <a:lnTo>
                  <a:pt x="1451" y="1203"/>
                </a:lnTo>
                <a:lnTo>
                  <a:pt x="1250" y="1292"/>
                </a:lnTo>
                <a:lnTo>
                  <a:pt x="1050" y="1385"/>
                </a:lnTo>
                <a:lnTo>
                  <a:pt x="852" y="1481"/>
                </a:lnTo>
                <a:lnTo>
                  <a:pt x="655" y="1580"/>
                </a:lnTo>
                <a:lnTo>
                  <a:pt x="459" y="1682"/>
                </a:lnTo>
                <a:lnTo>
                  <a:pt x="265" y="1788"/>
                </a:lnTo>
                <a:lnTo>
                  <a:pt x="73" y="1897"/>
                </a:lnTo>
                <a:lnTo>
                  <a:pt x="91" y="1831"/>
                </a:lnTo>
                <a:lnTo>
                  <a:pt x="6835" y="13512"/>
                </a:lnTo>
                <a:close/>
                <a:moveTo>
                  <a:pt x="8" y="1879"/>
                </a:moveTo>
                <a:cubicBezTo>
                  <a:pt x="2" y="1868"/>
                  <a:pt x="0" y="1855"/>
                  <a:pt x="3" y="1842"/>
                </a:cubicBezTo>
                <a:cubicBezTo>
                  <a:pt x="7" y="1830"/>
                  <a:pt x="15" y="1820"/>
                  <a:pt x="26" y="1813"/>
                </a:cubicBezTo>
                <a:lnTo>
                  <a:pt x="219" y="1703"/>
                </a:lnTo>
                <a:lnTo>
                  <a:pt x="415" y="1597"/>
                </a:lnTo>
                <a:lnTo>
                  <a:pt x="612" y="1494"/>
                </a:lnTo>
                <a:lnTo>
                  <a:pt x="810" y="1394"/>
                </a:lnTo>
                <a:lnTo>
                  <a:pt x="1010" y="1298"/>
                </a:lnTo>
                <a:lnTo>
                  <a:pt x="1211" y="1205"/>
                </a:lnTo>
                <a:lnTo>
                  <a:pt x="1413" y="1115"/>
                </a:lnTo>
                <a:lnTo>
                  <a:pt x="1618" y="1028"/>
                </a:lnTo>
                <a:lnTo>
                  <a:pt x="1823" y="946"/>
                </a:lnTo>
                <a:lnTo>
                  <a:pt x="2029" y="866"/>
                </a:lnTo>
                <a:lnTo>
                  <a:pt x="2236" y="790"/>
                </a:lnTo>
                <a:lnTo>
                  <a:pt x="2445" y="717"/>
                </a:lnTo>
                <a:lnTo>
                  <a:pt x="2655" y="648"/>
                </a:lnTo>
                <a:lnTo>
                  <a:pt x="2866" y="582"/>
                </a:lnTo>
                <a:lnTo>
                  <a:pt x="3078" y="520"/>
                </a:lnTo>
                <a:lnTo>
                  <a:pt x="3290" y="461"/>
                </a:lnTo>
                <a:lnTo>
                  <a:pt x="3504" y="406"/>
                </a:lnTo>
                <a:lnTo>
                  <a:pt x="3719" y="354"/>
                </a:lnTo>
                <a:lnTo>
                  <a:pt x="3935" y="305"/>
                </a:lnTo>
                <a:lnTo>
                  <a:pt x="4151" y="260"/>
                </a:lnTo>
                <a:lnTo>
                  <a:pt x="4368" y="219"/>
                </a:lnTo>
                <a:lnTo>
                  <a:pt x="4586" y="181"/>
                </a:lnTo>
                <a:lnTo>
                  <a:pt x="4804" y="147"/>
                </a:lnTo>
                <a:lnTo>
                  <a:pt x="5024" y="116"/>
                </a:lnTo>
                <a:lnTo>
                  <a:pt x="5243" y="89"/>
                </a:lnTo>
                <a:lnTo>
                  <a:pt x="5463" y="66"/>
                </a:lnTo>
                <a:lnTo>
                  <a:pt x="5684" y="46"/>
                </a:lnTo>
                <a:lnTo>
                  <a:pt x="5905" y="29"/>
                </a:lnTo>
                <a:lnTo>
                  <a:pt x="6127" y="17"/>
                </a:lnTo>
                <a:lnTo>
                  <a:pt x="6349" y="7"/>
                </a:lnTo>
                <a:lnTo>
                  <a:pt x="6571" y="2"/>
                </a:lnTo>
                <a:lnTo>
                  <a:pt x="6793" y="0"/>
                </a:lnTo>
                <a:cubicBezTo>
                  <a:pt x="6806" y="0"/>
                  <a:pt x="6818" y="5"/>
                  <a:pt x="6827" y="14"/>
                </a:cubicBezTo>
                <a:cubicBezTo>
                  <a:pt x="6836" y="23"/>
                  <a:pt x="6841" y="35"/>
                  <a:pt x="6841" y="48"/>
                </a:cubicBezTo>
                <a:lnTo>
                  <a:pt x="6841" y="13536"/>
                </a:lnTo>
                <a:cubicBezTo>
                  <a:pt x="6841" y="13558"/>
                  <a:pt x="6827" y="13577"/>
                  <a:pt x="6806" y="13583"/>
                </a:cubicBezTo>
                <a:cubicBezTo>
                  <a:pt x="6785" y="13588"/>
                  <a:pt x="6763" y="13579"/>
                  <a:pt x="6752" y="13560"/>
                </a:cubicBezTo>
                <a:lnTo>
                  <a:pt x="8" y="1879"/>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4" name="矩形 3"/>
          <p:cNvSpPr/>
          <p:nvPr/>
        </p:nvSpPr>
        <p:spPr>
          <a:xfrm>
            <a:off x="4597271" y="3613666"/>
            <a:ext cx="3023585" cy="461665"/>
          </a:xfrm>
          <a:prstGeom prst="rect">
            <a:avLst/>
          </a:prstGeom>
        </p:spPr>
        <p:txBody>
          <a:bodyPr wrap="none">
            <a:spAutoFit/>
          </a:bodyPr>
          <a:lstStyle/>
          <a:p>
            <a:r>
              <a:rPr lang="zh-CN" altLang="en-US" sz="2400" b="1" dirty="0">
                <a:solidFill>
                  <a:schemeClr val="bg1"/>
                </a:solidFill>
              </a:rPr>
              <a:t>第一篇  依法治国篇</a:t>
            </a:r>
            <a:endParaRPr lang="zh-CN" altLang="en-US" sz="2400" b="1" dirty="0">
              <a:solidFill>
                <a:schemeClr val="bg1"/>
              </a:solidFill>
            </a:endParaRPr>
          </a:p>
        </p:txBody>
      </p:sp>
    </p:spTree>
  </p:cSld>
  <p:clrMapOvr>
    <a:masterClrMapping/>
  </p:clrMapOvr>
  <p:transition spd="slow">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3827687" y="5173539"/>
            <a:ext cx="4649322" cy="905312"/>
          </a:xfrm>
          <a:prstGeom prst="rect">
            <a:avLst/>
          </a:prstGeom>
          <a:noFill/>
        </p:spPr>
        <p:txBody>
          <a:bodyPr wrap="square" rtlCol="0">
            <a:spAutoFit/>
          </a:bodyPr>
          <a:lstStyle/>
          <a:p>
            <a:pPr>
              <a:lnSpc>
                <a:spcPct val="120000"/>
              </a:lnSpc>
            </a:pPr>
            <a:r>
              <a:rPr lang="zh-CN" altLang="en-US" dirty="0">
                <a:solidFill>
                  <a:schemeClr val="bg1"/>
                </a:solidFill>
              </a:rPr>
              <a:t>第四章 </a:t>
            </a:r>
            <a:endParaRPr lang="zh-CN" altLang="en-US" dirty="0">
              <a:solidFill>
                <a:schemeClr val="bg1"/>
              </a:solidFill>
            </a:endParaRPr>
          </a:p>
          <a:p>
            <a:pPr algn="ctr">
              <a:lnSpc>
                <a:spcPct val="120000"/>
              </a:lnSpc>
            </a:pPr>
            <a:r>
              <a:rPr lang="zh-CN" altLang="en-US" sz="2800" b="1" dirty="0">
                <a:solidFill>
                  <a:schemeClr val="bg1"/>
                </a:solidFill>
              </a:rPr>
              <a:t>维护国家安全法律制度</a:t>
            </a:r>
            <a:endParaRPr lang="zh-CN" altLang="en-US" sz="2800" b="1" dirty="0">
              <a:solidFill>
                <a:schemeClr val="bg1"/>
              </a:solidFill>
            </a:endParaRPr>
          </a:p>
        </p:txBody>
      </p:sp>
      <p:sp>
        <p:nvSpPr>
          <p:cNvPr id="26" name="Freeform 5"/>
          <p:cNvSpPr/>
          <p:nvPr/>
        </p:nvSpPr>
        <p:spPr bwMode="auto">
          <a:xfrm>
            <a:off x="6095468" y="1705040"/>
            <a:ext cx="861448" cy="1723960"/>
          </a:xfrm>
          <a:custGeom>
            <a:avLst/>
            <a:gdLst>
              <a:gd name="T0" fmla="*/ 0 w 6745"/>
              <a:gd name="T1" fmla="*/ 13488 h 13488"/>
              <a:gd name="T2" fmla="*/ 6745 w 6745"/>
              <a:gd name="T3" fmla="*/ 1807 h 13488"/>
              <a:gd name="T4" fmla="*/ 0 w 6745"/>
              <a:gd name="T5" fmla="*/ 0 h 13488"/>
              <a:gd name="T6" fmla="*/ 0 w 6745"/>
              <a:gd name="T7" fmla="*/ 13488 h 13488"/>
            </a:gdLst>
            <a:ahLst/>
            <a:cxnLst>
              <a:cxn ang="0">
                <a:pos x="T0" y="T1"/>
              </a:cxn>
              <a:cxn ang="0">
                <a:pos x="T2" y="T3"/>
              </a:cxn>
              <a:cxn ang="0">
                <a:pos x="T4" y="T5"/>
              </a:cxn>
              <a:cxn ang="0">
                <a:pos x="T6" y="T7"/>
              </a:cxn>
            </a:cxnLst>
            <a:rect l="0" t="0" r="r" b="b"/>
            <a:pathLst>
              <a:path w="6745" h="13488">
                <a:moveTo>
                  <a:pt x="0" y="13488"/>
                </a:moveTo>
                <a:lnTo>
                  <a:pt x="6745" y="1807"/>
                </a:lnTo>
                <a:cubicBezTo>
                  <a:pt x="4694" y="623"/>
                  <a:pt x="2368" y="0"/>
                  <a:pt x="0" y="0"/>
                </a:cubicBezTo>
                <a:lnTo>
                  <a:pt x="0" y="13488"/>
                </a:lnTo>
                <a:close/>
              </a:path>
            </a:pathLst>
          </a:custGeom>
          <a:solidFill>
            <a:srgbClr val="2EA7E0"/>
          </a:solidFill>
          <a:ln w="0">
            <a:noFill/>
            <a:prstDash val="solid"/>
            <a:round/>
          </a:ln>
        </p:spPr>
        <p:txBody>
          <a:bodyPr vert="horz" wrap="square" lIns="91440" tIns="45720" rIns="91440" bIns="45720" numCol="1" anchor="t" anchorCtr="0" compatLnSpc="1"/>
          <a:lstStyle/>
          <a:p>
            <a:endParaRPr lang="zh-CN" altLang="en-US"/>
          </a:p>
        </p:txBody>
      </p:sp>
      <p:sp>
        <p:nvSpPr>
          <p:cNvPr id="27" name="Freeform 6"/>
          <p:cNvSpPr>
            <a:spLocks noEditPoints="1"/>
          </p:cNvSpPr>
          <p:nvPr/>
        </p:nvSpPr>
        <p:spPr bwMode="auto">
          <a:xfrm>
            <a:off x="6089079" y="1698651"/>
            <a:ext cx="874226" cy="1736738"/>
          </a:xfrm>
          <a:custGeom>
            <a:avLst/>
            <a:gdLst>
              <a:gd name="T0" fmla="*/ 7 w 6843"/>
              <a:gd name="T1" fmla="*/ 13512 h 13588"/>
              <a:gd name="T2" fmla="*/ 6769 w 6843"/>
              <a:gd name="T3" fmla="*/ 1897 h 13588"/>
              <a:gd name="T4" fmla="*/ 6382 w 6843"/>
              <a:gd name="T5" fmla="*/ 1682 h 13588"/>
              <a:gd name="T6" fmla="*/ 5990 w 6843"/>
              <a:gd name="T7" fmla="*/ 1480 h 13588"/>
              <a:gd name="T8" fmla="*/ 5592 w 6843"/>
              <a:gd name="T9" fmla="*/ 1292 h 13588"/>
              <a:gd name="T10" fmla="*/ 5188 w 6843"/>
              <a:gd name="T11" fmla="*/ 1117 h 13588"/>
              <a:gd name="T12" fmla="*/ 4780 w 6843"/>
              <a:gd name="T13" fmla="*/ 956 h 13588"/>
              <a:gd name="T14" fmla="*/ 4367 w 6843"/>
              <a:gd name="T15" fmla="*/ 808 h 13588"/>
              <a:gd name="T16" fmla="*/ 3949 w 6843"/>
              <a:gd name="T17" fmla="*/ 674 h 13588"/>
              <a:gd name="T18" fmla="*/ 3527 w 6843"/>
              <a:gd name="T19" fmla="*/ 554 h 13588"/>
              <a:gd name="T20" fmla="*/ 3102 w 6843"/>
              <a:gd name="T21" fmla="*/ 447 h 13588"/>
              <a:gd name="T22" fmla="*/ 2673 w 6843"/>
              <a:gd name="T23" fmla="*/ 354 h 13588"/>
              <a:gd name="T24" fmla="*/ 2241 w 6843"/>
              <a:gd name="T25" fmla="*/ 276 h 13588"/>
              <a:gd name="T26" fmla="*/ 1806 w 6843"/>
              <a:gd name="T27" fmla="*/ 212 h 13588"/>
              <a:gd name="T28" fmla="*/ 1369 w 6843"/>
              <a:gd name="T29" fmla="*/ 161 h 13588"/>
              <a:gd name="T30" fmla="*/ 930 w 6843"/>
              <a:gd name="T31" fmla="*/ 125 h 13588"/>
              <a:gd name="T32" fmla="*/ 490 w 6843"/>
              <a:gd name="T33" fmla="*/ 103 h 13588"/>
              <a:gd name="T34" fmla="*/ 48 w 6843"/>
              <a:gd name="T35" fmla="*/ 96 h 13588"/>
              <a:gd name="T36" fmla="*/ 96 w 6843"/>
              <a:gd name="T37" fmla="*/ 13536 h 13588"/>
              <a:gd name="T38" fmla="*/ 15 w 6843"/>
              <a:gd name="T39" fmla="*/ 14 h 13588"/>
              <a:gd name="T40" fmla="*/ 271 w 6843"/>
              <a:gd name="T41" fmla="*/ 2 h 13588"/>
              <a:gd name="T42" fmla="*/ 716 w 6843"/>
              <a:gd name="T43" fmla="*/ 17 h 13588"/>
              <a:gd name="T44" fmla="*/ 1159 w 6843"/>
              <a:gd name="T45" fmla="*/ 46 h 13588"/>
              <a:gd name="T46" fmla="*/ 1600 w 6843"/>
              <a:gd name="T47" fmla="*/ 89 h 13588"/>
              <a:gd name="T48" fmla="*/ 2039 w 6843"/>
              <a:gd name="T49" fmla="*/ 147 h 13588"/>
              <a:gd name="T50" fmla="*/ 2475 w 6843"/>
              <a:gd name="T51" fmla="*/ 219 h 13588"/>
              <a:gd name="T52" fmla="*/ 2908 w 6843"/>
              <a:gd name="T53" fmla="*/ 306 h 13588"/>
              <a:gd name="T54" fmla="*/ 3338 w 6843"/>
              <a:gd name="T55" fmla="*/ 406 h 13588"/>
              <a:gd name="T56" fmla="*/ 3766 w 6843"/>
              <a:gd name="T57" fmla="*/ 520 h 13588"/>
              <a:gd name="T58" fmla="*/ 4188 w 6843"/>
              <a:gd name="T59" fmla="*/ 648 h 13588"/>
              <a:gd name="T60" fmla="*/ 4606 w 6843"/>
              <a:gd name="T61" fmla="*/ 790 h 13588"/>
              <a:gd name="T62" fmla="*/ 5020 w 6843"/>
              <a:gd name="T63" fmla="*/ 946 h 13588"/>
              <a:gd name="T64" fmla="*/ 5430 w 6843"/>
              <a:gd name="T65" fmla="*/ 1115 h 13588"/>
              <a:gd name="T66" fmla="*/ 5833 w 6843"/>
              <a:gd name="T67" fmla="*/ 1298 h 13588"/>
              <a:gd name="T68" fmla="*/ 6231 w 6843"/>
              <a:gd name="T69" fmla="*/ 1494 h 13588"/>
              <a:gd name="T70" fmla="*/ 6624 w 6843"/>
              <a:gd name="T71" fmla="*/ 1704 h 13588"/>
              <a:gd name="T72" fmla="*/ 6839 w 6843"/>
              <a:gd name="T73" fmla="*/ 1842 h 13588"/>
              <a:gd name="T74" fmla="*/ 90 w 6843"/>
              <a:gd name="T75" fmla="*/ 13560 h 13588"/>
              <a:gd name="T76" fmla="*/ 0 w 6843"/>
              <a:gd name="T77" fmla="*/ 13536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3" h="13588">
                <a:moveTo>
                  <a:pt x="96" y="13536"/>
                </a:moveTo>
                <a:lnTo>
                  <a:pt x="7" y="13512"/>
                </a:lnTo>
                <a:lnTo>
                  <a:pt x="6751" y="1831"/>
                </a:lnTo>
                <a:lnTo>
                  <a:pt x="6769" y="1897"/>
                </a:lnTo>
                <a:lnTo>
                  <a:pt x="6576" y="1787"/>
                </a:lnTo>
                <a:lnTo>
                  <a:pt x="6382" y="1682"/>
                </a:lnTo>
                <a:lnTo>
                  <a:pt x="6187" y="1580"/>
                </a:lnTo>
                <a:lnTo>
                  <a:pt x="5990" y="1480"/>
                </a:lnTo>
                <a:lnTo>
                  <a:pt x="5792" y="1385"/>
                </a:lnTo>
                <a:lnTo>
                  <a:pt x="5592" y="1292"/>
                </a:lnTo>
                <a:lnTo>
                  <a:pt x="5391" y="1203"/>
                </a:lnTo>
                <a:lnTo>
                  <a:pt x="5188" y="1117"/>
                </a:lnTo>
                <a:lnTo>
                  <a:pt x="4985" y="1035"/>
                </a:lnTo>
                <a:lnTo>
                  <a:pt x="4780" y="956"/>
                </a:lnTo>
                <a:lnTo>
                  <a:pt x="4574" y="881"/>
                </a:lnTo>
                <a:lnTo>
                  <a:pt x="4367" y="808"/>
                </a:lnTo>
                <a:lnTo>
                  <a:pt x="4158" y="740"/>
                </a:lnTo>
                <a:lnTo>
                  <a:pt x="3949" y="674"/>
                </a:lnTo>
                <a:lnTo>
                  <a:pt x="3738" y="612"/>
                </a:lnTo>
                <a:lnTo>
                  <a:pt x="3527" y="554"/>
                </a:lnTo>
                <a:lnTo>
                  <a:pt x="3314" y="499"/>
                </a:lnTo>
                <a:lnTo>
                  <a:pt x="3102" y="447"/>
                </a:lnTo>
                <a:lnTo>
                  <a:pt x="2888" y="399"/>
                </a:lnTo>
                <a:lnTo>
                  <a:pt x="2673" y="354"/>
                </a:lnTo>
                <a:lnTo>
                  <a:pt x="2457" y="314"/>
                </a:lnTo>
                <a:lnTo>
                  <a:pt x="2241" y="276"/>
                </a:lnTo>
                <a:lnTo>
                  <a:pt x="2024" y="242"/>
                </a:lnTo>
                <a:lnTo>
                  <a:pt x="1806" y="212"/>
                </a:lnTo>
                <a:lnTo>
                  <a:pt x="1588" y="185"/>
                </a:lnTo>
                <a:lnTo>
                  <a:pt x="1369" y="161"/>
                </a:lnTo>
                <a:lnTo>
                  <a:pt x="1150" y="141"/>
                </a:lnTo>
                <a:lnTo>
                  <a:pt x="930" y="125"/>
                </a:lnTo>
                <a:lnTo>
                  <a:pt x="710" y="112"/>
                </a:lnTo>
                <a:lnTo>
                  <a:pt x="490" y="103"/>
                </a:lnTo>
                <a:lnTo>
                  <a:pt x="269" y="98"/>
                </a:lnTo>
                <a:lnTo>
                  <a:pt x="48" y="96"/>
                </a:lnTo>
                <a:lnTo>
                  <a:pt x="96" y="48"/>
                </a:lnTo>
                <a:lnTo>
                  <a:pt x="96" y="13536"/>
                </a:lnTo>
                <a:close/>
                <a:moveTo>
                  <a:pt x="0" y="48"/>
                </a:moveTo>
                <a:cubicBezTo>
                  <a:pt x="0" y="35"/>
                  <a:pt x="6" y="23"/>
                  <a:pt x="15" y="14"/>
                </a:cubicBezTo>
                <a:cubicBezTo>
                  <a:pt x="24" y="5"/>
                  <a:pt x="36" y="0"/>
                  <a:pt x="49" y="0"/>
                </a:cubicBezTo>
                <a:lnTo>
                  <a:pt x="271" y="2"/>
                </a:lnTo>
                <a:lnTo>
                  <a:pt x="494" y="8"/>
                </a:lnTo>
                <a:lnTo>
                  <a:pt x="716" y="17"/>
                </a:lnTo>
                <a:lnTo>
                  <a:pt x="938" y="29"/>
                </a:lnTo>
                <a:lnTo>
                  <a:pt x="1159" y="46"/>
                </a:lnTo>
                <a:lnTo>
                  <a:pt x="1380" y="66"/>
                </a:lnTo>
                <a:lnTo>
                  <a:pt x="1600" y="89"/>
                </a:lnTo>
                <a:lnTo>
                  <a:pt x="1820" y="116"/>
                </a:lnTo>
                <a:lnTo>
                  <a:pt x="2039" y="147"/>
                </a:lnTo>
                <a:lnTo>
                  <a:pt x="2257" y="181"/>
                </a:lnTo>
                <a:lnTo>
                  <a:pt x="2475" y="219"/>
                </a:lnTo>
                <a:lnTo>
                  <a:pt x="2692" y="260"/>
                </a:lnTo>
                <a:lnTo>
                  <a:pt x="2908" y="306"/>
                </a:lnTo>
                <a:lnTo>
                  <a:pt x="3124" y="354"/>
                </a:lnTo>
                <a:lnTo>
                  <a:pt x="3338" y="406"/>
                </a:lnTo>
                <a:lnTo>
                  <a:pt x="3553" y="461"/>
                </a:lnTo>
                <a:lnTo>
                  <a:pt x="3766" y="520"/>
                </a:lnTo>
                <a:lnTo>
                  <a:pt x="3977" y="583"/>
                </a:lnTo>
                <a:lnTo>
                  <a:pt x="4188" y="648"/>
                </a:lnTo>
                <a:lnTo>
                  <a:pt x="4398" y="718"/>
                </a:lnTo>
                <a:lnTo>
                  <a:pt x="4606" y="790"/>
                </a:lnTo>
                <a:lnTo>
                  <a:pt x="4814" y="866"/>
                </a:lnTo>
                <a:lnTo>
                  <a:pt x="5020" y="946"/>
                </a:lnTo>
                <a:lnTo>
                  <a:pt x="5226" y="1029"/>
                </a:lnTo>
                <a:lnTo>
                  <a:pt x="5430" y="1115"/>
                </a:lnTo>
                <a:lnTo>
                  <a:pt x="5632" y="1205"/>
                </a:lnTo>
                <a:lnTo>
                  <a:pt x="5833" y="1298"/>
                </a:lnTo>
                <a:lnTo>
                  <a:pt x="6033" y="1395"/>
                </a:lnTo>
                <a:lnTo>
                  <a:pt x="6231" y="1494"/>
                </a:lnTo>
                <a:lnTo>
                  <a:pt x="6428" y="1597"/>
                </a:lnTo>
                <a:lnTo>
                  <a:pt x="6624" y="1704"/>
                </a:lnTo>
                <a:lnTo>
                  <a:pt x="6817" y="1813"/>
                </a:lnTo>
                <a:cubicBezTo>
                  <a:pt x="6828" y="1820"/>
                  <a:pt x="6836" y="1830"/>
                  <a:pt x="6839" y="1842"/>
                </a:cubicBezTo>
                <a:cubicBezTo>
                  <a:pt x="6843" y="1855"/>
                  <a:pt x="6841" y="1868"/>
                  <a:pt x="6835" y="1879"/>
                </a:cubicBezTo>
                <a:lnTo>
                  <a:pt x="90" y="13560"/>
                </a:lnTo>
                <a:cubicBezTo>
                  <a:pt x="79" y="13579"/>
                  <a:pt x="57" y="13588"/>
                  <a:pt x="36" y="13583"/>
                </a:cubicBezTo>
                <a:cubicBezTo>
                  <a:pt x="15" y="13577"/>
                  <a:pt x="0" y="13558"/>
                  <a:pt x="0" y="13536"/>
                </a:cubicBezTo>
                <a:lnTo>
                  <a:pt x="0" y="48"/>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28" name="Freeform 7"/>
          <p:cNvSpPr/>
          <p:nvPr/>
        </p:nvSpPr>
        <p:spPr bwMode="auto">
          <a:xfrm>
            <a:off x="6095468" y="1936108"/>
            <a:ext cx="1492892" cy="1492892"/>
          </a:xfrm>
          <a:custGeom>
            <a:avLst/>
            <a:gdLst>
              <a:gd name="T0" fmla="*/ 0 w 5841"/>
              <a:gd name="T1" fmla="*/ 5840 h 5840"/>
              <a:gd name="T2" fmla="*/ 5841 w 5841"/>
              <a:gd name="T3" fmla="*/ 2468 h 5840"/>
              <a:gd name="T4" fmla="*/ 3373 w 5841"/>
              <a:gd name="T5" fmla="*/ 0 h 5840"/>
              <a:gd name="T6" fmla="*/ 0 w 5841"/>
              <a:gd name="T7" fmla="*/ 5840 h 5840"/>
            </a:gdLst>
            <a:ahLst/>
            <a:cxnLst>
              <a:cxn ang="0">
                <a:pos x="T0" y="T1"/>
              </a:cxn>
              <a:cxn ang="0">
                <a:pos x="T2" y="T3"/>
              </a:cxn>
              <a:cxn ang="0">
                <a:pos x="T4" y="T5"/>
              </a:cxn>
              <a:cxn ang="0">
                <a:pos x="T6" y="T7"/>
              </a:cxn>
            </a:cxnLst>
            <a:rect l="0" t="0" r="r" b="b"/>
            <a:pathLst>
              <a:path w="5841" h="5840">
                <a:moveTo>
                  <a:pt x="0" y="5840"/>
                </a:moveTo>
                <a:lnTo>
                  <a:pt x="5841" y="2468"/>
                </a:lnTo>
                <a:cubicBezTo>
                  <a:pt x="5249" y="1443"/>
                  <a:pt x="4398" y="592"/>
                  <a:pt x="3373" y="0"/>
                </a:cubicBezTo>
                <a:lnTo>
                  <a:pt x="0" y="584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37" name="Freeform 8"/>
          <p:cNvSpPr>
            <a:spLocks noEditPoints="1"/>
          </p:cNvSpPr>
          <p:nvPr/>
        </p:nvSpPr>
        <p:spPr bwMode="auto">
          <a:xfrm>
            <a:off x="6089079" y="1929719"/>
            <a:ext cx="1505670" cy="1505670"/>
          </a:xfrm>
          <a:custGeom>
            <a:avLst/>
            <a:gdLst>
              <a:gd name="T0" fmla="*/ 47 w 5892"/>
              <a:gd name="T1" fmla="*/ 5877 h 5892"/>
              <a:gd name="T2" fmla="*/ 14 w 5892"/>
              <a:gd name="T3" fmla="*/ 5845 h 5892"/>
              <a:gd name="T4" fmla="*/ 5855 w 5892"/>
              <a:gd name="T5" fmla="*/ 2473 h 5892"/>
              <a:gd name="T6" fmla="*/ 5847 w 5892"/>
              <a:gd name="T7" fmla="*/ 2506 h 5892"/>
              <a:gd name="T8" fmla="*/ 5791 w 5892"/>
              <a:gd name="T9" fmla="*/ 2410 h 5892"/>
              <a:gd name="T10" fmla="*/ 5733 w 5892"/>
              <a:gd name="T11" fmla="*/ 2316 h 5892"/>
              <a:gd name="T12" fmla="*/ 5613 w 5892"/>
              <a:gd name="T13" fmla="*/ 2130 h 5892"/>
              <a:gd name="T14" fmla="*/ 5488 w 5892"/>
              <a:gd name="T15" fmla="*/ 1949 h 5892"/>
              <a:gd name="T16" fmla="*/ 5357 w 5892"/>
              <a:gd name="T17" fmla="*/ 1773 h 5892"/>
              <a:gd name="T18" fmla="*/ 5220 w 5892"/>
              <a:gd name="T19" fmla="*/ 1601 h 5892"/>
              <a:gd name="T20" fmla="*/ 5078 w 5892"/>
              <a:gd name="T21" fmla="*/ 1433 h 5892"/>
              <a:gd name="T22" fmla="*/ 4931 w 5892"/>
              <a:gd name="T23" fmla="*/ 1271 h 5892"/>
              <a:gd name="T24" fmla="*/ 4778 w 5892"/>
              <a:gd name="T25" fmla="*/ 1113 h 5892"/>
              <a:gd name="T26" fmla="*/ 4621 w 5892"/>
              <a:gd name="T27" fmla="*/ 961 h 5892"/>
              <a:gd name="T28" fmla="*/ 4458 w 5892"/>
              <a:gd name="T29" fmla="*/ 814 h 5892"/>
              <a:gd name="T30" fmla="*/ 4291 w 5892"/>
              <a:gd name="T31" fmla="*/ 671 h 5892"/>
              <a:gd name="T32" fmla="*/ 4119 w 5892"/>
              <a:gd name="T33" fmla="*/ 535 h 5892"/>
              <a:gd name="T34" fmla="*/ 3942 w 5892"/>
              <a:gd name="T35" fmla="*/ 404 h 5892"/>
              <a:gd name="T36" fmla="*/ 3761 w 5892"/>
              <a:gd name="T37" fmla="*/ 278 h 5892"/>
              <a:gd name="T38" fmla="*/ 3576 w 5892"/>
              <a:gd name="T39" fmla="*/ 159 h 5892"/>
              <a:gd name="T40" fmla="*/ 3482 w 5892"/>
              <a:gd name="T41" fmla="*/ 101 h 5892"/>
              <a:gd name="T42" fmla="*/ 3387 w 5892"/>
              <a:gd name="T43" fmla="*/ 45 h 5892"/>
              <a:gd name="T44" fmla="*/ 3420 w 5892"/>
              <a:gd name="T45" fmla="*/ 37 h 5892"/>
              <a:gd name="T46" fmla="*/ 47 w 5892"/>
              <a:gd name="T47" fmla="*/ 5877 h 5892"/>
              <a:gd name="T48" fmla="*/ 3378 w 5892"/>
              <a:gd name="T49" fmla="*/ 13 h 5892"/>
              <a:gd name="T50" fmla="*/ 3393 w 5892"/>
              <a:gd name="T51" fmla="*/ 2 h 5892"/>
              <a:gd name="T52" fmla="*/ 3411 w 5892"/>
              <a:gd name="T53" fmla="*/ 4 h 5892"/>
              <a:gd name="T54" fmla="*/ 3507 w 5892"/>
              <a:gd name="T55" fmla="*/ 60 h 5892"/>
              <a:gd name="T56" fmla="*/ 3602 w 5892"/>
              <a:gd name="T57" fmla="*/ 119 h 5892"/>
              <a:gd name="T58" fmla="*/ 3788 w 5892"/>
              <a:gd name="T59" fmla="*/ 239 h 5892"/>
              <a:gd name="T60" fmla="*/ 3971 w 5892"/>
              <a:gd name="T61" fmla="*/ 365 h 5892"/>
              <a:gd name="T62" fmla="*/ 4149 w 5892"/>
              <a:gd name="T63" fmla="*/ 497 h 5892"/>
              <a:gd name="T64" fmla="*/ 4322 w 5892"/>
              <a:gd name="T65" fmla="*/ 635 h 5892"/>
              <a:gd name="T66" fmla="*/ 4490 w 5892"/>
              <a:gd name="T67" fmla="*/ 778 h 5892"/>
              <a:gd name="T68" fmla="*/ 4654 w 5892"/>
              <a:gd name="T69" fmla="*/ 926 h 5892"/>
              <a:gd name="T70" fmla="*/ 4813 w 5892"/>
              <a:gd name="T71" fmla="*/ 1080 h 5892"/>
              <a:gd name="T72" fmla="*/ 4967 w 5892"/>
              <a:gd name="T73" fmla="*/ 1239 h 5892"/>
              <a:gd name="T74" fmla="*/ 5115 w 5892"/>
              <a:gd name="T75" fmla="*/ 1402 h 5892"/>
              <a:gd name="T76" fmla="*/ 5258 w 5892"/>
              <a:gd name="T77" fmla="*/ 1571 h 5892"/>
              <a:gd name="T78" fmla="*/ 5395 w 5892"/>
              <a:gd name="T79" fmla="*/ 1744 h 5892"/>
              <a:gd name="T80" fmla="*/ 5527 w 5892"/>
              <a:gd name="T81" fmla="*/ 1922 h 5892"/>
              <a:gd name="T82" fmla="*/ 5654 w 5892"/>
              <a:gd name="T83" fmla="*/ 2104 h 5892"/>
              <a:gd name="T84" fmla="*/ 5774 w 5892"/>
              <a:gd name="T85" fmla="*/ 2291 h 5892"/>
              <a:gd name="T86" fmla="*/ 5832 w 5892"/>
              <a:gd name="T87" fmla="*/ 2386 h 5892"/>
              <a:gd name="T88" fmla="*/ 5888 w 5892"/>
              <a:gd name="T89" fmla="*/ 2481 h 5892"/>
              <a:gd name="T90" fmla="*/ 5891 w 5892"/>
              <a:gd name="T91" fmla="*/ 2500 h 5892"/>
              <a:gd name="T92" fmla="*/ 5879 w 5892"/>
              <a:gd name="T93" fmla="*/ 2514 h 5892"/>
              <a:gd name="T94" fmla="*/ 38 w 5892"/>
              <a:gd name="T95" fmla="*/ 5886 h 5892"/>
              <a:gd name="T96" fmla="*/ 9 w 5892"/>
              <a:gd name="T97" fmla="*/ 5882 h 5892"/>
              <a:gd name="T98" fmla="*/ 6 w 5892"/>
              <a:gd name="T99" fmla="*/ 5853 h 5892"/>
              <a:gd name="T100" fmla="*/ 3378 w 5892"/>
              <a:gd name="T101" fmla="*/ 13 h 5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92" h="5892">
                <a:moveTo>
                  <a:pt x="47" y="5877"/>
                </a:moveTo>
                <a:lnTo>
                  <a:pt x="14" y="5845"/>
                </a:lnTo>
                <a:lnTo>
                  <a:pt x="5855" y="2473"/>
                </a:lnTo>
                <a:lnTo>
                  <a:pt x="5847" y="2506"/>
                </a:lnTo>
                <a:lnTo>
                  <a:pt x="5791" y="2410"/>
                </a:lnTo>
                <a:lnTo>
                  <a:pt x="5733" y="2316"/>
                </a:lnTo>
                <a:lnTo>
                  <a:pt x="5613" y="2130"/>
                </a:lnTo>
                <a:lnTo>
                  <a:pt x="5488" y="1949"/>
                </a:lnTo>
                <a:lnTo>
                  <a:pt x="5357" y="1773"/>
                </a:lnTo>
                <a:lnTo>
                  <a:pt x="5220" y="1601"/>
                </a:lnTo>
                <a:lnTo>
                  <a:pt x="5078" y="1433"/>
                </a:lnTo>
                <a:lnTo>
                  <a:pt x="4931" y="1271"/>
                </a:lnTo>
                <a:lnTo>
                  <a:pt x="4778" y="1113"/>
                </a:lnTo>
                <a:lnTo>
                  <a:pt x="4621" y="961"/>
                </a:lnTo>
                <a:lnTo>
                  <a:pt x="4458" y="814"/>
                </a:lnTo>
                <a:lnTo>
                  <a:pt x="4291" y="671"/>
                </a:lnTo>
                <a:lnTo>
                  <a:pt x="4119" y="535"/>
                </a:lnTo>
                <a:lnTo>
                  <a:pt x="3942" y="404"/>
                </a:lnTo>
                <a:lnTo>
                  <a:pt x="3761" y="278"/>
                </a:lnTo>
                <a:lnTo>
                  <a:pt x="3576" y="159"/>
                </a:lnTo>
                <a:lnTo>
                  <a:pt x="3482" y="101"/>
                </a:lnTo>
                <a:lnTo>
                  <a:pt x="3387" y="45"/>
                </a:lnTo>
                <a:lnTo>
                  <a:pt x="3420" y="37"/>
                </a:lnTo>
                <a:lnTo>
                  <a:pt x="47" y="5877"/>
                </a:lnTo>
                <a:close/>
                <a:moveTo>
                  <a:pt x="3378" y="13"/>
                </a:moveTo>
                <a:cubicBezTo>
                  <a:pt x="3381" y="7"/>
                  <a:pt x="3386" y="3"/>
                  <a:pt x="3393" y="2"/>
                </a:cubicBezTo>
                <a:cubicBezTo>
                  <a:pt x="3399" y="0"/>
                  <a:pt x="3405" y="1"/>
                  <a:pt x="3411" y="4"/>
                </a:cubicBezTo>
                <a:lnTo>
                  <a:pt x="3507" y="60"/>
                </a:lnTo>
                <a:lnTo>
                  <a:pt x="3602" y="119"/>
                </a:lnTo>
                <a:lnTo>
                  <a:pt x="3788" y="239"/>
                </a:lnTo>
                <a:lnTo>
                  <a:pt x="3971" y="365"/>
                </a:lnTo>
                <a:lnTo>
                  <a:pt x="4149" y="497"/>
                </a:lnTo>
                <a:lnTo>
                  <a:pt x="4322" y="635"/>
                </a:lnTo>
                <a:lnTo>
                  <a:pt x="4490" y="778"/>
                </a:lnTo>
                <a:lnTo>
                  <a:pt x="4654" y="926"/>
                </a:lnTo>
                <a:lnTo>
                  <a:pt x="4813" y="1080"/>
                </a:lnTo>
                <a:lnTo>
                  <a:pt x="4967" y="1239"/>
                </a:lnTo>
                <a:lnTo>
                  <a:pt x="5115" y="1402"/>
                </a:lnTo>
                <a:lnTo>
                  <a:pt x="5258" y="1571"/>
                </a:lnTo>
                <a:lnTo>
                  <a:pt x="5395" y="1744"/>
                </a:lnTo>
                <a:lnTo>
                  <a:pt x="5527" y="1922"/>
                </a:lnTo>
                <a:lnTo>
                  <a:pt x="5654" y="2104"/>
                </a:lnTo>
                <a:lnTo>
                  <a:pt x="5774" y="2291"/>
                </a:lnTo>
                <a:lnTo>
                  <a:pt x="5832" y="2386"/>
                </a:lnTo>
                <a:lnTo>
                  <a:pt x="5888" y="2481"/>
                </a:lnTo>
                <a:cubicBezTo>
                  <a:pt x="5891" y="2487"/>
                  <a:pt x="5892" y="2493"/>
                  <a:pt x="5891" y="2500"/>
                </a:cubicBezTo>
                <a:cubicBezTo>
                  <a:pt x="5889" y="2506"/>
                  <a:pt x="5885" y="2511"/>
                  <a:pt x="5879" y="2514"/>
                </a:cubicBezTo>
                <a:lnTo>
                  <a:pt x="38" y="5886"/>
                </a:lnTo>
                <a:cubicBezTo>
                  <a:pt x="29" y="5892"/>
                  <a:pt x="17" y="5890"/>
                  <a:pt x="9" y="5882"/>
                </a:cubicBezTo>
                <a:cubicBezTo>
                  <a:pt x="2" y="5875"/>
                  <a:pt x="0" y="5863"/>
                  <a:pt x="6" y="5853"/>
                </a:cubicBezTo>
                <a:lnTo>
                  <a:pt x="3378" y="13"/>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38" name="Freeform 9"/>
          <p:cNvSpPr/>
          <p:nvPr/>
        </p:nvSpPr>
        <p:spPr bwMode="auto">
          <a:xfrm>
            <a:off x="6095468" y="2566488"/>
            <a:ext cx="1723960" cy="862512"/>
          </a:xfrm>
          <a:custGeom>
            <a:avLst/>
            <a:gdLst>
              <a:gd name="T0" fmla="*/ 0 w 6745"/>
              <a:gd name="T1" fmla="*/ 3372 h 3372"/>
              <a:gd name="T2" fmla="*/ 6745 w 6745"/>
              <a:gd name="T3" fmla="*/ 3372 h 3372"/>
              <a:gd name="T4" fmla="*/ 5841 w 6745"/>
              <a:gd name="T5" fmla="*/ 0 h 3372"/>
              <a:gd name="T6" fmla="*/ 0 w 6745"/>
              <a:gd name="T7" fmla="*/ 3372 h 3372"/>
            </a:gdLst>
            <a:ahLst/>
            <a:cxnLst>
              <a:cxn ang="0">
                <a:pos x="T0" y="T1"/>
              </a:cxn>
              <a:cxn ang="0">
                <a:pos x="T2" y="T3"/>
              </a:cxn>
              <a:cxn ang="0">
                <a:pos x="T4" y="T5"/>
              </a:cxn>
              <a:cxn ang="0">
                <a:pos x="T6" y="T7"/>
              </a:cxn>
            </a:cxnLst>
            <a:rect l="0" t="0" r="r" b="b"/>
            <a:pathLst>
              <a:path w="6745" h="3372">
                <a:moveTo>
                  <a:pt x="0" y="3372"/>
                </a:moveTo>
                <a:lnTo>
                  <a:pt x="6745" y="3372"/>
                </a:lnTo>
                <a:cubicBezTo>
                  <a:pt x="6745" y="2189"/>
                  <a:pt x="6433" y="1026"/>
                  <a:pt x="5841" y="0"/>
                </a:cubicBezTo>
                <a:lnTo>
                  <a:pt x="0" y="3372"/>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39" name="Freeform 10"/>
          <p:cNvSpPr>
            <a:spLocks noEditPoints="1"/>
          </p:cNvSpPr>
          <p:nvPr/>
        </p:nvSpPr>
        <p:spPr bwMode="auto">
          <a:xfrm>
            <a:off x="6089079" y="2561163"/>
            <a:ext cx="1736738" cy="874226"/>
          </a:xfrm>
          <a:custGeom>
            <a:avLst/>
            <a:gdLst>
              <a:gd name="T0" fmla="*/ 26 w 6795"/>
              <a:gd name="T1" fmla="*/ 3372 h 3420"/>
              <a:gd name="T2" fmla="*/ 6747 w 6795"/>
              <a:gd name="T3" fmla="*/ 3397 h 3420"/>
              <a:gd name="T4" fmla="*/ 6743 w 6795"/>
              <a:gd name="T5" fmla="*/ 3175 h 3420"/>
              <a:gd name="T6" fmla="*/ 6733 w 6795"/>
              <a:gd name="T7" fmla="*/ 2955 h 3420"/>
              <a:gd name="T8" fmla="*/ 6714 w 6795"/>
              <a:gd name="T9" fmla="*/ 2736 h 3420"/>
              <a:gd name="T10" fmla="*/ 6689 w 6795"/>
              <a:gd name="T11" fmla="*/ 2517 h 3420"/>
              <a:gd name="T12" fmla="*/ 6657 w 6795"/>
              <a:gd name="T13" fmla="*/ 2300 h 3420"/>
              <a:gd name="T14" fmla="*/ 6618 w 6795"/>
              <a:gd name="T15" fmla="*/ 2084 h 3420"/>
              <a:gd name="T16" fmla="*/ 6571 w 6795"/>
              <a:gd name="T17" fmla="*/ 1870 h 3420"/>
              <a:gd name="T18" fmla="*/ 6518 w 6795"/>
              <a:gd name="T19" fmla="*/ 1657 h 3420"/>
              <a:gd name="T20" fmla="*/ 6458 w 6795"/>
              <a:gd name="T21" fmla="*/ 1446 h 3420"/>
              <a:gd name="T22" fmla="*/ 6391 w 6795"/>
              <a:gd name="T23" fmla="*/ 1237 h 3420"/>
              <a:gd name="T24" fmla="*/ 6317 w 6795"/>
              <a:gd name="T25" fmla="*/ 1031 h 3420"/>
              <a:gd name="T26" fmla="*/ 6236 w 6795"/>
              <a:gd name="T27" fmla="*/ 826 h 3420"/>
              <a:gd name="T28" fmla="*/ 6149 w 6795"/>
              <a:gd name="T29" fmla="*/ 625 h 3420"/>
              <a:gd name="T30" fmla="*/ 6055 w 6795"/>
              <a:gd name="T31" fmla="*/ 426 h 3420"/>
              <a:gd name="T32" fmla="*/ 5954 w 6795"/>
              <a:gd name="T33" fmla="*/ 229 h 3420"/>
              <a:gd name="T34" fmla="*/ 5847 w 6795"/>
              <a:gd name="T35" fmla="*/ 36 h 3420"/>
              <a:gd name="T36" fmla="*/ 38 w 6795"/>
              <a:gd name="T37" fmla="*/ 3417 h 3420"/>
              <a:gd name="T38" fmla="*/ 5874 w 6795"/>
              <a:gd name="T39" fmla="*/ 1 h 3420"/>
              <a:gd name="T40" fmla="*/ 5943 w 6795"/>
              <a:gd name="T41" fmla="*/ 109 h 3420"/>
              <a:gd name="T42" fmla="*/ 6048 w 6795"/>
              <a:gd name="T43" fmla="*/ 306 h 3420"/>
              <a:gd name="T44" fmla="*/ 6146 w 6795"/>
              <a:gd name="T45" fmla="*/ 505 h 3420"/>
              <a:gd name="T46" fmla="*/ 6238 w 6795"/>
              <a:gd name="T47" fmla="*/ 706 h 3420"/>
              <a:gd name="T48" fmla="*/ 6322 w 6795"/>
              <a:gd name="T49" fmla="*/ 911 h 3420"/>
              <a:gd name="T50" fmla="*/ 6400 w 6795"/>
              <a:gd name="T51" fmla="*/ 1118 h 3420"/>
              <a:gd name="T52" fmla="*/ 6471 w 6795"/>
              <a:gd name="T53" fmla="*/ 1327 h 3420"/>
              <a:gd name="T54" fmla="*/ 6535 w 6795"/>
              <a:gd name="T55" fmla="*/ 1539 h 3420"/>
              <a:gd name="T56" fmla="*/ 6592 w 6795"/>
              <a:gd name="T57" fmla="*/ 1752 h 3420"/>
              <a:gd name="T58" fmla="*/ 6642 w 6795"/>
              <a:gd name="T59" fmla="*/ 1967 h 3420"/>
              <a:gd name="T60" fmla="*/ 6685 w 6795"/>
              <a:gd name="T61" fmla="*/ 2184 h 3420"/>
              <a:gd name="T62" fmla="*/ 6721 w 6795"/>
              <a:gd name="T63" fmla="*/ 2402 h 3420"/>
              <a:gd name="T64" fmla="*/ 6750 w 6795"/>
              <a:gd name="T65" fmla="*/ 2621 h 3420"/>
              <a:gd name="T66" fmla="*/ 6772 w 6795"/>
              <a:gd name="T67" fmla="*/ 2842 h 3420"/>
              <a:gd name="T68" fmla="*/ 6787 w 6795"/>
              <a:gd name="T69" fmla="*/ 3063 h 3420"/>
              <a:gd name="T70" fmla="*/ 6794 w 6795"/>
              <a:gd name="T71" fmla="*/ 3285 h 3420"/>
              <a:gd name="T72" fmla="*/ 6788 w 6795"/>
              <a:gd name="T73" fmla="*/ 3413 h 3420"/>
              <a:gd name="T74" fmla="*/ 26 w 6795"/>
              <a:gd name="T75" fmla="*/ 3420 h 3420"/>
              <a:gd name="T76" fmla="*/ 14 w 6795"/>
              <a:gd name="T77" fmla="*/ 3376 h 3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95" h="3420">
                <a:moveTo>
                  <a:pt x="38" y="3417"/>
                </a:moveTo>
                <a:lnTo>
                  <a:pt x="26" y="3372"/>
                </a:lnTo>
                <a:lnTo>
                  <a:pt x="6771" y="3372"/>
                </a:lnTo>
                <a:lnTo>
                  <a:pt x="6747" y="3397"/>
                </a:lnTo>
                <a:lnTo>
                  <a:pt x="6746" y="3286"/>
                </a:lnTo>
                <a:lnTo>
                  <a:pt x="6743" y="3175"/>
                </a:lnTo>
                <a:lnTo>
                  <a:pt x="6739" y="3065"/>
                </a:lnTo>
                <a:lnTo>
                  <a:pt x="6733" y="2955"/>
                </a:lnTo>
                <a:lnTo>
                  <a:pt x="6724" y="2845"/>
                </a:lnTo>
                <a:lnTo>
                  <a:pt x="6714" y="2736"/>
                </a:lnTo>
                <a:lnTo>
                  <a:pt x="6703" y="2626"/>
                </a:lnTo>
                <a:lnTo>
                  <a:pt x="6689" y="2517"/>
                </a:lnTo>
                <a:lnTo>
                  <a:pt x="6674" y="2409"/>
                </a:lnTo>
                <a:lnTo>
                  <a:pt x="6657" y="2300"/>
                </a:lnTo>
                <a:lnTo>
                  <a:pt x="6638" y="2192"/>
                </a:lnTo>
                <a:lnTo>
                  <a:pt x="6618" y="2084"/>
                </a:lnTo>
                <a:lnTo>
                  <a:pt x="6595" y="1977"/>
                </a:lnTo>
                <a:lnTo>
                  <a:pt x="6571" y="1870"/>
                </a:lnTo>
                <a:lnTo>
                  <a:pt x="6545" y="1763"/>
                </a:lnTo>
                <a:lnTo>
                  <a:pt x="6518" y="1657"/>
                </a:lnTo>
                <a:lnTo>
                  <a:pt x="6489" y="1551"/>
                </a:lnTo>
                <a:lnTo>
                  <a:pt x="6458" y="1446"/>
                </a:lnTo>
                <a:lnTo>
                  <a:pt x="6425" y="1342"/>
                </a:lnTo>
                <a:lnTo>
                  <a:pt x="6391" y="1237"/>
                </a:lnTo>
                <a:lnTo>
                  <a:pt x="6355" y="1134"/>
                </a:lnTo>
                <a:lnTo>
                  <a:pt x="6317" y="1031"/>
                </a:lnTo>
                <a:lnTo>
                  <a:pt x="6277" y="928"/>
                </a:lnTo>
                <a:lnTo>
                  <a:pt x="6236" y="826"/>
                </a:lnTo>
                <a:lnTo>
                  <a:pt x="6193" y="725"/>
                </a:lnTo>
                <a:lnTo>
                  <a:pt x="6149" y="625"/>
                </a:lnTo>
                <a:lnTo>
                  <a:pt x="6102" y="525"/>
                </a:lnTo>
                <a:lnTo>
                  <a:pt x="6055" y="426"/>
                </a:lnTo>
                <a:lnTo>
                  <a:pt x="6005" y="327"/>
                </a:lnTo>
                <a:lnTo>
                  <a:pt x="5954" y="229"/>
                </a:lnTo>
                <a:lnTo>
                  <a:pt x="5901" y="132"/>
                </a:lnTo>
                <a:lnTo>
                  <a:pt x="5847" y="36"/>
                </a:lnTo>
                <a:lnTo>
                  <a:pt x="5879" y="45"/>
                </a:lnTo>
                <a:lnTo>
                  <a:pt x="38" y="3417"/>
                </a:lnTo>
                <a:close/>
                <a:moveTo>
                  <a:pt x="5855" y="4"/>
                </a:moveTo>
                <a:cubicBezTo>
                  <a:pt x="5861" y="0"/>
                  <a:pt x="5868" y="0"/>
                  <a:pt x="5874" y="1"/>
                </a:cubicBezTo>
                <a:cubicBezTo>
                  <a:pt x="5880" y="3"/>
                  <a:pt x="5885" y="7"/>
                  <a:pt x="5888" y="13"/>
                </a:cubicBezTo>
                <a:lnTo>
                  <a:pt x="5943" y="109"/>
                </a:lnTo>
                <a:lnTo>
                  <a:pt x="5996" y="207"/>
                </a:lnTo>
                <a:lnTo>
                  <a:pt x="6048" y="306"/>
                </a:lnTo>
                <a:lnTo>
                  <a:pt x="6098" y="405"/>
                </a:lnTo>
                <a:lnTo>
                  <a:pt x="6146" y="505"/>
                </a:lnTo>
                <a:lnTo>
                  <a:pt x="6193" y="605"/>
                </a:lnTo>
                <a:lnTo>
                  <a:pt x="6238" y="706"/>
                </a:lnTo>
                <a:lnTo>
                  <a:pt x="6281" y="808"/>
                </a:lnTo>
                <a:lnTo>
                  <a:pt x="6322" y="911"/>
                </a:lnTo>
                <a:lnTo>
                  <a:pt x="6362" y="1014"/>
                </a:lnTo>
                <a:lnTo>
                  <a:pt x="6400" y="1118"/>
                </a:lnTo>
                <a:lnTo>
                  <a:pt x="6436" y="1222"/>
                </a:lnTo>
                <a:lnTo>
                  <a:pt x="6471" y="1327"/>
                </a:lnTo>
                <a:lnTo>
                  <a:pt x="6504" y="1433"/>
                </a:lnTo>
                <a:lnTo>
                  <a:pt x="6535" y="1539"/>
                </a:lnTo>
                <a:lnTo>
                  <a:pt x="6564" y="1645"/>
                </a:lnTo>
                <a:lnTo>
                  <a:pt x="6592" y="1752"/>
                </a:lnTo>
                <a:lnTo>
                  <a:pt x="6618" y="1859"/>
                </a:lnTo>
                <a:lnTo>
                  <a:pt x="6642" y="1967"/>
                </a:lnTo>
                <a:lnTo>
                  <a:pt x="6665" y="2075"/>
                </a:lnTo>
                <a:lnTo>
                  <a:pt x="6685" y="2184"/>
                </a:lnTo>
                <a:lnTo>
                  <a:pt x="6704" y="2293"/>
                </a:lnTo>
                <a:lnTo>
                  <a:pt x="6721" y="2402"/>
                </a:lnTo>
                <a:lnTo>
                  <a:pt x="6737" y="2512"/>
                </a:lnTo>
                <a:lnTo>
                  <a:pt x="6750" y="2621"/>
                </a:lnTo>
                <a:lnTo>
                  <a:pt x="6762" y="2731"/>
                </a:lnTo>
                <a:lnTo>
                  <a:pt x="6772" y="2842"/>
                </a:lnTo>
                <a:lnTo>
                  <a:pt x="6780" y="2952"/>
                </a:lnTo>
                <a:lnTo>
                  <a:pt x="6787" y="3063"/>
                </a:lnTo>
                <a:lnTo>
                  <a:pt x="6791" y="3174"/>
                </a:lnTo>
                <a:lnTo>
                  <a:pt x="6794" y="3285"/>
                </a:lnTo>
                <a:lnTo>
                  <a:pt x="6795" y="3396"/>
                </a:lnTo>
                <a:cubicBezTo>
                  <a:pt x="6795" y="3403"/>
                  <a:pt x="6793" y="3409"/>
                  <a:pt x="6788" y="3413"/>
                </a:cubicBezTo>
                <a:cubicBezTo>
                  <a:pt x="6784" y="3418"/>
                  <a:pt x="6777" y="3420"/>
                  <a:pt x="6771" y="3420"/>
                </a:cubicBezTo>
                <a:lnTo>
                  <a:pt x="26" y="3420"/>
                </a:lnTo>
                <a:cubicBezTo>
                  <a:pt x="16" y="3420"/>
                  <a:pt x="6" y="3413"/>
                  <a:pt x="3" y="3403"/>
                </a:cubicBezTo>
                <a:cubicBezTo>
                  <a:pt x="0" y="3392"/>
                  <a:pt x="5" y="3381"/>
                  <a:pt x="14" y="3376"/>
                </a:cubicBezTo>
                <a:lnTo>
                  <a:pt x="5855" y="4"/>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40" name="Freeform 23"/>
          <p:cNvSpPr/>
          <p:nvPr/>
        </p:nvSpPr>
        <p:spPr bwMode="auto">
          <a:xfrm>
            <a:off x="4371508" y="2566488"/>
            <a:ext cx="1723960" cy="862512"/>
          </a:xfrm>
          <a:custGeom>
            <a:avLst/>
            <a:gdLst>
              <a:gd name="T0" fmla="*/ 13488 w 13488"/>
              <a:gd name="T1" fmla="*/ 6744 h 6744"/>
              <a:gd name="T2" fmla="*/ 1807 w 13488"/>
              <a:gd name="T3" fmla="*/ 0 h 6744"/>
              <a:gd name="T4" fmla="*/ 0 w 13488"/>
              <a:gd name="T5" fmla="*/ 6744 h 6744"/>
              <a:gd name="T6" fmla="*/ 13488 w 13488"/>
              <a:gd name="T7" fmla="*/ 6744 h 6744"/>
            </a:gdLst>
            <a:ahLst/>
            <a:cxnLst>
              <a:cxn ang="0">
                <a:pos x="T0" y="T1"/>
              </a:cxn>
              <a:cxn ang="0">
                <a:pos x="T2" y="T3"/>
              </a:cxn>
              <a:cxn ang="0">
                <a:pos x="T4" y="T5"/>
              </a:cxn>
              <a:cxn ang="0">
                <a:pos x="T6" y="T7"/>
              </a:cxn>
            </a:cxnLst>
            <a:rect l="0" t="0" r="r" b="b"/>
            <a:pathLst>
              <a:path w="13488" h="6744">
                <a:moveTo>
                  <a:pt x="13488" y="6744"/>
                </a:moveTo>
                <a:lnTo>
                  <a:pt x="1807" y="0"/>
                </a:lnTo>
                <a:cubicBezTo>
                  <a:pt x="623" y="2051"/>
                  <a:pt x="0" y="4377"/>
                  <a:pt x="0" y="6744"/>
                </a:cubicBezTo>
                <a:lnTo>
                  <a:pt x="13488" y="6744"/>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41" name="Freeform 24"/>
          <p:cNvSpPr>
            <a:spLocks noEditPoints="1"/>
          </p:cNvSpPr>
          <p:nvPr/>
        </p:nvSpPr>
        <p:spPr bwMode="auto">
          <a:xfrm>
            <a:off x="4366184" y="2561163"/>
            <a:ext cx="1735673" cy="874226"/>
          </a:xfrm>
          <a:custGeom>
            <a:avLst/>
            <a:gdLst>
              <a:gd name="T0" fmla="*/ 13512 w 13588"/>
              <a:gd name="T1" fmla="*/ 6835 h 6841"/>
              <a:gd name="T2" fmla="*/ 1897 w 13588"/>
              <a:gd name="T3" fmla="*/ 73 h 6841"/>
              <a:gd name="T4" fmla="*/ 1682 w 13588"/>
              <a:gd name="T5" fmla="*/ 460 h 6841"/>
              <a:gd name="T6" fmla="*/ 1480 w 13588"/>
              <a:gd name="T7" fmla="*/ 853 h 6841"/>
              <a:gd name="T8" fmla="*/ 1292 w 13588"/>
              <a:gd name="T9" fmla="*/ 1251 h 6841"/>
              <a:gd name="T10" fmla="*/ 1117 w 13588"/>
              <a:gd name="T11" fmla="*/ 1654 h 6841"/>
              <a:gd name="T12" fmla="*/ 956 w 13588"/>
              <a:gd name="T13" fmla="*/ 2063 h 6841"/>
              <a:gd name="T14" fmla="*/ 808 w 13588"/>
              <a:gd name="T15" fmla="*/ 2476 h 6841"/>
              <a:gd name="T16" fmla="*/ 674 w 13588"/>
              <a:gd name="T17" fmla="*/ 2894 h 6841"/>
              <a:gd name="T18" fmla="*/ 554 w 13588"/>
              <a:gd name="T19" fmla="*/ 3315 h 6841"/>
              <a:gd name="T20" fmla="*/ 447 w 13588"/>
              <a:gd name="T21" fmla="*/ 3741 h 6841"/>
              <a:gd name="T22" fmla="*/ 354 w 13588"/>
              <a:gd name="T23" fmla="*/ 4170 h 6841"/>
              <a:gd name="T24" fmla="*/ 276 w 13588"/>
              <a:gd name="T25" fmla="*/ 4602 h 6841"/>
              <a:gd name="T26" fmla="*/ 212 w 13588"/>
              <a:gd name="T27" fmla="*/ 5036 h 6841"/>
              <a:gd name="T28" fmla="*/ 161 w 13588"/>
              <a:gd name="T29" fmla="*/ 5473 h 6841"/>
              <a:gd name="T30" fmla="*/ 125 w 13588"/>
              <a:gd name="T31" fmla="*/ 5912 h 6841"/>
              <a:gd name="T32" fmla="*/ 103 w 13588"/>
              <a:gd name="T33" fmla="*/ 6352 h 6841"/>
              <a:gd name="T34" fmla="*/ 96 w 13588"/>
              <a:gd name="T35" fmla="*/ 6794 h 6841"/>
              <a:gd name="T36" fmla="*/ 13536 w 13588"/>
              <a:gd name="T37" fmla="*/ 6745 h 6841"/>
              <a:gd name="T38" fmla="*/ 14 w 13588"/>
              <a:gd name="T39" fmla="*/ 6827 h 6841"/>
              <a:gd name="T40" fmla="*/ 2 w 13588"/>
              <a:gd name="T41" fmla="*/ 6570 h 6841"/>
              <a:gd name="T42" fmla="*/ 17 w 13588"/>
              <a:gd name="T43" fmla="*/ 6126 h 6841"/>
              <a:gd name="T44" fmla="*/ 46 w 13588"/>
              <a:gd name="T45" fmla="*/ 5683 h 6841"/>
              <a:gd name="T46" fmla="*/ 89 w 13588"/>
              <a:gd name="T47" fmla="*/ 5242 h 6841"/>
              <a:gd name="T48" fmla="*/ 147 w 13588"/>
              <a:gd name="T49" fmla="*/ 4804 h 6841"/>
              <a:gd name="T50" fmla="*/ 219 w 13588"/>
              <a:gd name="T51" fmla="*/ 4367 h 6841"/>
              <a:gd name="T52" fmla="*/ 306 w 13588"/>
              <a:gd name="T53" fmla="*/ 3934 h 6841"/>
              <a:gd name="T54" fmla="*/ 406 w 13588"/>
              <a:gd name="T55" fmla="*/ 3503 h 6841"/>
              <a:gd name="T56" fmla="*/ 520 w 13588"/>
              <a:gd name="T57" fmla="*/ 3077 h 6841"/>
              <a:gd name="T58" fmla="*/ 648 w 13588"/>
              <a:gd name="T59" fmla="*/ 2654 h 6841"/>
              <a:gd name="T60" fmla="*/ 790 w 13588"/>
              <a:gd name="T61" fmla="*/ 2235 h 6841"/>
              <a:gd name="T62" fmla="*/ 946 w 13588"/>
              <a:gd name="T63" fmla="*/ 1822 h 6841"/>
              <a:gd name="T64" fmla="*/ 1115 w 13588"/>
              <a:gd name="T65" fmla="*/ 1412 h 6841"/>
              <a:gd name="T66" fmla="*/ 1298 w 13588"/>
              <a:gd name="T67" fmla="*/ 1009 h 6841"/>
              <a:gd name="T68" fmla="*/ 1494 w 13588"/>
              <a:gd name="T69" fmla="*/ 611 h 6841"/>
              <a:gd name="T70" fmla="*/ 1704 w 13588"/>
              <a:gd name="T71" fmla="*/ 219 h 6841"/>
              <a:gd name="T72" fmla="*/ 1842 w 13588"/>
              <a:gd name="T73" fmla="*/ 3 h 6841"/>
              <a:gd name="T74" fmla="*/ 13560 w 13588"/>
              <a:gd name="T75" fmla="*/ 6752 h 6841"/>
              <a:gd name="T76" fmla="*/ 13536 w 13588"/>
              <a:gd name="T77" fmla="*/ 6841 h 6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88" h="6841">
                <a:moveTo>
                  <a:pt x="13536" y="6745"/>
                </a:moveTo>
                <a:lnTo>
                  <a:pt x="13512" y="6835"/>
                </a:lnTo>
                <a:lnTo>
                  <a:pt x="1831" y="91"/>
                </a:lnTo>
                <a:lnTo>
                  <a:pt x="1897" y="73"/>
                </a:lnTo>
                <a:lnTo>
                  <a:pt x="1787" y="266"/>
                </a:lnTo>
                <a:lnTo>
                  <a:pt x="1682" y="460"/>
                </a:lnTo>
                <a:lnTo>
                  <a:pt x="1580" y="656"/>
                </a:lnTo>
                <a:lnTo>
                  <a:pt x="1480" y="853"/>
                </a:lnTo>
                <a:lnTo>
                  <a:pt x="1385" y="1051"/>
                </a:lnTo>
                <a:lnTo>
                  <a:pt x="1292" y="1251"/>
                </a:lnTo>
                <a:lnTo>
                  <a:pt x="1203" y="1451"/>
                </a:lnTo>
                <a:lnTo>
                  <a:pt x="1117" y="1654"/>
                </a:lnTo>
                <a:lnTo>
                  <a:pt x="1035" y="1858"/>
                </a:lnTo>
                <a:lnTo>
                  <a:pt x="956" y="2063"/>
                </a:lnTo>
                <a:lnTo>
                  <a:pt x="881" y="2268"/>
                </a:lnTo>
                <a:lnTo>
                  <a:pt x="808" y="2476"/>
                </a:lnTo>
                <a:lnTo>
                  <a:pt x="740" y="2684"/>
                </a:lnTo>
                <a:lnTo>
                  <a:pt x="674" y="2894"/>
                </a:lnTo>
                <a:lnTo>
                  <a:pt x="612" y="3104"/>
                </a:lnTo>
                <a:lnTo>
                  <a:pt x="554" y="3315"/>
                </a:lnTo>
                <a:lnTo>
                  <a:pt x="499" y="3527"/>
                </a:lnTo>
                <a:lnTo>
                  <a:pt x="447" y="3741"/>
                </a:lnTo>
                <a:lnTo>
                  <a:pt x="399" y="3955"/>
                </a:lnTo>
                <a:lnTo>
                  <a:pt x="354" y="4170"/>
                </a:lnTo>
                <a:lnTo>
                  <a:pt x="314" y="4385"/>
                </a:lnTo>
                <a:lnTo>
                  <a:pt x="276" y="4602"/>
                </a:lnTo>
                <a:lnTo>
                  <a:pt x="242" y="4818"/>
                </a:lnTo>
                <a:lnTo>
                  <a:pt x="212" y="5036"/>
                </a:lnTo>
                <a:lnTo>
                  <a:pt x="185" y="5254"/>
                </a:lnTo>
                <a:lnTo>
                  <a:pt x="161" y="5473"/>
                </a:lnTo>
                <a:lnTo>
                  <a:pt x="141" y="5692"/>
                </a:lnTo>
                <a:lnTo>
                  <a:pt x="125" y="5912"/>
                </a:lnTo>
                <a:lnTo>
                  <a:pt x="112" y="6132"/>
                </a:lnTo>
                <a:lnTo>
                  <a:pt x="103" y="6352"/>
                </a:lnTo>
                <a:lnTo>
                  <a:pt x="98" y="6573"/>
                </a:lnTo>
                <a:lnTo>
                  <a:pt x="96" y="6794"/>
                </a:lnTo>
                <a:lnTo>
                  <a:pt x="48" y="6745"/>
                </a:lnTo>
                <a:lnTo>
                  <a:pt x="13536" y="6745"/>
                </a:lnTo>
                <a:close/>
                <a:moveTo>
                  <a:pt x="48" y="6841"/>
                </a:moveTo>
                <a:cubicBezTo>
                  <a:pt x="35" y="6841"/>
                  <a:pt x="23" y="6836"/>
                  <a:pt x="14" y="6827"/>
                </a:cubicBezTo>
                <a:cubicBezTo>
                  <a:pt x="5" y="6818"/>
                  <a:pt x="0" y="6806"/>
                  <a:pt x="0" y="6793"/>
                </a:cubicBezTo>
                <a:lnTo>
                  <a:pt x="2" y="6570"/>
                </a:lnTo>
                <a:lnTo>
                  <a:pt x="8" y="6348"/>
                </a:lnTo>
                <a:lnTo>
                  <a:pt x="17" y="6126"/>
                </a:lnTo>
                <a:lnTo>
                  <a:pt x="29" y="5904"/>
                </a:lnTo>
                <a:lnTo>
                  <a:pt x="46" y="5683"/>
                </a:lnTo>
                <a:lnTo>
                  <a:pt x="66" y="5462"/>
                </a:lnTo>
                <a:lnTo>
                  <a:pt x="89" y="5242"/>
                </a:lnTo>
                <a:lnTo>
                  <a:pt x="116" y="5023"/>
                </a:lnTo>
                <a:lnTo>
                  <a:pt x="147" y="4804"/>
                </a:lnTo>
                <a:lnTo>
                  <a:pt x="181" y="4585"/>
                </a:lnTo>
                <a:lnTo>
                  <a:pt x="219" y="4367"/>
                </a:lnTo>
                <a:lnTo>
                  <a:pt x="260" y="4150"/>
                </a:lnTo>
                <a:lnTo>
                  <a:pt x="306" y="3934"/>
                </a:lnTo>
                <a:lnTo>
                  <a:pt x="354" y="3718"/>
                </a:lnTo>
                <a:lnTo>
                  <a:pt x="406" y="3503"/>
                </a:lnTo>
                <a:lnTo>
                  <a:pt x="461" y="3290"/>
                </a:lnTo>
                <a:lnTo>
                  <a:pt x="520" y="3077"/>
                </a:lnTo>
                <a:lnTo>
                  <a:pt x="583" y="2865"/>
                </a:lnTo>
                <a:lnTo>
                  <a:pt x="648" y="2654"/>
                </a:lnTo>
                <a:lnTo>
                  <a:pt x="718" y="2444"/>
                </a:lnTo>
                <a:lnTo>
                  <a:pt x="790" y="2235"/>
                </a:lnTo>
                <a:lnTo>
                  <a:pt x="866" y="2028"/>
                </a:lnTo>
                <a:lnTo>
                  <a:pt x="946" y="1822"/>
                </a:lnTo>
                <a:lnTo>
                  <a:pt x="1029" y="1617"/>
                </a:lnTo>
                <a:lnTo>
                  <a:pt x="1115" y="1412"/>
                </a:lnTo>
                <a:lnTo>
                  <a:pt x="1205" y="1210"/>
                </a:lnTo>
                <a:lnTo>
                  <a:pt x="1298" y="1009"/>
                </a:lnTo>
                <a:lnTo>
                  <a:pt x="1395" y="809"/>
                </a:lnTo>
                <a:lnTo>
                  <a:pt x="1494" y="611"/>
                </a:lnTo>
                <a:lnTo>
                  <a:pt x="1597" y="414"/>
                </a:lnTo>
                <a:lnTo>
                  <a:pt x="1704" y="219"/>
                </a:lnTo>
                <a:lnTo>
                  <a:pt x="1813" y="26"/>
                </a:lnTo>
                <a:cubicBezTo>
                  <a:pt x="1820" y="15"/>
                  <a:pt x="1830" y="7"/>
                  <a:pt x="1842" y="3"/>
                </a:cubicBezTo>
                <a:cubicBezTo>
                  <a:pt x="1855" y="0"/>
                  <a:pt x="1868" y="2"/>
                  <a:pt x="1879" y="8"/>
                </a:cubicBezTo>
                <a:lnTo>
                  <a:pt x="13560" y="6752"/>
                </a:lnTo>
                <a:cubicBezTo>
                  <a:pt x="13579" y="6763"/>
                  <a:pt x="13588" y="6785"/>
                  <a:pt x="13583" y="6806"/>
                </a:cubicBezTo>
                <a:cubicBezTo>
                  <a:pt x="13577" y="6827"/>
                  <a:pt x="13558" y="6841"/>
                  <a:pt x="13536" y="6841"/>
                </a:cubicBezTo>
                <a:lnTo>
                  <a:pt x="48" y="6841"/>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42" name="Freeform 25"/>
          <p:cNvSpPr/>
          <p:nvPr/>
        </p:nvSpPr>
        <p:spPr bwMode="auto">
          <a:xfrm>
            <a:off x="4602576" y="1936108"/>
            <a:ext cx="1492892" cy="1492892"/>
          </a:xfrm>
          <a:custGeom>
            <a:avLst/>
            <a:gdLst>
              <a:gd name="T0" fmla="*/ 11681 w 11681"/>
              <a:gd name="T1" fmla="*/ 11681 h 11681"/>
              <a:gd name="T2" fmla="*/ 4937 w 11681"/>
              <a:gd name="T3" fmla="*/ 0 h 11681"/>
              <a:gd name="T4" fmla="*/ 0 w 11681"/>
              <a:gd name="T5" fmla="*/ 4937 h 11681"/>
              <a:gd name="T6" fmla="*/ 11681 w 11681"/>
              <a:gd name="T7" fmla="*/ 11681 h 11681"/>
            </a:gdLst>
            <a:ahLst/>
            <a:cxnLst>
              <a:cxn ang="0">
                <a:pos x="T0" y="T1"/>
              </a:cxn>
              <a:cxn ang="0">
                <a:pos x="T2" y="T3"/>
              </a:cxn>
              <a:cxn ang="0">
                <a:pos x="T4" y="T5"/>
              </a:cxn>
              <a:cxn ang="0">
                <a:pos x="T6" y="T7"/>
              </a:cxn>
            </a:cxnLst>
            <a:rect l="0" t="0" r="r" b="b"/>
            <a:pathLst>
              <a:path w="11681" h="11681">
                <a:moveTo>
                  <a:pt x="11681" y="11681"/>
                </a:moveTo>
                <a:lnTo>
                  <a:pt x="4937" y="0"/>
                </a:lnTo>
                <a:cubicBezTo>
                  <a:pt x="2886" y="1184"/>
                  <a:pt x="1184" y="2886"/>
                  <a:pt x="0" y="4937"/>
                </a:cubicBezTo>
                <a:lnTo>
                  <a:pt x="11681" y="11681"/>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43" name="Freeform 26"/>
          <p:cNvSpPr>
            <a:spLocks noEditPoints="1"/>
          </p:cNvSpPr>
          <p:nvPr/>
        </p:nvSpPr>
        <p:spPr bwMode="auto">
          <a:xfrm>
            <a:off x="4596187" y="1929719"/>
            <a:ext cx="1505670" cy="1505670"/>
          </a:xfrm>
          <a:custGeom>
            <a:avLst/>
            <a:gdLst>
              <a:gd name="T0" fmla="*/ 11755 w 11784"/>
              <a:gd name="T1" fmla="*/ 11690 h 11784"/>
              <a:gd name="T2" fmla="*/ 11690 w 11784"/>
              <a:gd name="T3" fmla="*/ 11755 h 11784"/>
              <a:gd name="T4" fmla="*/ 4946 w 11784"/>
              <a:gd name="T5" fmla="*/ 74 h 11784"/>
              <a:gd name="T6" fmla="*/ 5012 w 11784"/>
              <a:gd name="T7" fmla="*/ 91 h 11784"/>
              <a:gd name="T8" fmla="*/ 4820 w 11784"/>
              <a:gd name="T9" fmla="*/ 204 h 11784"/>
              <a:gd name="T10" fmla="*/ 4632 w 11784"/>
              <a:gd name="T11" fmla="*/ 319 h 11784"/>
              <a:gd name="T12" fmla="*/ 4261 w 11784"/>
              <a:gd name="T13" fmla="*/ 558 h 11784"/>
              <a:gd name="T14" fmla="*/ 3899 w 11784"/>
              <a:gd name="T15" fmla="*/ 809 h 11784"/>
              <a:gd name="T16" fmla="*/ 3546 w 11784"/>
              <a:gd name="T17" fmla="*/ 1071 h 11784"/>
              <a:gd name="T18" fmla="*/ 3202 w 11784"/>
              <a:gd name="T19" fmla="*/ 1344 h 11784"/>
              <a:gd name="T20" fmla="*/ 2867 w 11784"/>
              <a:gd name="T21" fmla="*/ 1629 h 11784"/>
              <a:gd name="T22" fmla="*/ 2542 w 11784"/>
              <a:gd name="T23" fmla="*/ 1923 h 11784"/>
              <a:gd name="T24" fmla="*/ 2227 w 11784"/>
              <a:gd name="T25" fmla="*/ 2228 h 11784"/>
              <a:gd name="T26" fmla="*/ 1922 w 11784"/>
              <a:gd name="T27" fmla="*/ 2543 h 11784"/>
              <a:gd name="T28" fmla="*/ 1628 w 11784"/>
              <a:gd name="T29" fmla="*/ 2868 h 11784"/>
              <a:gd name="T30" fmla="*/ 1343 w 11784"/>
              <a:gd name="T31" fmla="*/ 3203 h 11784"/>
              <a:gd name="T32" fmla="*/ 1070 w 11784"/>
              <a:gd name="T33" fmla="*/ 3547 h 11784"/>
              <a:gd name="T34" fmla="*/ 808 w 11784"/>
              <a:gd name="T35" fmla="*/ 3900 h 11784"/>
              <a:gd name="T36" fmla="*/ 557 w 11784"/>
              <a:gd name="T37" fmla="*/ 4262 h 11784"/>
              <a:gd name="T38" fmla="*/ 318 w 11784"/>
              <a:gd name="T39" fmla="*/ 4633 h 11784"/>
              <a:gd name="T40" fmla="*/ 203 w 11784"/>
              <a:gd name="T41" fmla="*/ 4821 h 11784"/>
              <a:gd name="T42" fmla="*/ 91 w 11784"/>
              <a:gd name="T43" fmla="*/ 5012 h 11784"/>
              <a:gd name="T44" fmla="*/ 74 w 11784"/>
              <a:gd name="T45" fmla="*/ 4946 h 11784"/>
              <a:gd name="T46" fmla="*/ 11755 w 11784"/>
              <a:gd name="T47" fmla="*/ 11690 h 11784"/>
              <a:gd name="T48" fmla="*/ 26 w 11784"/>
              <a:gd name="T49" fmla="*/ 5029 h 11784"/>
              <a:gd name="T50" fmla="*/ 4 w 11784"/>
              <a:gd name="T51" fmla="*/ 5000 h 11784"/>
              <a:gd name="T52" fmla="*/ 9 w 11784"/>
              <a:gd name="T53" fmla="*/ 4963 h 11784"/>
              <a:gd name="T54" fmla="*/ 122 w 11784"/>
              <a:gd name="T55" fmla="*/ 4771 h 11784"/>
              <a:gd name="T56" fmla="*/ 238 w 11784"/>
              <a:gd name="T57" fmla="*/ 4581 h 11784"/>
              <a:gd name="T58" fmla="*/ 478 w 11784"/>
              <a:gd name="T59" fmla="*/ 4208 h 11784"/>
              <a:gd name="T60" fmla="*/ 731 w 11784"/>
              <a:gd name="T61" fmla="*/ 3843 h 11784"/>
              <a:gd name="T62" fmla="*/ 995 w 11784"/>
              <a:gd name="T63" fmla="*/ 3487 h 11784"/>
              <a:gd name="T64" fmla="*/ 1270 w 11784"/>
              <a:gd name="T65" fmla="*/ 3141 h 11784"/>
              <a:gd name="T66" fmla="*/ 1556 w 11784"/>
              <a:gd name="T67" fmla="*/ 2804 h 11784"/>
              <a:gd name="T68" fmla="*/ 1853 w 11784"/>
              <a:gd name="T69" fmla="*/ 2477 h 11784"/>
              <a:gd name="T70" fmla="*/ 2160 w 11784"/>
              <a:gd name="T71" fmla="*/ 2159 h 11784"/>
              <a:gd name="T72" fmla="*/ 2478 w 11784"/>
              <a:gd name="T73" fmla="*/ 1852 h 11784"/>
              <a:gd name="T74" fmla="*/ 2805 w 11784"/>
              <a:gd name="T75" fmla="*/ 1555 h 11784"/>
              <a:gd name="T76" fmla="*/ 3142 w 11784"/>
              <a:gd name="T77" fmla="*/ 1269 h 11784"/>
              <a:gd name="T78" fmla="*/ 3489 w 11784"/>
              <a:gd name="T79" fmla="*/ 994 h 11784"/>
              <a:gd name="T80" fmla="*/ 3844 w 11784"/>
              <a:gd name="T81" fmla="*/ 730 h 11784"/>
              <a:gd name="T82" fmla="*/ 4209 w 11784"/>
              <a:gd name="T83" fmla="*/ 478 h 11784"/>
              <a:gd name="T84" fmla="*/ 4582 w 11784"/>
              <a:gd name="T85" fmla="*/ 237 h 11784"/>
              <a:gd name="T86" fmla="*/ 4772 w 11784"/>
              <a:gd name="T87" fmla="*/ 121 h 11784"/>
              <a:gd name="T88" fmla="*/ 4963 w 11784"/>
              <a:gd name="T89" fmla="*/ 9 h 11784"/>
              <a:gd name="T90" fmla="*/ 5000 w 11784"/>
              <a:gd name="T91" fmla="*/ 4 h 11784"/>
              <a:gd name="T92" fmla="*/ 5029 w 11784"/>
              <a:gd name="T93" fmla="*/ 26 h 11784"/>
              <a:gd name="T94" fmla="*/ 11773 w 11784"/>
              <a:gd name="T95" fmla="*/ 11707 h 11784"/>
              <a:gd name="T96" fmla="*/ 11765 w 11784"/>
              <a:gd name="T97" fmla="*/ 11765 h 11784"/>
              <a:gd name="T98" fmla="*/ 11707 w 11784"/>
              <a:gd name="T99" fmla="*/ 11773 h 11784"/>
              <a:gd name="T100" fmla="*/ 26 w 11784"/>
              <a:gd name="T101" fmla="*/ 5029 h 11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84" h="11784">
                <a:moveTo>
                  <a:pt x="11755" y="11690"/>
                </a:moveTo>
                <a:lnTo>
                  <a:pt x="11690" y="11755"/>
                </a:lnTo>
                <a:lnTo>
                  <a:pt x="4946" y="74"/>
                </a:lnTo>
                <a:lnTo>
                  <a:pt x="5012" y="91"/>
                </a:lnTo>
                <a:lnTo>
                  <a:pt x="4820" y="204"/>
                </a:lnTo>
                <a:lnTo>
                  <a:pt x="4632" y="319"/>
                </a:lnTo>
                <a:lnTo>
                  <a:pt x="4261" y="558"/>
                </a:lnTo>
                <a:lnTo>
                  <a:pt x="3899" y="809"/>
                </a:lnTo>
                <a:lnTo>
                  <a:pt x="3546" y="1071"/>
                </a:lnTo>
                <a:lnTo>
                  <a:pt x="3202" y="1344"/>
                </a:lnTo>
                <a:lnTo>
                  <a:pt x="2867" y="1629"/>
                </a:lnTo>
                <a:lnTo>
                  <a:pt x="2542" y="1923"/>
                </a:lnTo>
                <a:lnTo>
                  <a:pt x="2227" y="2228"/>
                </a:lnTo>
                <a:lnTo>
                  <a:pt x="1922" y="2543"/>
                </a:lnTo>
                <a:lnTo>
                  <a:pt x="1628" y="2868"/>
                </a:lnTo>
                <a:lnTo>
                  <a:pt x="1343" y="3203"/>
                </a:lnTo>
                <a:lnTo>
                  <a:pt x="1070" y="3547"/>
                </a:lnTo>
                <a:lnTo>
                  <a:pt x="808" y="3900"/>
                </a:lnTo>
                <a:lnTo>
                  <a:pt x="557" y="4262"/>
                </a:lnTo>
                <a:lnTo>
                  <a:pt x="318" y="4633"/>
                </a:lnTo>
                <a:lnTo>
                  <a:pt x="203" y="4821"/>
                </a:lnTo>
                <a:lnTo>
                  <a:pt x="91" y="5012"/>
                </a:lnTo>
                <a:lnTo>
                  <a:pt x="74" y="4946"/>
                </a:lnTo>
                <a:lnTo>
                  <a:pt x="11755" y="11690"/>
                </a:lnTo>
                <a:close/>
                <a:moveTo>
                  <a:pt x="26" y="5029"/>
                </a:moveTo>
                <a:cubicBezTo>
                  <a:pt x="15" y="5023"/>
                  <a:pt x="7" y="5012"/>
                  <a:pt x="4" y="5000"/>
                </a:cubicBezTo>
                <a:cubicBezTo>
                  <a:pt x="0" y="4987"/>
                  <a:pt x="2" y="4974"/>
                  <a:pt x="9" y="4963"/>
                </a:cubicBezTo>
                <a:lnTo>
                  <a:pt x="122" y="4771"/>
                </a:lnTo>
                <a:lnTo>
                  <a:pt x="238" y="4581"/>
                </a:lnTo>
                <a:lnTo>
                  <a:pt x="478" y="4208"/>
                </a:lnTo>
                <a:lnTo>
                  <a:pt x="731" y="3843"/>
                </a:lnTo>
                <a:lnTo>
                  <a:pt x="995" y="3487"/>
                </a:lnTo>
                <a:lnTo>
                  <a:pt x="1270" y="3141"/>
                </a:lnTo>
                <a:lnTo>
                  <a:pt x="1556" y="2804"/>
                </a:lnTo>
                <a:lnTo>
                  <a:pt x="1853" y="2477"/>
                </a:lnTo>
                <a:lnTo>
                  <a:pt x="2160" y="2159"/>
                </a:lnTo>
                <a:lnTo>
                  <a:pt x="2478" y="1852"/>
                </a:lnTo>
                <a:lnTo>
                  <a:pt x="2805" y="1555"/>
                </a:lnTo>
                <a:lnTo>
                  <a:pt x="3142" y="1269"/>
                </a:lnTo>
                <a:lnTo>
                  <a:pt x="3489" y="994"/>
                </a:lnTo>
                <a:lnTo>
                  <a:pt x="3844" y="730"/>
                </a:lnTo>
                <a:lnTo>
                  <a:pt x="4209" y="478"/>
                </a:lnTo>
                <a:lnTo>
                  <a:pt x="4582" y="237"/>
                </a:lnTo>
                <a:lnTo>
                  <a:pt x="4772" y="121"/>
                </a:lnTo>
                <a:lnTo>
                  <a:pt x="4963" y="9"/>
                </a:lnTo>
                <a:cubicBezTo>
                  <a:pt x="4974" y="2"/>
                  <a:pt x="4987" y="0"/>
                  <a:pt x="5000" y="4"/>
                </a:cubicBezTo>
                <a:cubicBezTo>
                  <a:pt x="5012" y="7"/>
                  <a:pt x="5023" y="15"/>
                  <a:pt x="5029" y="26"/>
                </a:cubicBezTo>
                <a:lnTo>
                  <a:pt x="11773" y="11707"/>
                </a:lnTo>
                <a:cubicBezTo>
                  <a:pt x="11784" y="11726"/>
                  <a:pt x="11781" y="11750"/>
                  <a:pt x="11765" y="11765"/>
                </a:cubicBezTo>
                <a:cubicBezTo>
                  <a:pt x="11750" y="11781"/>
                  <a:pt x="11726" y="11784"/>
                  <a:pt x="11707" y="11773"/>
                </a:cubicBezTo>
                <a:lnTo>
                  <a:pt x="26" y="5029"/>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44" name="Freeform 27"/>
          <p:cNvSpPr/>
          <p:nvPr/>
        </p:nvSpPr>
        <p:spPr bwMode="auto">
          <a:xfrm>
            <a:off x="5234021" y="1705040"/>
            <a:ext cx="861448" cy="1723960"/>
          </a:xfrm>
          <a:custGeom>
            <a:avLst/>
            <a:gdLst>
              <a:gd name="T0" fmla="*/ 6744 w 6744"/>
              <a:gd name="T1" fmla="*/ 13488 h 13488"/>
              <a:gd name="T2" fmla="*/ 6744 w 6744"/>
              <a:gd name="T3" fmla="*/ 0 h 13488"/>
              <a:gd name="T4" fmla="*/ 0 w 6744"/>
              <a:gd name="T5" fmla="*/ 1807 h 13488"/>
              <a:gd name="T6" fmla="*/ 6744 w 6744"/>
              <a:gd name="T7" fmla="*/ 13488 h 13488"/>
            </a:gdLst>
            <a:ahLst/>
            <a:cxnLst>
              <a:cxn ang="0">
                <a:pos x="T0" y="T1"/>
              </a:cxn>
              <a:cxn ang="0">
                <a:pos x="T2" y="T3"/>
              </a:cxn>
              <a:cxn ang="0">
                <a:pos x="T4" y="T5"/>
              </a:cxn>
              <a:cxn ang="0">
                <a:pos x="T6" y="T7"/>
              </a:cxn>
            </a:cxnLst>
            <a:rect l="0" t="0" r="r" b="b"/>
            <a:pathLst>
              <a:path w="6744" h="13488">
                <a:moveTo>
                  <a:pt x="6744" y="13488"/>
                </a:moveTo>
                <a:lnTo>
                  <a:pt x="6744" y="0"/>
                </a:lnTo>
                <a:cubicBezTo>
                  <a:pt x="4377" y="0"/>
                  <a:pt x="2051" y="623"/>
                  <a:pt x="0" y="1807"/>
                </a:cubicBezTo>
                <a:lnTo>
                  <a:pt x="6744" y="13488"/>
                </a:lnTo>
                <a:close/>
              </a:path>
            </a:pathLst>
          </a:custGeom>
          <a:solidFill>
            <a:srgbClr val="2EA7E0"/>
          </a:solidFill>
          <a:ln w="0">
            <a:noFill/>
            <a:prstDash val="solid"/>
            <a:round/>
          </a:ln>
        </p:spPr>
        <p:txBody>
          <a:bodyPr vert="horz" wrap="square" lIns="91440" tIns="45720" rIns="91440" bIns="45720" numCol="1" anchor="t" anchorCtr="0" compatLnSpc="1"/>
          <a:lstStyle/>
          <a:p>
            <a:endParaRPr lang="zh-CN" altLang="en-US"/>
          </a:p>
        </p:txBody>
      </p:sp>
      <p:sp>
        <p:nvSpPr>
          <p:cNvPr id="45" name="Freeform 28"/>
          <p:cNvSpPr>
            <a:spLocks noEditPoints="1"/>
          </p:cNvSpPr>
          <p:nvPr/>
        </p:nvSpPr>
        <p:spPr bwMode="auto">
          <a:xfrm>
            <a:off x="5227632" y="1698651"/>
            <a:ext cx="874226" cy="1736738"/>
          </a:xfrm>
          <a:custGeom>
            <a:avLst/>
            <a:gdLst>
              <a:gd name="T0" fmla="*/ 6745 w 6841"/>
              <a:gd name="T1" fmla="*/ 13536 h 13588"/>
              <a:gd name="T2" fmla="*/ 6794 w 6841"/>
              <a:gd name="T3" fmla="*/ 96 h 13588"/>
              <a:gd name="T4" fmla="*/ 6351 w 6841"/>
              <a:gd name="T5" fmla="*/ 103 h 13588"/>
              <a:gd name="T6" fmla="*/ 5911 w 6841"/>
              <a:gd name="T7" fmla="*/ 125 h 13588"/>
              <a:gd name="T8" fmla="*/ 5472 w 6841"/>
              <a:gd name="T9" fmla="*/ 161 h 13588"/>
              <a:gd name="T10" fmla="*/ 5035 w 6841"/>
              <a:gd name="T11" fmla="*/ 212 h 13588"/>
              <a:gd name="T12" fmla="*/ 4601 w 6841"/>
              <a:gd name="T13" fmla="*/ 276 h 13588"/>
              <a:gd name="T14" fmla="*/ 4169 w 6841"/>
              <a:gd name="T15" fmla="*/ 355 h 13588"/>
              <a:gd name="T16" fmla="*/ 3740 w 6841"/>
              <a:gd name="T17" fmla="*/ 447 h 13588"/>
              <a:gd name="T18" fmla="*/ 3314 w 6841"/>
              <a:gd name="T19" fmla="*/ 554 h 13588"/>
              <a:gd name="T20" fmla="*/ 2893 w 6841"/>
              <a:gd name="T21" fmla="*/ 674 h 13588"/>
              <a:gd name="T22" fmla="*/ 2475 w 6841"/>
              <a:gd name="T23" fmla="*/ 809 h 13588"/>
              <a:gd name="T24" fmla="*/ 2062 w 6841"/>
              <a:gd name="T25" fmla="*/ 956 h 13588"/>
              <a:gd name="T26" fmla="*/ 1653 w 6841"/>
              <a:gd name="T27" fmla="*/ 1117 h 13588"/>
              <a:gd name="T28" fmla="*/ 1250 w 6841"/>
              <a:gd name="T29" fmla="*/ 1292 h 13588"/>
              <a:gd name="T30" fmla="*/ 852 w 6841"/>
              <a:gd name="T31" fmla="*/ 1481 h 13588"/>
              <a:gd name="T32" fmla="*/ 459 w 6841"/>
              <a:gd name="T33" fmla="*/ 1682 h 13588"/>
              <a:gd name="T34" fmla="*/ 73 w 6841"/>
              <a:gd name="T35" fmla="*/ 1897 h 13588"/>
              <a:gd name="T36" fmla="*/ 6835 w 6841"/>
              <a:gd name="T37" fmla="*/ 13512 h 13588"/>
              <a:gd name="T38" fmla="*/ 3 w 6841"/>
              <a:gd name="T39" fmla="*/ 1842 h 13588"/>
              <a:gd name="T40" fmla="*/ 219 w 6841"/>
              <a:gd name="T41" fmla="*/ 1703 h 13588"/>
              <a:gd name="T42" fmla="*/ 612 w 6841"/>
              <a:gd name="T43" fmla="*/ 1494 h 13588"/>
              <a:gd name="T44" fmla="*/ 1010 w 6841"/>
              <a:gd name="T45" fmla="*/ 1298 h 13588"/>
              <a:gd name="T46" fmla="*/ 1413 w 6841"/>
              <a:gd name="T47" fmla="*/ 1115 h 13588"/>
              <a:gd name="T48" fmla="*/ 1823 w 6841"/>
              <a:gd name="T49" fmla="*/ 946 h 13588"/>
              <a:gd name="T50" fmla="*/ 2236 w 6841"/>
              <a:gd name="T51" fmla="*/ 790 h 13588"/>
              <a:gd name="T52" fmla="*/ 2655 w 6841"/>
              <a:gd name="T53" fmla="*/ 648 h 13588"/>
              <a:gd name="T54" fmla="*/ 3078 w 6841"/>
              <a:gd name="T55" fmla="*/ 520 h 13588"/>
              <a:gd name="T56" fmla="*/ 3504 w 6841"/>
              <a:gd name="T57" fmla="*/ 406 h 13588"/>
              <a:gd name="T58" fmla="*/ 3935 w 6841"/>
              <a:gd name="T59" fmla="*/ 305 h 13588"/>
              <a:gd name="T60" fmla="*/ 4368 w 6841"/>
              <a:gd name="T61" fmla="*/ 219 h 13588"/>
              <a:gd name="T62" fmla="*/ 4804 w 6841"/>
              <a:gd name="T63" fmla="*/ 147 h 13588"/>
              <a:gd name="T64" fmla="*/ 5243 w 6841"/>
              <a:gd name="T65" fmla="*/ 89 h 13588"/>
              <a:gd name="T66" fmla="*/ 5684 w 6841"/>
              <a:gd name="T67" fmla="*/ 46 h 13588"/>
              <a:gd name="T68" fmla="*/ 6127 w 6841"/>
              <a:gd name="T69" fmla="*/ 17 h 13588"/>
              <a:gd name="T70" fmla="*/ 6571 w 6841"/>
              <a:gd name="T71" fmla="*/ 2 h 13588"/>
              <a:gd name="T72" fmla="*/ 6827 w 6841"/>
              <a:gd name="T73" fmla="*/ 14 h 13588"/>
              <a:gd name="T74" fmla="*/ 6841 w 6841"/>
              <a:gd name="T75" fmla="*/ 13536 h 13588"/>
              <a:gd name="T76" fmla="*/ 6752 w 6841"/>
              <a:gd name="T77" fmla="*/ 13560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1" h="13588">
                <a:moveTo>
                  <a:pt x="6835" y="13512"/>
                </a:moveTo>
                <a:lnTo>
                  <a:pt x="6745" y="13536"/>
                </a:lnTo>
                <a:lnTo>
                  <a:pt x="6745" y="48"/>
                </a:lnTo>
                <a:lnTo>
                  <a:pt x="6794" y="96"/>
                </a:lnTo>
                <a:lnTo>
                  <a:pt x="6572" y="98"/>
                </a:lnTo>
                <a:lnTo>
                  <a:pt x="6351" y="103"/>
                </a:lnTo>
                <a:lnTo>
                  <a:pt x="6131" y="112"/>
                </a:lnTo>
                <a:lnTo>
                  <a:pt x="5911" y="125"/>
                </a:lnTo>
                <a:lnTo>
                  <a:pt x="5691" y="141"/>
                </a:lnTo>
                <a:lnTo>
                  <a:pt x="5472" y="161"/>
                </a:lnTo>
                <a:lnTo>
                  <a:pt x="5253" y="185"/>
                </a:lnTo>
                <a:lnTo>
                  <a:pt x="5035" y="212"/>
                </a:lnTo>
                <a:lnTo>
                  <a:pt x="4818" y="242"/>
                </a:lnTo>
                <a:lnTo>
                  <a:pt x="4601" y="276"/>
                </a:lnTo>
                <a:lnTo>
                  <a:pt x="4384" y="314"/>
                </a:lnTo>
                <a:lnTo>
                  <a:pt x="4169" y="355"/>
                </a:lnTo>
                <a:lnTo>
                  <a:pt x="3954" y="399"/>
                </a:lnTo>
                <a:lnTo>
                  <a:pt x="3740" y="447"/>
                </a:lnTo>
                <a:lnTo>
                  <a:pt x="3527" y="499"/>
                </a:lnTo>
                <a:lnTo>
                  <a:pt x="3314" y="554"/>
                </a:lnTo>
                <a:lnTo>
                  <a:pt x="3103" y="612"/>
                </a:lnTo>
                <a:lnTo>
                  <a:pt x="2893" y="674"/>
                </a:lnTo>
                <a:lnTo>
                  <a:pt x="2684" y="740"/>
                </a:lnTo>
                <a:lnTo>
                  <a:pt x="2475" y="809"/>
                </a:lnTo>
                <a:lnTo>
                  <a:pt x="2268" y="881"/>
                </a:lnTo>
                <a:lnTo>
                  <a:pt x="2062" y="956"/>
                </a:lnTo>
                <a:lnTo>
                  <a:pt x="1857" y="1035"/>
                </a:lnTo>
                <a:lnTo>
                  <a:pt x="1653" y="1117"/>
                </a:lnTo>
                <a:lnTo>
                  <a:pt x="1451" y="1203"/>
                </a:lnTo>
                <a:lnTo>
                  <a:pt x="1250" y="1292"/>
                </a:lnTo>
                <a:lnTo>
                  <a:pt x="1050" y="1385"/>
                </a:lnTo>
                <a:lnTo>
                  <a:pt x="852" y="1481"/>
                </a:lnTo>
                <a:lnTo>
                  <a:pt x="655" y="1580"/>
                </a:lnTo>
                <a:lnTo>
                  <a:pt x="459" y="1682"/>
                </a:lnTo>
                <a:lnTo>
                  <a:pt x="265" y="1788"/>
                </a:lnTo>
                <a:lnTo>
                  <a:pt x="73" y="1897"/>
                </a:lnTo>
                <a:lnTo>
                  <a:pt x="91" y="1831"/>
                </a:lnTo>
                <a:lnTo>
                  <a:pt x="6835" y="13512"/>
                </a:lnTo>
                <a:close/>
                <a:moveTo>
                  <a:pt x="8" y="1879"/>
                </a:moveTo>
                <a:cubicBezTo>
                  <a:pt x="2" y="1868"/>
                  <a:pt x="0" y="1855"/>
                  <a:pt x="3" y="1842"/>
                </a:cubicBezTo>
                <a:cubicBezTo>
                  <a:pt x="7" y="1830"/>
                  <a:pt x="15" y="1820"/>
                  <a:pt x="26" y="1813"/>
                </a:cubicBezTo>
                <a:lnTo>
                  <a:pt x="219" y="1703"/>
                </a:lnTo>
                <a:lnTo>
                  <a:pt x="415" y="1597"/>
                </a:lnTo>
                <a:lnTo>
                  <a:pt x="612" y="1494"/>
                </a:lnTo>
                <a:lnTo>
                  <a:pt x="810" y="1394"/>
                </a:lnTo>
                <a:lnTo>
                  <a:pt x="1010" y="1298"/>
                </a:lnTo>
                <a:lnTo>
                  <a:pt x="1211" y="1205"/>
                </a:lnTo>
                <a:lnTo>
                  <a:pt x="1413" y="1115"/>
                </a:lnTo>
                <a:lnTo>
                  <a:pt x="1618" y="1028"/>
                </a:lnTo>
                <a:lnTo>
                  <a:pt x="1823" y="946"/>
                </a:lnTo>
                <a:lnTo>
                  <a:pt x="2029" y="866"/>
                </a:lnTo>
                <a:lnTo>
                  <a:pt x="2236" y="790"/>
                </a:lnTo>
                <a:lnTo>
                  <a:pt x="2445" y="717"/>
                </a:lnTo>
                <a:lnTo>
                  <a:pt x="2655" y="648"/>
                </a:lnTo>
                <a:lnTo>
                  <a:pt x="2866" y="582"/>
                </a:lnTo>
                <a:lnTo>
                  <a:pt x="3078" y="520"/>
                </a:lnTo>
                <a:lnTo>
                  <a:pt x="3290" y="461"/>
                </a:lnTo>
                <a:lnTo>
                  <a:pt x="3504" y="406"/>
                </a:lnTo>
                <a:lnTo>
                  <a:pt x="3719" y="354"/>
                </a:lnTo>
                <a:lnTo>
                  <a:pt x="3935" y="305"/>
                </a:lnTo>
                <a:lnTo>
                  <a:pt x="4151" y="260"/>
                </a:lnTo>
                <a:lnTo>
                  <a:pt x="4368" y="219"/>
                </a:lnTo>
                <a:lnTo>
                  <a:pt x="4586" y="181"/>
                </a:lnTo>
                <a:lnTo>
                  <a:pt x="4804" y="147"/>
                </a:lnTo>
                <a:lnTo>
                  <a:pt x="5024" y="116"/>
                </a:lnTo>
                <a:lnTo>
                  <a:pt x="5243" y="89"/>
                </a:lnTo>
                <a:lnTo>
                  <a:pt x="5463" y="66"/>
                </a:lnTo>
                <a:lnTo>
                  <a:pt x="5684" y="46"/>
                </a:lnTo>
                <a:lnTo>
                  <a:pt x="5905" y="29"/>
                </a:lnTo>
                <a:lnTo>
                  <a:pt x="6127" y="17"/>
                </a:lnTo>
                <a:lnTo>
                  <a:pt x="6349" y="7"/>
                </a:lnTo>
                <a:lnTo>
                  <a:pt x="6571" y="2"/>
                </a:lnTo>
                <a:lnTo>
                  <a:pt x="6793" y="0"/>
                </a:lnTo>
                <a:cubicBezTo>
                  <a:pt x="6806" y="0"/>
                  <a:pt x="6818" y="5"/>
                  <a:pt x="6827" y="14"/>
                </a:cubicBezTo>
                <a:cubicBezTo>
                  <a:pt x="6836" y="23"/>
                  <a:pt x="6841" y="35"/>
                  <a:pt x="6841" y="48"/>
                </a:cubicBezTo>
                <a:lnTo>
                  <a:pt x="6841" y="13536"/>
                </a:lnTo>
                <a:cubicBezTo>
                  <a:pt x="6841" y="13558"/>
                  <a:pt x="6827" y="13577"/>
                  <a:pt x="6806" y="13583"/>
                </a:cubicBezTo>
                <a:cubicBezTo>
                  <a:pt x="6785" y="13588"/>
                  <a:pt x="6763" y="13579"/>
                  <a:pt x="6752" y="13560"/>
                </a:cubicBezTo>
                <a:lnTo>
                  <a:pt x="8" y="1879"/>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2" name="矩形 1"/>
          <p:cNvSpPr/>
          <p:nvPr/>
        </p:nvSpPr>
        <p:spPr>
          <a:xfrm>
            <a:off x="4885572" y="3244334"/>
            <a:ext cx="237566" cy="369332"/>
          </a:xfrm>
          <a:prstGeom prst="rect">
            <a:avLst/>
          </a:prstGeom>
        </p:spPr>
        <p:txBody>
          <a:bodyPr wrap="none">
            <a:spAutoFit/>
          </a:bodyPr>
          <a:lstStyle/>
          <a:p>
            <a:r>
              <a:rPr lang="zh-CN" altLang="en-US" dirty="0"/>
              <a:t> </a:t>
            </a:r>
            <a:endParaRPr lang="zh-CN" altLang="en-US" dirty="0"/>
          </a:p>
        </p:txBody>
      </p:sp>
      <p:sp>
        <p:nvSpPr>
          <p:cNvPr id="19" name="矩形 18"/>
          <p:cNvSpPr/>
          <p:nvPr/>
        </p:nvSpPr>
        <p:spPr>
          <a:xfrm>
            <a:off x="4597271" y="3613666"/>
            <a:ext cx="3092513" cy="461665"/>
          </a:xfrm>
          <a:prstGeom prst="rect">
            <a:avLst/>
          </a:prstGeom>
        </p:spPr>
        <p:txBody>
          <a:bodyPr wrap="none">
            <a:spAutoFit/>
          </a:bodyPr>
          <a:lstStyle/>
          <a:p>
            <a:r>
              <a:rPr lang="zh-CN" altLang="en-US" sz="2400" b="1" dirty="0">
                <a:solidFill>
                  <a:schemeClr val="bg1"/>
                </a:solidFill>
              </a:rPr>
              <a:t>第二篇  方针政策篇 </a:t>
            </a:r>
            <a:endParaRPr lang="zh-CN" altLang="en-US" sz="2400" b="1" dirty="0">
              <a:solidFill>
                <a:schemeClr val="bg1"/>
              </a:solidFill>
            </a:endParaRPr>
          </a:p>
        </p:txBody>
      </p:sp>
      <p:grpSp>
        <p:nvGrpSpPr>
          <p:cNvPr id="20" name="组合 28"/>
          <p:cNvGrpSpPr/>
          <p:nvPr/>
        </p:nvGrpSpPr>
        <p:grpSpPr>
          <a:xfrm>
            <a:off x="3023140" y="5341346"/>
            <a:ext cx="664429" cy="643114"/>
            <a:chOff x="3030538" y="663575"/>
            <a:chExt cx="1435101" cy="1389063"/>
          </a:xfrm>
          <a:solidFill>
            <a:schemeClr val="bg1"/>
          </a:solidFill>
        </p:grpSpPr>
        <p:sp>
          <p:nvSpPr>
            <p:cNvPr id="21" name="Freeform 11"/>
            <p:cNvSpPr>
              <a:spLocks noEditPoints="1"/>
            </p:cNvSpPr>
            <p:nvPr/>
          </p:nvSpPr>
          <p:spPr bwMode="auto">
            <a:xfrm>
              <a:off x="3030538" y="671513"/>
              <a:ext cx="1098550" cy="1103313"/>
            </a:xfrm>
            <a:custGeom>
              <a:avLst/>
              <a:gdLst>
                <a:gd name="T0" fmla="*/ 188 w 376"/>
                <a:gd name="T1" fmla="*/ 0 h 377"/>
                <a:gd name="T2" fmla="*/ 0 w 376"/>
                <a:gd name="T3" fmla="*/ 189 h 377"/>
                <a:gd name="T4" fmla="*/ 188 w 376"/>
                <a:gd name="T5" fmla="*/ 377 h 377"/>
                <a:gd name="T6" fmla="*/ 376 w 376"/>
                <a:gd name="T7" fmla="*/ 189 h 377"/>
                <a:gd name="T8" fmla="*/ 188 w 376"/>
                <a:gd name="T9" fmla="*/ 0 h 377"/>
                <a:gd name="T10" fmla="*/ 188 w 376"/>
                <a:gd name="T11" fmla="*/ 329 h 377"/>
                <a:gd name="T12" fmla="*/ 48 w 376"/>
                <a:gd name="T13" fmla="*/ 189 h 377"/>
                <a:gd name="T14" fmla="*/ 188 w 376"/>
                <a:gd name="T15" fmla="*/ 48 h 377"/>
                <a:gd name="T16" fmla="*/ 328 w 376"/>
                <a:gd name="T17" fmla="*/ 189 h 377"/>
                <a:gd name="T18" fmla="*/ 188 w 376"/>
                <a:gd name="T19" fmla="*/ 329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377">
                  <a:moveTo>
                    <a:pt x="188" y="0"/>
                  </a:moveTo>
                  <a:cubicBezTo>
                    <a:pt x="84" y="0"/>
                    <a:pt x="0" y="85"/>
                    <a:pt x="0" y="189"/>
                  </a:cubicBezTo>
                  <a:cubicBezTo>
                    <a:pt x="0" y="292"/>
                    <a:pt x="84" y="377"/>
                    <a:pt x="188" y="377"/>
                  </a:cubicBezTo>
                  <a:cubicBezTo>
                    <a:pt x="292" y="377"/>
                    <a:pt x="376" y="292"/>
                    <a:pt x="376" y="189"/>
                  </a:cubicBezTo>
                  <a:cubicBezTo>
                    <a:pt x="376" y="85"/>
                    <a:pt x="292" y="0"/>
                    <a:pt x="188" y="0"/>
                  </a:cubicBezTo>
                  <a:close/>
                  <a:moveTo>
                    <a:pt x="188" y="329"/>
                  </a:moveTo>
                  <a:cubicBezTo>
                    <a:pt x="111" y="329"/>
                    <a:pt x="48" y="266"/>
                    <a:pt x="48" y="189"/>
                  </a:cubicBezTo>
                  <a:cubicBezTo>
                    <a:pt x="48" y="111"/>
                    <a:pt x="111" y="48"/>
                    <a:pt x="188" y="48"/>
                  </a:cubicBezTo>
                  <a:cubicBezTo>
                    <a:pt x="265" y="48"/>
                    <a:pt x="328" y="111"/>
                    <a:pt x="328" y="189"/>
                  </a:cubicBezTo>
                  <a:cubicBezTo>
                    <a:pt x="328" y="266"/>
                    <a:pt x="265" y="329"/>
                    <a:pt x="188" y="3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2"/>
            <p:cNvSpPr/>
            <p:nvPr/>
          </p:nvSpPr>
          <p:spPr bwMode="auto">
            <a:xfrm>
              <a:off x="3933826" y="1538288"/>
              <a:ext cx="111125" cy="115888"/>
            </a:xfrm>
            <a:custGeom>
              <a:avLst/>
              <a:gdLst>
                <a:gd name="T0" fmla="*/ 34 w 38"/>
                <a:gd name="T1" fmla="*/ 4 h 40"/>
                <a:gd name="T2" fmla="*/ 34 w 38"/>
                <a:gd name="T3" fmla="*/ 19 h 40"/>
                <a:gd name="T4" fmla="*/ 19 w 38"/>
                <a:gd name="T5" fmla="*/ 35 h 40"/>
                <a:gd name="T6" fmla="*/ 4 w 38"/>
                <a:gd name="T7" fmla="*/ 36 h 40"/>
                <a:gd name="T8" fmla="*/ 4 w 38"/>
                <a:gd name="T9" fmla="*/ 36 h 40"/>
                <a:gd name="T10" fmla="*/ 5 w 38"/>
                <a:gd name="T11" fmla="*/ 21 h 40"/>
                <a:gd name="T12" fmla="*/ 19 w 38"/>
                <a:gd name="T13" fmla="*/ 6 h 40"/>
                <a:gd name="T14" fmla="*/ 34 w 38"/>
                <a:gd name="T15" fmla="*/ 4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0">
                  <a:moveTo>
                    <a:pt x="34" y="4"/>
                  </a:moveTo>
                  <a:cubicBezTo>
                    <a:pt x="38" y="8"/>
                    <a:pt x="38" y="15"/>
                    <a:pt x="34" y="19"/>
                  </a:cubicBezTo>
                  <a:cubicBezTo>
                    <a:pt x="19" y="35"/>
                    <a:pt x="19" y="35"/>
                    <a:pt x="19" y="35"/>
                  </a:cubicBezTo>
                  <a:cubicBezTo>
                    <a:pt x="15" y="39"/>
                    <a:pt x="8" y="40"/>
                    <a:pt x="4" y="36"/>
                  </a:cubicBezTo>
                  <a:cubicBezTo>
                    <a:pt x="4" y="36"/>
                    <a:pt x="4" y="36"/>
                    <a:pt x="4" y="36"/>
                  </a:cubicBezTo>
                  <a:cubicBezTo>
                    <a:pt x="0" y="32"/>
                    <a:pt x="1" y="26"/>
                    <a:pt x="5" y="21"/>
                  </a:cubicBezTo>
                  <a:cubicBezTo>
                    <a:pt x="19" y="6"/>
                    <a:pt x="19" y="6"/>
                    <a:pt x="19" y="6"/>
                  </a:cubicBezTo>
                  <a:cubicBezTo>
                    <a:pt x="24" y="1"/>
                    <a:pt x="30" y="0"/>
                    <a:pt x="3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3"/>
            <p:cNvSpPr/>
            <p:nvPr/>
          </p:nvSpPr>
          <p:spPr bwMode="auto">
            <a:xfrm>
              <a:off x="3971926" y="1573213"/>
              <a:ext cx="493713" cy="479425"/>
            </a:xfrm>
            <a:custGeom>
              <a:avLst/>
              <a:gdLst>
                <a:gd name="T0" fmla="*/ 163 w 169"/>
                <a:gd name="T1" fmla="*/ 104 h 164"/>
                <a:gd name="T2" fmla="*/ 162 w 169"/>
                <a:gd name="T3" fmla="*/ 129 h 164"/>
                <a:gd name="T4" fmla="*/ 137 w 169"/>
                <a:gd name="T5" fmla="*/ 155 h 164"/>
                <a:gd name="T6" fmla="*/ 112 w 169"/>
                <a:gd name="T7" fmla="*/ 158 h 164"/>
                <a:gd name="T8" fmla="*/ 112 w 169"/>
                <a:gd name="T9" fmla="*/ 158 h 164"/>
                <a:gd name="T10" fmla="*/ 7 w 169"/>
                <a:gd name="T11" fmla="*/ 33 h 164"/>
                <a:gd name="T12" fmla="*/ 32 w 169"/>
                <a:gd name="T13" fmla="*/ 7 h 164"/>
                <a:gd name="T14" fmla="*/ 163 w 169"/>
                <a:gd name="T15" fmla="*/ 10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64">
                  <a:moveTo>
                    <a:pt x="163" y="104"/>
                  </a:moveTo>
                  <a:cubicBezTo>
                    <a:pt x="169" y="110"/>
                    <a:pt x="169" y="121"/>
                    <a:pt x="162" y="129"/>
                  </a:cubicBezTo>
                  <a:cubicBezTo>
                    <a:pt x="137" y="155"/>
                    <a:pt x="137" y="155"/>
                    <a:pt x="137" y="155"/>
                  </a:cubicBezTo>
                  <a:cubicBezTo>
                    <a:pt x="130" y="163"/>
                    <a:pt x="119" y="164"/>
                    <a:pt x="112" y="158"/>
                  </a:cubicBezTo>
                  <a:cubicBezTo>
                    <a:pt x="112" y="158"/>
                    <a:pt x="112" y="158"/>
                    <a:pt x="112" y="158"/>
                  </a:cubicBezTo>
                  <a:cubicBezTo>
                    <a:pt x="105" y="151"/>
                    <a:pt x="0" y="41"/>
                    <a:pt x="7" y="33"/>
                  </a:cubicBezTo>
                  <a:cubicBezTo>
                    <a:pt x="32" y="7"/>
                    <a:pt x="32" y="7"/>
                    <a:pt x="32" y="7"/>
                  </a:cubicBezTo>
                  <a:cubicBezTo>
                    <a:pt x="39" y="0"/>
                    <a:pt x="156" y="97"/>
                    <a:pt x="163"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4"/>
            <p:cNvSpPr/>
            <p:nvPr/>
          </p:nvSpPr>
          <p:spPr bwMode="auto">
            <a:xfrm>
              <a:off x="4000501" y="771525"/>
              <a:ext cx="271463" cy="58738"/>
            </a:xfrm>
            <a:custGeom>
              <a:avLst/>
              <a:gdLst>
                <a:gd name="T0" fmla="*/ 93 w 93"/>
                <a:gd name="T1" fmla="*/ 10 h 20"/>
                <a:gd name="T2" fmla="*/ 83 w 93"/>
                <a:gd name="T3" fmla="*/ 20 h 20"/>
                <a:gd name="T4" fmla="*/ 9 w 93"/>
                <a:gd name="T5" fmla="*/ 20 h 20"/>
                <a:gd name="T6" fmla="*/ 0 w 93"/>
                <a:gd name="T7" fmla="*/ 10 h 20"/>
                <a:gd name="T8" fmla="*/ 0 w 93"/>
                <a:gd name="T9" fmla="*/ 10 h 20"/>
                <a:gd name="T10" fmla="*/ 9 w 93"/>
                <a:gd name="T11" fmla="*/ 0 h 20"/>
                <a:gd name="T12" fmla="*/ 83 w 93"/>
                <a:gd name="T13" fmla="*/ 0 h 20"/>
                <a:gd name="T14" fmla="*/ 93 w 93"/>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20">
                  <a:moveTo>
                    <a:pt x="93" y="10"/>
                  </a:moveTo>
                  <a:cubicBezTo>
                    <a:pt x="93" y="15"/>
                    <a:pt x="89" y="20"/>
                    <a:pt x="83" y="20"/>
                  </a:cubicBezTo>
                  <a:cubicBezTo>
                    <a:pt x="9" y="20"/>
                    <a:pt x="9" y="20"/>
                    <a:pt x="9" y="20"/>
                  </a:cubicBezTo>
                  <a:cubicBezTo>
                    <a:pt x="4" y="20"/>
                    <a:pt x="0" y="15"/>
                    <a:pt x="0" y="10"/>
                  </a:cubicBezTo>
                  <a:cubicBezTo>
                    <a:pt x="0" y="10"/>
                    <a:pt x="0" y="10"/>
                    <a:pt x="0" y="10"/>
                  </a:cubicBezTo>
                  <a:cubicBezTo>
                    <a:pt x="0" y="4"/>
                    <a:pt x="4" y="0"/>
                    <a:pt x="9" y="0"/>
                  </a:cubicBezTo>
                  <a:cubicBezTo>
                    <a:pt x="83" y="0"/>
                    <a:pt x="83" y="0"/>
                    <a:pt x="83" y="0"/>
                  </a:cubicBezTo>
                  <a:cubicBezTo>
                    <a:pt x="89" y="0"/>
                    <a:pt x="93" y="4"/>
                    <a:pt x="9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5"/>
            <p:cNvSpPr/>
            <p:nvPr/>
          </p:nvSpPr>
          <p:spPr bwMode="auto">
            <a:xfrm>
              <a:off x="4108451" y="663575"/>
              <a:ext cx="55563" cy="271463"/>
            </a:xfrm>
            <a:custGeom>
              <a:avLst/>
              <a:gdLst>
                <a:gd name="T0" fmla="*/ 9 w 19"/>
                <a:gd name="T1" fmla="*/ 0 h 93"/>
                <a:gd name="T2" fmla="*/ 19 w 19"/>
                <a:gd name="T3" fmla="*/ 10 h 93"/>
                <a:gd name="T4" fmla="*/ 19 w 19"/>
                <a:gd name="T5" fmla="*/ 84 h 93"/>
                <a:gd name="T6" fmla="*/ 9 w 19"/>
                <a:gd name="T7" fmla="*/ 93 h 93"/>
                <a:gd name="T8" fmla="*/ 9 w 19"/>
                <a:gd name="T9" fmla="*/ 93 h 93"/>
                <a:gd name="T10" fmla="*/ 0 w 19"/>
                <a:gd name="T11" fmla="*/ 84 h 93"/>
                <a:gd name="T12" fmla="*/ 0 w 19"/>
                <a:gd name="T13" fmla="*/ 10 h 93"/>
                <a:gd name="T14" fmla="*/ 9 w 19"/>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93">
                  <a:moveTo>
                    <a:pt x="9" y="0"/>
                  </a:moveTo>
                  <a:cubicBezTo>
                    <a:pt x="15" y="0"/>
                    <a:pt x="19" y="4"/>
                    <a:pt x="19" y="10"/>
                  </a:cubicBezTo>
                  <a:cubicBezTo>
                    <a:pt x="19" y="84"/>
                    <a:pt x="19" y="84"/>
                    <a:pt x="19" y="84"/>
                  </a:cubicBezTo>
                  <a:cubicBezTo>
                    <a:pt x="19" y="89"/>
                    <a:pt x="15" y="93"/>
                    <a:pt x="9" y="93"/>
                  </a:cubicBezTo>
                  <a:cubicBezTo>
                    <a:pt x="9" y="93"/>
                    <a:pt x="9" y="93"/>
                    <a:pt x="9" y="93"/>
                  </a:cubicBezTo>
                  <a:cubicBezTo>
                    <a:pt x="4" y="93"/>
                    <a:pt x="0" y="89"/>
                    <a:pt x="0" y="84"/>
                  </a:cubicBezTo>
                  <a:cubicBezTo>
                    <a:pt x="0" y="10"/>
                    <a:pt x="0" y="10"/>
                    <a:pt x="0" y="10"/>
                  </a:cubicBezTo>
                  <a:cubicBezTo>
                    <a:pt x="0" y="4"/>
                    <a:pt x="4"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6"/>
            <p:cNvSpPr/>
            <p:nvPr/>
          </p:nvSpPr>
          <p:spPr bwMode="auto">
            <a:xfrm>
              <a:off x="3590926" y="844550"/>
              <a:ext cx="354013" cy="287338"/>
            </a:xfrm>
            <a:custGeom>
              <a:avLst/>
              <a:gdLst>
                <a:gd name="T0" fmla="*/ 105 w 121"/>
                <a:gd name="T1" fmla="*/ 93 h 98"/>
                <a:gd name="T2" fmla="*/ 7 w 121"/>
                <a:gd name="T3" fmla="*/ 15 h 98"/>
                <a:gd name="T4" fmla="*/ 7 w 121"/>
                <a:gd name="T5" fmla="*/ 15 h 98"/>
                <a:gd name="T6" fmla="*/ 1 w 121"/>
                <a:gd name="T7" fmla="*/ 7 h 98"/>
                <a:gd name="T8" fmla="*/ 1 w 121"/>
                <a:gd name="T9" fmla="*/ 7 h 98"/>
                <a:gd name="T10" fmla="*/ 9 w 121"/>
                <a:gd name="T11" fmla="*/ 0 h 98"/>
                <a:gd name="T12" fmla="*/ 9 w 121"/>
                <a:gd name="T13" fmla="*/ 0 h 98"/>
                <a:gd name="T14" fmla="*/ 119 w 121"/>
                <a:gd name="T15" fmla="*/ 88 h 98"/>
                <a:gd name="T16" fmla="*/ 119 w 121"/>
                <a:gd name="T17" fmla="*/ 88 h 98"/>
                <a:gd name="T18" fmla="*/ 115 w 121"/>
                <a:gd name="T19" fmla="*/ 98 h 98"/>
                <a:gd name="T20" fmla="*/ 115 w 121"/>
                <a:gd name="T21" fmla="*/ 98 h 98"/>
                <a:gd name="T22" fmla="*/ 112 w 121"/>
                <a:gd name="T23" fmla="*/ 98 h 98"/>
                <a:gd name="T24" fmla="*/ 112 w 121"/>
                <a:gd name="T25" fmla="*/ 98 h 98"/>
                <a:gd name="T26" fmla="*/ 105 w 121"/>
                <a:gd name="T27"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 h="98">
                  <a:moveTo>
                    <a:pt x="105" y="93"/>
                  </a:moveTo>
                  <a:cubicBezTo>
                    <a:pt x="91" y="51"/>
                    <a:pt x="53" y="19"/>
                    <a:pt x="7" y="15"/>
                  </a:cubicBezTo>
                  <a:cubicBezTo>
                    <a:pt x="7" y="15"/>
                    <a:pt x="7" y="15"/>
                    <a:pt x="7" y="15"/>
                  </a:cubicBezTo>
                  <a:cubicBezTo>
                    <a:pt x="3" y="14"/>
                    <a:pt x="0" y="11"/>
                    <a:pt x="1" y="7"/>
                  </a:cubicBezTo>
                  <a:cubicBezTo>
                    <a:pt x="1" y="7"/>
                    <a:pt x="1" y="7"/>
                    <a:pt x="1" y="7"/>
                  </a:cubicBezTo>
                  <a:cubicBezTo>
                    <a:pt x="1" y="3"/>
                    <a:pt x="5" y="0"/>
                    <a:pt x="9" y="0"/>
                  </a:cubicBezTo>
                  <a:cubicBezTo>
                    <a:pt x="9" y="0"/>
                    <a:pt x="9" y="0"/>
                    <a:pt x="9" y="0"/>
                  </a:cubicBezTo>
                  <a:cubicBezTo>
                    <a:pt x="61" y="5"/>
                    <a:pt x="103" y="41"/>
                    <a:pt x="119" y="88"/>
                  </a:cubicBezTo>
                  <a:cubicBezTo>
                    <a:pt x="119" y="88"/>
                    <a:pt x="119" y="88"/>
                    <a:pt x="119" y="88"/>
                  </a:cubicBezTo>
                  <a:cubicBezTo>
                    <a:pt x="121" y="92"/>
                    <a:pt x="118" y="96"/>
                    <a:pt x="115" y="98"/>
                  </a:cubicBezTo>
                  <a:cubicBezTo>
                    <a:pt x="115" y="98"/>
                    <a:pt x="115" y="98"/>
                    <a:pt x="115" y="98"/>
                  </a:cubicBezTo>
                  <a:cubicBezTo>
                    <a:pt x="114" y="98"/>
                    <a:pt x="113" y="98"/>
                    <a:pt x="112" y="98"/>
                  </a:cubicBezTo>
                  <a:cubicBezTo>
                    <a:pt x="112" y="98"/>
                    <a:pt x="112" y="98"/>
                    <a:pt x="112" y="98"/>
                  </a:cubicBezTo>
                  <a:cubicBezTo>
                    <a:pt x="109" y="98"/>
                    <a:pt x="106" y="96"/>
                    <a:pt x="105"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Oval 17"/>
            <p:cNvSpPr>
              <a:spLocks noChangeArrowheads="1"/>
            </p:cNvSpPr>
            <p:nvPr/>
          </p:nvSpPr>
          <p:spPr bwMode="auto">
            <a:xfrm>
              <a:off x="3906838" y="1149350"/>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04038" y="1003103"/>
            <a:ext cx="2262158" cy="369332"/>
          </a:xfrm>
          <a:prstGeom prst="rect">
            <a:avLst/>
          </a:prstGeom>
        </p:spPr>
        <p:txBody>
          <a:bodyPr wrap="none">
            <a:spAutoFit/>
          </a:bodyPr>
          <a:lstStyle/>
          <a:p>
            <a:r>
              <a:rPr lang="zh-CN" altLang="en-US" b="1" dirty="0"/>
              <a:t>第一节　香港国安法</a:t>
            </a:r>
            <a:endParaRPr lang="zh-CN" altLang="en-US" b="1" dirty="0"/>
          </a:p>
        </p:txBody>
      </p:sp>
      <p:sp>
        <p:nvSpPr>
          <p:cNvPr id="5" name="矩形 4"/>
          <p:cNvSpPr/>
          <p:nvPr/>
        </p:nvSpPr>
        <p:spPr>
          <a:xfrm>
            <a:off x="811600" y="1372435"/>
            <a:ext cx="6030409" cy="2708434"/>
          </a:xfrm>
          <a:prstGeom prst="rect">
            <a:avLst/>
          </a:prstGeom>
        </p:spPr>
        <p:txBody>
          <a:bodyPr wrap="square">
            <a:spAutoFit/>
          </a:bodyPr>
          <a:lstStyle/>
          <a:p>
            <a:pPr lvl="0"/>
            <a:r>
              <a:rPr lang="zh-CN" altLang="en-US" b="1" dirty="0">
                <a:solidFill>
                  <a:prstClr val="black"/>
                </a:solidFill>
              </a:rPr>
              <a:t>一、概述</a:t>
            </a:r>
            <a:endParaRPr lang="en-US" altLang="zh-CN" b="1" dirty="0">
              <a:solidFill>
                <a:prstClr val="black"/>
              </a:solidFill>
            </a:endParaRPr>
          </a:p>
          <a:p>
            <a:pPr lvl="0"/>
            <a:r>
              <a:rPr lang="zh-CN" altLang="en-US" b="1" dirty="0">
                <a:solidFill>
                  <a:prstClr val="black"/>
                </a:solidFill>
              </a:rPr>
              <a:t> </a:t>
            </a:r>
            <a:r>
              <a:rPr lang="en-US" altLang="zh-CN" b="1" dirty="0">
                <a:solidFill>
                  <a:prstClr val="black"/>
                </a:solidFill>
              </a:rPr>
              <a:t>1. </a:t>
            </a:r>
            <a:r>
              <a:rPr lang="zh-CN" altLang="en-US" b="1" dirty="0">
                <a:solidFill>
                  <a:prstClr val="black"/>
                </a:solidFill>
              </a:rPr>
              <a:t>立法目的 </a:t>
            </a:r>
            <a:endParaRPr lang="en-US" altLang="zh-CN" b="1" dirty="0">
              <a:solidFill>
                <a:prstClr val="black"/>
              </a:solidFill>
            </a:endParaRPr>
          </a:p>
          <a:p>
            <a:pPr lvl="0"/>
            <a:r>
              <a:rPr lang="zh-CN" altLang="en-US" sz="1600" dirty="0">
                <a:solidFill>
                  <a:prstClr val="black"/>
                </a:solidFill>
              </a:rPr>
              <a:t>（</a:t>
            </a:r>
            <a:r>
              <a:rPr lang="en-US" altLang="zh-CN" sz="1600" dirty="0">
                <a:solidFill>
                  <a:prstClr val="black"/>
                </a:solidFill>
              </a:rPr>
              <a:t>1</a:t>
            </a:r>
            <a:r>
              <a:rPr lang="zh-CN" altLang="en-US" sz="1600" dirty="0">
                <a:solidFill>
                  <a:prstClr val="black"/>
                </a:solidFill>
              </a:rPr>
              <a:t>）坚定不移并全面准确贯彻“一国两制”、“港人治港”、 高度自治的方针；</a:t>
            </a:r>
            <a:endParaRPr lang="en-US" altLang="zh-CN" sz="1600" dirty="0">
              <a:solidFill>
                <a:prstClr val="black"/>
              </a:solidFill>
            </a:endParaRPr>
          </a:p>
          <a:p>
            <a:pPr lvl="0"/>
            <a:r>
              <a:rPr lang="zh-CN" altLang="en-US" sz="1600" dirty="0">
                <a:solidFill>
                  <a:prstClr val="black"/>
                </a:solidFill>
              </a:rPr>
              <a:t>（</a:t>
            </a:r>
            <a:r>
              <a:rPr lang="en-US" altLang="zh-CN" sz="1600" dirty="0">
                <a:solidFill>
                  <a:prstClr val="black"/>
                </a:solidFill>
              </a:rPr>
              <a:t>2</a:t>
            </a:r>
            <a:r>
              <a:rPr lang="zh-CN" altLang="en-US" sz="1600" dirty="0">
                <a:solidFill>
                  <a:prstClr val="black"/>
                </a:solidFill>
              </a:rPr>
              <a:t>）维护国家安全，防范、制止和惩治与香港特区有关的分裂 国家、颠覆国家政权、组织实施恐怖活动和勾结外国或者境外势力危害国家安 全等犯罪；</a:t>
            </a:r>
            <a:endParaRPr lang="en-US" altLang="zh-CN" sz="1600" dirty="0">
              <a:solidFill>
                <a:prstClr val="black"/>
              </a:solidFill>
            </a:endParaRPr>
          </a:p>
          <a:p>
            <a:pPr lvl="0"/>
            <a:r>
              <a:rPr lang="zh-CN" altLang="en-US" sz="1600" dirty="0">
                <a:solidFill>
                  <a:prstClr val="black"/>
                </a:solidFill>
              </a:rPr>
              <a:t>（</a:t>
            </a:r>
            <a:r>
              <a:rPr lang="en-US" altLang="zh-CN" sz="1600" dirty="0">
                <a:solidFill>
                  <a:prstClr val="black"/>
                </a:solidFill>
              </a:rPr>
              <a:t>3</a:t>
            </a:r>
            <a:r>
              <a:rPr lang="zh-CN" altLang="en-US" sz="1600" dirty="0">
                <a:solidFill>
                  <a:prstClr val="black"/>
                </a:solidFill>
              </a:rPr>
              <a:t>）保持香港特区的繁荣和稳定；</a:t>
            </a:r>
            <a:endParaRPr lang="en-US" altLang="zh-CN" sz="1600" dirty="0">
              <a:solidFill>
                <a:prstClr val="black"/>
              </a:solidFill>
            </a:endParaRPr>
          </a:p>
          <a:p>
            <a:pPr lvl="0"/>
            <a:r>
              <a:rPr lang="zh-CN" altLang="en-US" sz="1600" dirty="0">
                <a:solidFill>
                  <a:prstClr val="black"/>
                </a:solidFill>
              </a:rPr>
              <a:t>（</a:t>
            </a:r>
            <a:r>
              <a:rPr lang="en-US" altLang="zh-CN" sz="1600" dirty="0">
                <a:solidFill>
                  <a:prstClr val="black"/>
                </a:solidFill>
              </a:rPr>
              <a:t>4</a:t>
            </a:r>
            <a:r>
              <a:rPr lang="zh-CN" altLang="en-US" sz="1600" dirty="0">
                <a:solidFill>
                  <a:prstClr val="black"/>
                </a:solidFill>
              </a:rPr>
              <a:t>）保障香港特区居民的合法权益。</a:t>
            </a:r>
            <a:endParaRPr lang="en-US" altLang="zh-CN" sz="1600" dirty="0">
              <a:solidFill>
                <a:prstClr val="black"/>
              </a:solidFill>
            </a:endParaRPr>
          </a:p>
          <a:p>
            <a:pPr lvl="0"/>
            <a:endParaRPr lang="en-US" altLang="zh-CN" dirty="0">
              <a:solidFill>
                <a:prstClr val="black"/>
              </a:solidFill>
            </a:endParaRPr>
          </a:p>
        </p:txBody>
      </p:sp>
      <p:sp>
        <p:nvSpPr>
          <p:cNvPr id="6" name="文本框 5"/>
          <p:cNvSpPr txBox="1"/>
          <p:nvPr/>
        </p:nvSpPr>
        <p:spPr>
          <a:xfrm>
            <a:off x="7066196" y="1578796"/>
            <a:ext cx="6094070" cy="1138773"/>
          </a:xfrm>
          <a:prstGeom prst="rect">
            <a:avLst/>
          </a:prstGeom>
          <a:noFill/>
        </p:spPr>
        <p:txBody>
          <a:bodyPr wrap="square">
            <a:spAutoFit/>
          </a:bodyPr>
          <a:lstStyle/>
          <a:p>
            <a:pPr lvl="0"/>
            <a:r>
              <a:rPr lang="en-US" altLang="zh-CN" b="1" dirty="0">
                <a:solidFill>
                  <a:prstClr val="black"/>
                </a:solidFill>
              </a:rPr>
              <a:t>2. </a:t>
            </a:r>
            <a:r>
              <a:rPr lang="zh-CN" altLang="en-US" b="1" dirty="0">
                <a:solidFill>
                  <a:prstClr val="black"/>
                </a:solidFill>
              </a:rPr>
              <a:t>立法意义 </a:t>
            </a:r>
            <a:endParaRPr lang="en-US" altLang="zh-CN" b="1" dirty="0">
              <a:solidFill>
                <a:prstClr val="black"/>
              </a:solidFill>
            </a:endParaRPr>
          </a:p>
          <a:p>
            <a:pPr lvl="0"/>
            <a:r>
              <a:rPr lang="zh-CN" altLang="en-US" sz="1600" dirty="0">
                <a:solidFill>
                  <a:prstClr val="black"/>
                </a:solidFill>
              </a:rPr>
              <a:t>（</a:t>
            </a:r>
            <a:r>
              <a:rPr lang="en-US" altLang="zh-CN" sz="1600" dirty="0">
                <a:solidFill>
                  <a:prstClr val="black"/>
                </a:solidFill>
              </a:rPr>
              <a:t>1</a:t>
            </a:r>
            <a:r>
              <a:rPr lang="zh-CN" altLang="en-US" sz="1600" dirty="0">
                <a:solidFill>
                  <a:prstClr val="black"/>
                </a:solidFill>
              </a:rPr>
              <a:t>）有效推进依法治港方略</a:t>
            </a:r>
            <a:endParaRPr lang="en-US" altLang="zh-CN" sz="1600" dirty="0">
              <a:solidFill>
                <a:prstClr val="black"/>
              </a:solidFill>
            </a:endParaRPr>
          </a:p>
          <a:p>
            <a:pPr lvl="0"/>
            <a:r>
              <a:rPr lang="zh-CN" altLang="en-US" sz="1600" dirty="0">
                <a:solidFill>
                  <a:prstClr val="black"/>
                </a:solidFill>
              </a:rPr>
              <a:t>（</a:t>
            </a:r>
            <a:r>
              <a:rPr lang="en-US" altLang="zh-CN" sz="1600" dirty="0">
                <a:solidFill>
                  <a:prstClr val="black"/>
                </a:solidFill>
              </a:rPr>
              <a:t>2</a:t>
            </a:r>
            <a:r>
              <a:rPr lang="zh-CN" altLang="en-US" sz="1600" dirty="0">
                <a:solidFill>
                  <a:prstClr val="black"/>
                </a:solidFill>
              </a:rPr>
              <a:t>）“一国两制”事业的里程碑 </a:t>
            </a:r>
            <a:endParaRPr lang="en-US" altLang="zh-CN" sz="1600" dirty="0">
              <a:solidFill>
                <a:prstClr val="black"/>
              </a:solidFill>
            </a:endParaRPr>
          </a:p>
          <a:p>
            <a:pPr lvl="0"/>
            <a:r>
              <a:rPr lang="zh-CN" altLang="en-US" sz="1600" dirty="0">
                <a:solidFill>
                  <a:prstClr val="black"/>
                </a:solidFill>
              </a:rPr>
              <a:t>（</a:t>
            </a:r>
            <a:r>
              <a:rPr lang="en-US" altLang="zh-CN" sz="1600" dirty="0">
                <a:solidFill>
                  <a:prstClr val="black"/>
                </a:solidFill>
              </a:rPr>
              <a:t>3</a:t>
            </a:r>
            <a:r>
              <a:rPr lang="zh-CN" altLang="en-US" sz="1600" dirty="0">
                <a:solidFill>
                  <a:prstClr val="black"/>
                </a:solidFill>
              </a:rPr>
              <a:t>）香港繁荣稳定发展的“守护神” </a:t>
            </a:r>
            <a:endParaRPr lang="en-US" altLang="zh-CN" sz="1600" dirty="0">
              <a:solidFill>
                <a:prstClr val="black"/>
              </a:solidFill>
            </a:endParaRPr>
          </a:p>
        </p:txBody>
      </p:sp>
      <p:sp>
        <p:nvSpPr>
          <p:cNvPr id="7" name="文本框 6"/>
          <p:cNvSpPr txBox="1"/>
          <p:nvPr/>
        </p:nvSpPr>
        <p:spPr>
          <a:xfrm>
            <a:off x="811600" y="3971153"/>
            <a:ext cx="10726684" cy="2616101"/>
          </a:xfrm>
          <a:prstGeom prst="rect">
            <a:avLst/>
          </a:prstGeom>
          <a:noFill/>
        </p:spPr>
        <p:txBody>
          <a:bodyPr wrap="square">
            <a:spAutoFit/>
          </a:bodyPr>
          <a:lstStyle/>
          <a:p>
            <a:pPr lvl="0"/>
            <a:r>
              <a:rPr lang="zh-CN" altLang="en-US" b="1" dirty="0">
                <a:solidFill>
                  <a:prstClr val="black"/>
                </a:solidFill>
              </a:rPr>
              <a:t>二、总则规定</a:t>
            </a:r>
            <a:endParaRPr lang="zh-CN" altLang="en-US" b="1" dirty="0">
              <a:solidFill>
                <a:prstClr val="black"/>
              </a:solidFill>
            </a:endParaRPr>
          </a:p>
          <a:p>
            <a:pPr lvl="0"/>
            <a:r>
              <a:rPr lang="en-US" altLang="zh-CN" sz="1600" b="1" dirty="0">
                <a:solidFill>
                  <a:prstClr val="black"/>
                </a:solidFill>
              </a:rPr>
              <a:t>1. </a:t>
            </a:r>
            <a:r>
              <a:rPr lang="zh-CN" altLang="en-US" sz="1600" b="1" dirty="0">
                <a:solidFill>
                  <a:prstClr val="black"/>
                </a:solidFill>
              </a:rPr>
              <a:t>香港特区基本法的根本性条款</a:t>
            </a:r>
            <a:endParaRPr lang="en-US" altLang="zh-CN" sz="1600" b="1" dirty="0">
              <a:solidFill>
                <a:prstClr val="black"/>
              </a:solidFill>
            </a:endParaRPr>
          </a:p>
          <a:p>
            <a:pPr lvl="0" indent="360045"/>
            <a:r>
              <a:rPr lang="en-US" altLang="zh-CN" sz="1600" dirty="0">
                <a:solidFill>
                  <a:prstClr val="black"/>
                </a:solidFill>
              </a:rPr>
              <a:t>《</a:t>
            </a:r>
            <a:r>
              <a:rPr lang="zh-CN" altLang="en-US" sz="1600" dirty="0">
                <a:solidFill>
                  <a:prstClr val="black"/>
                </a:solidFill>
              </a:rPr>
              <a:t>香港特别行政区基本法</a:t>
            </a:r>
            <a:r>
              <a:rPr lang="en-US" altLang="zh-CN" sz="1600" dirty="0">
                <a:solidFill>
                  <a:prstClr val="black"/>
                </a:solidFill>
              </a:rPr>
              <a:t>》</a:t>
            </a:r>
            <a:r>
              <a:rPr lang="zh-CN" altLang="en-US" sz="1600" dirty="0">
                <a:solidFill>
                  <a:prstClr val="black"/>
                </a:solidFill>
              </a:rPr>
              <a:t>第 </a:t>
            </a:r>
            <a:r>
              <a:rPr lang="en-US" altLang="zh-CN" sz="1600" dirty="0">
                <a:solidFill>
                  <a:prstClr val="black"/>
                </a:solidFill>
              </a:rPr>
              <a:t>1 </a:t>
            </a:r>
            <a:r>
              <a:rPr lang="zh-CN" altLang="en-US" sz="1600" dirty="0">
                <a:solidFill>
                  <a:prstClr val="black"/>
                </a:solidFill>
              </a:rPr>
              <a:t>条规定，香港特别行政区是中华人民共和国 不可分离的部分。第 </a:t>
            </a:r>
            <a:r>
              <a:rPr lang="en-US" altLang="zh-CN" sz="1600" dirty="0">
                <a:solidFill>
                  <a:prstClr val="black"/>
                </a:solidFill>
              </a:rPr>
              <a:t>12 </a:t>
            </a:r>
            <a:r>
              <a:rPr lang="zh-CN" altLang="en-US" sz="1600" dirty="0">
                <a:solidFill>
                  <a:prstClr val="black"/>
                </a:solidFill>
              </a:rPr>
              <a:t>条规定，香港特别行政区是中华人民共和国的一个享有高度自治权的地方行政区域，直辖于中央人民政府。</a:t>
            </a:r>
            <a:endParaRPr lang="en-US" altLang="zh-CN" sz="1600" dirty="0">
              <a:solidFill>
                <a:prstClr val="black"/>
              </a:solidFill>
            </a:endParaRPr>
          </a:p>
          <a:p>
            <a:r>
              <a:rPr lang="en-US" altLang="zh-CN" sz="1600" b="1" dirty="0">
                <a:solidFill>
                  <a:prstClr val="black"/>
                </a:solidFill>
              </a:rPr>
              <a:t>2. </a:t>
            </a:r>
            <a:r>
              <a:rPr lang="zh-CN" altLang="en-US" sz="1600" b="1" dirty="0">
                <a:solidFill>
                  <a:prstClr val="black"/>
                </a:solidFill>
              </a:rPr>
              <a:t>香港特区维护国家安全的职责</a:t>
            </a:r>
            <a:endParaRPr lang="en-US" altLang="zh-CN" sz="1600" b="1" dirty="0">
              <a:solidFill>
                <a:prstClr val="black"/>
              </a:solidFill>
            </a:endParaRPr>
          </a:p>
          <a:p>
            <a:pPr lvl="0" indent="360045"/>
            <a:r>
              <a:rPr lang="zh-CN" altLang="en-US" sz="1600" dirty="0">
                <a:solidFill>
                  <a:prstClr val="black"/>
                </a:solidFill>
              </a:rPr>
              <a:t> </a:t>
            </a:r>
            <a:r>
              <a:rPr lang="en-US" altLang="zh-CN" sz="1600" dirty="0">
                <a:solidFill>
                  <a:prstClr val="black"/>
                </a:solidFill>
              </a:rPr>
              <a:t>《</a:t>
            </a:r>
            <a:r>
              <a:rPr lang="zh-CN" altLang="en-US" sz="1600" dirty="0">
                <a:solidFill>
                  <a:prstClr val="black"/>
                </a:solidFill>
              </a:rPr>
              <a:t>香港国安法</a:t>
            </a:r>
            <a:r>
              <a:rPr lang="en-US" altLang="zh-CN" sz="1600" dirty="0">
                <a:solidFill>
                  <a:prstClr val="black"/>
                </a:solidFill>
              </a:rPr>
              <a:t>》</a:t>
            </a:r>
            <a:r>
              <a:rPr lang="zh-CN" altLang="en-US" sz="1600" dirty="0">
                <a:solidFill>
                  <a:prstClr val="black"/>
                </a:solidFill>
              </a:rPr>
              <a:t>第 </a:t>
            </a:r>
            <a:r>
              <a:rPr lang="en-US" altLang="zh-CN" sz="1600" dirty="0">
                <a:solidFill>
                  <a:prstClr val="black"/>
                </a:solidFill>
              </a:rPr>
              <a:t>3 </a:t>
            </a:r>
            <a:r>
              <a:rPr lang="zh-CN" altLang="en-US" sz="1600" dirty="0">
                <a:solidFill>
                  <a:prstClr val="black"/>
                </a:solidFill>
              </a:rPr>
              <a:t>条规定，中央人民政府对香港特别行政区有关的国家安全事务负有根本责任。香港特别行政区负有维护国家安全的宪制责任， 应当履行维护国家安全的职责。香港特别行政区行政机关、立法机关、司法机关应当依据有关法律规定有效防范、制止和惩治危害国家安全的行为和活动。</a:t>
            </a:r>
            <a:endParaRPr lang="en-US" altLang="zh-CN" sz="1600" dirty="0">
              <a:solidFill>
                <a:prstClr val="black"/>
              </a:solidFill>
            </a:endParaRPr>
          </a:p>
          <a:p>
            <a:pPr lvl="0"/>
            <a:r>
              <a:rPr lang="en-US" altLang="zh-CN" sz="1600" b="1" dirty="0">
                <a:solidFill>
                  <a:prstClr val="black"/>
                </a:solidFill>
              </a:rPr>
              <a:t>3. </a:t>
            </a:r>
            <a:r>
              <a:rPr lang="zh-CN" altLang="en-US" sz="1600" b="1" dirty="0">
                <a:solidFill>
                  <a:prstClr val="black"/>
                </a:solidFill>
              </a:rPr>
              <a:t>香港特区居民依法享有的权利和自由</a:t>
            </a:r>
            <a:endParaRPr lang="en-US" altLang="zh-CN" sz="1600" b="1" dirty="0">
              <a:solidFill>
                <a:prstClr val="black"/>
              </a:solidFill>
            </a:endParaRPr>
          </a:p>
          <a:p>
            <a:pPr lvl="0"/>
            <a:r>
              <a:rPr lang="en-US" altLang="zh-CN" sz="1600" b="1" dirty="0">
                <a:solidFill>
                  <a:prstClr val="black"/>
                </a:solidFill>
              </a:rPr>
              <a:t>4. </a:t>
            </a:r>
            <a:r>
              <a:rPr lang="zh-CN" altLang="en-US" sz="1600" b="1" dirty="0">
                <a:solidFill>
                  <a:prstClr val="black"/>
                </a:solidFill>
              </a:rPr>
              <a:t>香港特区机构、组织和个人维护国家安全的职责</a:t>
            </a:r>
            <a:endParaRPr lang="zh-CN" altLang="en-US" sz="1600" b="1" dirty="0">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32898" y="892024"/>
            <a:ext cx="11126203" cy="1661993"/>
          </a:xfrm>
          <a:prstGeom prst="rect">
            <a:avLst/>
          </a:prstGeom>
          <a:noFill/>
        </p:spPr>
        <p:txBody>
          <a:bodyPr wrap="square">
            <a:spAutoFit/>
          </a:bodyPr>
          <a:lstStyle/>
          <a:p>
            <a:r>
              <a:rPr lang="zh-CN" altLang="en-US" b="1" dirty="0"/>
              <a:t>三、香港特区维护国家安全的职责和机构</a:t>
            </a:r>
            <a:endParaRPr lang="zh-CN" altLang="en-US" b="1" dirty="0"/>
          </a:p>
          <a:p>
            <a:r>
              <a:rPr lang="zh-CN" altLang="en-US" b="1" dirty="0"/>
              <a:t>1. 职责</a:t>
            </a:r>
            <a:endParaRPr lang="en-US" altLang="zh-CN" b="1" dirty="0"/>
          </a:p>
          <a:p>
            <a:r>
              <a:rPr lang="zh-CN" altLang="en-US" sz="1600" dirty="0"/>
              <a:t>（1）制定和执行维护国家安全的法律</a:t>
            </a:r>
            <a:endParaRPr lang="en-US" altLang="zh-CN" sz="1600" dirty="0"/>
          </a:p>
          <a:p>
            <a:r>
              <a:rPr lang="zh-CN" altLang="en-US" sz="1600" dirty="0"/>
              <a:t>（</a:t>
            </a:r>
            <a:r>
              <a:rPr lang="en-US" altLang="zh-CN" sz="1600" dirty="0"/>
              <a:t>2</a:t>
            </a:r>
            <a:r>
              <a:rPr lang="zh-CN" altLang="en-US" sz="1600" dirty="0"/>
              <a:t>）加强维护国家安全和防范恐怖活动</a:t>
            </a:r>
            <a:endParaRPr lang="en-US" altLang="zh-CN" sz="1600" dirty="0"/>
          </a:p>
          <a:p>
            <a:r>
              <a:rPr lang="zh-CN" altLang="en-US" sz="1600" dirty="0"/>
              <a:t>（</a:t>
            </a:r>
            <a:r>
              <a:rPr lang="en-US" altLang="zh-CN" sz="1600" dirty="0"/>
              <a:t>3</a:t>
            </a:r>
            <a:r>
              <a:rPr lang="zh-CN" altLang="en-US" sz="1600" dirty="0"/>
              <a:t>）香港特区行政长官职责 </a:t>
            </a:r>
            <a:endParaRPr lang="en-US" altLang="zh-CN" sz="1600" dirty="0"/>
          </a:p>
          <a:p>
            <a:endParaRPr lang="zh-CN" altLang="en-US" dirty="0"/>
          </a:p>
        </p:txBody>
      </p:sp>
      <p:sp>
        <p:nvSpPr>
          <p:cNvPr id="7" name="文本框 6"/>
          <p:cNvSpPr txBox="1"/>
          <p:nvPr/>
        </p:nvSpPr>
        <p:spPr>
          <a:xfrm>
            <a:off x="5565107" y="1169022"/>
            <a:ext cx="6093994" cy="1354217"/>
          </a:xfrm>
          <a:prstGeom prst="rect">
            <a:avLst/>
          </a:prstGeom>
          <a:noFill/>
        </p:spPr>
        <p:txBody>
          <a:bodyPr wrap="square">
            <a:spAutoFit/>
          </a:bodyPr>
          <a:lstStyle/>
          <a:p>
            <a:r>
              <a:rPr lang="en-US" altLang="zh-CN" b="1" dirty="0"/>
              <a:t>2. </a:t>
            </a:r>
            <a:r>
              <a:rPr lang="zh-CN" altLang="en-US" b="1" dirty="0"/>
              <a:t>机构 </a:t>
            </a:r>
            <a:endParaRPr lang="en-US" altLang="zh-CN" b="1" dirty="0"/>
          </a:p>
          <a:p>
            <a:r>
              <a:rPr lang="zh-CN" altLang="en-US" sz="1600" dirty="0"/>
              <a:t>（</a:t>
            </a:r>
            <a:r>
              <a:rPr lang="en-US" altLang="zh-CN" sz="1600" dirty="0"/>
              <a:t>1</a:t>
            </a:r>
            <a:r>
              <a:rPr lang="zh-CN" altLang="en-US" sz="1600" dirty="0"/>
              <a:t>）国家安委会</a:t>
            </a:r>
            <a:endParaRPr lang="en-US" altLang="zh-CN" sz="1600" dirty="0"/>
          </a:p>
          <a:p>
            <a:r>
              <a:rPr lang="zh-CN" altLang="en-US" sz="1600" dirty="0"/>
              <a:t>（</a:t>
            </a:r>
            <a:r>
              <a:rPr lang="en-US" altLang="zh-CN" sz="1600" dirty="0"/>
              <a:t>2</a:t>
            </a:r>
            <a:r>
              <a:rPr lang="zh-CN" altLang="en-US" sz="1600" dirty="0"/>
              <a:t>）国家安全事务顾问</a:t>
            </a:r>
            <a:endParaRPr lang="en-US" altLang="zh-CN" sz="1600" dirty="0"/>
          </a:p>
          <a:p>
            <a:r>
              <a:rPr lang="zh-CN" altLang="en-US" sz="1600" dirty="0"/>
              <a:t>（</a:t>
            </a:r>
            <a:r>
              <a:rPr lang="en-US" altLang="zh-CN" sz="1600" dirty="0"/>
              <a:t>3</a:t>
            </a:r>
            <a:r>
              <a:rPr lang="zh-CN" altLang="en-US" sz="1600" dirty="0"/>
              <a:t>）警务处维护国家安全部门</a:t>
            </a:r>
            <a:endParaRPr lang="en-US" altLang="zh-CN" sz="1600" dirty="0"/>
          </a:p>
          <a:p>
            <a:r>
              <a:rPr lang="zh-CN" altLang="en-US" sz="1600" dirty="0"/>
              <a:t>（</a:t>
            </a:r>
            <a:r>
              <a:rPr lang="en-US" altLang="zh-CN" sz="1600" dirty="0"/>
              <a:t>4</a:t>
            </a:r>
            <a:r>
              <a:rPr lang="zh-CN" altLang="en-US" sz="1600" dirty="0"/>
              <a:t>）律政司国家安全犯罪案件检控部门 </a:t>
            </a:r>
            <a:endParaRPr lang="en-US" altLang="zh-CN" dirty="0"/>
          </a:p>
        </p:txBody>
      </p:sp>
      <p:sp>
        <p:nvSpPr>
          <p:cNvPr id="9" name="文本框 8"/>
          <p:cNvSpPr txBox="1"/>
          <p:nvPr/>
        </p:nvSpPr>
        <p:spPr>
          <a:xfrm>
            <a:off x="532898" y="2554016"/>
            <a:ext cx="6093994" cy="369332"/>
          </a:xfrm>
          <a:prstGeom prst="rect">
            <a:avLst/>
          </a:prstGeom>
          <a:noFill/>
        </p:spPr>
        <p:txBody>
          <a:bodyPr wrap="square">
            <a:spAutoFit/>
          </a:bodyPr>
          <a:lstStyle/>
          <a:p>
            <a:r>
              <a:rPr lang="zh-CN" altLang="en-US" b="1" dirty="0"/>
              <a:t>四、罪行和处罚</a:t>
            </a:r>
            <a:endParaRPr lang="zh-CN" altLang="en-US" b="1" dirty="0"/>
          </a:p>
        </p:txBody>
      </p:sp>
      <p:grpSp>
        <p:nvGrpSpPr>
          <p:cNvPr id="117" name="组合 116"/>
          <p:cNvGrpSpPr/>
          <p:nvPr/>
        </p:nvGrpSpPr>
        <p:grpSpPr>
          <a:xfrm>
            <a:off x="409897" y="2959444"/>
            <a:ext cx="2045360" cy="565809"/>
            <a:chOff x="5335" y="36398"/>
            <a:chExt cx="2045360" cy="720000"/>
          </a:xfrm>
        </p:grpSpPr>
        <p:sp>
          <p:nvSpPr>
            <p:cNvPr id="115" name="矩形 114"/>
            <p:cNvSpPr/>
            <p:nvPr/>
          </p:nvSpPr>
          <p:spPr>
            <a:xfrm>
              <a:off x="5335" y="36398"/>
              <a:ext cx="2045360" cy="7200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6" name="文本框 115"/>
            <p:cNvSpPr txBox="1"/>
            <p:nvPr/>
          </p:nvSpPr>
          <p:spPr>
            <a:xfrm>
              <a:off x="5335" y="36398"/>
              <a:ext cx="2045360"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600" b="1" kern="1200" dirty="0"/>
                <a:t>1.</a:t>
              </a:r>
              <a:r>
                <a:rPr lang="zh-CN" sz="1600" b="1" kern="1200" dirty="0"/>
                <a:t>分裂国家罪 </a:t>
              </a:r>
              <a:endParaRPr lang="zh-CN" sz="1600" b="1" kern="1200" dirty="0"/>
            </a:p>
          </p:txBody>
        </p:sp>
      </p:grpSp>
      <p:grpSp>
        <p:nvGrpSpPr>
          <p:cNvPr id="121" name="组合 120"/>
          <p:cNvGrpSpPr/>
          <p:nvPr/>
        </p:nvGrpSpPr>
        <p:grpSpPr>
          <a:xfrm>
            <a:off x="409897" y="3549317"/>
            <a:ext cx="2045360" cy="2680033"/>
            <a:chOff x="5335" y="756398"/>
            <a:chExt cx="2045360" cy="2901550"/>
          </a:xfrm>
        </p:grpSpPr>
        <p:sp>
          <p:nvSpPr>
            <p:cNvPr id="119" name="矩形 118"/>
            <p:cNvSpPr/>
            <p:nvPr/>
          </p:nvSpPr>
          <p:spPr>
            <a:xfrm>
              <a:off x="5335" y="756398"/>
              <a:ext cx="2045360" cy="290155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0" name="文本框 119"/>
            <p:cNvSpPr txBox="1"/>
            <p:nvPr/>
          </p:nvSpPr>
          <p:spPr>
            <a:xfrm>
              <a:off x="5335" y="756398"/>
              <a:ext cx="2045360" cy="29015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0" lvl="1" algn="l" defTabSz="533400">
                <a:lnSpc>
                  <a:spcPct val="90000"/>
                </a:lnSpc>
                <a:spcBef>
                  <a:spcPct val="0"/>
                </a:spcBef>
                <a:spcAft>
                  <a:spcPct val="15000"/>
                </a:spcAft>
              </a:pPr>
              <a:r>
                <a:rPr lang="zh-CN" sz="1600" kern="1200"/>
                <a:t>（</a:t>
              </a:r>
              <a:r>
                <a:rPr lang="en-US" sz="1600" kern="1200"/>
                <a:t>1</a:t>
              </a:r>
              <a:r>
                <a:rPr lang="zh-CN" sz="1600" kern="1200"/>
                <a:t>）组织、策划、实施或者参与实施分裂国家</a:t>
              </a:r>
              <a:endParaRPr lang="zh-CN" sz="1600" kern="1200"/>
            </a:p>
            <a:p>
              <a:pPr marL="0" lvl="1" algn="l" defTabSz="533400">
                <a:lnSpc>
                  <a:spcPct val="90000"/>
                </a:lnSpc>
                <a:spcBef>
                  <a:spcPct val="0"/>
                </a:spcBef>
                <a:spcAft>
                  <a:spcPct val="15000"/>
                </a:spcAft>
              </a:pPr>
              <a:r>
                <a:rPr lang="zh-CN" sz="1600" kern="1200"/>
                <a:t>（</a:t>
              </a:r>
              <a:r>
                <a:rPr lang="en-US" sz="1600" kern="1200"/>
                <a:t>2</a:t>
              </a:r>
              <a:r>
                <a:rPr lang="zh-CN" sz="1600" kern="1200"/>
                <a:t>）煽动、协助、教唆、以金钱或者其他财物资助他人实施分裂国家</a:t>
              </a:r>
              <a:endParaRPr lang="zh-CN" sz="1600" kern="1200"/>
            </a:p>
          </p:txBody>
        </p:sp>
      </p:grpSp>
      <p:grpSp>
        <p:nvGrpSpPr>
          <p:cNvPr id="125" name="组合 124"/>
          <p:cNvGrpSpPr/>
          <p:nvPr/>
        </p:nvGrpSpPr>
        <p:grpSpPr>
          <a:xfrm>
            <a:off x="2741609" y="2959444"/>
            <a:ext cx="2045360" cy="565809"/>
            <a:chOff x="2337047" y="36398"/>
            <a:chExt cx="2045360" cy="720000"/>
          </a:xfrm>
        </p:grpSpPr>
        <p:sp>
          <p:nvSpPr>
            <p:cNvPr id="123" name="矩形 122"/>
            <p:cNvSpPr/>
            <p:nvPr/>
          </p:nvSpPr>
          <p:spPr>
            <a:xfrm>
              <a:off x="2337047" y="36398"/>
              <a:ext cx="2045360" cy="7200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4" name="文本框 123"/>
            <p:cNvSpPr txBox="1"/>
            <p:nvPr/>
          </p:nvSpPr>
          <p:spPr>
            <a:xfrm>
              <a:off x="2337047" y="36398"/>
              <a:ext cx="2045360"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600" b="1" kern="1200"/>
                <a:t>2.</a:t>
              </a:r>
              <a:r>
                <a:rPr lang="zh-CN" sz="1600" b="1" kern="1200"/>
                <a:t>颠覆国家政权罪 </a:t>
              </a:r>
              <a:endParaRPr lang="zh-CN" sz="1600" b="1" kern="1200"/>
            </a:p>
          </p:txBody>
        </p:sp>
      </p:grpSp>
      <p:grpSp>
        <p:nvGrpSpPr>
          <p:cNvPr id="129" name="组合 128"/>
          <p:cNvGrpSpPr/>
          <p:nvPr/>
        </p:nvGrpSpPr>
        <p:grpSpPr>
          <a:xfrm>
            <a:off x="2741609" y="3549317"/>
            <a:ext cx="2045360" cy="2680033"/>
            <a:chOff x="2337047" y="756398"/>
            <a:chExt cx="2045360" cy="2901550"/>
          </a:xfrm>
        </p:grpSpPr>
        <p:sp>
          <p:nvSpPr>
            <p:cNvPr id="127" name="矩形 126"/>
            <p:cNvSpPr/>
            <p:nvPr/>
          </p:nvSpPr>
          <p:spPr>
            <a:xfrm>
              <a:off x="2337047" y="756398"/>
              <a:ext cx="2045360" cy="290155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8" name="文本框 127"/>
            <p:cNvSpPr txBox="1"/>
            <p:nvPr/>
          </p:nvSpPr>
          <p:spPr>
            <a:xfrm>
              <a:off x="2337047" y="756398"/>
              <a:ext cx="2045360" cy="29015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0" lvl="1" algn="l" defTabSz="533400">
                <a:lnSpc>
                  <a:spcPct val="90000"/>
                </a:lnSpc>
                <a:spcBef>
                  <a:spcPct val="0"/>
                </a:spcBef>
                <a:spcAft>
                  <a:spcPct val="15000"/>
                </a:spcAft>
              </a:pPr>
              <a:r>
                <a:rPr lang="zh-CN" sz="1600" kern="1200"/>
                <a:t>（</a:t>
              </a:r>
              <a:r>
                <a:rPr lang="en-US" sz="1600" kern="1200"/>
                <a:t>1</a:t>
              </a:r>
              <a:r>
                <a:rPr lang="zh-CN" sz="1600" kern="1200"/>
                <a:t>）组织、策划、实施或者参与实施颠覆国家政权</a:t>
              </a:r>
              <a:endParaRPr lang="zh-CN" sz="1600" kern="1200"/>
            </a:p>
            <a:p>
              <a:pPr marL="0" lvl="1" algn="l" defTabSz="533400">
                <a:lnSpc>
                  <a:spcPct val="90000"/>
                </a:lnSpc>
                <a:spcBef>
                  <a:spcPct val="0"/>
                </a:spcBef>
                <a:spcAft>
                  <a:spcPct val="15000"/>
                </a:spcAft>
              </a:pPr>
              <a:r>
                <a:rPr lang="zh-CN" sz="1600" kern="1200"/>
                <a:t>（</a:t>
              </a:r>
              <a:r>
                <a:rPr lang="en-US" sz="1600" kern="1200"/>
                <a:t>2</a:t>
              </a:r>
              <a:r>
                <a:rPr lang="zh-CN" sz="1600" kern="1200"/>
                <a:t>）煽动、协助、教唆、以金钱或者其他财物资助他人实施颠覆国家政权</a:t>
              </a:r>
              <a:endParaRPr lang="zh-CN" sz="1600" kern="1200"/>
            </a:p>
          </p:txBody>
        </p:sp>
      </p:grpSp>
      <p:grpSp>
        <p:nvGrpSpPr>
          <p:cNvPr id="133" name="组合 132"/>
          <p:cNvGrpSpPr/>
          <p:nvPr/>
        </p:nvGrpSpPr>
        <p:grpSpPr>
          <a:xfrm>
            <a:off x="5073320" y="2959444"/>
            <a:ext cx="2045360" cy="565809"/>
            <a:chOff x="4668758" y="36398"/>
            <a:chExt cx="2045360" cy="720000"/>
          </a:xfrm>
        </p:grpSpPr>
        <p:sp>
          <p:nvSpPr>
            <p:cNvPr id="131" name="矩形 130"/>
            <p:cNvSpPr/>
            <p:nvPr/>
          </p:nvSpPr>
          <p:spPr>
            <a:xfrm>
              <a:off x="4668758" y="36398"/>
              <a:ext cx="2045360" cy="7200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2" name="文本框 131"/>
            <p:cNvSpPr txBox="1"/>
            <p:nvPr/>
          </p:nvSpPr>
          <p:spPr>
            <a:xfrm>
              <a:off x="4668758" y="36398"/>
              <a:ext cx="2045360"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600" b="1" kern="1200"/>
                <a:t>3.</a:t>
              </a:r>
              <a:r>
                <a:rPr lang="zh-CN" sz="1600" b="1" kern="1200"/>
                <a:t>恐怖活动罪 </a:t>
              </a:r>
              <a:endParaRPr lang="zh-CN" sz="1600" b="1" kern="1200"/>
            </a:p>
          </p:txBody>
        </p:sp>
      </p:grpSp>
      <p:grpSp>
        <p:nvGrpSpPr>
          <p:cNvPr id="137" name="组合 136"/>
          <p:cNvGrpSpPr/>
          <p:nvPr/>
        </p:nvGrpSpPr>
        <p:grpSpPr>
          <a:xfrm>
            <a:off x="5073320" y="3549317"/>
            <a:ext cx="2045360" cy="2680033"/>
            <a:chOff x="4668758" y="756398"/>
            <a:chExt cx="2045360" cy="2901550"/>
          </a:xfrm>
        </p:grpSpPr>
        <p:sp>
          <p:nvSpPr>
            <p:cNvPr id="135" name="矩形 134"/>
            <p:cNvSpPr/>
            <p:nvPr/>
          </p:nvSpPr>
          <p:spPr>
            <a:xfrm>
              <a:off x="4668758" y="756398"/>
              <a:ext cx="2045360" cy="290155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6" name="文本框 135"/>
            <p:cNvSpPr txBox="1"/>
            <p:nvPr/>
          </p:nvSpPr>
          <p:spPr>
            <a:xfrm>
              <a:off x="4668758" y="756398"/>
              <a:ext cx="2045360" cy="29015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0" lvl="1" algn="l" defTabSz="533400">
                <a:lnSpc>
                  <a:spcPct val="90000"/>
                </a:lnSpc>
                <a:spcBef>
                  <a:spcPct val="0"/>
                </a:spcBef>
                <a:spcAft>
                  <a:spcPct val="15000"/>
                </a:spcAft>
              </a:pPr>
              <a:r>
                <a:rPr lang="zh-CN" sz="1400" kern="1200" dirty="0"/>
                <a:t>（</a:t>
              </a:r>
              <a:r>
                <a:rPr lang="en-US" sz="1400" kern="1200" dirty="0"/>
                <a:t>1</a:t>
              </a:r>
              <a:r>
                <a:rPr lang="zh-CN" sz="1400" kern="1200" dirty="0"/>
                <a:t>）组织、策划、实施、参与实施或者威胁实施恐怖活动</a:t>
              </a:r>
              <a:endParaRPr lang="zh-CN" sz="1400" kern="1200" dirty="0"/>
            </a:p>
            <a:p>
              <a:pPr marL="0" lvl="1" algn="l" defTabSz="533400">
                <a:lnSpc>
                  <a:spcPct val="90000"/>
                </a:lnSpc>
                <a:spcBef>
                  <a:spcPct val="0"/>
                </a:spcBef>
                <a:spcAft>
                  <a:spcPct val="15000"/>
                </a:spcAft>
              </a:pPr>
              <a:r>
                <a:rPr lang="zh-CN" sz="1400" kern="1200" dirty="0"/>
                <a:t>（</a:t>
              </a:r>
              <a:r>
                <a:rPr lang="en-US" sz="1400" kern="1200" dirty="0"/>
                <a:t>2</a:t>
              </a:r>
              <a:r>
                <a:rPr lang="zh-CN" sz="1400" kern="1200" dirty="0"/>
                <a:t>）组织、领导恐怖活动组织</a:t>
              </a:r>
              <a:endParaRPr lang="zh-CN" sz="1400" kern="1200" dirty="0"/>
            </a:p>
            <a:p>
              <a:pPr marL="0" lvl="1" algn="l" defTabSz="533400">
                <a:lnSpc>
                  <a:spcPct val="90000"/>
                </a:lnSpc>
                <a:spcBef>
                  <a:spcPct val="0"/>
                </a:spcBef>
                <a:spcAft>
                  <a:spcPct val="15000"/>
                </a:spcAft>
              </a:pPr>
              <a:r>
                <a:rPr lang="zh-CN" sz="1400" kern="1200" dirty="0"/>
                <a:t>（</a:t>
              </a:r>
              <a:r>
                <a:rPr lang="en-US" sz="1400" kern="1200" dirty="0"/>
                <a:t>3</a:t>
              </a:r>
              <a:r>
                <a:rPr lang="zh-CN" sz="1400" kern="1200" dirty="0"/>
                <a:t>）为恐怖活动组织、恐怖活动人员、恐怖活动实施提供支持、协助、 便利或者准备实施恐怖活动</a:t>
              </a:r>
              <a:endParaRPr lang="zh-CN" sz="1400" kern="1200" dirty="0"/>
            </a:p>
            <a:p>
              <a:pPr marL="0" lvl="1" algn="l" defTabSz="533400">
                <a:lnSpc>
                  <a:spcPct val="90000"/>
                </a:lnSpc>
                <a:spcBef>
                  <a:spcPct val="0"/>
                </a:spcBef>
                <a:spcAft>
                  <a:spcPct val="15000"/>
                </a:spcAft>
              </a:pPr>
              <a:r>
                <a:rPr lang="zh-CN" sz="1400" kern="1200" dirty="0"/>
                <a:t>（</a:t>
              </a:r>
              <a:r>
                <a:rPr lang="en-US" sz="1400" kern="1200" dirty="0"/>
                <a:t>4</a:t>
              </a:r>
              <a:r>
                <a:rPr lang="zh-CN" sz="1400" kern="1200" dirty="0"/>
                <a:t>）宣扬恐怖主义、煽动实施恐怖活动</a:t>
              </a:r>
              <a:endParaRPr lang="zh-CN" sz="1400" kern="1200" dirty="0"/>
            </a:p>
          </p:txBody>
        </p:sp>
      </p:grpSp>
      <p:grpSp>
        <p:nvGrpSpPr>
          <p:cNvPr id="141" name="组合 140"/>
          <p:cNvGrpSpPr/>
          <p:nvPr/>
        </p:nvGrpSpPr>
        <p:grpSpPr>
          <a:xfrm>
            <a:off x="7405031" y="2959444"/>
            <a:ext cx="2045360" cy="565809"/>
            <a:chOff x="7000469" y="36398"/>
            <a:chExt cx="2045360" cy="720000"/>
          </a:xfrm>
        </p:grpSpPr>
        <p:sp>
          <p:nvSpPr>
            <p:cNvPr id="139" name="矩形 138"/>
            <p:cNvSpPr/>
            <p:nvPr/>
          </p:nvSpPr>
          <p:spPr>
            <a:xfrm>
              <a:off x="7000469" y="36398"/>
              <a:ext cx="2045360" cy="7200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0" name="文本框 139"/>
            <p:cNvSpPr txBox="1"/>
            <p:nvPr/>
          </p:nvSpPr>
          <p:spPr>
            <a:xfrm>
              <a:off x="7000469" y="36398"/>
              <a:ext cx="2045360"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600" b="1" kern="1200"/>
                <a:t>4.</a:t>
              </a:r>
              <a:r>
                <a:rPr lang="zh-CN" sz="1600" b="1" kern="1200"/>
                <a:t>勾结外国或者境外势力危害国家安全罪 </a:t>
              </a:r>
              <a:endParaRPr lang="zh-CN" sz="1600" b="1" kern="1200"/>
            </a:p>
          </p:txBody>
        </p:sp>
      </p:grpSp>
      <p:grpSp>
        <p:nvGrpSpPr>
          <p:cNvPr id="145" name="组合 144"/>
          <p:cNvGrpSpPr/>
          <p:nvPr/>
        </p:nvGrpSpPr>
        <p:grpSpPr>
          <a:xfrm>
            <a:off x="7405031" y="3549317"/>
            <a:ext cx="2045360" cy="2680033"/>
            <a:chOff x="7000469" y="756398"/>
            <a:chExt cx="2045360" cy="2901550"/>
          </a:xfrm>
        </p:grpSpPr>
        <p:sp>
          <p:nvSpPr>
            <p:cNvPr id="143" name="矩形 142"/>
            <p:cNvSpPr/>
            <p:nvPr/>
          </p:nvSpPr>
          <p:spPr>
            <a:xfrm>
              <a:off x="7000469" y="756398"/>
              <a:ext cx="2045360" cy="290155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44" name="文本框 143"/>
            <p:cNvSpPr txBox="1"/>
            <p:nvPr/>
          </p:nvSpPr>
          <p:spPr>
            <a:xfrm>
              <a:off x="7000469" y="756398"/>
              <a:ext cx="2045360" cy="29015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0" lvl="1" algn="l" defTabSz="533400">
                <a:lnSpc>
                  <a:spcPct val="90000"/>
                </a:lnSpc>
                <a:spcBef>
                  <a:spcPct val="0"/>
                </a:spcBef>
                <a:spcAft>
                  <a:spcPct val="15000"/>
                </a:spcAft>
              </a:pPr>
              <a:r>
                <a:rPr lang="zh-CN" sz="1600" kern="1200"/>
                <a:t>（</a:t>
              </a:r>
              <a:r>
                <a:rPr lang="en-US" sz="1600" kern="1200"/>
                <a:t>1</a:t>
              </a:r>
              <a:r>
                <a:rPr lang="zh-CN" sz="1600" kern="1200"/>
                <a:t>）勾结外国或者境外势力危害国家安全的行为构成</a:t>
              </a:r>
              <a:endParaRPr lang="zh-CN" sz="1600" kern="1200"/>
            </a:p>
            <a:p>
              <a:pPr marL="0" lvl="1" algn="l" defTabSz="533400">
                <a:lnSpc>
                  <a:spcPct val="90000"/>
                </a:lnSpc>
                <a:spcBef>
                  <a:spcPct val="0"/>
                </a:spcBef>
                <a:spcAft>
                  <a:spcPct val="15000"/>
                </a:spcAft>
              </a:pPr>
              <a:r>
                <a:rPr lang="zh-CN" sz="1600" kern="1200"/>
                <a:t>（</a:t>
              </a:r>
              <a:r>
                <a:rPr lang="en-US" sz="1600" kern="1200"/>
                <a:t>2</a:t>
              </a:r>
              <a:r>
                <a:rPr lang="zh-CN" sz="1600" kern="1200"/>
                <a:t>）其他勾结外国或者境外势力危害国家安全的行为</a:t>
              </a:r>
              <a:endParaRPr lang="zh-CN" sz="1600" kern="1200"/>
            </a:p>
          </p:txBody>
        </p:sp>
      </p:grpSp>
      <p:grpSp>
        <p:nvGrpSpPr>
          <p:cNvPr id="149" name="组合 148"/>
          <p:cNvGrpSpPr/>
          <p:nvPr/>
        </p:nvGrpSpPr>
        <p:grpSpPr>
          <a:xfrm>
            <a:off x="9736743" y="2959444"/>
            <a:ext cx="2045360" cy="565809"/>
            <a:chOff x="9332181" y="36398"/>
            <a:chExt cx="2045360" cy="720000"/>
          </a:xfrm>
        </p:grpSpPr>
        <p:sp>
          <p:nvSpPr>
            <p:cNvPr id="147" name="矩形 146"/>
            <p:cNvSpPr/>
            <p:nvPr/>
          </p:nvSpPr>
          <p:spPr>
            <a:xfrm>
              <a:off x="9332181" y="36398"/>
              <a:ext cx="2045360" cy="7200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8" name="文本框 147"/>
            <p:cNvSpPr txBox="1"/>
            <p:nvPr/>
          </p:nvSpPr>
          <p:spPr>
            <a:xfrm>
              <a:off x="9332181" y="36398"/>
              <a:ext cx="2045360"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600" b="1" kern="1200"/>
                <a:t>5.</a:t>
              </a:r>
              <a:r>
                <a:rPr lang="zh-CN" sz="1600" b="1" kern="1200"/>
                <a:t>其他处罚规定 </a:t>
              </a:r>
              <a:endParaRPr lang="zh-CN" sz="1600" b="1" kern="1200"/>
            </a:p>
          </p:txBody>
        </p:sp>
      </p:grpSp>
      <p:grpSp>
        <p:nvGrpSpPr>
          <p:cNvPr id="153" name="组合 152"/>
          <p:cNvGrpSpPr/>
          <p:nvPr/>
        </p:nvGrpSpPr>
        <p:grpSpPr>
          <a:xfrm>
            <a:off x="9736742" y="3549317"/>
            <a:ext cx="2150457" cy="2680033"/>
            <a:chOff x="9332180" y="756398"/>
            <a:chExt cx="2150457" cy="2901550"/>
          </a:xfrm>
        </p:grpSpPr>
        <p:sp>
          <p:nvSpPr>
            <p:cNvPr id="151" name="矩形 150"/>
            <p:cNvSpPr/>
            <p:nvPr/>
          </p:nvSpPr>
          <p:spPr>
            <a:xfrm>
              <a:off x="9332181" y="756398"/>
              <a:ext cx="2045360" cy="290155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2" name="文本框 151"/>
            <p:cNvSpPr txBox="1"/>
            <p:nvPr/>
          </p:nvSpPr>
          <p:spPr>
            <a:xfrm>
              <a:off x="9332180" y="756398"/>
              <a:ext cx="2150457" cy="29015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0" lvl="1" algn="l" defTabSz="533400">
                <a:lnSpc>
                  <a:spcPct val="90000"/>
                </a:lnSpc>
                <a:spcBef>
                  <a:spcPct val="0"/>
                </a:spcBef>
                <a:spcAft>
                  <a:spcPct val="15000"/>
                </a:spcAft>
              </a:pPr>
              <a:r>
                <a:rPr lang="zh-CN" sz="1600" kern="1200" dirty="0"/>
                <a:t>（</a:t>
              </a:r>
              <a:r>
                <a:rPr lang="en-US" sz="1600" kern="1200" dirty="0"/>
                <a:t>1</a:t>
              </a:r>
              <a:r>
                <a:rPr lang="zh-CN" sz="1600" kern="1200" dirty="0"/>
                <a:t>）公司、团体等法人或者非法人组织实施危害国家安全罪行</a:t>
              </a:r>
              <a:endParaRPr lang="zh-CN" sz="1600" kern="1200" dirty="0"/>
            </a:p>
            <a:p>
              <a:pPr marL="0" lvl="1" algn="l" defTabSz="533400">
                <a:lnSpc>
                  <a:spcPct val="90000"/>
                </a:lnSpc>
                <a:spcBef>
                  <a:spcPct val="0"/>
                </a:spcBef>
                <a:spcAft>
                  <a:spcPct val="15000"/>
                </a:spcAft>
              </a:pPr>
              <a:r>
                <a:rPr lang="zh-CN" sz="1600" kern="1200" dirty="0"/>
                <a:t>（</a:t>
              </a:r>
              <a:r>
                <a:rPr lang="en-US" sz="1600" kern="1200" dirty="0"/>
                <a:t>2</a:t>
              </a:r>
              <a:r>
                <a:rPr lang="zh-CN" sz="1600" kern="1200" dirty="0"/>
                <a:t>）从轻、减轻和免除处罚的情形</a:t>
              </a:r>
              <a:endParaRPr lang="zh-CN" sz="1600" kern="1200" dirty="0"/>
            </a:p>
            <a:p>
              <a:pPr marL="0" lvl="1" algn="l" defTabSz="533400">
                <a:lnSpc>
                  <a:spcPct val="90000"/>
                </a:lnSpc>
                <a:spcBef>
                  <a:spcPct val="0"/>
                </a:spcBef>
                <a:spcAft>
                  <a:spcPct val="15000"/>
                </a:spcAft>
              </a:pPr>
              <a:r>
                <a:rPr lang="zh-CN" sz="1600" kern="1200" dirty="0"/>
                <a:t>（</a:t>
              </a:r>
              <a:r>
                <a:rPr lang="en-US" sz="1600" kern="1200" dirty="0"/>
                <a:t>3</a:t>
              </a:r>
              <a:r>
                <a:rPr lang="zh-CN" sz="1600" kern="1200" dirty="0"/>
                <a:t>）不具有香港特区永久性居民身份的人实施危害国家安全罪行</a:t>
              </a:r>
              <a:endParaRPr lang="zh-CN" sz="1600" kern="1200" dirty="0"/>
            </a:p>
            <a:p>
              <a:pPr marL="0" lvl="1" algn="l" defTabSz="533400">
                <a:lnSpc>
                  <a:spcPct val="90000"/>
                </a:lnSpc>
                <a:spcBef>
                  <a:spcPct val="0"/>
                </a:spcBef>
                <a:spcAft>
                  <a:spcPct val="15000"/>
                </a:spcAft>
              </a:pPr>
              <a:r>
                <a:rPr lang="zh-CN" sz="1600" kern="1200" dirty="0"/>
                <a:t>（</a:t>
              </a:r>
              <a:r>
                <a:rPr lang="en-US" sz="1600" kern="1200" dirty="0"/>
                <a:t>4</a:t>
              </a:r>
              <a:r>
                <a:rPr lang="zh-CN" sz="1600" kern="1200" dirty="0"/>
                <a:t>）犯危害国家安全罪行的其他法律后果</a:t>
              </a:r>
              <a:endParaRPr lang="zh-CN" sz="1600" kern="1200" dirty="0"/>
            </a:p>
          </p:txBody>
        </p:sp>
      </p:gr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43479" y="1028922"/>
            <a:ext cx="10938921" cy="5478423"/>
          </a:xfrm>
          <a:prstGeom prst="rect">
            <a:avLst/>
          </a:prstGeom>
          <a:noFill/>
        </p:spPr>
        <p:txBody>
          <a:bodyPr wrap="square">
            <a:spAutoFit/>
          </a:bodyPr>
          <a:lstStyle/>
          <a:p>
            <a:r>
              <a:rPr lang="zh-CN" altLang="en-US" b="1" dirty="0"/>
              <a:t>6.效力范围 </a:t>
            </a:r>
            <a:endParaRPr lang="en-US" altLang="zh-CN" b="1" dirty="0"/>
          </a:p>
          <a:p>
            <a:pPr indent="457200"/>
            <a:r>
              <a:rPr lang="zh-CN" altLang="en-US" sz="1600" dirty="0"/>
              <a:t>《香港国安法》第 36 条规定，任何人在香港特别行政区内实施本法规定的犯罪的，适用本法。犯罪的行为或者结果有一项发生在香港特别行政区内的，就认为是在香港特别行政区内犯罪。在香港特别行政区注册的船舶或者航空器内实施本法规定的犯罪的，也适用本法。</a:t>
            </a:r>
            <a:endParaRPr lang="en-US" altLang="zh-CN" sz="1600" dirty="0"/>
          </a:p>
          <a:p>
            <a:pPr indent="457200"/>
            <a:r>
              <a:rPr lang="zh-CN" altLang="en-US" sz="1600" dirty="0"/>
              <a:t>第 37 条规定，香港特别行政区永久性居民或者在香港特别行政区成立的公司、团体等法人或者非法人 组织在香港特别行政区以外实施本法规定的犯罪的，适用本法。</a:t>
            </a:r>
            <a:endParaRPr lang="en-US" altLang="zh-CN" sz="1600" dirty="0"/>
          </a:p>
          <a:p>
            <a:pPr indent="457200"/>
            <a:r>
              <a:rPr lang="zh-CN" altLang="en-US" sz="1600" dirty="0"/>
              <a:t>第 38 条规 定，不具有香港特别行政区永久性居民身份的人在香港特别行政区以外针对香港特别行政区实施本法规定的犯罪的，适用本法。第 39 条规定，本法施行以后的行为，适用本法定罪处刑。</a:t>
            </a:r>
            <a:endParaRPr lang="en-US" altLang="zh-CN" sz="1600" dirty="0"/>
          </a:p>
          <a:p>
            <a:endParaRPr lang="en-US" altLang="zh-CN" dirty="0"/>
          </a:p>
          <a:p>
            <a:r>
              <a:rPr lang="zh-CN" altLang="en-US" b="1" dirty="0"/>
              <a:t>五、中央人民政府驻香港特区维护国家安全机构</a:t>
            </a:r>
            <a:endParaRPr lang="zh-CN" altLang="en-US" b="1" dirty="0"/>
          </a:p>
          <a:p>
            <a:pPr indent="457200"/>
            <a:r>
              <a:rPr lang="en-US" altLang="zh-CN" sz="1600" dirty="0"/>
              <a:t>《</a:t>
            </a:r>
            <a:r>
              <a:rPr lang="zh-CN" altLang="en-US" sz="1600" dirty="0"/>
              <a:t>香港国安法</a:t>
            </a:r>
            <a:r>
              <a:rPr lang="en-US" altLang="zh-CN" sz="1600" dirty="0"/>
              <a:t>》</a:t>
            </a:r>
            <a:r>
              <a:rPr lang="zh-CN" altLang="en-US" sz="1600" dirty="0"/>
              <a:t>第 </a:t>
            </a:r>
            <a:r>
              <a:rPr lang="en-US" altLang="zh-CN" sz="1600" dirty="0"/>
              <a:t>48 </a:t>
            </a:r>
            <a:r>
              <a:rPr lang="zh-CN" altLang="en-US" sz="1600" dirty="0"/>
              <a:t>条规定，中央人民政府在香港特别行政区设立维护 国家安全公署。中央人民政府驻香港特别行政区维护国家安全公署依法履行 维护国家安全职责，行使相关权力。驻香港特别行政区维护国家安全公署人 员由中央人民政府维护国家安全的有关机关联合派出。 </a:t>
            </a:r>
            <a:endParaRPr lang="en-US" altLang="zh-CN" sz="1600" dirty="0"/>
          </a:p>
          <a:p>
            <a:r>
              <a:rPr lang="en-US" altLang="zh-CN" b="1" dirty="0"/>
              <a:t>1. </a:t>
            </a:r>
            <a:r>
              <a:rPr lang="zh-CN" altLang="en-US" b="1" dirty="0"/>
              <a:t>维护国家安全公署职责 </a:t>
            </a:r>
            <a:endParaRPr lang="en-US" altLang="zh-CN" b="1" dirty="0"/>
          </a:p>
          <a:p>
            <a:pPr indent="457200"/>
            <a:r>
              <a:rPr lang="zh-CN" altLang="en-US" sz="1600" dirty="0"/>
              <a:t>①分析研判香港特别行政区维护国家安全形势，就维护国家安全重大 战略和重要政策提出意见和建议；</a:t>
            </a:r>
            <a:endParaRPr lang="en-US" altLang="zh-CN" sz="1600" dirty="0"/>
          </a:p>
          <a:p>
            <a:pPr indent="457200"/>
            <a:r>
              <a:rPr lang="zh-CN" altLang="en-US" sz="1600" dirty="0"/>
              <a:t>②监督、指导、协调、支持香港特别行政 区履行维护国家安全的职责；</a:t>
            </a:r>
            <a:endParaRPr lang="en-US" altLang="zh-CN" sz="1600" dirty="0"/>
          </a:p>
          <a:p>
            <a:pPr indent="457200"/>
            <a:r>
              <a:rPr lang="zh-CN" altLang="en-US" sz="1600" dirty="0"/>
              <a:t>③收集分析国家安全情报信息；</a:t>
            </a:r>
            <a:endParaRPr lang="en-US" altLang="zh-CN" sz="1600" dirty="0"/>
          </a:p>
          <a:p>
            <a:pPr indent="457200"/>
            <a:r>
              <a:rPr lang="zh-CN" altLang="en-US" sz="1600" dirty="0"/>
              <a:t>④依法办理危 害国家安全犯罪案件。</a:t>
            </a:r>
            <a:endParaRPr lang="en-US" altLang="zh-CN" sz="1600" dirty="0"/>
          </a:p>
          <a:p>
            <a:r>
              <a:rPr lang="en-US" altLang="zh-CN" b="1" dirty="0"/>
              <a:t>2. </a:t>
            </a:r>
            <a:r>
              <a:rPr lang="zh-CN" altLang="en-US" b="1" dirty="0"/>
              <a:t>维护国家安全公署工作机制 </a:t>
            </a:r>
            <a:endParaRPr lang="en-US" altLang="zh-CN" b="1" dirty="0"/>
          </a:p>
          <a:p>
            <a:r>
              <a:rPr lang="en-US" altLang="zh-CN" b="1" dirty="0"/>
              <a:t>3. </a:t>
            </a:r>
            <a:r>
              <a:rPr lang="zh-CN" altLang="en-US" b="1" dirty="0"/>
              <a:t>维护国家安全公署管辖范围 </a:t>
            </a:r>
            <a:endParaRPr lang="en-US" altLang="zh-CN" b="1" dirty="0"/>
          </a:p>
          <a:p>
            <a:r>
              <a:rPr lang="en-US" altLang="zh-CN" b="1" dirty="0"/>
              <a:t>4. </a:t>
            </a:r>
            <a:r>
              <a:rPr lang="zh-CN" altLang="en-US" b="1" dirty="0"/>
              <a:t>维护国家安全公署及其人员的权利</a:t>
            </a:r>
            <a:endParaRPr lang="zh-CN" altLang="en-US" b="1" dirty="0"/>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880414" y="955440"/>
            <a:ext cx="6094070" cy="369332"/>
          </a:xfrm>
          <a:prstGeom prst="rect">
            <a:avLst/>
          </a:prstGeom>
          <a:noFill/>
        </p:spPr>
        <p:txBody>
          <a:bodyPr wrap="square">
            <a:spAutoFit/>
          </a:bodyPr>
          <a:lstStyle/>
          <a:p>
            <a:r>
              <a:rPr lang="zh-CN" altLang="en-US" b="1" dirty="0"/>
              <a:t>第二节　中华人民共和国英雄烈士保护法 </a:t>
            </a:r>
            <a:endParaRPr lang="zh-CN" altLang="en-US" b="1" dirty="0"/>
          </a:p>
        </p:txBody>
      </p:sp>
      <p:sp>
        <p:nvSpPr>
          <p:cNvPr id="5" name="文本框 4"/>
          <p:cNvSpPr txBox="1"/>
          <p:nvPr/>
        </p:nvSpPr>
        <p:spPr>
          <a:xfrm>
            <a:off x="369184" y="1435239"/>
            <a:ext cx="5317241" cy="4893647"/>
          </a:xfrm>
          <a:prstGeom prst="rect">
            <a:avLst/>
          </a:prstGeom>
          <a:noFill/>
        </p:spPr>
        <p:txBody>
          <a:bodyPr wrap="square">
            <a:spAutoFit/>
          </a:bodyPr>
          <a:lstStyle/>
          <a:p>
            <a:r>
              <a:rPr lang="zh-CN" altLang="en-US" b="1" dirty="0"/>
              <a:t>一、立法目的和立法意义</a:t>
            </a:r>
            <a:endParaRPr lang="zh-CN" altLang="en-US" b="1" dirty="0"/>
          </a:p>
          <a:p>
            <a:r>
              <a:rPr lang="zh-CN" altLang="en-US" b="1" dirty="0"/>
              <a:t>1. 立法目的</a:t>
            </a:r>
            <a:endParaRPr lang="en-US" altLang="zh-CN" b="1" dirty="0"/>
          </a:p>
          <a:p>
            <a:r>
              <a:rPr lang="zh-CN" altLang="en-US" sz="1600" dirty="0"/>
              <a:t>（</a:t>
            </a:r>
            <a:r>
              <a:rPr lang="en-US" altLang="zh-CN" sz="1600" dirty="0"/>
              <a:t>1</a:t>
            </a:r>
            <a:r>
              <a:rPr lang="zh-CN" altLang="en-US" sz="1600" dirty="0"/>
              <a:t>）表明国家保护英雄烈士的坚定态度和政治立场</a:t>
            </a:r>
            <a:endParaRPr lang="en-US" altLang="zh-CN" sz="1600" dirty="0"/>
          </a:p>
          <a:p>
            <a:r>
              <a:rPr lang="zh-CN" altLang="en-US" sz="1600" dirty="0"/>
              <a:t>（</a:t>
            </a:r>
            <a:r>
              <a:rPr lang="en-US" altLang="zh-CN" sz="1600" dirty="0"/>
              <a:t>2</a:t>
            </a:r>
            <a:r>
              <a:rPr lang="zh-CN" altLang="en-US" sz="1600" dirty="0"/>
              <a:t>）通过弘扬传承英雄烈士精神，在全社会传播社会主义 核心价值观的正能量</a:t>
            </a:r>
            <a:endParaRPr lang="en-US" altLang="zh-CN" sz="1600" dirty="0"/>
          </a:p>
          <a:p>
            <a:r>
              <a:rPr lang="zh-CN" altLang="en-US" sz="1600" dirty="0"/>
              <a:t>（</a:t>
            </a:r>
            <a:r>
              <a:rPr lang="en-US" altLang="zh-CN" sz="1600" dirty="0"/>
              <a:t>3</a:t>
            </a:r>
            <a:r>
              <a:rPr lang="zh-CN" altLang="en-US" sz="1600" dirty="0"/>
              <a:t>）激发全民实现中华民族伟大复兴中国梦的强大精 神力量，以不断夺取新时代中国特色社会主义新胜利告慰英雄烈士。</a:t>
            </a:r>
            <a:endParaRPr lang="en-US" altLang="zh-CN" sz="1600" dirty="0"/>
          </a:p>
          <a:p>
            <a:r>
              <a:rPr lang="en-US" altLang="zh-CN" b="1" dirty="0"/>
              <a:t>2. </a:t>
            </a:r>
            <a:r>
              <a:rPr lang="zh-CN" altLang="en-US" b="1" dirty="0"/>
              <a:t>立法意义 </a:t>
            </a:r>
            <a:endParaRPr lang="en-US" altLang="zh-CN" b="1" dirty="0"/>
          </a:p>
          <a:p>
            <a:r>
              <a:rPr lang="zh-CN" altLang="en-US" dirty="0"/>
              <a:t>（</a:t>
            </a:r>
            <a:r>
              <a:rPr lang="en-US" altLang="zh-CN" sz="1600" dirty="0"/>
              <a:t>1</a:t>
            </a:r>
            <a:r>
              <a:rPr lang="zh-CN" altLang="en-US" sz="1600" dirty="0"/>
              <a:t>）彰显了国家和人民永远铭记、尊崇一切为国家和民族作出牺牲和贡献的英雄烈士，坚决捍卫英雄烈士的鲜明 价值导向</a:t>
            </a:r>
            <a:endParaRPr lang="en-US" altLang="zh-CN" sz="1600" dirty="0"/>
          </a:p>
          <a:p>
            <a:r>
              <a:rPr lang="zh-CN" altLang="en-US" sz="1600" dirty="0"/>
              <a:t>（</a:t>
            </a:r>
            <a:r>
              <a:rPr lang="en-US" altLang="zh-CN" sz="1600" dirty="0"/>
              <a:t>2</a:t>
            </a:r>
            <a:r>
              <a:rPr lang="zh-CN" altLang="en-US" sz="1600" dirty="0"/>
              <a:t>）表明了中国共产党始终高度重视继承和发扬革命道德传统， 有利于发扬革命道德、传承红色基因，挖掘中国革命道德当代价值</a:t>
            </a:r>
            <a:endParaRPr lang="en-US" altLang="zh-CN" sz="1600" dirty="0"/>
          </a:p>
          <a:p>
            <a:r>
              <a:rPr lang="zh-CN" altLang="en-US" sz="1600" dirty="0"/>
              <a:t>（</a:t>
            </a:r>
            <a:r>
              <a:rPr lang="en-US" altLang="zh-CN" sz="1600" dirty="0"/>
              <a:t>3</a:t>
            </a:r>
            <a:r>
              <a:rPr lang="zh-CN" altLang="en-US" sz="1600" dirty="0"/>
              <a:t>）禁止歪曲、丑化、亵渎、否定英雄烈士的事迹和精神，宣扬、美 化侵略战争和侵略行为，并明确了相关违法行为的法律责任，对维护社会公 共利益，传承弘扬英雄烈士精神，培育和践行社会主义核心价值观将发挥重要作用。</a:t>
            </a:r>
            <a:endParaRPr lang="zh-CN" altLang="en-US" sz="1600" dirty="0"/>
          </a:p>
        </p:txBody>
      </p:sp>
      <p:sp>
        <p:nvSpPr>
          <p:cNvPr id="7" name="文本框 6"/>
          <p:cNvSpPr txBox="1"/>
          <p:nvPr/>
        </p:nvSpPr>
        <p:spPr>
          <a:xfrm>
            <a:off x="5991827" y="1435239"/>
            <a:ext cx="5953246" cy="4985980"/>
          </a:xfrm>
          <a:prstGeom prst="rect">
            <a:avLst/>
          </a:prstGeom>
          <a:noFill/>
        </p:spPr>
        <p:txBody>
          <a:bodyPr wrap="square">
            <a:spAutoFit/>
          </a:bodyPr>
          <a:lstStyle/>
          <a:p>
            <a:r>
              <a:rPr lang="zh-CN" altLang="en-US" b="1" dirty="0"/>
              <a:t>二、主要内容</a:t>
            </a:r>
            <a:endParaRPr lang="zh-CN" altLang="en-US" b="1" dirty="0"/>
          </a:p>
          <a:p>
            <a:r>
              <a:rPr lang="en-US" altLang="zh-CN" b="1" dirty="0"/>
              <a:t>1. </a:t>
            </a:r>
            <a:r>
              <a:rPr lang="zh-CN" altLang="en-US" b="1" dirty="0"/>
              <a:t>关于英雄烈士的历史功勋 </a:t>
            </a:r>
            <a:endParaRPr lang="en-US" altLang="zh-CN" b="1" dirty="0"/>
          </a:p>
          <a:p>
            <a:r>
              <a:rPr lang="en-US" altLang="zh-CN" b="1" dirty="0"/>
              <a:t>2. </a:t>
            </a:r>
            <a:r>
              <a:rPr lang="zh-CN" altLang="en-US" b="1" dirty="0"/>
              <a:t>关于人民英雄纪念碑的法律地位</a:t>
            </a:r>
            <a:endParaRPr lang="en-US" altLang="zh-CN" b="1" dirty="0"/>
          </a:p>
          <a:p>
            <a:r>
              <a:rPr lang="zh-CN" altLang="en-US" sz="1600" dirty="0"/>
              <a:t>国家建立并保护英雄烈士纪念设施，纪念、缅怀英雄烈士。</a:t>
            </a:r>
            <a:endParaRPr lang="en-US" altLang="zh-CN" sz="1600" dirty="0"/>
          </a:p>
          <a:p>
            <a:r>
              <a:rPr lang="en-US" altLang="zh-CN" b="1" dirty="0"/>
              <a:t>3. </a:t>
            </a:r>
            <a:r>
              <a:rPr lang="zh-CN" altLang="en-US" b="1" dirty="0"/>
              <a:t>关于纪念缅怀英雄烈士活动 </a:t>
            </a:r>
            <a:endParaRPr lang="en-US" altLang="zh-CN" b="1" dirty="0"/>
          </a:p>
          <a:p>
            <a:r>
              <a:rPr lang="zh-CN" altLang="en-US" sz="1600" dirty="0"/>
              <a:t>（</a:t>
            </a:r>
            <a:r>
              <a:rPr lang="en-US" altLang="zh-CN" sz="1600" dirty="0"/>
              <a:t>1</a:t>
            </a:r>
            <a:r>
              <a:rPr lang="zh-CN" altLang="en-US" sz="1600" dirty="0"/>
              <a:t>）国家专设烈士纪念日举行国家级的英雄烈士纪念缅怀仪式，并明确 要求邀请英雄烈士遗属代表参加在清明节和重要纪念日举行的英雄烈士纪念活动。</a:t>
            </a:r>
            <a:endParaRPr lang="en-US" altLang="zh-CN" sz="1600" dirty="0"/>
          </a:p>
          <a:p>
            <a:r>
              <a:rPr lang="zh-CN" altLang="en-US" sz="1600" dirty="0"/>
              <a:t>（</a:t>
            </a:r>
            <a:r>
              <a:rPr lang="en-US" altLang="zh-CN" sz="1600" dirty="0"/>
              <a:t>2</a:t>
            </a:r>
            <a:r>
              <a:rPr lang="zh-CN" altLang="en-US" sz="1600" dirty="0"/>
              <a:t>）建立健全英雄烈士纪念设施的保护管理制度。</a:t>
            </a:r>
            <a:endParaRPr lang="en-US" altLang="zh-CN" sz="1600" dirty="0"/>
          </a:p>
          <a:p>
            <a:r>
              <a:rPr lang="zh-CN" altLang="en-US" sz="1600" dirty="0"/>
              <a:t>（</a:t>
            </a:r>
            <a:r>
              <a:rPr lang="en-US" altLang="zh-CN" sz="1600" dirty="0"/>
              <a:t>3</a:t>
            </a:r>
            <a:r>
              <a:rPr lang="zh-CN" altLang="en-US" sz="1600" dirty="0"/>
              <a:t>）庄严、有序、有礼举行、参加英雄烈士的安葬仪式和纪念缅怀活动。</a:t>
            </a:r>
            <a:endParaRPr lang="en-US" altLang="zh-CN" sz="1600" dirty="0"/>
          </a:p>
          <a:p>
            <a:r>
              <a:rPr lang="en-US" altLang="zh-CN" b="1" dirty="0"/>
              <a:t>4. </a:t>
            </a:r>
            <a:r>
              <a:rPr lang="zh-CN" altLang="en-US" b="1" dirty="0"/>
              <a:t>关于弘扬传承英雄烈士精神</a:t>
            </a:r>
            <a:endParaRPr lang="en-US" altLang="zh-CN" b="1" dirty="0"/>
          </a:p>
          <a:p>
            <a:r>
              <a:rPr lang="en-US" altLang="zh-CN" b="1" dirty="0"/>
              <a:t>5. </a:t>
            </a:r>
            <a:r>
              <a:rPr lang="zh-CN" altLang="en-US" b="1" dirty="0"/>
              <a:t>关于烈士褒扬和遗属抚恤优待 </a:t>
            </a:r>
            <a:endParaRPr lang="en-US" altLang="zh-CN" b="1" dirty="0"/>
          </a:p>
          <a:p>
            <a:r>
              <a:rPr lang="zh-CN" altLang="en-US" sz="1600" dirty="0"/>
              <a:t>（</a:t>
            </a:r>
            <a:r>
              <a:rPr lang="en-US" altLang="zh-CN" sz="1600" dirty="0"/>
              <a:t>1</a:t>
            </a:r>
            <a:r>
              <a:rPr lang="zh-CN" altLang="en-US" sz="1600" dirty="0"/>
              <a:t>）英雄烈士的褒扬</a:t>
            </a:r>
            <a:endParaRPr lang="en-US" altLang="zh-CN" sz="1600" dirty="0"/>
          </a:p>
          <a:p>
            <a:r>
              <a:rPr lang="zh-CN" altLang="en-US" sz="1600" dirty="0"/>
              <a:t>（</a:t>
            </a:r>
            <a:r>
              <a:rPr lang="en-US" altLang="zh-CN" sz="1600" dirty="0"/>
              <a:t>2</a:t>
            </a:r>
            <a:r>
              <a:rPr lang="zh-CN" altLang="en-US" sz="1600" dirty="0"/>
              <a:t>）英雄烈士遗属抚恤优待制度</a:t>
            </a:r>
            <a:endParaRPr lang="en-US" altLang="zh-CN" sz="1600" dirty="0"/>
          </a:p>
          <a:p>
            <a:r>
              <a:rPr lang="en-US" altLang="zh-CN" b="1" dirty="0"/>
              <a:t>6. </a:t>
            </a:r>
            <a:r>
              <a:rPr lang="zh-CN" altLang="en-US" b="1" dirty="0"/>
              <a:t>关于保护英雄烈士名誉荣誉 </a:t>
            </a:r>
            <a:endParaRPr lang="en-US" altLang="zh-CN" b="1" dirty="0"/>
          </a:p>
          <a:p>
            <a:r>
              <a:rPr lang="zh-CN" altLang="en-US" sz="1600" dirty="0"/>
              <a:t>（</a:t>
            </a:r>
            <a:r>
              <a:rPr lang="en-US" altLang="zh-CN" sz="1600" dirty="0"/>
              <a:t>1</a:t>
            </a:r>
            <a:r>
              <a:rPr lang="zh-CN" altLang="en-US" sz="1600" dirty="0"/>
              <a:t>）国家从行政、民事、刑事等方面全面加强对英雄烈士的姓名、肖 像、名誉和荣誉保护。</a:t>
            </a:r>
            <a:endParaRPr lang="en-US" altLang="zh-CN" sz="1600" dirty="0"/>
          </a:p>
          <a:p>
            <a:r>
              <a:rPr lang="zh-CN" altLang="en-US" sz="1600" dirty="0"/>
              <a:t>（</a:t>
            </a:r>
            <a:r>
              <a:rPr lang="en-US" altLang="zh-CN" sz="1600" dirty="0"/>
              <a:t>2</a:t>
            </a:r>
            <a:r>
              <a:rPr lang="zh-CN" altLang="en-US" sz="1600" dirty="0"/>
              <a:t>）国家建立侵害英雄烈士名誉荣誉的公益诉讼制度。</a:t>
            </a:r>
            <a:endParaRPr lang="zh-CN" altLang="en-US" sz="1600" dirty="0"/>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12830" y="1010467"/>
            <a:ext cx="11366339" cy="5279009"/>
          </a:xfrm>
          <a:prstGeom prst="rect">
            <a:avLst/>
          </a:prstGeom>
          <a:noFill/>
        </p:spPr>
        <p:txBody>
          <a:bodyPr wrap="square">
            <a:spAutoFit/>
          </a:bodyPr>
          <a:lstStyle/>
          <a:p>
            <a:pPr>
              <a:lnSpc>
                <a:spcPct val="120000"/>
              </a:lnSpc>
            </a:pPr>
            <a:r>
              <a:rPr lang="zh-CN" altLang="en-US" b="1" dirty="0"/>
              <a:t>7. 法律责任 </a:t>
            </a:r>
            <a:endParaRPr lang="en-US" altLang="zh-CN" b="1" dirty="0"/>
          </a:p>
          <a:p>
            <a:pPr>
              <a:lnSpc>
                <a:spcPct val="120000"/>
              </a:lnSpc>
            </a:pPr>
            <a:r>
              <a:rPr lang="zh-CN" altLang="en-US" b="1" dirty="0"/>
              <a:t>（1）侵害英雄烈士名誉荣誉</a:t>
            </a:r>
            <a:endParaRPr lang="en-US" altLang="zh-CN" b="1" dirty="0"/>
          </a:p>
          <a:p>
            <a:pPr indent="457200">
              <a:lnSpc>
                <a:spcPct val="120000"/>
              </a:lnSpc>
            </a:pPr>
            <a:r>
              <a:rPr lang="zh-CN" altLang="en-US" sz="1600" dirty="0"/>
              <a:t>《英烈法》第 26 条规定，以侮辱、诽谤或 者其他方式侵害英雄烈士的姓名、肖像、名誉、荣誉，损害社会公共利益 的，依法承担民事责任；构成违反治安管理行为的，由公安机关依法给予治 安管理处罚；构成犯罪的，依法追究刑事责任。 </a:t>
            </a:r>
            <a:endParaRPr lang="en-US" altLang="zh-CN" sz="1600" dirty="0"/>
          </a:p>
          <a:p>
            <a:pPr>
              <a:lnSpc>
                <a:spcPct val="120000"/>
              </a:lnSpc>
            </a:pPr>
            <a:r>
              <a:rPr lang="zh-CN" altLang="en-US" b="1" dirty="0"/>
              <a:t>（2）从事有损纪念英雄烈士环境和氛围的活动</a:t>
            </a:r>
            <a:endParaRPr lang="en-US" altLang="zh-CN" b="1" dirty="0"/>
          </a:p>
          <a:p>
            <a:pPr indent="457200">
              <a:lnSpc>
                <a:spcPct val="120000"/>
              </a:lnSpc>
            </a:pPr>
            <a:r>
              <a:rPr lang="zh-CN" altLang="en-US" sz="1600" dirty="0"/>
              <a:t>《英烈法》第 27 条规 定，在英雄烈士纪念设施保护范围内从事有损纪念英雄烈士环境和氛围的活 动的，纪念设施保护单位应当及时劝阻；不听劝阻的，由县级以上地方人民 政府负责英雄烈士保护工作的部门、文物主管部门按照职责规定给予批评教 育，责令改正；构成违反治安管理行为的，由公安机关依法给予治安管理处 罚。亵渎、否定英雄烈士事迹和精神，宣扬、美化侵略战争和侵略行为，寻 衅滋事，扰乱公共秩序，构成违反治安管理行为的，由公安机关依法给予治 安管理处罚；构成犯罪的，依法追究刑事责任。 </a:t>
            </a:r>
            <a:endParaRPr lang="en-US" altLang="zh-CN" sz="1600" dirty="0"/>
          </a:p>
          <a:p>
            <a:pPr>
              <a:lnSpc>
                <a:spcPct val="120000"/>
              </a:lnSpc>
            </a:pPr>
            <a:r>
              <a:rPr lang="zh-CN" altLang="en-US" b="1" dirty="0"/>
              <a:t>（3）侵占、破坏、污损英雄烈士纪念设施</a:t>
            </a:r>
            <a:endParaRPr lang="en-US" altLang="zh-CN" b="1" dirty="0"/>
          </a:p>
          <a:p>
            <a:pPr indent="457200">
              <a:lnSpc>
                <a:spcPct val="120000"/>
              </a:lnSpc>
            </a:pPr>
            <a:r>
              <a:rPr lang="zh-CN" altLang="en-US" sz="1600" dirty="0"/>
              <a:t>《英烈法》第 28 条规定，侵占、破坏、污损英雄烈士纪念设施的，由县级以上人民政府负责英雄烈士保 护工作的部门责令改正；造成损失的，依法承担民事责任；被侵占、破坏、 污损的纪念设施属于文物保护单位的，依照《中华人民共和国文物保护法》 的规定处罚；构成违反治安管理行为的，由公安机关依法给予治安管理处 罚；构成犯罪的，依法追究刑事责任。</a:t>
            </a:r>
            <a:endParaRPr lang="en-US" altLang="zh-CN" sz="1600" dirty="0"/>
          </a:p>
          <a:p>
            <a:pPr>
              <a:lnSpc>
                <a:spcPct val="120000"/>
              </a:lnSpc>
            </a:pPr>
            <a:r>
              <a:rPr lang="zh-CN" altLang="en-US" b="1" dirty="0"/>
              <a:t>（</a:t>
            </a:r>
            <a:r>
              <a:rPr lang="en-US" altLang="zh-CN" b="1" dirty="0"/>
              <a:t>4</a:t>
            </a:r>
            <a:r>
              <a:rPr lang="zh-CN" altLang="en-US" b="1" dirty="0"/>
              <a:t>）有关部门及其工作人员的法律责任</a:t>
            </a:r>
            <a:endParaRPr lang="en-US" altLang="zh-CN" b="1" dirty="0"/>
          </a:p>
          <a:p>
            <a:pPr indent="457200">
              <a:lnSpc>
                <a:spcPct val="120000"/>
              </a:lnSpc>
            </a:pPr>
            <a:r>
              <a:rPr lang="en-US" altLang="zh-CN" sz="1600" dirty="0"/>
              <a:t>《</a:t>
            </a:r>
            <a:r>
              <a:rPr lang="zh-CN" altLang="en-US" sz="1600" dirty="0"/>
              <a:t>英烈法</a:t>
            </a:r>
            <a:r>
              <a:rPr lang="en-US" altLang="zh-CN" sz="1600" dirty="0"/>
              <a:t>》</a:t>
            </a:r>
            <a:r>
              <a:rPr lang="zh-CN" altLang="en-US" sz="1600" dirty="0"/>
              <a:t>第 </a:t>
            </a:r>
            <a:r>
              <a:rPr lang="en-US" altLang="zh-CN" sz="1600" dirty="0"/>
              <a:t>29 </a:t>
            </a:r>
            <a:r>
              <a:rPr lang="zh-CN" altLang="en-US" sz="1600" dirty="0"/>
              <a:t>条规定，县级以上人民政府有关部门及其工作人员在英雄烈士保护工作中滥用职权、玩忽 职守、徇私舞弊的，对直接负责的主管人员和其他直接责任人员，依法给予 处分；构成犯罪的，依法追究刑事责任。</a:t>
            </a:r>
            <a:endParaRPr lang="zh-CN" altLang="en-US" sz="1600" dirty="0"/>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17962" y="990164"/>
            <a:ext cx="6094070" cy="369332"/>
          </a:xfrm>
          <a:prstGeom prst="rect">
            <a:avLst/>
          </a:prstGeom>
          <a:noFill/>
        </p:spPr>
        <p:txBody>
          <a:bodyPr wrap="square">
            <a:spAutoFit/>
          </a:bodyPr>
          <a:lstStyle/>
          <a:p>
            <a:r>
              <a:rPr lang="zh-CN" altLang="en-US" b="1"/>
              <a:t>第三节　宗教事务条例</a:t>
            </a:r>
            <a:endParaRPr lang="zh-CN" altLang="en-US" b="1" dirty="0"/>
          </a:p>
        </p:txBody>
      </p:sp>
      <p:sp>
        <p:nvSpPr>
          <p:cNvPr id="5" name="文本框 4"/>
          <p:cNvSpPr txBox="1"/>
          <p:nvPr/>
        </p:nvSpPr>
        <p:spPr>
          <a:xfrm>
            <a:off x="590309" y="1353179"/>
            <a:ext cx="11157995" cy="5139869"/>
          </a:xfrm>
          <a:prstGeom prst="rect">
            <a:avLst/>
          </a:prstGeom>
          <a:noFill/>
        </p:spPr>
        <p:txBody>
          <a:bodyPr wrap="square">
            <a:spAutoFit/>
          </a:bodyPr>
          <a:lstStyle/>
          <a:p>
            <a:r>
              <a:rPr lang="zh-CN" altLang="en-US" b="1" dirty="0"/>
              <a:t>一、概述</a:t>
            </a:r>
            <a:endParaRPr lang="zh-CN" altLang="en-US" b="1" dirty="0"/>
          </a:p>
          <a:p>
            <a:r>
              <a:rPr lang="zh-CN" altLang="en-US" b="1" dirty="0"/>
              <a:t>1.立法目的</a:t>
            </a:r>
            <a:r>
              <a:rPr lang="zh-CN" altLang="en-US" dirty="0"/>
              <a:t> </a:t>
            </a:r>
            <a:endParaRPr lang="en-US" altLang="zh-CN" dirty="0"/>
          </a:p>
          <a:p>
            <a:r>
              <a:rPr lang="zh-CN" altLang="en-US" sz="1600" dirty="0"/>
              <a:t>①保障公民宗教信仰自由；②维护宗教和睦与社会和谐；③规范宗教事务管理；④提高宗教工作法治化水平。 </a:t>
            </a:r>
            <a:endParaRPr lang="en-US" altLang="zh-CN" sz="1600" dirty="0"/>
          </a:p>
          <a:p>
            <a:r>
              <a:rPr lang="en-US" altLang="zh-CN" b="1" dirty="0"/>
              <a:t>2.</a:t>
            </a:r>
            <a:r>
              <a:rPr lang="zh-CN" altLang="en-US" b="1" dirty="0"/>
              <a:t>立法意义 </a:t>
            </a:r>
            <a:endParaRPr lang="en-US" altLang="zh-CN" b="1" dirty="0"/>
          </a:p>
          <a:p>
            <a:r>
              <a:rPr lang="zh-CN" altLang="en-US" sz="1600" dirty="0"/>
              <a:t>（</a:t>
            </a:r>
            <a:r>
              <a:rPr lang="en-US" altLang="zh-CN" sz="1600" dirty="0"/>
              <a:t>1</a:t>
            </a:r>
            <a:r>
              <a:rPr lang="zh-CN" altLang="en-US" sz="1600" dirty="0"/>
              <a:t>）宗教工作实践的迫切需要</a:t>
            </a:r>
            <a:endParaRPr lang="en-US" altLang="zh-CN" sz="1600" dirty="0"/>
          </a:p>
          <a:p>
            <a:r>
              <a:rPr lang="zh-CN" altLang="en-US" sz="1600" dirty="0"/>
              <a:t>（</a:t>
            </a:r>
            <a:r>
              <a:rPr lang="en-US" altLang="zh-CN" sz="1600" dirty="0"/>
              <a:t>2</a:t>
            </a:r>
            <a:r>
              <a:rPr lang="zh-CN" altLang="en-US" sz="1600" dirty="0"/>
              <a:t>）贯彻中央关于宗教工作决策部署的重要举措</a:t>
            </a:r>
            <a:endParaRPr lang="en-US" altLang="zh-CN" sz="1600" dirty="0"/>
          </a:p>
          <a:p>
            <a:r>
              <a:rPr lang="zh-CN" altLang="en-US" sz="1600" dirty="0"/>
              <a:t>（</a:t>
            </a:r>
            <a:r>
              <a:rPr lang="en-US" altLang="zh-CN" sz="1600" dirty="0"/>
              <a:t>3</a:t>
            </a:r>
            <a:r>
              <a:rPr lang="zh-CN" altLang="en-US" sz="1600" dirty="0"/>
              <a:t>）提高宗教工作法治化水平的必然要求 </a:t>
            </a:r>
            <a:endParaRPr lang="en-US" altLang="zh-CN" sz="1600" dirty="0"/>
          </a:p>
          <a:p>
            <a:r>
              <a:rPr lang="zh-CN" altLang="en-US" b="1" dirty="0"/>
              <a:t>二、总则规定</a:t>
            </a:r>
            <a:endParaRPr lang="zh-CN" altLang="en-US" b="1" dirty="0"/>
          </a:p>
          <a:p>
            <a:r>
              <a:rPr lang="en-US" altLang="zh-CN" b="1" dirty="0"/>
              <a:t>1.</a:t>
            </a:r>
            <a:r>
              <a:rPr lang="zh-CN" altLang="en-US" b="1" dirty="0"/>
              <a:t>公民宗教信仰自由的内涵 </a:t>
            </a:r>
            <a:endParaRPr lang="en-US" altLang="zh-CN" b="1" dirty="0"/>
          </a:p>
          <a:p>
            <a:pPr indent="457200"/>
            <a:r>
              <a:rPr lang="en-US" altLang="zh-CN" sz="1600" dirty="0"/>
              <a:t>《</a:t>
            </a:r>
            <a:r>
              <a:rPr lang="zh-CN" altLang="en-US" sz="1600" dirty="0"/>
              <a:t>条例</a:t>
            </a:r>
            <a:r>
              <a:rPr lang="en-US" altLang="zh-CN" sz="1600" dirty="0"/>
              <a:t>》</a:t>
            </a:r>
            <a:r>
              <a:rPr lang="zh-CN" altLang="en-US" sz="1600" dirty="0"/>
              <a:t>第</a:t>
            </a:r>
            <a:r>
              <a:rPr lang="en-US" altLang="zh-CN" sz="1600" dirty="0"/>
              <a:t>2</a:t>
            </a:r>
            <a:r>
              <a:rPr lang="zh-CN" altLang="en-US" sz="1600" dirty="0"/>
              <a:t>条规定，任何组织或者个人不得强制公民信仰宗教或者不信仰宗教，不得歧视信仰宗教的公民或者不信仰宗 教的公民。信教公民和不信教公民、信仰不同宗教的公民应当相互尊重、和睦相处。 </a:t>
            </a:r>
            <a:endParaRPr lang="en-US" altLang="zh-CN" sz="1600" dirty="0"/>
          </a:p>
          <a:p>
            <a:r>
              <a:rPr lang="en-US" altLang="zh-CN" b="1" dirty="0"/>
              <a:t>2. </a:t>
            </a:r>
            <a:r>
              <a:rPr lang="zh-CN" altLang="en-US" b="1" dirty="0"/>
              <a:t>宗教事务管理原则 </a:t>
            </a:r>
            <a:endParaRPr lang="en-US" altLang="zh-CN" b="1" dirty="0"/>
          </a:p>
          <a:p>
            <a:pPr indent="457200"/>
            <a:r>
              <a:rPr lang="en-US" altLang="zh-CN" sz="1600" dirty="0"/>
              <a:t>《</a:t>
            </a:r>
            <a:r>
              <a:rPr lang="zh-CN" altLang="en-US" sz="1600" dirty="0"/>
              <a:t>条例</a:t>
            </a:r>
            <a:r>
              <a:rPr lang="en-US" altLang="zh-CN" sz="1600" dirty="0"/>
              <a:t>》</a:t>
            </a:r>
            <a:r>
              <a:rPr lang="zh-CN" altLang="en-US" sz="1600" dirty="0"/>
              <a:t>第</a:t>
            </a:r>
            <a:r>
              <a:rPr lang="en-US" altLang="zh-CN" sz="1600" dirty="0"/>
              <a:t>3</a:t>
            </a:r>
            <a:r>
              <a:rPr lang="zh-CN" altLang="en-US" sz="1600" dirty="0"/>
              <a:t>条规定，宗教事务管理坚持保护合法、制止非法、遏制极端、抵御渗透、打击犯罪的原则。 </a:t>
            </a:r>
            <a:endParaRPr lang="en-US" altLang="zh-CN" sz="1600" dirty="0"/>
          </a:p>
          <a:p>
            <a:r>
              <a:rPr lang="en-US" altLang="zh-CN" b="1" dirty="0"/>
              <a:t>3. </a:t>
            </a:r>
            <a:r>
              <a:rPr lang="zh-CN" altLang="en-US" b="1" dirty="0"/>
              <a:t>国家依法保障宗教信仰自由的责任</a:t>
            </a:r>
            <a:endParaRPr lang="en-US" altLang="zh-CN" b="1" dirty="0"/>
          </a:p>
          <a:p>
            <a:pPr indent="457200"/>
            <a:r>
              <a:rPr lang="zh-CN" altLang="en-US" sz="1600" dirty="0"/>
              <a:t>国家依法保护正常的宗教活动，积极引导宗教与社会主义社会相适应，维护宗教团体、宗教院校、宗教活动场所和信教公 民的合法权益。</a:t>
            </a:r>
            <a:endParaRPr lang="en-US" altLang="zh-CN" sz="1600" dirty="0"/>
          </a:p>
          <a:p>
            <a:r>
              <a:rPr lang="en-US" altLang="zh-CN" b="1" dirty="0"/>
              <a:t>4. </a:t>
            </a:r>
            <a:r>
              <a:rPr lang="zh-CN" altLang="en-US" b="1" dirty="0"/>
              <a:t>宗教方面对外交往的原则 </a:t>
            </a:r>
            <a:endParaRPr lang="en-US" altLang="zh-CN" b="1" dirty="0"/>
          </a:p>
          <a:p>
            <a:pPr indent="457200"/>
            <a:r>
              <a:rPr lang="zh-CN" altLang="en-US" sz="1600" dirty="0"/>
              <a:t>各宗教坚持独立自主自办的原则，宗教团体、宗教院校、宗教活动场所和宗教事务不受外国势力的支配。</a:t>
            </a:r>
            <a:endParaRPr lang="en-US" altLang="zh-CN" sz="1600" dirty="0"/>
          </a:p>
          <a:p>
            <a:r>
              <a:rPr lang="en-US" altLang="zh-CN" b="1" dirty="0"/>
              <a:t>5. </a:t>
            </a:r>
            <a:r>
              <a:rPr lang="zh-CN" altLang="en-US" b="1" dirty="0"/>
              <a:t>宗教事务的行政管理体制 </a:t>
            </a:r>
            <a:endParaRPr lang="zh-CN" altLang="en-US" b="1" dirty="0"/>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1500" y="1112970"/>
            <a:ext cx="5153026" cy="4924425"/>
          </a:xfrm>
          <a:prstGeom prst="rect">
            <a:avLst/>
          </a:prstGeom>
          <a:noFill/>
        </p:spPr>
        <p:txBody>
          <a:bodyPr wrap="square">
            <a:spAutoFit/>
          </a:bodyPr>
          <a:lstStyle/>
          <a:p>
            <a:r>
              <a:rPr lang="zh-CN" altLang="en-US" b="1" dirty="0"/>
              <a:t>三、宗教活动场所</a:t>
            </a:r>
            <a:endParaRPr lang="zh-CN" altLang="en-US" b="1" dirty="0"/>
          </a:p>
          <a:p>
            <a:r>
              <a:rPr lang="zh-CN" altLang="en-US" b="1" dirty="0"/>
              <a:t>1.宗教活动场所的类型 </a:t>
            </a:r>
            <a:endParaRPr lang="en-US" altLang="zh-CN" b="1" dirty="0"/>
          </a:p>
          <a:p>
            <a:pPr indent="457200"/>
            <a:r>
              <a:rPr lang="zh-CN" altLang="en-US" sz="1600" dirty="0"/>
              <a:t>《条例》第 19 条规定，宗教活动场所包括寺观教堂和其他固定宗教活动 处所。寺观教堂和其他固定宗教活动处所的区分标准由省、自治区、直辖市 人民政府宗教事务部门制定，报国务院宗教事务部门备案。 </a:t>
            </a:r>
            <a:endParaRPr lang="en-US" altLang="zh-CN" sz="1600" dirty="0"/>
          </a:p>
          <a:p>
            <a:r>
              <a:rPr lang="zh-CN" altLang="en-US" b="1" dirty="0"/>
              <a:t>2.宗教活动场所的设立条件 </a:t>
            </a:r>
            <a:endParaRPr lang="en-US" altLang="zh-CN" b="1" dirty="0"/>
          </a:p>
          <a:p>
            <a:pPr indent="457200"/>
            <a:r>
              <a:rPr lang="zh-CN" altLang="en-US" sz="1600" dirty="0"/>
              <a:t>①设立宗旨不违背本条例第 4 条、第 5 条的规定；</a:t>
            </a:r>
            <a:endParaRPr lang="en-US" altLang="zh-CN" sz="1600" dirty="0"/>
          </a:p>
          <a:p>
            <a:pPr indent="457200"/>
            <a:r>
              <a:rPr lang="zh-CN" altLang="en-US" sz="1600" dirty="0"/>
              <a:t>②当地信教公民有经常进行集体宗教活动的需要；</a:t>
            </a:r>
            <a:endParaRPr lang="en-US" altLang="zh-CN" sz="1600" dirty="0"/>
          </a:p>
          <a:p>
            <a:pPr indent="457200"/>
            <a:r>
              <a:rPr lang="zh-CN" altLang="en-US" sz="1600" dirty="0"/>
              <a:t>③有拟主持宗教活动的宗教教职人员或者符合本宗教规定的其他人员；</a:t>
            </a:r>
            <a:endParaRPr lang="en-US" altLang="zh-CN" sz="1600" dirty="0"/>
          </a:p>
          <a:p>
            <a:pPr indent="457200"/>
            <a:r>
              <a:rPr lang="zh-CN" altLang="en-US" sz="1600" dirty="0"/>
              <a:t>④有必要的资金，资金来源渠道合法；</a:t>
            </a:r>
            <a:endParaRPr lang="en-US" altLang="zh-CN" sz="1600" dirty="0"/>
          </a:p>
          <a:p>
            <a:pPr indent="457200"/>
            <a:r>
              <a:rPr lang="zh-CN" altLang="en-US" sz="1600" dirty="0"/>
              <a:t>⑤布局合理，符合城乡规划要求，不妨碍周围单位和居民的正常生产、生活。</a:t>
            </a:r>
            <a:endParaRPr lang="en-US" altLang="zh-CN" sz="1600" dirty="0"/>
          </a:p>
          <a:p>
            <a:r>
              <a:rPr lang="zh-CN" altLang="en-US" b="1" dirty="0"/>
              <a:t> 3.宗教活动场所的设立程序 </a:t>
            </a:r>
            <a:endParaRPr lang="en-US" altLang="zh-CN" b="1" dirty="0"/>
          </a:p>
          <a:p>
            <a:pPr indent="457200"/>
            <a:r>
              <a:rPr lang="zh-CN" altLang="en-US" sz="1600" dirty="0"/>
              <a:t>（1）宗教活动场所筹备设立的审批程序</a:t>
            </a:r>
            <a:endParaRPr lang="en-US" altLang="zh-CN" sz="1600" dirty="0"/>
          </a:p>
          <a:p>
            <a:pPr indent="457200"/>
            <a:r>
              <a:rPr lang="zh-CN" altLang="en-US" sz="1600" dirty="0"/>
              <a:t>（</a:t>
            </a:r>
            <a:r>
              <a:rPr lang="en-US" altLang="zh-CN" sz="1600" dirty="0"/>
              <a:t>2</a:t>
            </a:r>
            <a:r>
              <a:rPr lang="zh-CN" altLang="en-US" sz="1600" dirty="0"/>
              <a:t>）宗教活动场所的登记 </a:t>
            </a:r>
            <a:endParaRPr lang="en-US" altLang="zh-CN" sz="1600" dirty="0"/>
          </a:p>
          <a:p>
            <a:pPr indent="457200"/>
            <a:r>
              <a:rPr lang="zh-CN" altLang="en-US" sz="1600" dirty="0"/>
              <a:t>（</a:t>
            </a:r>
            <a:r>
              <a:rPr lang="en-US" altLang="zh-CN" sz="1600" dirty="0"/>
              <a:t>3</a:t>
            </a:r>
            <a:r>
              <a:rPr lang="zh-CN" altLang="en-US" sz="1600" dirty="0"/>
              <a:t>）宗教活动场所的终止和变更登记 </a:t>
            </a:r>
            <a:endParaRPr lang="en-US" altLang="zh-CN" sz="1600" dirty="0"/>
          </a:p>
          <a:p>
            <a:endParaRPr lang="zh-CN" altLang="en-US" dirty="0"/>
          </a:p>
        </p:txBody>
      </p:sp>
      <p:sp>
        <p:nvSpPr>
          <p:cNvPr id="7" name="文本框 6"/>
          <p:cNvSpPr txBox="1"/>
          <p:nvPr/>
        </p:nvSpPr>
        <p:spPr>
          <a:xfrm>
            <a:off x="6467476" y="1205963"/>
            <a:ext cx="5153026" cy="4585871"/>
          </a:xfrm>
          <a:prstGeom prst="rect">
            <a:avLst/>
          </a:prstGeom>
          <a:noFill/>
        </p:spPr>
        <p:txBody>
          <a:bodyPr wrap="square">
            <a:spAutoFit/>
          </a:bodyPr>
          <a:lstStyle/>
          <a:p>
            <a:r>
              <a:rPr lang="en-US" altLang="zh-CN" b="1" dirty="0"/>
              <a:t>4.</a:t>
            </a:r>
            <a:r>
              <a:rPr lang="zh-CN" altLang="en-US" b="1" dirty="0"/>
              <a:t>宗教活动场所组织管理制度 </a:t>
            </a:r>
            <a:endParaRPr lang="en-US" altLang="zh-CN" b="1" dirty="0"/>
          </a:p>
          <a:p>
            <a:pPr indent="457200"/>
            <a:r>
              <a:rPr lang="en-US" altLang="zh-CN" sz="1600" dirty="0"/>
              <a:t>《</a:t>
            </a:r>
            <a:r>
              <a:rPr lang="zh-CN" altLang="en-US" sz="1600" dirty="0"/>
              <a:t>条例</a:t>
            </a:r>
            <a:r>
              <a:rPr lang="en-US" altLang="zh-CN" sz="1600" dirty="0"/>
              <a:t>》</a:t>
            </a:r>
            <a:r>
              <a:rPr lang="zh-CN" altLang="en-US" sz="1600" dirty="0"/>
              <a:t>第</a:t>
            </a:r>
            <a:r>
              <a:rPr lang="en-US" altLang="zh-CN" sz="1600" dirty="0"/>
              <a:t>25</a:t>
            </a:r>
            <a:r>
              <a:rPr lang="zh-CN" altLang="en-US" sz="1600" dirty="0"/>
              <a:t>条规定，宗教活动场所应当成立管理组织，实行民主管理。 宗教活动场所管理组织的成员，经民主协商推选，并报该场所的登记管理机关备案。第 </a:t>
            </a:r>
            <a:r>
              <a:rPr lang="en-US" altLang="zh-CN" sz="1600" dirty="0"/>
              <a:t>26 </a:t>
            </a:r>
            <a:r>
              <a:rPr lang="zh-CN" altLang="en-US" sz="1600" dirty="0"/>
              <a:t>条规定，宗教活动场所应当加强内部管理，依照有关法律、 法规、规章的规定，建立健全人员、财务、资产、会计、治安、消防、文物保护、卫生防疫等管理制度，接受当地人民政府有关部门的指导、监督、 检查。 </a:t>
            </a:r>
            <a:endParaRPr lang="en-US" altLang="zh-CN" sz="1600" dirty="0"/>
          </a:p>
          <a:p>
            <a:r>
              <a:rPr lang="en-US" altLang="zh-CN" b="1" dirty="0"/>
              <a:t>5.</a:t>
            </a:r>
            <a:r>
              <a:rPr lang="zh-CN" altLang="en-US" b="1" dirty="0"/>
              <a:t>宗教活动场所行政管理制度 </a:t>
            </a:r>
            <a:endParaRPr lang="en-US" altLang="zh-CN" b="1" dirty="0"/>
          </a:p>
          <a:p>
            <a:r>
              <a:rPr lang="zh-CN" altLang="en-US" sz="1600" dirty="0"/>
              <a:t>（</a:t>
            </a:r>
            <a:r>
              <a:rPr lang="en-US" altLang="zh-CN" sz="1600" dirty="0"/>
              <a:t>1</a:t>
            </a:r>
            <a:r>
              <a:rPr lang="zh-CN" altLang="en-US" sz="1600" dirty="0"/>
              <a:t>）宗教事务部门的职责 </a:t>
            </a:r>
            <a:endParaRPr lang="en-US" altLang="zh-CN" sz="1600" dirty="0"/>
          </a:p>
          <a:p>
            <a:r>
              <a:rPr lang="zh-CN" altLang="en-US" sz="1600" dirty="0"/>
              <a:t>（</a:t>
            </a:r>
            <a:r>
              <a:rPr lang="en-US" altLang="zh-CN" sz="1600" dirty="0"/>
              <a:t>2</a:t>
            </a:r>
            <a:r>
              <a:rPr lang="zh-CN" altLang="en-US" sz="1600" dirty="0"/>
              <a:t>）宗教活动场所经销宗教物品和从事宗教活动以外其他活动的规定 </a:t>
            </a:r>
            <a:endParaRPr lang="en-US" altLang="zh-CN" sz="1600" dirty="0"/>
          </a:p>
          <a:p>
            <a:r>
              <a:rPr lang="zh-CN" altLang="en-US" sz="1600" dirty="0"/>
              <a:t>（</a:t>
            </a:r>
            <a:r>
              <a:rPr lang="en-US" altLang="zh-CN" sz="1600" dirty="0"/>
              <a:t>3</a:t>
            </a:r>
            <a:r>
              <a:rPr lang="zh-CN" altLang="en-US" sz="1600" dirty="0"/>
              <a:t>）宗教活动场所防范重大事故或者事件的规定 </a:t>
            </a:r>
            <a:endParaRPr lang="en-US" altLang="zh-CN" sz="1600" dirty="0"/>
          </a:p>
          <a:p>
            <a:r>
              <a:rPr lang="zh-CN" altLang="en-US" sz="1600" dirty="0"/>
              <a:t>（</a:t>
            </a:r>
            <a:r>
              <a:rPr lang="en-US" altLang="zh-CN" sz="1600" dirty="0"/>
              <a:t>4</a:t>
            </a:r>
            <a:r>
              <a:rPr lang="zh-CN" altLang="en-US" sz="1600" dirty="0"/>
              <a:t>）修建大型露天宗教造像的规定 </a:t>
            </a:r>
            <a:endParaRPr lang="en-US" altLang="zh-CN" sz="1600" dirty="0"/>
          </a:p>
          <a:p>
            <a:r>
              <a:rPr lang="zh-CN" altLang="en-US" sz="1600" dirty="0"/>
              <a:t>（</a:t>
            </a:r>
            <a:r>
              <a:rPr lang="en-US" altLang="zh-CN" sz="1600" dirty="0"/>
              <a:t>5</a:t>
            </a:r>
            <a:r>
              <a:rPr lang="zh-CN" altLang="en-US" sz="1600" dirty="0"/>
              <a:t>）宗教活动场所建设及改建、新建、扩建、异地重建的规定 </a:t>
            </a:r>
            <a:endParaRPr lang="en-US" altLang="zh-CN" sz="1600" dirty="0"/>
          </a:p>
          <a:p>
            <a:r>
              <a:rPr lang="zh-CN" altLang="en-US" sz="1600" dirty="0"/>
              <a:t>（</a:t>
            </a:r>
            <a:r>
              <a:rPr lang="en-US" altLang="zh-CN" sz="1600" dirty="0"/>
              <a:t>6</a:t>
            </a:r>
            <a:r>
              <a:rPr lang="zh-CN" altLang="en-US" sz="1600" dirty="0"/>
              <a:t>）处理宗教活动场所与景区关系的规定 </a:t>
            </a:r>
            <a:endParaRPr lang="en-US" altLang="zh-CN" sz="1600" dirty="0"/>
          </a:p>
          <a:p>
            <a:r>
              <a:rPr lang="zh-CN" altLang="en-US" sz="1600" dirty="0"/>
              <a:t>（</a:t>
            </a:r>
            <a:r>
              <a:rPr lang="en-US" altLang="zh-CN" sz="1600" dirty="0"/>
              <a:t>7</a:t>
            </a:r>
            <a:r>
              <a:rPr lang="zh-CN" altLang="en-US" sz="1600" dirty="0"/>
              <a:t>）临时活动地点的规定</a:t>
            </a:r>
            <a:endParaRPr lang="zh-CN" altLang="en-US" sz="1600" dirty="0"/>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67485" y="1101188"/>
            <a:ext cx="5528515" cy="5663089"/>
          </a:xfrm>
          <a:prstGeom prst="rect">
            <a:avLst/>
          </a:prstGeom>
          <a:noFill/>
        </p:spPr>
        <p:txBody>
          <a:bodyPr wrap="square">
            <a:spAutoFit/>
          </a:bodyPr>
          <a:lstStyle/>
          <a:p>
            <a:r>
              <a:rPr lang="zh-CN" altLang="en-US" b="1" dirty="0"/>
              <a:t>四、宗教活动</a:t>
            </a:r>
            <a:endParaRPr lang="zh-CN" altLang="en-US" b="1" dirty="0"/>
          </a:p>
          <a:p>
            <a:r>
              <a:rPr lang="en-US" altLang="zh-CN" b="1" dirty="0"/>
              <a:t>1.</a:t>
            </a:r>
            <a:r>
              <a:rPr lang="zh-CN" altLang="en-US" b="1" dirty="0"/>
              <a:t>信教公民进行集体宗教活动的原则 </a:t>
            </a:r>
            <a:endParaRPr lang="en-US" altLang="zh-CN" b="1" dirty="0"/>
          </a:p>
          <a:p>
            <a:pPr indent="457200"/>
            <a:r>
              <a:rPr lang="en-US" altLang="zh-CN" sz="1600" dirty="0"/>
              <a:t>《</a:t>
            </a:r>
            <a:r>
              <a:rPr lang="zh-CN" altLang="en-US" sz="1600" dirty="0"/>
              <a:t>条例</a:t>
            </a:r>
            <a:r>
              <a:rPr lang="en-US" altLang="zh-CN" sz="1600" dirty="0"/>
              <a:t>》</a:t>
            </a:r>
            <a:r>
              <a:rPr lang="zh-CN" altLang="en-US" sz="1600" dirty="0"/>
              <a:t>第 </a:t>
            </a:r>
            <a:r>
              <a:rPr lang="en-US" altLang="zh-CN" sz="1600" dirty="0"/>
              <a:t>40 </a:t>
            </a:r>
            <a:r>
              <a:rPr lang="zh-CN" altLang="en-US" sz="1600" dirty="0"/>
              <a:t>条规定，信教公民的集体宗教活动，一般应当在宗教活动场所内举行，由宗教活动场所、宗教团体或者宗教院校组织，由宗教教职人 员或者符合本宗教规定的其他人员主持，按照教义教规进行。 </a:t>
            </a:r>
            <a:endParaRPr lang="en-US" altLang="zh-CN" sz="1600" dirty="0"/>
          </a:p>
          <a:p>
            <a:r>
              <a:rPr lang="en-US" altLang="zh-CN" b="1" dirty="0"/>
              <a:t>2.</a:t>
            </a:r>
            <a:r>
              <a:rPr lang="zh-CN" altLang="en-US" b="1" dirty="0"/>
              <a:t>宗教活动的禁止行为 </a:t>
            </a:r>
            <a:endParaRPr lang="en-US" altLang="zh-CN" b="1" dirty="0"/>
          </a:p>
          <a:p>
            <a:pPr indent="457200"/>
            <a:r>
              <a:rPr lang="en-US" altLang="zh-CN" sz="1600" dirty="0"/>
              <a:t>《</a:t>
            </a:r>
            <a:r>
              <a:rPr lang="zh-CN" altLang="en-US" sz="1600" dirty="0"/>
              <a:t>条例</a:t>
            </a:r>
            <a:r>
              <a:rPr lang="en-US" altLang="zh-CN" sz="1600" dirty="0"/>
              <a:t>》</a:t>
            </a:r>
            <a:r>
              <a:rPr lang="zh-CN" altLang="en-US" sz="1600" dirty="0"/>
              <a:t>第 </a:t>
            </a:r>
            <a:r>
              <a:rPr lang="en-US" altLang="zh-CN" sz="1600" dirty="0"/>
              <a:t>41 </a:t>
            </a:r>
            <a:r>
              <a:rPr lang="zh-CN" altLang="en-US" sz="1600" dirty="0"/>
              <a:t>条规定，非宗教团体、非宗教院校、非宗教活动场所、非指定的临时活动地点不得组织、举行宗教活动，不得接受宗教性的捐赠。非宗教团体、非宗教院校、非宗教活动场所不得开展宗教教育培训，不得组织公民出境参加宗教方面的培训、会议、活动等。</a:t>
            </a:r>
            <a:endParaRPr lang="en-US" altLang="zh-CN" sz="1600" dirty="0"/>
          </a:p>
          <a:p>
            <a:r>
              <a:rPr lang="en-US" altLang="zh-CN" b="1" dirty="0"/>
              <a:t>3.</a:t>
            </a:r>
            <a:r>
              <a:rPr lang="zh-CN" altLang="en-US" b="1" dirty="0"/>
              <a:t>大型宗教活动的审批和管理 </a:t>
            </a:r>
            <a:endParaRPr lang="en-US" altLang="zh-CN" b="1" dirty="0"/>
          </a:p>
          <a:p>
            <a:pPr indent="457200"/>
            <a:r>
              <a:rPr lang="en-US" altLang="zh-CN" sz="1600" dirty="0"/>
              <a:t>《</a:t>
            </a:r>
            <a:r>
              <a:rPr lang="zh-CN" altLang="en-US" sz="1600" dirty="0"/>
              <a:t>条例</a:t>
            </a:r>
            <a:r>
              <a:rPr lang="en-US" altLang="zh-CN" sz="1600" dirty="0"/>
              <a:t>》</a:t>
            </a:r>
            <a:r>
              <a:rPr lang="zh-CN" altLang="en-US" sz="1600" dirty="0"/>
              <a:t>第 </a:t>
            </a:r>
            <a:r>
              <a:rPr lang="en-US" altLang="zh-CN" sz="1600" dirty="0"/>
              <a:t>42 </a:t>
            </a:r>
            <a:r>
              <a:rPr lang="zh-CN" altLang="en-US" sz="1600" dirty="0"/>
              <a:t>条规定，跨省、自治区、直辖市举行超过宗教活动场所容纳规模的大型宗教活动，或者在宗教活动场所外举行大型宗教活动，应当由主办的宗教团体、寺观教堂在拟举行日的 </a:t>
            </a:r>
            <a:r>
              <a:rPr lang="en-US" altLang="zh-CN" sz="1600" dirty="0"/>
              <a:t>30 </a:t>
            </a:r>
            <a:r>
              <a:rPr lang="zh-CN" altLang="en-US" sz="1600" dirty="0"/>
              <a:t>日前，向大型宗教活动举办地 的设区的市级人民政府宗教事务部门提出申请。</a:t>
            </a:r>
            <a:endParaRPr lang="en-US" altLang="zh-CN" sz="1600" dirty="0"/>
          </a:p>
          <a:p>
            <a:r>
              <a:rPr lang="en-US" altLang="zh-CN" b="1" dirty="0"/>
              <a:t>4.</a:t>
            </a:r>
            <a:r>
              <a:rPr lang="zh-CN" altLang="en-US" b="1" dirty="0"/>
              <a:t>教育与宗教相分离原则的适用</a:t>
            </a:r>
            <a:endParaRPr lang="en-US" altLang="zh-CN" b="1" dirty="0"/>
          </a:p>
          <a:p>
            <a:pPr indent="457200"/>
            <a:r>
              <a:rPr lang="en-US" altLang="zh-CN" sz="1600" dirty="0"/>
              <a:t>《</a:t>
            </a:r>
            <a:r>
              <a:rPr lang="zh-CN" altLang="en-US" sz="1600" dirty="0"/>
              <a:t>条例</a:t>
            </a:r>
            <a:r>
              <a:rPr lang="en-US" altLang="zh-CN" sz="1600" dirty="0"/>
              <a:t>》</a:t>
            </a:r>
            <a:r>
              <a:rPr lang="zh-CN" altLang="en-US" sz="1600" dirty="0"/>
              <a:t>第</a:t>
            </a:r>
            <a:r>
              <a:rPr lang="en-US" altLang="zh-CN" sz="1600" dirty="0"/>
              <a:t>44</a:t>
            </a:r>
            <a:r>
              <a:rPr lang="zh-CN" altLang="en-US" sz="1600" dirty="0"/>
              <a:t>条规定，禁止在宗教院校以外的学校及其他教育机构传教、 举行宗教活动、成立宗教组织、设立宗教活动场所。</a:t>
            </a:r>
            <a:endParaRPr lang="en-US" altLang="zh-CN" sz="1600" dirty="0"/>
          </a:p>
        </p:txBody>
      </p:sp>
      <p:sp>
        <p:nvSpPr>
          <p:cNvPr id="5" name="文本框 4"/>
          <p:cNvSpPr txBox="1"/>
          <p:nvPr/>
        </p:nvSpPr>
        <p:spPr>
          <a:xfrm>
            <a:off x="6362699" y="1468951"/>
            <a:ext cx="5438775" cy="4832092"/>
          </a:xfrm>
          <a:prstGeom prst="rect">
            <a:avLst/>
          </a:prstGeom>
          <a:noFill/>
        </p:spPr>
        <p:txBody>
          <a:bodyPr wrap="square">
            <a:spAutoFit/>
          </a:bodyPr>
          <a:lstStyle/>
          <a:p>
            <a:r>
              <a:rPr lang="en-US" altLang="zh-CN" b="1" dirty="0"/>
              <a:t>5.</a:t>
            </a:r>
            <a:r>
              <a:rPr lang="zh-CN" altLang="en-US" b="1" dirty="0"/>
              <a:t>宗教出版物及印刷品的管理</a:t>
            </a:r>
            <a:endParaRPr lang="en-US" altLang="zh-CN" b="1" dirty="0"/>
          </a:p>
          <a:p>
            <a:pPr indent="457200"/>
            <a:r>
              <a:rPr lang="en-US" altLang="zh-CN" sz="1600" dirty="0"/>
              <a:t>《</a:t>
            </a:r>
            <a:r>
              <a:rPr lang="zh-CN" altLang="en-US" sz="1600" dirty="0"/>
              <a:t>条例</a:t>
            </a:r>
            <a:r>
              <a:rPr lang="en-US" altLang="zh-CN" sz="1600" dirty="0"/>
              <a:t>》</a:t>
            </a:r>
            <a:r>
              <a:rPr lang="zh-CN" altLang="en-US" sz="1600" dirty="0"/>
              <a:t>第 </a:t>
            </a:r>
            <a:r>
              <a:rPr lang="en-US" altLang="zh-CN" sz="1600" dirty="0"/>
              <a:t>45 </a:t>
            </a:r>
            <a:r>
              <a:rPr lang="zh-CN" altLang="en-US" sz="1600" dirty="0"/>
              <a:t>条规定，宗教团体、宗教院校和寺观教堂按照国家有关规定可以编印、发送宗教内部资料性出版物。出版公开发行的宗教出版物，按照国家出版管理的规定办理。涉及宗教内容的出版物，应当符合国家出版管理的规定，并不得含有下列内容：①破坏信教公民与不信教公民和睦相处 的；②破坏不同宗教之间和睦以及宗教内部和睦的；③歧视、侮辱信教公民 或者不信教公民的；④宣扬宗教极端主义的；⑤违背宗教的独立自主自办原 则的。第</a:t>
            </a:r>
            <a:r>
              <a:rPr lang="en-US" altLang="zh-CN" sz="1600" dirty="0"/>
              <a:t>46</a:t>
            </a:r>
            <a:r>
              <a:rPr lang="zh-CN" altLang="en-US" sz="1600" dirty="0"/>
              <a:t>条规定，超出个人自用、合理数量的宗教类出版物及印刷品进境， 或者以其他方式进口宗教类出版物及印刷品，应当按照国家有关规定办理。 </a:t>
            </a:r>
            <a:endParaRPr lang="en-US" altLang="zh-CN" sz="1600" dirty="0"/>
          </a:p>
          <a:p>
            <a:r>
              <a:rPr lang="en-US" altLang="zh-CN" b="1" dirty="0"/>
              <a:t>6.</a:t>
            </a:r>
            <a:r>
              <a:rPr lang="zh-CN" altLang="en-US" b="1" dirty="0"/>
              <a:t>互联网宗教信息服务及内容的管理</a:t>
            </a:r>
            <a:endParaRPr lang="en-US" altLang="zh-CN" b="1" dirty="0"/>
          </a:p>
          <a:p>
            <a:pPr indent="457200"/>
            <a:r>
              <a:rPr lang="en-US" altLang="zh-CN" sz="1600" dirty="0"/>
              <a:t>《</a:t>
            </a:r>
            <a:r>
              <a:rPr lang="zh-CN" altLang="en-US" sz="1600" dirty="0"/>
              <a:t>条例</a:t>
            </a:r>
            <a:r>
              <a:rPr lang="en-US" altLang="zh-CN" sz="1600" dirty="0"/>
              <a:t>》</a:t>
            </a:r>
            <a:r>
              <a:rPr lang="zh-CN" altLang="en-US" sz="1600" dirty="0"/>
              <a:t>第 </a:t>
            </a:r>
            <a:r>
              <a:rPr lang="en-US" altLang="zh-CN" sz="1600" dirty="0"/>
              <a:t>47 </a:t>
            </a:r>
            <a:r>
              <a:rPr lang="zh-CN" altLang="en-US" sz="1600" dirty="0"/>
              <a:t>条规定，从事互联网宗教信息服务，应当经省级以上人民 政府宗教事务部门审核同意后，按照国家互联网信息服务管理有关规定办 理。第</a:t>
            </a:r>
            <a:r>
              <a:rPr lang="en-US" altLang="zh-CN" sz="1600" dirty="0"/>
              <a:t>48</a:t>
            </a:r>
            <a:r>
              <a:rPr lang="zh-CN" altLang="en-US" sz="1600" dirty="0"/>
              <a:t>条规定，互联网宗教信息服务的内容应当符合有关法律、法规、 规章和宗教事务管理的相关规定。互联网宗教信息服务的内容，不得违反本条例第 </a:t>
            </a:r>
            <a:r>
              <a:rPr lang="en-US" altLang="zh-CN" sz="1600" dirty="0"/>
              <a:t>45 </a:t>
            </a:r>
            <a:r>
              <a:rPr lang="zh-CN" altLang="en-US" sz="1600" dirty="0"/>
              <a:t>条第 </a:t>
            </a:r>
            <a:r>
              <a:rPr lang="en-US" altLang="zh-CN" sz="1600" dirty="0"/>
              <a:t>2 </a:t>
            </a:r>
            <a:r>
              <a:rPr lang="zh-CN" altLang="en-US" sz="1600" dirty="0"/>
              <a:t>款的规定。</a:t>
            </a:r>
            <a:endParaRPr lang="zh-CN" altLang="en-US" sz="1600" dirty="0"/>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4255197" y="5173539"/>
            <a:ext cx="3564231" cy="905312"/>
          </a:xfrm>
          <a:prstGeom prst="rect">
            <a:avLst/>
          </a:prstGeom>
          <a:noFill/>
        </p:spPr>
        <p:txBody>
          <a:bodyPr wrap="square" rtlCol="0">
            <a:spAutoFit/>
          </a:bodyPr>
          <a:lstStyle/>
          <a:p>
            <a:pPr>
              <a:lnSpc>
                <a:spcPct val="120000"/>
              </a:lnSpc>
            </a:pPr>
            <a:r>
              <a:rPr lang="zh-CN" altLang="en-US" dirty="0">
                <a:solidFill>
                  <a:schemeClr val="bg1"/>
                </a:solidFill>
              </a:rPr>
              <a:t>第五章 </a:t>
            </a:r>
            <a:endParaRPr lang="zh-CN" altLang="en-US" dirty="0">
              <a:solidFill>
                <a:schemeClr val="bg1"/>
              </a:solidFill>
            </a:endParaRPr>
          </a:p>
          <a:p>
            <a:pPr algn="ctr">
              <a:lnSpc>
                <a:spcPct val="120000"/>
              </a:lnSpc>
            </a:pPr>
            <a:r>
              <a:rPr lang="zh-CN" altLang="en-US" sz="2800" b="1" dirty="0">
                <a:solidFill>
                  <a:schemeClr val="bg1"/>
                </a:solidFill>
              </a:rPr>
              <a:t>旅游方针政策</a:t>
            </a:r>
            <a:endParaRPr lang="zh-CN" altLang="en-US" sz="2800" b="1" dirty="0">
              <a:solidFill>
                <a:schemeClr val="bg1"/>
              </a:solidFill>
            </a:endParaRPr>
          </a:p>
        </p:txBody>
      </p:sp>
      <p:sp>
        <p:nvSpPr>
          <p:cNvPr id="26" name="Freeform 5"/>
          <p:cNvSpPr/>
          <p:nvPr/>
        </p:nvSpPr>
        <p:spPr bwMode="auto">
          <a:xfrm>
            <a:off x="6095468" y="1705040"/>
            <a:ext cx="861448" cy="1723960"/>
          </a:xfrm>
          <a:custGeom>
            <a:avLst/>
            <a:gdLst>
              <a:gd name="T0" fmla="*/ 0 w 6745"/>
              <a:gd name="T1" fmla="*/ 13488 h 13488"/>
              <a:gd name="T2" fmla="*/ 6745 w 6745"/>
              <a:gd name="T3" fmla="*/ 1807 h 13488"/>
              <a:gd name="T4" fmla="*/ 0 w 6745"/>
              <a:gd name="T5" fmla="*/ 0 h 13488"/>
              <a:gd name="T6" fmla="*/ 0 w 6745"/>
              <a:gd name="T7" fmla="*/ 13488 h 13488"/>
            </a:gdLst>
            <a:ahLst/>
            <a:cxnLst>
              <a:cxn ang="0">
                <a:pos x="T0" y="T1"/>
              </a:cxn>
              <a:cxn ang="0">
                <a:pos x="T2" y="T3"/>
              </a:cxn>
              <a:cxn ang="0">
                <a:pos x="T4" y="T5"/>
              </a:cxn>
              <a:cxn ang="0">
                <a:pos x="T6" y="T7"/>
              </a:cxn>
            </a:cxnLst>
            <a:rect l="0" t="0" r="r" b="b"/>
            <a:pathLst>
              <a:path w="6745" h="13488">
                <a:moveTo>
                  <a:pt x="0" y="13488"/>
                </a:moveTo>
                <a:lnTo>
                  <a:pt x="6745" y="1807"/>
                </a:lnTo>
                <a:cubicBezTo>
                  <a:pt x="4694" y="623"/>
                  <a:pt x="2368" y="0"/>
                  <a:pt x="0" y="0"/>
                </a:cubicBezTo>
                <a:lnTo>
                  <a:pt x="0" y="13488"/>
                </a:lnTo>
                <a:close/>
              </a:path>
            </a:pathLst>
          </a:custGeom>
          <a:solidFill>
            <a:srgbClr val="2EA7E0"/>
          </a:solidFill>
          <a:ln w="0">
            <a:noFill/>
            <a:prstDash val="solid"/>
            <a:round/>
          </a:ln>
        </p:spPr>
        <p:txBody>
          <a:bodyPr vert="horz" wrap="square" lIns="91440" tIns="45720" rIns="91440" bIns="45720" numCol="1" anchor="t" anchorCtr="0" compatLnSpc="1"/>
          <a:lstStyle/>
          <a:p>
            <a:endParaRPr lang="zh-CN" altLang="en-US"/>
          </a:p>
        </p:txBody>
      </p:sp>
      <p:sp>
        <p:nvSpPr>
          <p:cNvPr id="27" name="Freeform 6"/>
          <p:cNvSpPr>
            <a:spLocks noEditPoints="1"/>
          </p:cNvSpPr>
          <p:nvPr/>
        </p:nvSpPr>
        <p:spPr bwMode="auto">
          <a:xfrm>
            <a:off x="6089079" y="1698651"/>
            <a:ext cx="874226" cy="1736738"/>
          </a:xfrm>
          <a:custGeom>
            <a:avLst/>
            <a:gdLst>
              <a:gd name="T0" fmla="*/ 7 w 6843"/>
              <a:gd name="T1" fmla="*/ 13512 h 13588"/>
              <a:gd name="T2" fmla="*/ 6769 w 6843"/>
              <a:gd name="T3" fmla="*/ 1897 h 13588"/>
              <a:gd name="T4" fmla="*/ 6382 w 6843"/>
              <a:gd name="T5" fmla="*/ 1682 h 13588"/>
              <a:gd name="T6" fmla="*/ 5990 w 6843"/>
              <a:gd name="T7" fmla="*/ 1480 h 13588"/>
              <a:gd name="T8" fmla="*/ 5592 w 6843"/>
              <a:gd name="T9" fmla="*/ 1292 h 13588"/>
              <a:gd name="T10" fmla="*/ 5188 w 6843"/>
              <a:gd name="T11" fmla="*/ 1117 h 13588"/>
              <a:gd name="T12" fmla="*/ 4780 w 6843"/>
              <a:gd name="T13" fmla="*/ 956 h 13588"/>
              <a:gd name="T14" fmla="*/ 4367 w 6843"/>
              <a:gd name="T15" fmla="*/ 808 h 13588"/>
              <a:gd name="T16" fmla="*/ 3949 w 6843"/>
              <a:gd name="T17" fmla="*/ 674 h 13588"/>
              <a:gd name="T18" fmla="*/ 3527 w 6843"/>
              <a:gd name="T19" fmla="*/ 554 h 13588"/>
              <a:gd name="T20" fmla="*/ 3102 w 6843"/>
              <a:gd name="T21" fmla="*/ 447 h 13588"/>
              <a:gd name="T22" fmla="*/ 2673 w 6843"/>
              <a:gd name="T23" fmla="*/ 354 h 13588"/>
              <a:gd name="T24" fmla="*/ 2241 w 6843"/>
              <a:gd name="T25" fmla="*/ 276 h 13588"/>
              <a:gd name="T26" fmla="*/ 1806 w 6843"/>
              <a:gd name="T27" fmla="*/ 212 h 13588"/>
              <a:gd name="T28" fmla="*/ 1369 w 6843"/>
              <a:gd name="T29" fmla="*/ 161 h 13588"/>
              <a:gd name="T30" fmla="*/ 930 w 6843"/>
              <a:gd name="T31" fmla="*/ 125 h 13588"/>
              <a:gd name="T32" fmla="*/ 490 w 6843"/>
              <a:gd name="T33" fmla="*/ 103 h 13588"/>
              <a:gd name="T34" fmla="*/ 48 w 6843"/>
              <a:gd name="T35" fmla="*/ 96 h 13588"/>
              <a:gd name="T36" fmla="*/ 96 w 6843"/>
              <a:gd name="T37" fmla="*/ 13536 h 13588"/>
              <a:gd name="T38" fmla="*/ 15 w 6843"/>
              <a:gd name="T39" fmla="*/ 14 h 13588"/>
              <a:gd name="T40" fmla="*/ 271 w 6843"/>
              <a:gd name="T41" fmla="*/ 2 h 13588"/>
              <a:gd name="T42" fmla="*/ 716 w 6843"/>
              <a:gd name="T43" fmla="*/ 17 h 13588"/>
              <a:gd name="T44" fmla="*/ 1159 w 6843"/>
              <a:gd name="T45" fmla="*/ 46 h 13588"/>
              <a:gd name="T46" fmla="*/ 1600 w 6843"/>
              <a:gd name="T47" fmla="*/ 89 h 13588"/>
              <a:gd name="T48" fmla="*/ 2039 w 6843"/>
              <a:gd name="T49" fmla="*/ 147 h 13588"/>
              <a:gd name="T50" fmla="*/ 2475 w 6843"/>
              <a:gd name="T51" fmla="*/ 219 h 13588"/>
              <a:gd name="T52" fmla="*/ 2908 w 6843"/>
              <a:gd name="T53" fmla="*/ 306 h 13588"/>
              <a:gd name="T54" fmla="*/ 3338 w 6843"/>
              <a:gd name="T55" fmla="*/ 406 h 13588"/>
              <a:gd name="T56" fmla="*/ 3766 w 6843"/>
              <a:gd name="T57" fmla="*/ 520 h 13588"/>
              <a:gd name="T58" fmla="*/ 4188 w 6843"/>
              <a:gd name="T59" fmla="*/ 648 h 13588"/>
              <a:gd name="T60" fmla="*/ 4606 w 6843"/>
              <a:gd name="T61" fmla="*/ 790 h 13588"/>
              <a:gd name="T62" fmla="*/ 5020 w 6843"/>
              <a:gd name="T63" fmla="*/ 946 h 13588"/>
              <a:gd name="T64" fmla="*/ 5430 w 6843"/>
              <a:gd name="T65" fmla="*/ 1115 h 13588"/>
              <a:gd name="T66" fmla="*/ 5833 w 6843"/>
              <a:gd name="T67" fmla="*/ 1298 h 13588"/>
              <a:gd name="T68" fmla="*/ 6231 w 6843"/>
              <a:gd name="T69" fmla="*/ 1494 h 13588"/>
              <a:gd name="T70" fmla="*/ 6624 w 6843"/>
              <a:gd name="T71" fmla="*/ 1704 h 13588"/>
              <a:gd name="T72" fmla="*/ 6839 w 6843"/>
              <a:gd name="T73" fmla="*/ 1842 h 13588"/>
              <a:gd name="T74" fmla="*/ 90 w 6843"/>
              <a:gd name="T75" fmla="*/ 13560 h 13588"/>
              <a:gd name="T76" fmla="*/ 0 w 6843"/>
              <a:gd name="T77" fmla="*/ 13536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3" h="13588">
                <a:moveTo>
                  <a:pt x="96" y="13536"/>
                </a:moveTo>
                <a:lnTo>
                  <a:pt x="7" y="13512"/>
                </a:lnTo>
                <a:lnTo>
                  <a:pt x="6751" y="1831"/>
                </a:lnTo>
                <a:lnTo>
                  <a:pt x="6769" y="1897"/>
                </a:lnTo>
                <a:lnTo>
                  <a:pt x="6576" y="1787"/>
                </a:lnTo>
                <a:lnTo>
                  <a:pt x="6382" y="1682"/>
                </a:lnTo>
                <a:lnTo>
                  <a:pt x="6187" y="1580"/>
                </a:lnTo>
                <a:lnTo>
                  <a:pt x="5990" y="1480"/>
                </a:lnTo>
                <a:lnTo>
                  <a:pt x="5792" y="1385"/>
                </a:lnTo>
                <a:lnTo>
                  <a:pt x="5592" y="1292"/>
                </a:lnTo>
                <a:lnTo>
                  <a:pt x="5391" y="1203"/>
                </a:lnTo>
                <a:lnTo>
                  <a:pt x="5188" y="1117"/>
                </a:lnTo>
                <a:lnTo>
                  <a:pt x="4985" y="1035"/>
                </a:lnTo>
                <a:lnTo>
                  <a:pt x="4780" y="956"/>
                </a:lnTo>
                <a:lnTo>
                  <a:pt x="4574" y="881"/>
                </a:lnTo>
                <a:lnTo>
                  <a:pt x="4367" y="808"/>
                </a:lnTo>
                <a:lnTo>
                  <a:pt x="4158" y="740"/>
                </a:lnTo>
                <a:lnTo>
                  <a:pt x="3949" y="674"/>
                </a:lnTo>
                <a:lnTo>
                  <a:pt x="3738" y="612"/>
                </a:lnTo>
                <a:lnTo>
                  <a:pt x="3527" y="554"/>
                </a:lnTo>
                <a:lnTo>
                  <a:pt x="3314" y="499"/>
                </a:lnTo>
                <a:lnTo>
                  <a:pt x="3102" y="447"/>
                </a:lnTo>
                <a:lnTo>
                  <a:pt x="2888" y="399"/>
                </a:lnTo>
                <a:lnTo>
                  <a:pt x="2673" y="354"/>
                </a:lnTo>
                <a:lnTo>
                  <a:pt x="2457" y="314"/>
                </a:lnTo>
                <a:lnTo>
                  <a:pt x="2241" y="276"/>
                </a:lnTo>
                <a:lnTo>
                  <a:pt x="2024" y="242"/>
                </a:lnTo>
                <a:lnTo>
                  <a:pt x="1806" y="212"/>
                </a:lnTo>
                <a:lnTo>
                  <a:pt x="1588" y="185"/>
                </a:lnTo>
                <a:lnTo>
                  <a:pt x="1369" y="161"/>
                </a:lnTo>
                <a:lnTo>
                  <a:pt x="1150" y="141"/>
                </a:lnTo>
                <a:lnTo>
                  <a:pt x="930" y="125"/>
                </a:lnTo>
                <a:lnTo>
                  <a:pt x="710" y="112"/>
                </a:lnTo>
                <a:lnTo>
                  <a:pt x="490" y="103"/>
                </a:lnTo>
                <a:lnTo>
                  <a:pt x="269" y="98"/>
                </a:lnTo>
                <a:lnTo>
                  <a:pt x="48" y="96"/>
                </a:lnTo>
                <a:lnTo>
                  <a:pt x="96" y="48"/>
                </a:lnTo>
                <a:lnTo>
                  <a:pt x="96" y="13536"/>
                </a:lnTo>
                <a:close/>
                <a:moveTo>
                  <a:pt x="0" y="48"/>
                </a:moveTo>
                <a:cubicBezTo>
                  <a:pt x="0" y="35"/>
                  <a:pt x="6" y="23"/>
                  <a:pt x="15" y="14"/>
                </a:cubicBezTo>
                <a:cubicBezTo>
                  <a:pt x="24" y="5"/>
                  <a:pt x="36" y="0"/>
                  <a:pt x="49" y="0"/>
                </a:cubicBezTo>
                <a:lnTo>
                  <a:pt x="271" y="2"/>
                </a:lnTo>
                <a:lnTo>
                  <a:pt x="494" y="8"/>
                </a:lnTo>
                <a:lnTo>
                  <a:pt x="716" y="17"/>
                </a:lnTo>
                <a:lnTo>
                  <a:pt x="938" y="29"/>
                </a:lnTo>
                <a:lnTo>
                  <a:pt x="1159" y="46"/>
                </a:lnTo>
                <a:lnTo>
                  <a:pt x="1380" y="66"/>
                </a:lnTo>
                <a:lnTo>
                  <a:pt x="1600" y="89"/>
                </a:lnTo>
                <a:lnTo>
                  <a:pt x="1820" y="116"/>
                </a:lnTo>
                <a:lnTo>
                  <a:pt x="2039" y="147"/>
                </a:lnTo>
                <a:lnTo>
                  <a:pt x="2257" y="181"/>
                </a:lnTo>
                <a:lnTo>
                  <a:pt x="2475" y="219"/>
                </a:lnTo>
                <a:lnTo>
                  <a:pt x="2692" y="260"/>
                </a:lnTo>
                <a:lnTo>
                  <a:pt x="2908" y="306"/>
                </a:lnTo>
                <a:lnTo>
                  <a:pt x="3124" y="354"/>
                </a:lnTo>
                <a:lnTo>
                  <a:pt x="3338" y="406"/>
                </a:lnTo>
                <a:lnTo>
                  <a:pt x="3553" y="461"/>
                </a:lnTo>
                <a:lnTo>
                  <a:pt x="3766" y="520"/>
                </a:lnTo>
                <a:lnTo>
                  <a:pt x="3977" y="583"/>
                </a:lnTo>
                <a:lnTo>
                  <a:pt x="4188" y="648"/>
                </a:lnTo>
                <a:lnTo>
                  <a:pt x="4398" y="718"/>
                </a:lnTo>
                <a:lnTo>
                  <a:pt x="4606" y="790"/>
                </a:lnTo>
                <a:lnTo>
                  <a:pt x="4814" y="866"/>
                </a:lnTo>
                <a:lnTo>
                  <a:pt x="5020" y="946"/>
                </a:lnTo>
                <a:lnTo>
                  <a:pt x="5226" y="1029"/>
                </a:lnTo>
                <a:lnTo>
                  <a:pt x="5430" y="1115"/>
                </a:lnTo>
                <a:lnTo>
                  <a:pt x="5632" y="1205"/>
                </a:lnTo>
                <a:lnTo>
                  <a:pt x="5833" y="1298"/>
                </a:lnTo>
                <a:lnTo>
                  <a:pt x="6033" y="1395"/>
                </a:lnTo>
                <a:lnTo>
                  <a:pt x="6231" y="1494"/>
                </a:lnTo>
                <a:lnTo>
                  <a:pt x="6428" y="1597"/>
                </a:lnTo>
                <a:lnTo>
                  <a:pt x="6624" y="1704"/>
                </a:lnTo>
                <a:lnTo>
                  <a:pt x="6817" y="1813"/>
                </a:lnTo>
                <a:cubicBezTo>
                  <a:pt x="6828" y="1820"/>
                  <a:pt x="6836" y="1830"/>
                  <a:pt x="6839" y="1842"/>
                </a:cubicBezTo>
                <a:cubicBezTo>
                  <a:pt x="6843" y="1855"/>
                  <a:pt x="6841" y="1868"/>
                  <a:pt x="6835" y="1879"/>
                </a:cubicBezTo>
                <a:lnTo>
                  <a:pt x="90" y="13560"/>
                </a:lnTo>
                <a:cubicBezTo>
                  <a:pt x="79" y="13579"/>
                  <a:pt x="57" y="13588"/>
                  <a:pt x="36" y="13583"/>
                </a:cubicBezTo>
                <a:cubicBezTo>
                  <a:pt x="15" y="13577"/>
                  <a:pt x="0" y="13558"/>
                  <a:pt x="0" y="13536"/>
                </a:cubicBezTo>
                <a:lnTo>
                  <a:pt x="0" y="48"/>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28" name="Freeform 7"/>
          <p:cNvSpPr/>
          <p:nvPr/>
        </p:nvSpPr>
        <p:spPr bwMode="auto">
          <a:xfrm>
            <a:off x="6095468" y="1936108"/>
            <a:ext cx="1492892" cy="1492892"/>
          </a:xfrm>
          <a:custGeom>
            <a:avLst/>
            <a:gdLst>
              <a:gd name="T0" fmla="*/ 0 w 5841"/>
              <a:gd name="T1" fmla="*/ 5840 h 5840"/>
              <a:gd name="T2" fmla="*/ 5841 w 5841"/>
              <a:gd name="T3" fmla="*/ 2468 h 5840"/>
              <a:gd name="T4" fmla="*/ 3373 w 5841"/>
              <a:gd name="T5" fmla="*/ 0 h 5840"/>
              <a:gd name="T6" fmla="*/ 0 w 5841"/>
              <a:gd name="T7" fmla="*/ 5840 h 5840"/>
            </a:gdLst>
            <a:ahLst/>
            <a:cxnLst>
              <a:cxn ang="0">
                <a:pos x="T0" y="T1"/>
              </a:cxn>
              <a:cxn ang="0">
                <a:pos x="T2" y="T3"/>
              </a:cxn>
              <a:cxn ang="0">
                <a:pos x="T4" y="T5"/>
              </a:cxn>
              <a:cxn ang="0">
                <a:pos x="T6" y="T7"/>
              </a:cxn>
            </a:cxnLst>
            <a:rect l="0" t="0" r="r" b="b"/>
            <a:pathLst>
              <a:path w="5841" h="5840">
                <a:moveTo>
                  <a:pt x="0" y="5840"/>
                </a:moveTo>
                <a:lnTo>
                  <a:pt x="5841" y="2468"/>
                </a:lnTo>
                <a:cubicBezTo>
                  <a:pt x="5249" y="1443"/>
                  <a:pt x="4398" y="592"/>
                  <a:pt x="3373" y="0"/>
                </a:cubicBezTo>
                <a:lnTo>
                  <a:pt x="0" y="584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37" name="Freeform 8"/>
          <p:cNvSpPr>
            <a:spLocks noEditPoints="1"/>
          </p:cNvSpPr>
          <p:nvPr/>
        </p:nvSpPr>
        <p:spPr bwMode="auto">
          <a:xfrm>
            <a:off x="6089079" y="1929719"/>
            <a:ext cx="1505670" cy="1505670"/>
          </a:xfrm>
          <a:custGeom>
            <a:avLst/>
            <a:gdLst>
              <a:gd name="T0" fmla="*/ 47 w 5892"/>
              <a:gd name="T1" fmla="*/ 5877 h 5892"/>
              <a:gd name="T2" fmla="*/ 14 w 5892"/>
              <a:gd name="T3" fmla="*/ 5845 h 5892"/>
              <a:gd name="T4" fmla="*/ 5855 w 5892"/>
              <a:gd name="T5" fmla="*/ 2473 h 5892"/>
              <a:gd name="T6" fmla="*/ 5847 w 5892"/>
              <a:gd name="T7" fmla="*/ 2506 h 5892"/>
              <a:gd name="T8" fmla="*/ 5791 w 5892"/>
              <a:gd name="T9" fmla="*/ 2410 h 5892"/>
              <a:gd name="T10" fmla="*/ 5733 w 5892"/>
              <a:gd name="T11" fmla="*/ 2316 h 5892"/>
              <a:gd name="T12" fmla="*/ 5613 w 5892"/>
              <a:gd name="T13" fmla="*/ 2130 h 5892"/>
              <a:gd name="T14" fmla="*/ 5488 w 5892"/>
              <a:gd name="T15" fmla="*/ 1949 h 5892"/>
              <a:gd name="T16" fmla="*/ 5357 w 5892"/>
              <a:gd name="T17" fmla="*/ 1773 h 5892"/>
              <a:gd name="T18" fmla="*/ 5220 w 5892"/>
              <a:gd name="T19" fmla="*/ 1601 h 5892"/>
              <a:gd name="T20" fmla="*/ 5078 w 5892"/>
              <a:gd name="T21" fmla="*/ 1433 h 5892"/>
              <a:gd name="T22" fmla="*/ 4931 w 5892"/>
              <a:gd name="T23" fmla="*/ 1271 h 5892"/>
              <a:gd name="T24" fmla="*/ 4778 w 5892"/>
              <a:gd name="T25" fmla="*/ 1113 h 5892"/>
              <a:gd name="T26" fmla="*/ 4621 w 5892"/>
              <a:gd name="T27" fmla="*/ 961 h 5892"/>
              <a:gd name="T28" fmla="*/ 4458 w 5892"/>
              <a:gd name="T29" fmla="*/ 814 h 5892"/>
              <a:gd name="T30" fmla="*/ 4291 w 5892"/>
              <a:gd name="T31" fmla="*/ 671 h 5892"/>
              <a:gd name="T32" fmla="*/ 4119 w 5892"/>
              <a:gd name="T33" fmla="*/ 535 h 5892"/>
              <a:gd name="T34" fmla="*/ 3942 w 5892"/>
              <a:gd name="T35" fmla="*/ 404 h 5892"/>
              <a:gd name="T36" fmla="*/ 3761 w 5892"/>
              <a:gd name="T37" fmla="*/ 278 h 5892"/>
              <a:gd name="T38" fmla="*/ 3576 w 5892"/>
              <a:gd name="T39" fmla="*/ 159 h 5892"/>
              <a:gd name="T40" fmla="*/ 3482 w 5892"/>
              <a:gd name="T41" fmla="*/ 101 h 5892"/>
              <a:gd name="T42" fmla="*/ 3387 w 5892"/>
              <a:gd name="T43" fmla="*/ 45 h 5892"/>
              <a:gd name="T44" fmla="*/ 3420 w 5892"/>
              <a:gd name="T45" fmla="*/ 37 h 5892"/>
              <a:gd name="T46" fmla="*/ 47 w 5892"/>
              <a:gd name="T47" fmla="*/ 5877 h 5892"/>
              <a:gd name="T48" fmla="*/ 3378 w 5892"/>
              <a:gd name="T49" fmla="*/ 13 h 5892"/>
              <a:gd name="T50" fmla="*/ 3393 w 5892"/>
              <a:gd name="T51" fmla="*/ 2 h 5892"/>
              <a:gd name="T52" fmla="*/ 3411 w 5892"/>
              <a:gd name="T53" fmla="*/ 4 h 5892"/>
              <a:gd name="T54" fmla="*/ 3507 w 5892"/>
              <a:gd name="T55" fmla="*/ 60 h 5892"/>
              <a:gd name="T56" fmla="*/ 3602 w 5892"/>
              <a:gd name="T57" fmla="*/ 119 h 5892"/>
              <a:gd name="T58" fmla="*/ 3788 w 5892"/>
              <a:gd name="T59" fmla="*/ 239 h 5892"/>
              <a:gd name="T60" fmla="*/ 3971 w 5892"/>
              <a:gd name="T61" fmla="*/ 365 h 5892"/>
              <a:gd name="T62" fmla="*/ 4149 w 5892"/>
              <a:gd name="T63" fmla="*/ 497 h 5892"/>
              <a:gd name="T64" fmla="*/ 4322 w 5892"/>
              <a:gd name="T65" fmla="*/ 635 h 5892"/>
              <a:gd name="T66" fmla="*/ 4490 w 5892"/>
              <a:gd name="T67" fmla="*/ 778 h 5892"/>
              <a:gd name="T68" fmla="*/ 4654 w 5892"/>
              <a:gd name="T69" fmla="*/ 926 h 5892"/>
              <a:gd name="T70" fmla="*/ 4813 w 5892"/>
              <a:gd name="T71" fmla="*/ 1080 h 5892"/>
              <a:gd name="T72" fmla="*/ 4967 w 5892"/>
              <a:gd name="T73" fmla="*/ 1239 h 5892"/>
              <a:gd name="T74" fmla="*/ 5115 w 5892"/>
              <a:gd name="T75" fmla="*/ 1402 h 5892"/>
              <a:gd name="T76" fmla="*/ 5258 w 5892"/>
              <a:gd name="T77" fmla="*/ 1571 h 5892"/>
              <a:gd name="T78" fmla="*/ 5395 w 5892"/>
              <a:gd name="T79" fmla="*/ 1744 h 5892"/>
              <a:gd name="T80" fmla="*/ 5527 w 5892"/>
              <a:gd name="T81" fmla="*/ 1922 h 5892"/>
              <a:gd name="T82" fmla="*/ 5654 w 5892"/>
              <a:gd name="T83" fmla="*/ 2104 h 5892"/>
              <a:gd name="T84" fmla="*/ 5774 w 5892"/>
              <a:gd name="T85" fmla="*/ 2291 h 5892"/>
              <a:gd name="T86" fmla="*/ 5832 w 5892"/>
              <a:gd name="T87" fmla="*/ 2386 h 5892"/>
              <a:gd name="T88" fmla="*/ 5888 w 5892"/>
              <a:gd name="T89" fmla="*/ 2481 h 5892"/>
              <a:gd name="T90" fmla="*/ 5891 w 5892"/>
              <a:gd name="T91" fmla="*/ 2500 h 5892"/>
              <a:gd name="T92" fmla="*/ 5879 w 5892"/>
              <a:gd name="T93" fmla="*/ 2514 h 5892"/>
              <a:gd name="T94" fmla="*/ 38 w 5892"/>
              <a:gd name="T95" fmla="*/ 5886 h 5892"/>
              <a:gd name="T96" fmla="*/ 9 w 5892"/>
              <a:gd name="T97" fmla="*/ 5882 h 5892"/>
              <a:gd name="T98" fmla="*/ 6 w 5892"/>
              <a:gd name="T99" fmla="*/ 5853 h 5892"/>
              <a:gd name="T100" fmla="*/ 3378 w 5892"/>
              <a:gd name="T101" fmla="*/ 13 h 5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92" h="5892">
                <a:moveTo>
                  <a:pt x="47" y="5877"/>
                </a:moveTo>
                <a:lnTo>
                  <a:pt x="14" y="5845"/>
                </a:lnTo>
                <a:lnTo>
                  <a:pt x="5855" y="2473"/>
                </a:lnTo>
                <a:lnTo>
                  <a:pt x="5847" y="2506"/>
                </a:lnTo>
                <a:lnTo>
                  <a:pt x="5791" y="2410"/>
                </a:lnTo>
                <a:lnTo>
                  <a:pt x="5733" y="2316"/>
                </a:lnTo>
                <a:lnTo>
                  <a:pt x="5613" y="2130"/>
                </a:lnTo>
                <a:lnTo>
                  <a:pt x="5488" y="1949"/>
                </a:lnTo>
                <a:lnTo>
                  <a:pt x="5357" y="1773"/>
                </a:lnTo>
                <a:lnTo>
                  <a:pt x="5220" y="1601"/>
                </a:lnTo>
                <a:lnTo>
                  <a:pt x="5078" y="1433"/>
                </a:lnTo>
                <a:lnTo>
                  <a:pt x="4931" y="1271"/>
                </a:lnTo>
                <a:lnTo>
                  <a:pt x="4778" y="1113"/>
                </a:lnTo>
                <a:lnTo>
                  <a:pt x="4621" y="961"/>
                </a:lnTo>
                <a:lnTo>
                  <a:pt x="4458" y="814"/>
                </a:lnTo>
                <a:lnTo>
                  <a:pt x="4291" y="671"/>
                </a:lnTo>
                <a:lnTo>
                  <a:pt x="4119" y="535"/>
                </a:lnTo>
                <a:lnTo>
                  <a:pt x="3942" y="404"/>
                </a:lnTo>
                <a:lnTo>
                  <a:pt x="3761" y="278"/>
                </a:lnTo>
                <a:lnTo>
                  <a:pt x="3576" y="159"/>
                </a:lnTo>
                <a:lnTo>
                  <a:pt x="3482" y="101"/>
                </a:lnTo>
                <a:lnTo>
                  <a:pt x="3387" y="45"/>
                </a:lnTo>
                <a:lnTo>
                  <a:pt x="3420" y="37"/>
                </a:lnTo>
                <a:lnTo>
                  <a:pt x="47" y="5877"/>
                </a:lnTo>
                <a:close/>
                <a:moveTo>
                  <a:pt x="3378" y="13"/>
                </a:moveTo>
                <a:cubicBezTo>
                  <a:pt x="3381" y="7"/>
                  <a:pt x="3386" y="3"/>
                  <a:pt x="3393" y="2"/>
                </a:cubicBezTo>
                <a:cubicBezTo>
                  <a:pt x="3399" y="0"/>
                  <a:pt x="3405" y="1"/>
                  <a:pt x="3411" y="4"/>
                </a:cubicBezTo>
                <a:lnTo>
                  <a:pt x="3507" y="60"/>
                </a:lnTo>
                <a:lnTo>
                  <a:pt x="3602" y="119"/>
                </a:lnTo>
                <a:lnTo>
                  <a:pt x="3788" y="239"/>
                </a:lnTo>
                <a:lnTo>
                  <a:pt x="3971" y="365"/>
                </a:lnTo>
                <a:lnTo>
                  <a:pt x="4149" y="497"/>
                </a:lnTo>
                <a:lnTo>
                  <a:pt x="4322" y="635"/>
                </a:lnTo>
                <a:lnTo>
                  <a:pt x="4490" y="778"/>
                </a:lnTo>
                <a:lnTo>
                  <a:pt x="4654" y="926"/>
                </a:lnTo>
                <a:lnTo>
                  <a:pt x="4813" y="1080"/>
                </a:lnTo>
                <a:lnTo>
                  <a:pt x="4967" y="1239"/>
                </a:lnTo>
                <a:lnTo>
                  <a:pt x="5115" y="1402"/>
                </a:lnTo>
                <a:lnTo>
                  <a:pt x="5258" y="1571"/>
                </a:lnTo>
                <a:lnTo>
                  <a:pt x="5395" y="1744"/>
                </a:lnTo>
                <a:lnTo>
                  <a:pt x="5527" y="1922"/>
                </a:lnTo>
                <a:lnTo>
                  <a:pt x="5654" y="2104"/>
                </a:lnTo>
                <a:lnTo>
                  <a:pt x="5774" y="2291"/>
                </a:lnTo>
                <a:lnTo>
                  <a:pt x="5832" y="2386"/>
                </a:lnTo>
                <a:lnTo>
                  <a:pt x="5888" y="2481"/>
                </a:lnTo>
                <a:cubicBezTo>
                  <a:pt x="5891" y="2487"/>
                  <a:pt x="5892" y="2493"/>
                  <a:pt x="5891" y="2500"/>
                </a:cubicBezTo>
                <a:cubicBezTo>
                  <a:pt x="5889" y="2506"/>
                  <a:pt x="5885" y="2511"/>
                  <a:pt x="5879" y="2514"/>
                </a:cubicBezTo>
                <a:lnTo>
                  <a:pt x="38" y="5886"/>
                </a:lnTo>
                <a:cubicBezTo>
                  <a:pt x="29" y="5892"/>
                  <a:pt x="17" y="5890"/>
                  <a:pt x="9" y="5882"/>
                </a:cubicBezTo>
                <a:cubicBezTo>
                  <a:pt x="2" y="5875"/>
                  <a:pt x="0" y="5863"/>
                  <a:pt x="6" y="5853"/>
                </a:cubicBezTo>
                <a:lnTo>
                  <a:pt x="3378" y="13"/>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38" name="Freeform 9"/>
          <p:cNvSpPr/>
          <p:nvPr/>
        </p:nvSpPr>
        <p:spPr bwMode="auto">
          <a:xfrm>
            <a:off x="6095468" y="2566488"/>
            <a:ext cx="1723960" cy="862512"/>
          </a:xfrm>
          <a:custGeom>
            <a:avLst/>
            <a:gdLst>
              <a:gd name="T0" fmla="*/ 0 w 6745"/>
              <a:gd name="T1" fmla="*/ 3372 h 3372"/>
              <a:gd name="T2" fmla="*/ 6745 w 6745"/>
              <a:gd name="T3" fmla="*/ 3372 h 3372"/>
              <a:gd name="T4" fmla="*/ 5841 w 6745"/>
              <a:gd name="T5" fmla="*/ 0 h 3372"/>
              <a:gd name="T6" fmla="*/ 0 w 6745"/>
              <a:gd name="T7" fmla="*/ 3372 h 3372"/>
            </a:gdLst>
            <a:ahLst/>
            <a:cxnLst>
              <a:cxn ang="0">
                <a:pos x="T0" y="T1"/>
              </a:cxn>
              <a:cxn ang="0">
                <a:pos x="T2" y="T3"/>
              </a:cxn>
              <a:cxn ang="0">
                <a:pos x="T4" y="T5"/>
              </a:cxn>
              <a:cxn ang="0">
                <a:pos x="T6" y="T7"/>
              </a:cxn>
            </a:cxnLst>
            <a:rect l="0" t="0" r="r" b="b"/>
            <a:pathLst>
              <a:path w="6745" h="3372">
                <a:moveTo>
                  <a:pt x="0" y="3372"/>
                </a:moveTo>
                <a:lnTo>
                  <a:pt x="6745" y="3372"/>
                </a:lnTo>
                <a:cubicBezTo>
                  <a:pt x="6745" y="2189"/>
                  <a:pt x="6433" y="1026"/>
                  <a:pt x="5841" y="0"/>
                </a:cubicBezTo>
                <a:lnTo>
                  <a:pt x="0" y="3372"/>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39" name="Freeform 10"/>
          <p:cNvSpPr>
            <a:spLocks noEditPoints="1"/>
          </p:cNvSpPr>
          <p:nvPr/>
        </p:nvSpPr>
        <p:spPr bwMode="auto">
          <a:xfrm>
            <a:off x="6089079" y="2561163"/>
            <a:ext cx="1736738" cy="874226"/>
          </a:xfrm>
          <a:custGeom>
            <a:avLst/>
            <a:gdLst>
              <a:gd name="T0" fmla="*/ 26 w 6795"/>
              <a:gd name="T1" fmla="*/ 3372 h 3420"/>
              <a:gd name="T2" fmla="*/ 6747 w 6795"/>
              <a:gd name="T3" fmla="*/ 3397 h 3420"/>
              <a:gd name="T4" fmla="*/ 6743 w 6795"/>
              <a:gd name="T5" fmla="*/ 3175 h 3420"/>
              <a:gd name="T6" fmla="*/ 6733 w 6795"/>
              <a:gd name="T7" fmla="*/ 2955 h 3420"/>
              <a:gd name="T8" fmla="*/ 6714 w 6795"/>
              <a:gd name="T9" fmla="*/ 2736 h 3420"/>
              <a:gd name="T10" fmla="*/ 6689 w 6795"/>
              <a:gd name="T11" fmla="*/ 2517 h 3420"/>
              <a:gd name="T12" fmla="*/ 6657 w 6795"/>
              <a:gd name="T13" fmla="*/ 2300 h 3420"/>
              <a:gd name="T14" fmla="*/ 6618 w 6795"/>
              <a:gd name="T15" fmla="*/ 2084 h 3420"/>
              <a:gd name="T16" fmla="*/ 6571 w 6795"/>
              <a:gd name="T17" fmla="*/ 1870 h 3420"/>
              <a:gd name="T18" fmla="*/ 6518 w 6795"/>
              <a:gd name="T19" fmla="*/ 1657 h 3420"/>
              <a:gd name="T20" fmla="*/ 6458 w 6795"/>
              <a:gd name="T21" fmla="*/ 1446 h 3420"/>
              <a:gd name="T22" fmla="*/ 6391 w 6795"/>
              <a:gd name="T23" fmla="*/ 1237 h 3420"/>
              <a:gd name="T24" fmla="*/ 6317 w 6795"/>
              <a:gd name="T25" fmla="*/ 1031 h 3420"/>
              <a:gd name="T26" fmla="*/ 6236 w 6795"/>
              <a:gd name="T27" fmla="*/ 826 h 3420"/>
              <a:gd name="T28" fmla="*/ 6149 w 6795"/>
              <a:gd name="T29" fmla="*/ 625 h 3420"/>
              <a:gd name="T30" fmla="*/ 6055 w 6795"/>
              <a:gd name="T31" fmla="*/ 426 h 3420"/>
              <a:gd name="T32" fmla="*/ 5954 w 6795"/>
              <a:gd name="T33" fmla="*/ 229 h 3420"/>
              <a:gd name="T34" fmla="*/ 5847 w 6795"/>
              <a:gd name="T35" fmla="*/ 36 h 3420"/>
              <a:gd name="T36" fmla="*/ 38 w 6795"/>
              <a:gd name="T37" fmla="*/ 3417 h 3420"/>
              <a:gd name="T38" fmla="*/ 5874 w 6795"/>
              <a:gd name="T39" fmla="*/ 1 h 3420"/>
              <a:gd name="T40" fmla="*/ 5943 w 6795"/>
              <a:gd name="T41" fmla="*/ 109 h 3420"/>
              <a:gd name="T42" fmla="*/ 6048 w 6795"/>
              <a:gd name="T43" fmla="*/ 306 h 3420"/>
              <a:gd name="T44" fmla="*/ 6146 w 6795"/>
              <a:gd name="T45" fmla="*/ 505 h 3420"/>
              <a:gd name="T46" fmla="*/ 6238 w 6795"/>
              <a:gd name="T47" fmla="*/ 706 h 3420"/>
              <a:gd name="T48" fmla="*/ 6322 w 6795"/>
              <a:gd name="T49" fmla="*/ 911 h 3420"/>
              <a:gd name="T50" fmla="*/ 6400 w 6795"/>
              <a:gd name="T51" fmla="*/ 1118 h 3420"/>
              <a:gd name="T52" fmla="*/ 6471 w 6795"/>
              <a:gd name="T53" fmla="*/ 1327 h 3420"/>
              <a:gd name="T54" fmla="*/ 6535 w 6795"/>
              <a:gd name="T55" fmla="*/ 1539 h 3420"/>
              <a:gd name="T56" fmla="*/ 6592 w 6795"/>
              <a:gd name="T57" fmla="*/ 1752 h 3420"/>
              <a:gd name="T58" fmla="*/ 6642 w 6795"/>
              <a:gd name="T59" fmla="*/ 1967 h 3420"/>
              <a:gd name="T60" fmla="*/ 6685 w 6795"/>
              <a:gd name="T61" fmla="*/ 2184 h 3420"/>
              <a:gd name="T62" fmla="*/ 6721 w 6795"/>
              <a:gd name="T63" fmla="*/ 2402 h 3420"/>
              <a:gd name="T64" fmla="*/ 6750 w 6795"/>
              <a:gd name="T65" fmla="*/ 2621 h 3420"/>
              <a:gd name="T66" fmla="*/ 6772 w 6795"/>
              <a:gd name="T67" fmla="*/ 2842 h 3420"/>
              <a:gd name="T68" fmla="*/ 6787 w 6795"/>
              <a:gd name="T69" fmla="*/ 3063 h 3420"/>
              <a:gd name="T70" fmla="*/ 6794 w 6795"/>
              <a:gd name="T71" fmla="*/ 3285 h 3420"/>
              <a:gd name="T72" fmla="*/ 6788 w 6795"/>
              <a:gd name="T73" fmla="*/ 3413 h 3420"/>
              <a:gd name="T74" fmla="*/ 26 w 6795"/>
              <a:gd name="T75" fmla="*/ 3420 h 3420"/>
              <a:gd name="T76" fmla="*/ 14 w 6795"/>
              <a:gd name="T77" fmla="*/ 3376 h 3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95" h="3420">
                <a:moveTo>
                  <a:pt x="38" y="3417"/>
                </a:moveTo>
                <a:lnTo>
                  <a:pt x="26" y="3372"/>
                </a:lnTo>
                <a:lnTo>
                  <a:pt x="6771" y="3372"/>
                </a:lnTo>
                <a:lnTo>
                  <a:pt x="6747" y="3397"/>
                </a:lnTo>
                <a:lnTo>
                  <a:pt x="6746" y="3286"/>
                </a:lnTo>
                <a:lnTo>
                  <a:pt x="6743" y="3175"/>
                </a:lnTo>
                <a:lnTo>
                  <a:pt x="6739" y="3065"/>
                </a:lnTo>
                <a:lnTo>
                  <a:pt x="6733" y="2955"/>
                </a:lnTo>
                <a:lnTo>
                  <a:pt x="6724" y="2845"/>
                </a:lnTo>
                <a:lnTo>
                  <a:pt x="6714" y="2736"/>
                </a:lnTo>
                <a:lnTo>
                  <a:pt x="6703" y="2626"/>
                </a:lnTo>
                <a:lnTo>
                  <a:pt x="6689" y="2517"/>
                </a:lnTo>
                <a:lnTo>
                  <a:pt x="6674" y="2409"/>
                </a:lnTo>
                <a:lnTo>
                  <a:pt x="6657" y="2300"/>
                </a:lnTo>
                <a:lnTo>
                  <a:pt x="6638" y="2192"/>
                </a:lnTo>
                <a:lnTo>
                  <a:pt x="6618" y="2084"/>
                </a:lnTo>
                <a:lnTo>
                  <a:pt x="6595" y="1977"/>
                </a:lnTo>
                <a:lnTo>
                  <a:pt x="6571" y="1870"/>
                </a:lnTo>
                <a:lnTo>
                  <a:pt x="6545" y="1763"/>
                </a:lnTo>
                <a:lnTo>
                  <a:pt x="6518" y="1657"/>
                </a:lnTo>
                <a:lnTo>
                  <a:pt x="6489" y="1551"/>
                </a:lnTo>
                <a:lnTo>
                  <a:pt x="6458" y="1446"/>
                </a:lnTo>
                <a:lnTo>
                  <a:pt x="6425" y="1342"/>
                </a:lnTo>
                <a:lnTo>
                  <a:pt x="6391" y="1237"/>
                </a:lnTo>
                <a:lnTo>
                  <a:pt x="6355" y="1134"/>
                </a:lnTo>
                <a:lnTo>
                  <a:pt x="6317" y="1031"/>
                </a:lnTo>
                <a:lnTo>
                  <a:pt x="6277" y="928"/>
                </a:lnTo>
                <a:lnTo>
                  <a:pt x="6236" y="826"/>
                </a:lnTo>
                <a:lnTo>
                  <a:pt x="6193" y="725"/>
                </a:lnTo>
                <a:lnTo>
                  <a:pt x="6149" y="625"/>
                </a:lnTo>
                <a:lnTo>
                  <a:pt x="6102" y="525"/>
                </a:lnTo>
                <a:lnTo>
                  <a:pt x="6055" y="426"/>
                </a:lnTo>
                <a:lnTo>
                  <a:pt x="6005" y="327"/>
                </a:lnTo>
                <a:lnTo>
                  <a:pt x="5954" y="229"/>
                </a:lnTo>
                <a:lnTo>
                  <a:pt x="5901" y="132"/>
                </a:lnTo>
                <a:lnTo>
                  <a:pt x="5847" y="36"/>
                </a:lnTo>
                <a:lnTo>
                  <a:pt x="5879" y="45"/>
                </a:lnTo>
                <a:lnTo>
                  <a:pt x="38" y="3417"/>
                </a:lnTo>
                <a:close/>
                <a:moveTo>
                  <a:pt x="5855" y="4"/>
                </a:moveTo>
                <a:cubicBezTo>
                  <a:pt x="5861" y="0"/>
                  <a:pt x="5868" y="0"/>
                  <a:pt x="5874" y="1"/>
                </a:cubicBezTo>
                <a:cubicBezTo>
                  <a:pt x="5880" y="3"/>
                  <a:pt x="5885" y="7"/>
                  <a:pt x="5888" y="13"/>
                </a:cubicBezTo>
                <a:lnTo>
                  <a:pt x="5943" y="109"/>
                </a:lnTo>
                <a:lnTo>
                  <a:pt x="5996" y="207"/>
                </a:lnTo>
                <a:lnTo>
                  <a:pt x="6048" y="306"/>
                </a:lnTo>
                <a:lnTo>
                  <a:pt x="6098" y="405"/>
                </a:lnTo>
                <a:lnTo>
                  <a:pt x="6146" y="505"/>
                </a:lnTo>
                <a:lnTo>
                  <a:pt x="6193" y="605"/>
                </a:lnTo>
                <a:lnTo>
                  <a:pt x="6238" y="706"/>
                </a:lnTo>
                <a:lnTo>
                  <a:pt x="6281" y="808"/>
                </a:lnTo>
                <a:lnTo>
                  <a:pt x="6322" y="911"/>
                </a:lnTo>
                <a:lnTo>
                  <a:pt x="6362" y="1014"/>
                </a:lnTo>
                <a:lnTo>
                  <a:pt x="6400" y="1118"/>
                </a:lnTo>
                <a:lnTo>
                  <a:pt x="6436" y="1222"/>
                </a:lnTo>
                <a:lnTo>
                  <a:pt x="6471" y="1327"/>
                </a:lnTo>
                <a:lnTo>
                  <a:pt x="6504" y="1433"/>
                </a:lnTo>
                <a:lnTo>
                  <a:pt x="6535" y="1539"/>
                </a:lnTo>
                <a:lnTo>
                  <a:pt x="6564" y="1645"/>
                </a:lnTo>
                <a:lnTo>
                  <a:pt x="6592" y="1752"/>
                </a:lnTo>
                <a:lnTo>
                  <a:pt x="6618" y="1859"/>
                </a:lnTo>
                <a:lnTo>
                  <a:pt x="6642" y="1967"/>
                </a:lnTo>
                <a:lnTo>
                  <a:pt x="6665" y="2075"/>
                </a:lnTo>
                <a:lnTo>
                  <a:pt x="6685" y="2184"/>
                </a:lnTo>
                <a:lnTo>
                  <a:pt x="6704" y="2293"/>
                </a:lnTo>
                <a:lnTo>
                  <a:pt x="6721" y="2402"/>
                </a:lnTo>
                <a:lnTo>
                  <a:pt x="6737" y="2512"/>
                </a:lnTo>
                <a:lnTo>
                  <a:pt x="6750" y="2621"/>
                </a:lnTo>
                <a:lnTo>
                  <a:pt x="6762" y="2731"/>
                </a:lnTo>
                <a:lnTo>
                  <a:pt x="6772" y="2842"/>
                </a:lnTo>
                <a:lnTo>
                  <a:pt x="6780" y="2952"/>
                </a:lnTo>
                <a:lnTo>
                  <a:pt x="6787" y="3063"/>
                </a:lnTo>
                <a:lnTo>
                  <a:pt x="6791" y="3174"/>
                </a:lnTo>
                <a:lnTo>
                  <a:pt x="6794" y="3285"/>
                </a:lnTo>
                <a:lnTo>
                  <a:pt x="6795" y="3396"/>
                </a:lnTo>
                <a:cubicBezTo>
                  <a:pt x="6795" y="3403"/>
                  <a:pt x="6793" y="3409"/>
                  <a:pt x="6788" y="3413"/>
                </a:cubicBezTo>
                <a:cubicBezTo>
                  <a:pt x="6784" y="3418"/>
                  <a:pt x="6777" y="3420"/>
                  <a:pt x="6771" y="3420"/>
                </a:cubicBezTo>
                <a:lnTo>
                  <a:pt x="26" y="3420"/>
                </a:lnTo>
                <a:cubicBezTo>
                  <a:pt x="16" y="3420"/>
                  <a:pt x="6" y="3413"/>
                  <a:pt x="3" y="3403"/>
                </a:cubicBezTo>
                <a:cubicBezTo>
                  <a:pt x="0" y="3392"/>
                  <a:pt x="5" y="3381"/>
                  <a:pt x="14" y="3376"/>
                </a:cubicBezTo>
                <a:lnTo>
                  <a:pt x="5855" y="4"/>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40" name="Freeform 23"/>
          <p:cNvSpPr/>
          <p:nvPr/>
        </p:nvSpPr>
        <p:spPr bwMode="auto">
          <a:xfrm>
            <a:off x="4371508" y="2566488"/>
            <a:ext cx="1723960" cy="862512"/>
          </a:xfrm>
          <a:custGeom>
            <a:avLst/>
            <a:gdLst>
              <a:gd name="T0" fmla="*/ 13488 w 13488"/>
              <a:gd name="T1" fmla="*/ 6744 h 6744"/>
              <a:gd name="T2" fmla="*/ 1807 w 13488"/>
              <a:gd name="T3" fmla="*/ 0 h 6744"/>
              <a:gd name="T4" fmla="*/ 0 w 13488"/>
              <a:gd name="T5" fmla="*/ 6744 h 6744"/>
              <a:gd name="T6" fmla="*/ 13488 w 13488"/>
              <a:gd name="T7" fmla="*/ 6744 h 6744"/>
            </a:gdLst>
            <a:ahLst/>
            <a:cxnLst>
              <a:cxn ang="0">
                <a:pos x="T0" y="T1"/>
              </a:cxn>
              <a:cxn ang="0">
                <a:pos x="T2" y="T3"/>
              </a:cxn>
              <a:cxn ang="0">
                <a:pos x="T4" y="T5"/>
              </a:cxn>
              <a:cxn ang="0">
                <a:pos x="T6" y="T7"/>
              </a:cxn>
            </a:cxnLst>
            <a:rect l="0" t="0" r="r" b="b"/>
            <a:pathLst>
              <a:path w="13488" h="6744">
                <a:moveTo>
                  <a:pt x="13488" y="6744"/>
                </a:moveTo>
                <a:lnTo>
                  <a:pt x="1807" y="0"/>
                </a:lnTo>
                <a:cubicBezTo>
                  <a:pt x="623" y="2051"/>
                  <a:pt x="0" y="4377"/>
                  <a:pt x="0" y="6744"/>
                </a:cubicBezTo>
                <a:lnTo>
                  <a:pt x="13488" y="6744"/>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41" name="Freeform 24"/>
          <p:cNvSpPr>
            <a:spLocks noEditPoints="1"/>
          </p:cNvSpPr>
          <p:nvPr/>
        </p:nvSpPr>
        <p:spPr bwMode="auto">
          <a:xfrm>
            <a:off x="4366184" y="2561163"/>
            <a:ext cx="1735673" cy="874226"/>
          </a:xfrm>
          <a:custGeom>
            <a:avLst/>
            <a:gdLst>
              <a:gd name="T0" fmla="*/ 13512 w 13588"/>
              <a:gd name="T1" fmla="*/ 6835 h 6841"/>
              <a:gd name="T2" fmla="*/ 1897 w 13588"/>
              <a:gd name="T3" fmla="*/ 73 h 6841"/>
              <a:gd name="T4" fmla="*/ 1682 w 13588"/>
              <a:gd name="T5" fmla="*/ 460 h 6841"/>
              <a:gd name="T6" fmla="*/ 1480 w 13588"/>
              <a:gd name="T7" fmla="*/ 853 h 6841"/>
              <a:gd name="T8" fmla="*/ 1292 w 13588"/>
              <a:gd name="T9" fmla="*/ 1251 h 6841"/>
              <a:gd name="T10" fmla="*/ 1117 w 13588"/>
              <a:gd name="T11" fmla="*/ 1654 h 6841"/>
              <a:gd name="T12" fmla="*/ 956 w 13588"/>
              <a:gd name="T13" fmla="*/ 2063 h 6841"/>
              <a:gd name="T14" fmla="*/ 808 w 13588"/>
              <a:gd name="T15" fmla="*/ 2476 h 6841"/>
              <a:gd name="T16" fmla="*/ 674 w 13588"/>
              <a:gd name="T17" fmla="*/ 2894 h 6841"/>
              <a:gd name="T18" fmla="*/ 554 w 13588"/>
              <a:gd name="T19" fmla="*/ 3315 h 6841"/>
              <a:gd name="T20" fmla="*/ 447 w 13588"/>
              <a:gd name="T21" fmla="*/ 3741 h 6841"/>
              <a:gd name="T22" fmla="*/ 354 w 13588"/>
              <a:gd name="T23" fmla="*/ 4170 h 6841"/>
              <a:gd name="T24" fmla="*/ 276 w 13588"/>
              <a:gd name="T25" fmla="*/ 4602 h 6841"/>
              <a:gd name="T26" fmla="*/ 212 w 13588"/>
              <a:gd name="T27" fmla="*/ 5036 h 6841"/>
              <a:gd name="T28" fmla="*/ 161 w 13588"/>
              <a:gd name="T29" fmla="*/ 5473 h 6841"/>
              <a:gd name="T30" fmla="*/ 125 w 13588"/>
              <a:gd name="T31" fmla="*/ 5912 h 6841"/>
              <a:gd name="T32" fmla="*/ 103 w 13588"/>
              <a:gd name="T33" fmla="*/ 6352 h 6841"/>
              <a:gd name="T34" fmla="*/ 96 w 13588"/>
              <a:gd name="T35" fmla="*/ 6794 h 6841"/>
              <a:gd name="T36" fmla="*/ 13536 w 13588"/>
              <a:gd name="T37" fmla="*/ 6745 h 6841"/>
              <a:gd name="T38" fmla="*/ 14 w 13588"/>
              <a:gd name="T39" fmla="*/ 6827 h 6841"/>
              <a:gd name="T40" fmla="*/ 2 w 13588"/>
              <a:gd name="T41" fmla="*/ 6570 h 6841"/>
              <a:gd name="T42" fmla="*/ 17 w 13588"/>
              <a:gd name="T43" fmla="*/ 6126 h 6841"/>
              <a:gd name="T44" fmla="*/ 46 w 13588"/>
              <a:gd name="T45" fmla="*/ 5683 h 6841"/>
              <a:gd name="T46" fmla="*/ 89 w 13588"/>
              <a:gd name="T47" fmla="*/ 5242 h 6841"/>
              <a:gd name="T48" fmla="*/ 147 w 13588"/>
              <a:gd name="T49" fmla="*/ 4804 h 6841"/>
              <a:gd name="T50" fmla="*/ 219 w 13588"/>
              <a:gd name="T51" fmla="*/ 4367 h 6841"/>
              <a:gd name="T52" fmla="*/ 306 w 13588"/>
              <a:gd name="T53" fmla="*/ 3934 h 6841"/>
              <a:gd name="T54" fmla="*/ 406 w 13588"/>
              <a:gd name="T55" fmla="*/ 3503 h 6841"/>
              <a:gd name="T56" fmla="*/ 520 w 13588"/>
              <a:gd name="T57" fmla="*/ 3077 h 6841"/>
              <a:gd name="T58" fmla="*/ 648 w 13588"/>
              <a:gd name="T59" fmla="*/ 2654 h 6841"/>
              <a:gd name="T60" fmla="*/ 790 w 13588"/>
              <a:gd name="T61" fmla="*/ 2235 h 6841"/>
              <a:gd name="T62" fmla="*/ 946 w 13588"/>
              <a:gd name="T63" fmla="*/ 1822 h 6841"/>
              <a:gd name="T64" fmla="*/ 1115 w 13588"/>
              <a:gd name="T65" fmla="*/ 1412 h 6841"/>
              <a:gd name="T66" fmla="*/ 1298 w 13588"/>
              <a:gd name="T67" fmla="*/ 1009 h 6841"/>
              <a:gd name="T68" fmla="*/ 1494 w 13588"/>
              <a:gd name="T69" fmla="*/ 611 h 6841"/>
              <a:gd name="T70" fmla="*/ 1704 w 13588"/>
              <a:gd name="T71" fmla="*/ 219 h 6841"/>
              <a:gd name="T72" fmla="*/ 1842 w 13588"/>
              <a:gd name="T73" fmla="*/ 3 h 6841"/>
              <a:gd name="T74" fmla="*/ 13560 w 13588"/>
              <a:gd name="T75" fmla="*/ 6752 h 6841"/>
              <a:gd name="T76" fmla="*/ 13536 w 13588"/>
              <a:gd name="T77" fmla="*/ 6841 h 6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88" h="6841">
                <a:moveTo>
                  <a:pt x="13536" y="6745"/>
                </a:moveTo>
                <a:lnTo>
                  <a:pt x="13512" y="6835"/>
                </a:lnTo>
                <a:lnTo>
                  <a:pt x="1831" y="91"/>
                </a:lnTo>
                <a:lnTo>
                  <a:pt x="1897" y="73"/>
                </a:lnTo>
                <a:lnTo>
                  <a:pt x="1787" y="266"/>
                </a:lnTo>
                <a:lnTo>
                  <a:pt x="1682" y="460"/>
                </a:lnTo>
                <a:lnTo>
                  <a:pt x="1580" y="656"/>
                </a:lnTo>
                <a:lnTo>
                  <a:pt x="1480" y="853"/>
                </a:lnTo>
                <a:lnTo>
                  <a:pt x="1385" y="1051"/>
                </a:lnTo>
                <a:lnTo>
                  <a:pt x="1292" y="1251"/>
                </a:lnTo>
                <a:lnTo>
                  <a:pt x="1203" y="1451"/>
                </a:lnTo>
                <a:lnTo>
                  <a:pt x="1117" y="1654"/>
                </a:lnTo>
                <a:lnTo>
                  <a:pt x="1035" y="1858"/>
                </a:lnTo>
                <a:lnTo>
                  <a:pt x="956" y="2063"/>
                </a:lnTo>
                <a:lnTo>
                  <a:pt x="881" y="2268"/>
                </a:lnTo>
                <a:lnTo>
                  <a:pt x="808" y="2476"/>
                </a:lnTo>
                <a:lnTo>
                  <a:pt x="740" y="2684"/>
                </a:lnTo>
                <a:lnTo>
                  <a:pt x="674" y="2894"/>
                </a:lnTo>
                <a:lnTo>
                  <a:pt x="612" y="3104"/>
                </a:lnTo>
                <a:lnTo>
                  <a:pt x="554" y="3315"/>
                </a:lnTo>
                <a:lnTo>
                  <a:pt x="499" y="3527"/>
                </a:lnTo>
                <a:lnTo>
                  <a:pt x="447" y="3741"/>
                </a:lnTo>
                <a:lnTo>
                  <a:pt x="399" y="3955"/>
                </a:lnTo>
                <a:lnTo>
                  <a:pt x="354" y="4170"/>
                </a:lnTo>
                <a:lnTo>
                  <a:pt x="314" y="4385"/>
                </a:lnTo>
                <a:lnTo>
                  <a:pt x="276" y="4602"/>
                </a:lnTo>
                <a:lnTo>
                  <a:pt x="242" y="4818"/>
                </a:lnTo>
                <a:lnTo>
                  <a:pt x="212" y="5036"/>
                </a:lnTo>
                <a:lnTo>
                  <a:pt x="185" y="5254"/>
                </a:lnTo>
                <a:lnTo>
                  <a:pt x="161" y="5473"/>
                </a:lnTo>
                <a:lnTo>
                  <a:pt x="141" y="5692"/>
                </a:lnTo>
                <a:lnTo>
                  <a:pt x="125" y="5912"/>
                </a:lnTo>
                <a:lnTo>
                  <a:pt x="112" y="6132"/>
                </a:lnTo>
                <a:lnTo>
                  <a:pt x="103" y="6352"/>
                </a:lnTo>
                <a:lnTo>
                  <a:pt x="98" y="6573"/>
                </a:lnTo>
                <a:lnTo>
                  <a:pt x="96" y="6794"/>
                </a:lnTo>
                <a:lnTo>
                  <a:pt x="48" y="6745"/>
                </a:lnTo>
                <a:lnTo>
                  <a:pt x="13536" y="6745"/>
                </a:lnTo>
                <a:close/>
                <a:moveTo>
                  <a:pt x="48" y="6841"/>
                </a:moveTo>
                <a:cubicBezTo>
                  <a:pt x="35" y="6841"/>
                  <a:pt x="23" y="6836"/>
                  <a:pt x="14" y="6827"/>
                </a:cubicBezTo>
                <a:cubicBezTo>
                  <a:pt x="5" y="6818"/>
                  <a:pt x="0" y="6806"/>
                  <a:pt x="0" y="6793"/>
                </a:cubicBezTo>
                <a:lnTo>
                  <a:pt x="2" y="6570"/>
                </a:lnTo>
                <a:lnTo>
                  <a:pt x="8" y="6348"/>
                </a:lnTo>
                <a:lnTo>
                  <a:pt x="17" y="6126"/>
                </a:lnTo>
                <a:lnTo>
                  <a:pt x="29" y="5904"/>
                </a:lnTo>
                <a:lnTo>
                  <a:pt x="46" y="5683"/>
                </a:lnTo>
                <a:lnTo>
                  <a:pt x="66" y="5462"/>
                </a:lnTo>
                <a:lnTo>
                  <a:pt x="89" y="5242"/>
                </a:lnTo>
                <a:lnTo>
                  <a:pt x="116" y="5023"/>
                </a:lnTo>
                <a:lnTo>
                  <a:pt x="147" y="4804"/>
                </a:lnTo>
                <a:lnTo>
                  <a:pt x="181" y="4585"/>
                </a:lnTo>
                <a:lnTo>
                  <a:pt x="219" y="4367"/>
                </a:lnTo>
                <a:lnTo>
                  <a:pt x="260" y="4150"/>
                </a:lnTo>
                <a:lnTo>
                  <a:pt x="306" y="3934"/>
                </a:lnTo>
                <a:lnTo>
                  <a:pt x="354" y="3718"/>
                </a:lnTo>
                <a:lnTo>
                  <a:pt x="406" y="3503"/>
                </a:lnTo>
                <a:lnTo>
                  <a:pt x="461" y="3290"/>
                </a:lnTo>
                <a:lnTo>
                  <a:pt x="520" y="3077"/>
                </a:lnTo>
                <a:lnTo>
                  <a:pt x="583" y="2865"/>
                </a:lnTo>
                <a:lnTo>
                  <a:pt x="648" y="2654"/>
                </a:lnTo>
                <a:lnTo>
                  <a:pt x="718" y="2444"/>
                </a:lnTo>
                <a:lnTo>
                  <a:pt x="790" y="2235"/>
                </a:lnTo>
                <a:lnTo>
                  <a:pt x="866" y="2028"/>
                </a:lnTo>
                <a:lnTo>
                  <a:pt x="946" y="1822"/>
                </a:lnTo>
                <a:lnTo>
                  <a:pt x="1029" y="1617"/>
                </a:lnTo>
                <a:lnTo>
                  <a:pt x="1115" y="1412"/>
                </a:lnTo>
                <a:lnTo>
                  <a:pt x="1205" y="1210"/>
                </a:lnTo>
                <a:lnTo>
                  <a:pt x="1298" y="1009"/>
                </a:lnTo>
                <a:lnTo>
                  <a:pt x="1395" y="809"/>
                </a:lnTo>
                <a:lnTo>
                  <a:pt x="1494" y="611"/>
                </a:lnTo>
                <a:lnTo>
                  <a:pt x="1597" y="414"/>
                </a:lnTo>
                <a:lnTo>
                  <a:pt x="1704" y="219"/>
                </a:lnTo>
                <a:lnTo>
                  <a:pt x="1813" y="26"/>
                </a:lnTo>
                <a:cubicBezTo>
                  <a:pt x="1820" y="15"/>
                  <a:pt x="1830" y="7"/>
                  <a:pt x="1842" y="3"/>
                </a:cubicBezTo>
                <a:cubicBezTo>
                  <a:pt x="1855" y="0"/>
                  <a:pt x="1868" y="2"/>
                  <a:pt x="1879" y="8"/>
                </a:cubicBezTo>
                <a:lnTo>
                  <a:pt x="13560" y="6752"/>
                </a:lnTo>
                <a:cubicBezTo>
                  <a:pt x="13579" y="6763"/>
                  <a:pt x="13588" y="6785"/>
                  <a:pt x="13583" y="6806"/>
                </a:cubicBezTo>
                <a:cubicBezTo>
                  <a:pt x="13577" y="6827"/>
                  <a:pt x="13558" y="6841"/>
                  <a:pt x="13536" y="6841"/>
                </a:cubicBezTo>
                <a:lnTo>
                  <a:pt x="48" y="6841"/>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42" name="Freeform 25"/>
          <p:cNvSpPr/>
          <p:nvPr/>
        </p:nvSpPr>
        <p:spPr bwMode="auto">
          <a:xfrm>
            <a:off x="4602576" y="1936108"/>
            <a:ext cx="1492892" cy="1492892"/>
          </a:xfrm>
          <a:custGeom>
            <a:avLst/>
            <a:gdLst>
              <a:gd name="T0" fmla="*/ 11681 w 11681"/>
              <a:gd name="T1" fmla="*/ 11681 h 11681"/>
              <a:gd name="T2" fmla="*/ 4937 w 11681"/>
              <a:gd name="T3" fmla="*/ 0 h 11681"/>
              <a:gd name="T4" fmla="*/ 0 w 11681"/>
              <a:gd name="T5" fmla="*/ 4937 h 11681"/>
              <a:gd name="T6" fmla="*/ 11681 w 11681"/>
              <a:gd name="T7" fmla="*/ 11681 h 11681"/>
            </a:gdLst>
            <a:ahLst/>
            <a:cxnLst>
              <a:cxn ang="0">
                <a:pos x="T0" y="T1"/>
              </a:cxn>
              <a:cxn ang="0">
                <a:pos x="T2" y="T3"/>
              </a:cxn>
              <a:cxn ang="0">
                <a:pos x="T4" y="T5"/>
              </a:cxn>
              <a:cxn ang="0">
                <a:pos x="T6" y="T7"/>
              </a:cxn>
            </a:cxnLst>
            <a:rect l="0" t="0" r="r" b="b"/>
            <a:pathLst>
              <a:path w="11681" h="11681">
                <a:moveTo>
                  <a:pt x="11681" y="11681"/>
                </a:moveTo>
                <a:lnTo>
                  <a:pt x="4937" y="0"/>
                </a:lnTo>
                <a:cubicBezTo>
                  <a:pt x="2886" y="1184"/>
                  <a:pt x="1184" y="2886"/>
                  <a:pt x="0" y="4937"/>
                </a:cubicBezTo>
                <a:lnTo>
                  <a:pt x="11681" y="11681"/>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43" name="Freeform 26"/>
          <p:cNvSpPr>
            <a:spLocks noEditPoints="1"/>
          </p:cNvSpPr>
          <p:nvPr/>
        </p:nvSpPr>
        <p:spPr bwMode="auto">
          <a:xfrm>
            <a:off x="4596187" y="1929719"/>
            <a:ext cx="1505670" cy="1505670"/>
          </a:xfrm>
          <a:custGeom>
            <a:avLst/>
            <a:gdLst>
              <a:gd name="T0" fmla="*/ 11755 w 11784"/>
              <a:gd name="T1" fmla="*/ 11690 h 11784"/>
              <a:gd name="T2" fmla="*/ 11690 w 11784"/>
              <a:gd name="T3" fmla="*/ 11755 h 11784"/>
              <a:gd name="T4" fmla="*/ 4946 w 11784"/>
              <a:gd name="T5" fmla="*/ 74 h 11784"/>
              <a:gd name="T6" fmla="*/ 5012 w 11784"/>
              <a:gd name="T7" fmla="*/ 91 h 11784"/>
              <a:gd name="T8" fmla="*/ 4820 w 11784"/>
              <a:gd name="T9" fmla="*/ 204 h 11784"/>
              <a:gd name="T10" fmla="*/ 4632 w 11784"/>
              <a:gd name="T11" fmla="*/ 319 h 11784"/>
              <a:gd name="T12" fmla="*/ 4261 w 11784"/>
              <a:gd name="T13" fmla="*/ 558 h 11784"/>
              <a:gd name="T14" fmla="*/ 3899 w 11784"/>
              <a:gd name="T15" fmla="*/ 809 h 11784"/>
              <a:gd name="T16" fmla="*/ 3546 w 11784"/>
              <a:gd name="T17" fmla="*/ 1071 h 11784"/>
              <a:gd name="T18" fmla="*/ 3202 w 11784"/>
              <a:gd name="T19" fmla="*/ 1344 h 11784"/>
              <a:gd name="T20" fmla="*/ 2867 w 11784"/>
              <a:gd name="T21" fmla="*/ 1629 h 11784"/>
              <a:gd name="T22" fmla="*/ 2542 w 11784"/>
              <a:gd name="T23" fmla="*/ 1923 h 11784"/>
              <a:gd name="T24" fmla="*/ 2227 w 11784"/>
              <a:gd name="T25" fmla="*/ 2228 h 11784"/>
              <a:gd name="T26" fmla="*/ 1922 w 11784"/>
              <a:gd name="T27" fmla="*/ 2543 h 11784"/>
              <a:gd name="T28" fmla="*/ 1628 w 11784"/>
              <a:gd name="T29" fmla="*/ 2868 h 11784"/>
              <a:gd name="T30" fmla="*/ 1343 w 11784"/>
              <a:gd name="T31" fmla="*/ 3203 h 11784"/>
              <a:gd name="T32" fmla="*/ 1070 w 11784"/>
              <a:gd name="T33" fmla="*/ 3547 h 11784"/>
              <a:gd name="T34" fmla="*/ 808 w 11784"/>
              <a:gd name="T35" fmla="*/ 3900 h 11784"/>
              <a:gd name="T36" fmla="*/ 557 w 11784"/>
              <a:gd name="T37" fmla="*/ 4262 h 11784"/>
              <a:gd name="T38" fmla="*/ 318 w 11784"/>
              <a:gd name="T39" fmla="*/ 4633 h 11784"/>
              <a:gd name="T40" fmla="*/ 203 w 11784"/>
              <a:gd name="T41" fmla="*/ 4821 h 11784"/>
              <a:gd name="T42" fmla="*/ 91 w 11784"/>
              <a:gd name="T43" fmla="*/ 5012 h 11784"/>
              <a:gd name="T44" fmla="*/ 74 w 11784"/>
              <a:gd name="T45" fmla="*/ 4946 h 11784"/>
              <a:gd name="T46" fmla="*/ 11755 w 11784"/>
              <a:gd name="T47" fmla="*/ 11690 h 11784"/>
              <a:gd name="T48" fmla="*/ 26 w 11784"/>
              <a:gd name="T49" fmla="*/ 5029 h 11784"/>
              <a:gd name="T50" fmla="*/ 4 w 11784"/>
              <a:gd name="T51" fmla="*/ 5000 h 11784"/>
              <a:gd name="T52" fmla="*/ 9 w 11784"/>
              <a:gd name="T53" fmla="*/ 4963 h 11784"/>
              <a:gd name="T54" fmla="*/ 122 w 11784"/>
              <a:gd name="T55" fmla="*/ 4771 h 11784"/>
              <a:gd name="T56" fmla="*/ 238 w 11784"/>
              <a:gd name="T57" fmla="*/ 4581 h 11784"/>
              <a:gd name="T58" fmla="*/ 478 w 11784"/>
              <a:gd name="T59" fmla="*/ 4208 h 11784"/>
              <a:gd name="T60" fmla="*/ 731 w 11784"/>
              <a:gd name="T61" fmla="*/ 3843 h 11784"/>
              <a:gd name="T62" fmla="*/ 995 w 11784"/>
              <a:gd name="T63" fmla="*/ 3487 h 11784"/>
              <a:gd name="T64" fmla="*/ 1270 w 11784"/>
              <a:gd name="T65" fmla="*/ 3141 h 11784"/>
              <a:gd name="T66" fmla="*/ 1556 w 11784"/>
              <a:gd name="T67" fmla="*/ 2804 h 11784"/>
              <a:gd name="T68" fmla="*/ 1853 w 11784"/>
              <a:gd name="T69" fmla="*/ 2477 h 11784"/>
              <a:gd name="T70" fmla="*/ 2160 w 11784"/>
              <a:gd name="T71" fmla="*/ 2159 h 11784"/>
              <a:gd name="T72" fmla="*/ 2478 w 11784"/>
              <a:gd name="T73" fmla="*/ 1852 h 11784"/>
              <a:gd name="T74" fmla="*/ 2805 w 11784"/>
              <a:gd name="T75" fmla="*/ 1555 h 11784"/>
              <a:gd name="T76" fmla="*/ 3142 w 11784"/>
              <a:gd name="T77" fmla="*/ 1269 h 11784"/>
              <a:gd name="T78" fmla="*/ 3489 w 11784"/>
              <a:gd name="T79" fmla="*/ 994 h 11784"/>
              <a:gd name="T80" fmla="*/ 3844 w 11784"/>
              <a:gd name="T81" fmla="*/ 730 h 11784"/>
              <a:gd name="T82" fmla="*/ 4209 w 11784"/>
              <a:gd name="T83" fmla="*/ 478 h 11784"/>
              <a:gd name="T84" fmla="*/ 4582 w 11784"/>
              <a:gd name="T85" fmla="*/ 237 h 11784"/>
              <a:gd name="T86" fmla="*/ 4772 w 11784"/>
              <a:gd name="T87" fmla="*/ 121 h 11784"/>
              <a:gd name="T88" fmla="*/ 4963 w 11784"/>
              <a:gd name="T89" fmla="*/ 9 h 11784"/>
              <a:gd name="T90" fmla="*/ 5000 w 11784"/>
              <a:gd name="T91" fmla="*/ 4 h 11784"/>
              <a:gd name="T92" fmla="*/ 5029 w 11784"/>
              <a:gd name="T93" fmla="*/ 26 h 11784"/>
              <a:gd name="T94" fmla="*/ 11773 w 11784"/>
              <a:gd name="T95" fmla="*/ 11707 h 11784"/>
              <a:gd name="T96" fmla="*/ 11765 w 11784"/>
              <a:gd name="T97" fmla="*/ 11765 h 11784"/>
              <a:gd name="T98" fmla="*/ 11707 w 11784"/>
              <a:gd name="T99" fmla="*/ 11773 h 11784"/>
              <a:gd name="T100" fmla="*/ 26 w 11784"/>
              <a:gd name="T101" fmla="*/ 5029 h 11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84" h="11784">
                <a:moveTo>
                  <a:pt x="11755" y="11690"/>
                </a:moveTo>
                <a:lnTo>
                  <a:pt x="11690" y="11755"/>
                </a:lnTo>
                <a:lnTo>
                  <a:pt x="4946" y="74"/>
                </a:lnTo>
                <a:lnTo>
                  <a:pt x="5012" y="91"/>
                </a:lnTo>
                <a:lnTo>
                  <a:pt x="4820" y="204"/>
                </a:lnTo>
                <a:lnTo>
                  <a:pt x="4632" y="319"/>
                </a:lnTo>
                <a:lnTo>
                  <a:pt x="4261" y="558"/>
                </a:lnTo>
                <a:lnTo>
                  <a:pt x="3899" y="809"/>
                </a:lnTo>
                <a:lnTo>
                  <a:pt x="3546" y="1071"/>
                </a:lnTo>
                <a:lnTo>
                  <a:pt x="3202" y="1344"/>
                </a:lnTo>
                <a:lnTo>
                  <a:pt x="2867" y="1629"/>
                </a:lnTo>
                <a:lnTo>
                  <a:pt x="2542" y="1923"/>
                </a:lnTo>
                <a:lnTo>
                  <a:pt x="2227" y="2228"/>
                </a:lnTo>
                <a:lnTo>
                  <a:pt x="1922" y="2543"/>
                </a:lnTo>
                <a:lnTo>
                  <a:pt x="1628" y="2868"/>
                </a:lnTo>
                <a:lnTo>
                  <a:pt x="1343" y="3203"/>
                </a:lnTo>
                <a:lnTo>
                  <a:pt x="1070" y="3547"/>
                </a:lnTo>
                <a:lnTo>
                  <a:pt x="808" y="3900"/>
                </a:lnTo>
                <a:lnTo>
                  <a:pt x="557" y="4262"/>
                </a:lnTo>
                <a:lnTo>
                  <a:pt x="318" y="4633"/>
                </a:lnTo>
                <a:lnTo>
                  <a:pt x="203" y="4821"/>
                </a:lnTo>
                <a:lnTo>
                  <a:pt x="91" y="5012"/>
                </a:lnTo>
                <a:lnTo>
                  <a:pt x="74" y="4946"/>
                </a:lnTo>
                <a:lnTo>
                  <a:pt x="11755" y="11690"/>
                </a:lnTo>
                <a:close/>
                <a:moveTo>
                  <a:pt x="26" y="5029"/>
                </a:moveTo>
                <a:cubicBezTo>
                  <a:pt x="15" y="5023"/>
                  <a:pt x="7" y="5012"/>
                  <a:pt x="4" y="5000"/>
                </a:cubicBezTo>
                <a:cubicBezTo>
                  <a:pt x="0" y="4987"/>
                  <a:pt x="2" y="4974"/>
                  <a:pt x="9" y="4963"/>
                </a:cubicBezTo>
                <a:lnTo>
                  <a:pt x="122" y="4771"/>
                </a:lnTo>
                <a:lnTo>
                  <a:pt x="238" y="4581"/>
                </a:lnTo>
                <a:lnTo>
                  <a:pt x="478" y="4208"/>
                </a:lnTo>
                <a:lnTo>
                  <a:pt x="731" y="3843"/>
                </a:lnTo>
                <a:lnTo>
                  <a:pt x="995" y="3487"/>
                </a:lnTo>
                <a:lnTo>
                  <a:pt x="1270" y="3141"/>
                </a:lnTo>
                <a:lnTo>
                  <a:pt x="1556" y="2804"/>
                </a:lnTo>
                <a:lnTo>
                  <a:pt x="1853" y="2477"/>
                </a:lnTo>
                <a:lnTo>
                  <a:pt x="2160" y="2159"/>
                </a:lnTo>
                <a:lnTo>
                  <a:pt x="2478" y="1852"/>
                </a:lnTo>
                <a:lnTo>
                  <a:pt x="2805" y="1555"/>
                </a:lnTo>
                <a:lnTo>
                  <a:pt x="3142" y="1269"/>
                </a:lnTo>
                <a:lnTo>
                  <a:pt x="3489" y="994"/>
                </a:lnTo>
                <a:lnTo>
                  <a:pt x="3844" y="730"/>
                </a:lnTo>
                <a:lnTo>
                  <a:pt x="4209" y="478"/>
                </a:lnTo>
                <a:lnTo>
                  <a:pt x="4582" y="237"/>
                </a:lnTo>
                <a:lnTo>
                  <a:pt x="4772" y="121"/>
                </a:lnTo>
                <a:lnTo>
                  <a:pt x="4963" y="9"/>
                </a:lnTo>
                <a:cubicBezTo>
                  <a:pt x="4974" y="2"/>
                  <a:pt x="4987" y="0"/>
                  <a:pt x="5000" y="4"/>
                </a:cubicBezTo>
                <a:cubicBezTo>
                  <a:pt x="5012" y="7"/>
                  <a:pt x="5023" y="15"/>
                  <a:pt x="5029" y="26"/>
                </a:cubicBezTo>
                <a:lnTo>
                  <a:pt x="11773" y="11707"/>
                </a:lnTo>
                <a:cubicBezTo>
                  <a:pt x="11784" y="11726"/>
                  <a:pt x="11781" y="11750"/>
                  <a:pt x="11765" y="11765"/>
                </a:cubicBezTo>
                <a:cubicBezTo>
                  <a:pt x="11750" y="11781"/>
                  <a:pt x="11726" y="11784"/>
                  <a:pt x="11707" y="11773"/>
                </a:cubicBezTo>
                <a:lnTo>
                  <a:pt x="26" y="5029"/>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44" name="Freeform 27"/>
          <p:cNvSpPr/>
          <p:nvPr/>
        </p:nvSpPr>
        <p:spPr bwMode="auto">
          <a:xfrm>
            <a:off x="5234021" y="1705040"/>
            <a:ext cx="861448" cy="1723960"/>
          </a:xfrm>
          <a:custGeom>
            <a:avLst/>
            <a:gdLst>
              <a:gd name="T0" fmla="*/ 6744 w 6744"/>
              <a:gd name="T1" fmla="*/ 13488 h 13488"/>
              <a:gd name="T2" fmla="*/ 6744 w 6744"/>
              <a:gd name="T3" fmla="*/ 0 h 13488"/>
              <a:gd name="T4" fmla="*/ 0 w 6744"/>
              <a:gd name="T5" fmla="*/ 1807 h 13488"/>
              <a:gd name="T6" fmla="*/ 6744 w 6744"/>
              <a:gd name="T7" fmla="*/ 13488 h 13488"/>
            </a:gdLst>
            <a:ahLst/>
            <a:cxnLst>
              <a:cxn ang="0">
                <a:pos x="T0" y="T1"/>
              </a:cxn>
              <a:cxn ang="0">
                <a:pos x="T2" y="T3"/>
              </a:cxn>
              <a:cxn ang="0">
                <a:pos x="T4" y="T5"/>
              </a:cxn>
              <a:cxn ang="0">
                <a:pos x="T6" y="T7"/>
              </a:cxn>
            </a:cxnLst>
            <a:rect l="0" t="0" r="r" b="b"/>
            <a:pathLst>
              <a:path w="6744" h="13488">
                <a:moveTo>
                  <a:pt x="6744" y="13488"/>
                </a:moveTo>
                <a:lnTo>
                  <a:pt x="6744" y="0"/>
                </a:lnTo>
                <a:cubicBezTo>
                  <a:pt x="4377" y="0"/>
                  <a:pt x="2051" y="623"/>
                  <a:pt x="0" y="1807"/>
                </a:cubicBezTo>
                <a:lnTo>
                  <a:pt x="6744" y="13488"/>
                </a:lnTo>
                <a:close/>
              </a:path>
            </a:pathLst>
          </a:custGeom>
          <a:solidFill>
            <a:srgbClr val="2EA7E0"/>
          </a:solidFill>
          <a:ln w="0">
            <a:noFill/>
            <a:prstDash val="solid"/>
            <a:round/>
          </a:ln>
        </p:spPr>
        <p:txBody>
          <a:bodyPr vert="horz" wrap="square" lIns="91440" tIns="45720" rIns="91440" bIns="45720" numCol="1" anchor="t" anchorCtr="0" compatLnSpc="1"/>
          <a:lstStyle/>
          <a:p>
            <a:endParaRPr lang="zh-CN" altLang="en-US"/>
          </a:p>
        </p:txBody>
      </p:sp>
      <p:sp>
        <p:nvSpPr>
          <p:cNvPr id="45" name="Freeform 28"/>
          <p:cNvSpPr>
            <a:spLocks noEditPoints="1"/>
          </p:cNvSpPr>
          <p:nvPr/>
        </p:nvSpPr>
        <p:spPr bwMode="auto">
          <a:xfrm>
            <a:off x="5227632" y="1698651"/>
            <a:ext cx="874226" cy="1736738"/>
          </a:xfrm>
          <a:custGeom>
            <a:avLst/>
            <a:gdLst>
              <a:gd name="T0" fmla="*/ 6745 w 6841"/>
              <a:gd name="T1" fmla="*/ 13536 h 13588"/>
              <a:gd name="T2" fmla="*/ 6794 w 6841"/>
              <a:gd name="T3" fmla="*/ 96 h 13588"/>
              <a:gd name="T4" fmla="*/ 6351 w 6841"/>
              <a:gd name="T5" fmla="*/ 103 h 13588"/>
              <a:gd name="T6" fmla="*/ 5911 w 6841"/>
              <a:gd name="T7" fmla="*/ 125 h 13588"/>
              <a:gd name="T8" fmla="*/ 5472 w 6841"/>
              <a:gd name="T9" fmla="*/ 161 h 13588"/>
              <a:gd name="T10" fmla="*/ 5035 w 6841"/>
              <a:gd name="T11" fmla="*/ 212 h 13588"/>
              <a:gd name="T12" fmla="*/ 4601 w 6841"/>
              <a:gd name="T13" fmla="*/ 276 h 13588"/>
              <a:gd name="T14" fmla="*/ 4169 w 6841"/>
              <a:gd name="T15" fmla="*/ 355 h 13588"/>
              <a:gd name="T16" fmla="*/ 3740 w 6841"/>
              <a:gd name="T17" fmla="*/ 447 h 13588"/>
              <a:gd name="T18" fmla="*/ 3314 w 6841"/>
              <a:gd name="T19" fmla="*/ 554 h 13588"/>
              <a:gd name="T20" fmla="*/ 2893 w 6841"/>
              <a:gd name="T21" fmla="*/ 674 h 13588"/>
              <a:gd name="T22" fmla="*/ 2475 w 6841"/>
              <a:gd name="T23" fmla="*/ 809 h 13588"/>
              <a:gd name="T24" fmla="*/ 2062 w 6841"/>
              <a:gd name="T25" fmla="*/ 956 h 13588"/>
              <a:gd name="T26" fmla="*/ 1653 w 6841"/>
              <a:gd name="T27" fmla="*/ 1117 h 13588"/>
              <a:gd name="T28" fmla="*/ 1250 w 6841"/>
              <a:gd name="T29" fmla="*/ 1292 h 13588"/>
              <a:gd name="T30" fmla="*/ 852 w 6841"/>
              <a:gd name="T31" fmla="*/ 1481 h 13588"/>
              <a:gd name="T32" fmla="*/ 459 w 6841"/>
              <a:gd name="T33" fmla="*/ 1682 h 13588"/>
              <a:gd name="T34" fmla="*/ 73 w 6841"/>
              <a:gd name="T35" fmla="*/ 1897 h 13588"/>
              <a:gd name="T36" fmla="*/ 6835 w 6841"/>
              <a:gd name="T37" fmla="*/ 13512 h 13588"/>
              <a:gd name="T38" fmla="*/ 3 w 6841"/>
              <a:gd name="T39" fmla="*/ 1842 h 13588"/>
              <a:gd name="T40" fmla="*/ 219 w 6841"/>
              <a:gd name="T41" fmla="*/ 1703 h 13588"/>
              <a:gd name="T42" fmla="*/ 612 w 6841"/>
              <a:gd name="T43" fmla="*/ 1494 h 13588"/>
              <a:gd name="T44" fmla="*/ 1010 w 6841"/>
              <a:gd name="T45" fmla="*/ 1298 h 13588"/>
              <a:gd name="T46" fmla="*/ 1413 w 6841"/>
              <a:gd name="T47" fmla="*/ 1115 h 13588"/>
              <a:gd name="T48" fmla="*/ 1823 w 6841"/>
              <a:gd name="T49" fmla="*/ 946 h 13588"/>
              <a:gd name="T50" fmla="*/ 2236 w 6841"/>
              <a:gd name="T51" fmla="*/ 790 h 13588"/>
              <a:gd name="T52" fmla="*/ 2655 w 6841"/>
              <a:gd name="T53" fmla="*/ 648 h 13588"/>
              <a:gd name="T54" fmla="*/ 3078 w 6841"/>
              <a:gd name="T55" fmla="*/ 520 h 13588"/>
              <a:gd name="T56" fmla="*/ 3504 w 6841"/>
              <a:gd name="T57" fmla="*/ 406 h 13588"/>
              <a:gd name="T58" fmla="*/ 3935 w 6841"/>
              <a:gd name="T59" fmla="*/ 305 h 13588"/>
              <a:gd name="T60" fmla="*/ 4368 w 6841"/>
              <a:gd name="T61" fmla="*/ 219 h 13588"/>
              <a:gd name="T62" fmla="*/ 4804 w 6841"/>
              <a:gd name="T63" fmla="*/ 147 h 13588"/>
              <a:gd name="T64" fmla="*/ 5243 w 6841"/>
              <a:gd name="T65" fmla="*/ 89 h 13588"/>
              <a:gd name="T66" fmla="*/ 5684 w 6841"/>
              <a:gd name="T67" fmla="*/ 46 h 13588"/>
              <a:gd name="T68" fmla="*/ 6127 w 6841"/>
              <a:gd name="T69" fmla="*/ 17 h 13588"/>
              <a:gd name="T70" fmla="*/ 6571 w 6841"/>
              <a:gd name="T71" fmla="*/ 2 h 13588"/>
              <a:gd name="T72" fmla="*/ 6827 w 6841"/>
              <a:gd name="T73" fmla="*/ 14 h 13588"/>
              <a:gd name="T74" fmla="*/ 6841 w 6841"/>
              <a:gd name="T75" fmla="*/ 13536 h 13588"/>
              <a:gd name="T76" fmla="*/ 6752 w 6841"/>
              <a:gd name="T77" fmla="*/ 13560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1" h="13588">
                <a:moveTo>
                  <a:pt x="6835" y="13512"/>
                </a:moveTo>
                <a:lnTo>
                  <a:pt x="6745" y="13536"/>
                </a:lnTo>
                <a:lnTo>
                  <a:pt x="6745" y="48"/>
                </a:lnTo>
                <a:lnTo>
                  <a:pt x="6794" y="96"/>
                </a:lnTo>
                <a:lnTo>
                  <a:pt x="6572" y="98"/>
                </a:lnTo>
                <a:lnTo>
                  <a:pt x="6351" y="103"/>
                </a:lnTo>
                <a:lnTo>
                  <a:pt x="6131" y="112"/>
                </a:lnTo>
                <a:lnTo>
                  <a:pt x="5911" y="125"/>
                </a:lnTo>
                <a:lnTo>
                  <a:pt x="5691" y="141"/>
                </a:lnTo>
                <a:lnTo>
                  <a:pt x="5472" y="161"/>
                </a:lnTo>
                <a:lnTo>
                  <a:pt x="5253" y="185"/>
                </a:lnTo>
                <a:lnTo>
                  <a:pt x="5035" y="212"/>
                </a:lnTo>
                <a:lnTo>
                  <a:pt x="4818" y="242"/>
                </a:lnTo>
                <a:lnTo>
                  <a:pt x="4601" y="276"/>
                </a:lnTo>
                <a:lnTo>
                  <a:pt x="4384" y="314"/>
                </a:lnTo>
                <a:lnTo>
                  <a:pt x="4169" y="355"/>
                </a:lnTo>
                <a:lnTo>
                  <a:pt x="3954" y="399"/>
                </a:lnTo>
                <a:lnTo>
                  <a:pt x="3740" y="447"/>
                </a:lnTo>
                <a:lnTo>
                  <a:pt x="3527" y="499"/>
                </a:lnTo>
                <a:lnTo>
                  <a:pt x="3314" y="554"/>
                </a:lnTo>
                <a:lnTo>
                  <a:pt x="3103" y="612"/>
                </a:lnTo>
                <a:lnTo>
                  <a:pt x="2893" y="674"/>
                </a:lnTo>
                <a:lnTo>
                  <a:pt x="2684" y="740"/>
                </a:lnTo>
                <a:lnTo>
                  <a:pt x="2475" y="809"/>
                </a:lnTo>
                <a:lnTo>
                  <a:pt x="2268" y="881"/>
                </a:lnTo>
                <a:lnTo>
                  <a:pt x="2062" y="956"/>
                </a:lnTo>
                <a:lnTo>
                  <a:pt x="1857" y="1035"/>
                </a:lnTo>
                <a:lnTo>
                  <a:pt x="1653" y="1117"/>
                </a:lnTo>
                <a:lnTo>
                  <a:pt x="1451" y="1203"/>
                </a:lnTo>
                <a:lnTo>
                  <a:pt x="1250" y="1292"/>
                </a:lnTo>
                <a:lnTo>
                  <a:pt x="1050" y="1385"/>
                </a:lnTo>
                <a:lnTo>
                  <a:pt x="852" y="1481"/>
                </a:lnTo>
                <a:lnTo>
                  <a:pt x="655" y="1580"/>
                </a:lnTo>
                <a:lnTo>
                  <a:pt x="459" y="1682"/>
                </a:lnTo>
                <a:lnTo>
                  <a:pt x="265" y="1788"/>
                </a:lnTo>
                <a:lnTo>
                  <a:pt x="73" y="1897"/>
                </a:lnTo>
                <a:lnTo>
                  <a:pt x="91" y="1831"/>
                </a:lnTo>
                <a:lnTo>
                  <a:pt x="6835" y="13512"/>
                </a:lnTo>
                <a:close/>
                <a:moveTo>
                  <a:pt x="8" y="1879"/>
                </a:moveTo>
                <a:cubicBezTo>
                  <a:pt x="2" y="1868"/>
                  <a:pt x="0" y="1855"/>
                  <a:pt x="3" y="1842"/>
                </a:cubicBezTo>
                <a:cubicBezTo>
                  <a:pt x="7" y="1830"/>
                  <a:pt x="15" y="1820"/>
                  <a:pt x="26" y="1813"/>
                </a:cubicBezTo>
                <a:lnTo>
                  <a:pt x="219" y="1703"/>
                </a:lnTo>
                <a:lnTo>
                  <a:pt x="415" y="1597"/>
                </a:lnTo>
                <a:lnTo>
                  <a:pt x="612" y="1494"/>
                </a:lnTo>
                <a:lnTo>
                  <a:pt x="810" y="1394"/>
                </a:lnTo>
                <a:lnTo>
                  <a:pt x="1010" y="1298"/>
                </a:lnTo>
                <a:lnTo>
                  <a:pt x="1211" y="1205"/>
                </a:lnTo>
                <a:lnTo>
                  <a:pt x="1413" y="1115"/>
                </a:lnTo>
                <a:lnTo>
                  <a:pt x="1618" y="1028"/>
                </a:lnTo>
                <a:lnTo>
                  <a:pt x="1823" y="946"/>
                </a:lnTo>
                <a:lnTo>
                  <a:pt x="2029" y="866"/>
                </a:lnTo>
                <a:lnTo>
                  <a:pt x="2236" y="790"/>
                </a:lnTo>
                <a:lnTo>
                  <a:pt x="2445" y="717"/>
                </a:lnTo>
                <a:lnTo>
                  <a:pt x="2655" y="648"/>
                </a:lnTo>
                <a:lnTo>
                  <a:pt x="2866" y="582"/>
                </a:lnTo>
                <a:lnTo>
                  <a:pt x="3078" y="520"/>
                </a:lnTo>
                <a:lnTo>
                  <a:pt x="3290" y="461"/>
                </a:lnTo>
                <a:lnTo>
                  <a:pt x="3504" y="406"/>
                </a:lnTo>
                <a:lnTo>
                  <a:pt x="3719" y="354"/>
                </a:lnTo>
                <a:lnTo>
                  <a:pt x="3935" y="305"/>
                </a:lnTo>
                <a:lnTo>
                  <a:pt x="4151" y="260"/>
                </a:lnTo>
                <a:lnTo>
                  <a:pt x="4368" y="219"/>
                </a:lnTo>
                <a:lnTo>
                  <a:pt x="4586" y="181"/>
                </a:lnTo>
                <a:lnTo>
                  <a:pt x="4804" y="147"/>
                </a:lnTo>
                <a:lnTo>
                  <a:pt x="5024" y="116"/>
                </a:lnTo>
                <a:lnTo>
                  <a:pt x="5243" y="89"/>
                </a:lnTo>
                <a:lnTo>
                  <a:pt x="5463" y="66"/>
                </a:lnTo>
                <a:lnTo>
                  <a:pt x="5684" y="46"/>
                </a:lnTo>
                <a:lnTo>
                  <a:pt x="5905" y="29"/>
                </a:lnTo>
                <a:lnTo>
                  <a:pt x="6127" y="17"/>
                </a:lnTo>
                <a:lnTo>
                  <a:pt x="6349" y="7"/>
                </a:lnTo>
                <a:lnTo>
                  <a:pt x="6571" y="2"/>
                </a:lnTo>
                <a:lnTo>
                  <a:pt x="6793" y="0"/>
                </a:lnTo>
                <a:cubicBezTo>
                  <a:pt x="6806" y="0"/>
                  <a:pt x="6818" y="5"/>
                  <a:pt x="6827" y="14"/>
                </a:cubicBezTo>
                <a:cubicBezTo>
                  <a:pt x="6836" y="23"/>
                  <a:pt x="6841" y="35"/>
                  <a:pt x="6841" y="48"/>
                </a:cubicBezTo>
                <a:lnTo>
                  <a:pt x="6841" y="13536"/>
                </a:lnTo>
                <a:cubicBezTo>
                  <a:pt x="6841" y="13558"/>
                  <a:pt x="6827" y="13577"/>
                  <a:pt x="6806" y="13583"/>
                </a:cubicBezTo>
                <a:cubicBezTo>
                  <a:pt x="6785" y="13588"/>
                  <a:pt x="6763" y="13579"/>
                  <a:pt x="6752" y="13560"/>
                </a:cubicBezTo>
                <a:lnTo>
                  <a:pt x="8" y="1879"/>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2" name="矩形 1"/>
          <p:cNvSpPr/>
          <p:nvPr/>
        </p:nvSpPr>
        <p:spPr>
          <a:xfrm>
            <a:off x="4885572" y="3244334"/>
            <a:ext cx="237566" cy="369332"/>
          </a:xfrm>
          <a:prstGeom prst="rect">
            <a:avLst/>
          </a:prstGeom>
        </p:spPr>
        <p:txBody>
          <a:bodyPr wrap="none">
            <a:spAutoFit/>
          </a:bodyPr>
          <a:lstStyle/>
          <a:p>
            <a:r>
              <a:rPr lang="zh-CN" altLang="en-US" dirty="0"/>
              <a:t> </a:t>
            </a:r>
            <a:endParaRPr lang="zh-CN" altLang="en-US" dirty="0"/>
          </a:p>
        </p:txBody>
      </p:sp>
      <p:sp>
        <p:nvSpPr>
          <p:cNvPr id="19" name="矩形 18"/>
          <p:cNvSpPr/>
          <p:nvPr/>
        </p:nvSpPr>
        <p:spPr>
          <a:xfrm>
            <a:off x="4597271" y="3613666"/>
            <a:ext cx="3092513" cy="461665"/>
          </a:xfrm>
          <a:prstGeom prst="rect">
            <a:avLst/>
          </a:prstGeom>
        </p:spPr>
        <p:txBody>
          <a:bodyPr wrap="none">
            <a:spAutoFit/>
          </a:bodyPr>
          <a:lstStyle/>
          <a:p>
            <a:r>
              <a:rPr lang="zh-CN" altLang="en-US" sz="2400" b="1" dirty="0">
                <a:solidFill>
                  <a:schemeClr val="bg1"/>
                </a:solidFill>
              </a:rPr>
              <a:t>第二篇  方针政策篇 </a:t>
            </a:r>
            <a:endParaRPr lang="zh-CN" altLang="en-US" sz="2400" b="1" dirty="0">
              <a:solidFill>
                <a:schemeClr val="bg1"/>
              </a:solidFill>
            </a:endParaRPr>
          </a:p>
        </p:txBody>
      </p:sp>
      <p:grpSp>
        <p:nvGrpSpPr>
          <p:cNvPr id="20" name="组合 28"/>
          <p:cNvGrpSpPr/>
          <p:nvPr/>
        </p:nvGrpSpPr>
        <p:grpSpPr>
          <a:xfrm>
            <a:off x="3450650" y="5341346"/>
            <a:ext cx="664429" cy="643114"/>
            <a:chOff x="3030538" y="663575"/>
            <a:chExt cx="1435101" cy="1389063"/>
          </a:xfrm>
          <a:solidFill>
            <a:schemeClr val="bg1"/>
          </a:solidFill>
        </p:grpSpPr>
        <p:sp>
          <p:nvSpPr>
            <p:cNvPr id="21" name="Freeform 11"/>
            <p:cNvSpPr>
              <a:spLocks noEditPoints="1"/>
            </p:cNvSpPr>
            <p:nvPr/>
          </p:nvSpPr>
          <p:spPr bwMode="auto">
            <a:xfrm>
              <a:off x="3030538" y="671513"/>
              <a:ext cx="1098550" cy="1103313"/>
            </a:xfrm>
            <a:custGeom>
              <a:avLst/>
              <a:gdLst>
                <a:gd name="T0" fmla="*/ 188 w 376"/>
                <a:gd name="T1" fmla="*/ 0 h 377"/>
                <a:gd name="T2" fmla="*/ 0 w 376"/>
                <a:gd name="T3" fmla="*/ 189 h 377"/>
                <a:gd name="T4" fmla="*/ 188 w 376"/>
                <a:gd name="T5" fmla="*/ 377 h 377"/>
                <a:gd name="T6" fmla="*/ 376 w 376"/>
                <a:gd name="T7" fmla="*/ 189 h 377"/>
                <a:gd name="T8" fmla="*/ 188 w 376"/>
                <a:gd name="T9" fmla="*/ 0 h 377"/>
                <a:gd name="T10" fmla="*/ 188 w 376"/>
                <a:gd name="T11" fmla="*/ 329 h 377"/>
                <a:gd name="T12" fmla="*/ 48 w 376"/>
                <a:gd name="T13" fmla="*/ 189 h 377"/>
                <a:gd name="T14" fmla="*/ 188 w 376"/>
                <a:gd name="T15" fmla="*/ 48 h 377"/>
                <a:gd name="T16" fmla="*/ 328 w 376"/>
                <a:gd name="T17" fmla="*/ 189 h 377"/>
                <a:gd name="T18" fmla="*/ 188 w 376"/>
                <a:gd name="T19" fmla="*/ 329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377">
                  <a:moveTo>
                    <a:pt x="188" y="0"/>
                  </a:moveTo>
                  <a:cubicBezTo>
                    <a:pt x="84" y="0"/>
                    <a:pt x="0" y="85"/>
                    <a:pt x="0" y="189"/>
                  </a:cubicBezTo>
                  <a:cubicBezTo>
                    <a:pt x="0" y="292"/>
                    <a:pt x="84" y="377"/>
                    <a:pt x="188" y="377"/>
                  </a:cubicBezTo>
                  <a:cubicBezTo>
                    <a:pt x="292" y="377"/>
                    <a:pt x="376" y="292"/>
                    <a:pt x="376" y="189"/>
                  </a:cubicBezTo>
                  <a:cubicBezTo>
                    <a:pt x="376" y="85"/>
                    <a:pt x="292" y="0"/>
                    <a:pt x="188" y="0"/>
                  </a:cubicBezTo>
                  <a:close/>
                  <a:moveTo>
                    <a:pt x="188" y="329"/>
                  </a:moveTo>
                  <a:cubicBezTo>
                    <a:pt x="111" y="329"/>
                    <a:pt x="48" y="266"/>
                    <a:pt x="48" y="189"/>
                  </a:cubicBezTo>
                  <a:cubicBezTo>
                    <a:pt x="48" y="111"/>
                    <a:pt x="111" y="48"/>
                    <a:pt x="188" y="48"/>
                  </a:cubicBezTo>
                  <a:cubicBezTo>
                    <a:pt x="265" y="48"/>
                    <a:pt x="328" y="111"/>
                    <a:pt x="328" y="189"/>
                  </a:cubicBezTo>
                  <a:cubicBezTo>
                    <a:pt x="328" y="266"/>
                    <a:pt x="265" y="329"/>
                    <a:pt x="188" y="3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2"/>
            <p:cNvSpPr/>
            <p:nvPr/>
          </p:nvSpPr>
          <p:spPr bwMode="auto">
            <a:xfrm>
              <a:off x="3933826" y="1538288"/>
              <a:ext cx="111125" cy="115888"/>
            </a:xfrm>
            <a:custGeom>
              <a:avLst/>
              <a:gdLst>
                <a:gd name="T0" fmla="*/ 34 w 38"/>
                <a:gd name="T1" fmla="*/ 4 h 40"/>
                <a:gd name="T2" fmla="*/ 34 w 38"/>
                <a:gd name="T3" fmla="*/ 19 h 40"/>
                <a:gd name="T4" fmla="*/ 19 w 38"/>
                <a:gd name="T5" fmla="*/ 35 h 40"/>
                <a:gd name="T6" fmla="*/ 4 w 38"/>
                <a:gd name="T7" fmla="*/ 36 h 40"/>
                <a:gd name="T8" fmla="*/ 4 w 38"/>
                <a:gd name="T9" fmla="*/ 36 h 40"/>
                <a:gd name="T10" fmla="*/ 5 w 38"/>
                <a:gd name="T11" fmla="*/ 21 h 40"/>
                <a:gd name="T12" fmla="*/ 19 w 38"/>
                <a:gd name="T13" fmla="*/ 6 h 40"/>
                <a:gd name="T14" fmla="*/ 34 w 38"/>
                <a:gd name="T15" fmla="*/ 4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0">
                  <a:moveTo>
                    <a:pt x="34" y="4"/>
                  </a:moveTo>
                  <a:cubicBezTo>
                    <a:pt x="38" y="8"/>
                    <a:pt x="38" y="15"/>
                    <a:pt x="34" y="19"/>
                  </a:cubicBezTo>
                  <a:cubicBezTo>
                    <a:pt x="19" y="35"/>
                    <a:pt x="19" y="35"/>
                    <a:pt x="19" y="35"/>
                  </a:cubicBezTo>
                  <a:cubicBezTo>
                    <a:pt x="15" y="39"/>
                    <a:pt x="8" y="40"/>
                    <a:pt x="4" y="36"/>
                  </a:cubicBezTo>
                  <a:cubicBezTo>
                    <a:pt x="4" y="36"/>
                    <a:pt x="4" y="36"/>
                    <a:pt x="4" y="36"/>
                  </a:cubicBezTo>
                  <a:cubicBezTo>
                    <a:pt x="0" y="32"/>
                    <a:pt x="1" y="26"/>
                    <a:pt x="5" y="21"/>
                  </a:cubicBezTo>
                  <a:cubicBezTo>
                    <a:pt x="19" y="6"/>
                    <a:pt x="19" y="6"/>
                    <a:pt x="19" y="6"/>
                  </a:cubicBezTo>
                  <a:cubicBezTo>
                    <a:pt x="24" y="1"/>
                    <a:pt x="30" y="0"/>
                    <a:pt x="3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3"/>
            <p:cNvSpPr/>
            <p:nvPr/>
          </p:nvSpPr>
          <p:spPr bwMode="auto">
            <a:xfrm>
              <a:off x="3971926" y="1573213"/>
              <a:ext cx="493713" cy="479425"/>
            </a:xfrm>
            <a:custGeom>
              <a:avLst/>
              <a:gdLst>
                <a:gd name="T0" fmla="*/ 163 w 169"/>
                <a:gd name="T1" fmla="*/ 104 h 164"/>
                <a:gd name="T2" fmla="*/ 162 w 169"/>
                <a:gd name="T3" fmla="*/ 129 h 164"/>
                <a:gd name="T4" fmla="*/ 137 w 169"/>
                <a:gd name="T5" fmla="*/ 155 h 164"/>
                <a:gd name="T6" fmla="*/ 112 w 169"/>
                <a:gd name="T7" fmla="*/ 158 h 164"/>
                <a:gd name="T8" fmla="*/ 112 w 169"/>
                <a:gd name="T9" fmla="*/ 158 h 164"/>
                <a:gd name="T10" fmla="*/ 7 w 169"/>
                <a:gd name="T11" fmla="*/ 33 h 164"/>
                <a:gd name="T12" fmla="*/ 32 w 169"/>
                <a:gd name="T13" fmla="*/ 7 h 164"/>
                <a:gd name="T14" fmla="*/ 163 w 169"/>
                <a:gd name="T15" fmla="*/ 10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64">
                  <a:moveTo>
                    <a:pt x="163" y="104"/>
                  </a:moveTo>
                  <a:cubicBezTo>
                    <a:pt x="169" y="110"/>
                    <a:pt x="169" y="121"/>
                    <a:pt x="162" y="129"/>
                  </a:cubicBezTo>
                  <a:cubicBezTo>
                    <a:pt x="137" y="155"/>
                    <a:pt x="137" y="155"/>
                    <a:pt x="137" y="155"/>
                  </a:cubicBezTo>
                  <a:cubicBezTo>
                    <a:pt x="130" y="163"/>
                    <a:pt x="119" y="164"/>
                    <a:pt x="112" y="158"/>
                  </a:cubicBezTo>
                  <a:cubicBezTo>
                    <a:pt x="112" y="158"/>
                    <a:pt x="112" y="158"/>
                    <a:pt x="112" y="158"/>
                  </a:cubicBezTo>
                  <a:cubicBezTo>
                    <a:pt x="105" y="151"/>
                    <a:pt x="0" y="41"/>
                    <a:pt x="7" y="33"/>
                  </a:cubicBezTo>
                  <a:cubicBezTo>
                    <a:pt x="32" y="7"/>
                    <a:pt x="32" y="7"/>
                    <a:pt x="32" y="7"/>
                  </a:cubicBezTo>
                  <a:cubicBezTo>
                    <a:pt x="39" y="0"/>
                    <a:pt x="156" y="97"/>
                    <a:pt x="163"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4"/>
            <p:cNvSpPr/>
            <p:nvPr/>
          </p:nvSpPr>
          <p:spPr bwMode="auto">
            <a:xfrm>
              <a:off x="4000501" y="771525"/>
              <a:ext cx="271463" cy="58738"/>
            </a:xfrm>
            <a:custGeom>
              <a:avLst/>
              <a:gdLst>
                <a:gd name="T0" fmla="*/ 93 w 93"/>
                <a:gd name="T1" fmla="*/ 10 h 20"/>
                <a:gd name="T2" fmla="*/ 83 w 93"/>
                <a:gd name="T3" fmla="*/ 20 h 20"/>
                <a:gd name="T4" fmla="*/ 9 w 93"/>
                <a:gd name="T5" fmla="*/ 20 h 20"/>
                <a:gd name="T6" fmla="*/ 0 w 93"/>
                <a:gd name="T7" fmla="*/ 10 h 20"/>
                <a:gd name="T8" fmla="*/ 0 w 93"/>
                <a:gd name="T9" fmla="*/ 10 h 20"/>
                <a:gd name="T10" fmla="*/ 9 w 93"/>
                <a:gd name="T11" fmla="*/ 0 h 20"/>
                <a:gd name="T12" fmla="*/ 83 w 93"/>
                <a:gd name="T13" fmla="*/ 0 h 20"/>
                <a:gd name="T14" fmla="*/ 93 w 93"/>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20">
                  <a:moveTo>
                    <a:pt x="93" y="10"/>
                  </a:moveTo>
                  <a:cubicBezTo>
                    <a:pt x="93" y="15"/>
                    <a:pt x="89" y="20"/>
                    <a:pt x="83" y="20"/>
                  </a:cubicBezTo>
                  <a:cubicBezTo>
                    <a:pt x="9" y="20"/>
                    <a:pt x="9" y="20"/>
                    <a:pt x="9" y="20"/>
                  </a:cubicBezTo>
                  <a:cubicBezTo>
                    <a:pt x="4" y="20"/>
                    <a:pt x="0" y="15"/>
                    <a:pt x="0" y="10"/>
                  </a:cubicBezTo>
                  <a:cubicBezTo>
                    <a:pt x="0" y="10"/>
                    <a:pt x="0" y="10"/>
                    <a:pt x="0" y="10"/>
                  </a:cubicBezTo>
                  <a:cubicBezTo>
                    <a:pt x="0" y="4"/>
                    <a:pt x="4" y="0"/>
                    <a:pt x="9" y="0"/>
                  </a:cubicBezTo>
                  <a:cubicBezTo>
                    <a:pt x="83" y="0"/>
                    <a:pt x="83" y="0"/>
                    <a:pt x="83" y="0"/>
                  </a:cubicBezTo>
                  <a:cubicBezTo>
                    <a:pt x="89" y="0"/>
                    <a:pt x="93" y="4"/>
                    <a:pt x="9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5"/>
            <p:cNvSpPr/>
            <p:nvPr/>
          </p:nvSpPr>
          <p:spPr bwMode="auto">
            <a:xfrm>
              <a:off x="4108451" y="663575"/>
              <a:ext cx="55563" cy="271463"/>
            </a:xfrm>
            <a:custGeom>
              <a:avLst/>
              <a:gdLst>
                <a:gd name="T0" fmla="*/ 9 w 19"/>
                <a:gd name="T1" fmla="*/ 0 h 93"/>
                <a:gd name="T2" fmla="*/ 19 w 19"/>
                <a:gd name="T3" fmla="*/ 10 h 93"/>
                <a:gd name="T4" fmla="*/ 19 w 19"/>
                <a:gd name="T5" fmla="*/ 84 h 93"/>
                <a:gd name="T6" fmla="*/ 9 w 19"/>
                <a:gd name="T7" fmla="*/ 93 h 93"/>
                <a:gd name="T8" fmla="*/ 9 w 19"/>
                <a:gd name="T9" fmla="*/ 93 h 93"/>
                <a:gd name="T10" fmla="*/ 0 w 19"/>
                <a:gd name="T11" fmla="*/ 84 h 93"/>
                <a:gd name="T12" fmla="*/ 0 w 19"/>
                <a:gd name="T13" fmla="*/ 10 h 93"/>
                <a:gd name="T14" fmla="*/ 9 w 19"/>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93">
                  <a:moveTo>
                    <a:pt x="9" y="0"/>
                  </a:moveTo>
                  <a:cubicBezTo>
                    <a:pt x="15" y="0"/>
                    <a:pt x="19" y="4"/>
                    <a:pt x="19" y="10"/>
                  </a:cubicBezTo>
                  <a:cubicBezTo>
                    <a:pt x="19" y="84"/>
                    <a:pt x="19" y="84"/>
                    <a:pt x="19" y="84"/>
                  </a:cubicBezTo>
                  <a:cubicBezTo>
                    <a:pt x="19" y="89"/>
                    <a:pt x="15" y="93"/>
                    <a:pt x="9" y="93"/>
                  </a:cubicBezTo>
                  <a:cubicBezTo>
                    <a:pt x="9" y="93"/>
                    <a:pt x="9" y="93"/>
                    <a:pt x="9" y="93"/>
                  </a:cubicBezTo>
                  <a:cubicBezTo>
                    <a:pt x="4" y="93"/>
                    <a:pt x="0" y="89"/>
                    <a:pt x="0" y="84"/>
                  </a:cubicBezTo>
                  <a:cubicBezTo>
                    <a:pt x="0" y="10"/>
                    <a:pt x="0" y="10"/>
                    <a:pt x="0" y="10"/>
                  </a:cubicBezTo>
                  <a:cubicBezTo>
                    <a:pt x="0" y="4"/>
                    <a:pt x="4"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6"/>
            <p:cNvSpPr/>
            <p:nvPr/>
          </p:nvSpPr>
          <p:spPr bwMode="auto">
            <a:xfrm>
              <a:off x="3590926" y="844550"/>
              <a:ext cx="354013" cy="287338"/>
            </a:xfrm>
            <a:custGeom>
              <a:avLst/>
              <a:gdLst>
                <a:gd name="T0" fmla="*/ 105 w 121"/>
                <a:gd name="T1" fmla="*/ 93 h 98"/>
                <a:gd name="T2" fmla="*/ 7 w 121"/>
                <a:gd name="T3" fmla="*/ 15 h 98"/>
                <a:gd name="T4" fmla="*/ 7 w 121"/>
                <a:gd name="T5" fmla="*/ 15 h 98"/>
                <a:gd name="T6" fmla="*/ 1 w 121"/>
                <a:gd name="T7" fmla="*/ 7 h 98"/>
                <a:gd name="T8" fmla="*/ 1 w 121"/>
                <a:gd name="T9" fmla="*/ 7 h 98"/>
                <a:gd name="T10" fmla="*/ 9 w 121"/>
                <a:gd name="T11" fmla="*/ 0 h 98"/>
                <a:gd name="T12" fmla="*/ 9 w 121"/>
                <a:gd name="T13" fmla="*/ 0 h 98"/>
                <a:gd name="T14" fmla="*/ 119 w 121"/>
                <a:gd name="T15" fmla="*/ 88 h 98"/>
                <a:gd name="T16" fmla="*/ 119 w 121"/>
                <a:gd name="T17" fmla="*/ 88 h 98"/>
                <a:gd name="T18" fmla="*/ 115 w 121"/>
                <a:gd name="T19" fmla="*/ 98 h 98"/>
                <a:gd name="T20" fmla="*/ 115 w 121"/>
                <a:gd name="T21" fmla="*/ 98 h 98"/>
                <a:gd name="T22" fmla="*/ 112 w 121"/>
                <a:gd name="T23" fmla="*/ 98 h 98"/>
                <a:gd name="T24" fmla="*/ 112 w 121"/>
                <a:gd name="T25" fmla="*/ 98 h 98"/>
                <a:gd name="T26" fmla="*/ 105 w 121"/>
                <a:gd name="T27"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 h="98">
                  <a:moveTo>
                    <a:pt x="105" y="93"/>
                  </a:moveTo>
                  <a:cubicBezTo>
                    <a:pt x="91" y="51"/>
                    <a:pt x="53" y="19"/>
                    <a:pt x="7" y="15"/>
                  </a:cubicBezTo>
                  <a:cubicBezTo>
                    <a:pt x="7" y="15"/>
                    <a:pt x="7" y="15"/>
                    <a:pt x="7" y="15"/>
                  </a:cubicBezTo>
                  <a:cubicBezTo>
                    <a:pt x="3" y="14"/>
                    <a:pt x="0" y="11"/>
                    <a:pt x="1" y="7"/>
                  </a:cubicBezTo>
                  <a:cubicBezTo>
                    <a:pt x="1" y="7"/>
                    <a:pt x="1" y="7"/>
                    <a:pt x="1" y="7"/>
                  </a:cubicBezTo>
                  <a:cubicBezTo>
                    <a:pt x="1" y="3"/>
                    <a:pt x="5" y="0"/>
                    <a:pt x="9" y="0"/>
                  </a:cubicBezTo>
                  <a:cubicBezTo>
                    <a:pt x="9" y="0"/>
                    <a:pt x="9" y="0"/>
                    <a:pt x="9" y="0"/>
                  </a:cubicBezTo>
                  <a:cubicBezTo>
                    <a:pt x="61" y="5"/>
                    <a:pt x="103" y="41"/>
                    <a:pt x="119" y="88"/>
                  </a:cubicBezTo>
                  <a:cubicBezTo>
                    <a:pt x="119" y="88"/>
                    <a:pt x="119" y="88"/>
                    <a:pt x="119" y="88"/>
                  </a:cubicBezTo>
                  <a:cubicBezTo>
                    <a:pt x="121" y="92"/>
                    <a:pt x="118" y="96"/>
                    <a:pt x="115" y="98"/>
                  </a:cubicBezTo>
                  <a:cubicBezTo>
                    <a:pt x="115" y="98"/>
                    <a:pt x="115" y="98"/>
                    <a:pt x="115" y="98"/>
                  </a:cubicBezTo>
                  <a:cubicBezTo>
                    <a:pt x="114" y="98"/>
                    <a:pt x="113" y="98"/>
                    <a:pt x="112" y="98"/>
                  </a:cubicBezTo>
                  <a:cubicBezTo>
                    <a:pt x="112" y="98"/>
                    <a:pt x="112" y="98"/>
                    <a:pt x="112" y="98"/>
                  </a:cubicBezTo>
                  <a:cubicBezTo>
                    <a:pt x="109" y="98"/>
                    <a:pt x="106" y="96"/>
                    <a:pt x="105"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Oval 17"/>
            <p:cNvSpPr>
              <a:spLocks noChangeArrowheads="1"/>
            </p:cNvSpPr>
            <p:nvPr/>
          </p:nvSpPr>
          <p:spPr bwMode="auto">
            <a:xfrm>
              <a:off x="3906838" y="1149350"/>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430360" y="1489691"/>
            <a:ext cx="4854624" cy="369332"/>
          </a:xfrm>
          <a:prstGeom prst="rect">
            <a:avLst/>
          </a:prstGeom>
          <a:noFill/>
        </p:spPr>
        <p:txBody>
          <a:bodyPr wrap="square" rtlCol="0">
            <a:spAutoFit/>
          </a:bodyPr>
          <a:lstStyle/>
          <a:p>
            <a:r>
              <a:rPr lang="zh-CN" altLang="en-US" b="1" dirty="0"/>
              <a:t>一、全面推进依法治国的重大意义</a:t>
            </a:r>
            <a:endParaRPr lang="zh-CN" altLang="en-US" b="1" dirty="0"/>
          </a:p>
        </p:txBody>
      </p:sp>
      <p:sp>
        <p:nvSpPr>
          <p:cNvPr id="22" name="矩形 21"/>
          <p:cNvSpPr/>
          <p:nvPr/>
        </p:nvSpPr>
        <p:spPr>
          <a:xfrm>
            <a:off x="1430360" y="1915158"/>
            <a:ext cx="9708668" cy="1530291"/>
          </a:xfrm>
          <a:prstGeom prst="rect">
            <a:avLst/>
          </a:prstGeom>
        </p:spPr>
        <p:txBody>
          <a:bodyPr wrap="square">
            <a:spAutoFit/>
          </a:bodyPr>
          <a:lstStyle/>
          <a:p>
            <a:pPr indent="457200">
              <a:lnSpc>
                <a:spcPct val="150000"/>
              </a:lnSpc>
            </a:pPr>
            <a:r>
              <a:rPr lang="en-US" altLang="zh-CN" sz="1600" dirty="0"/>
              <a:t>2014 </a:t>
            </a:r>
            <a:r>
              <a:rPr lang="zh-CN" altLang="en-US" sz="1600" dirty="0"/>
              <a:t>年 </a:t>
            </a:r>
            <a:r>
              <a:rPr lang="en-US" altLang="zh-CN" sz="1600" dirty="0"/>
              <a:t>10 </a:t>
            </a:r>
            <a:r>
              <a:rPr lang="zh-CN" altLang="en-US" sz="1600" dirty="0"/>
              <a:t>月 </a:t>
            </a:r>
            <a:r>
              <a:rPr lang="en-US" altLang="zh-CN" sz="1600" dirty="0"/>
              <a:t>20 </a:t>
            </a:r>
            <a:r>
              <a:rPr lang="zh-CN" altLang="en-US" sz="1600" dirty="0"/>
              <a:t>日，党的十八届四中全会在北京召开，这是中国共产党第一次专题研究依法治国问题的中央全会。会议审议通过的</a:t>
            </a:r>
            <a:r>
              <a:rPr lang="en-US" altLang="zh-CN" sz="1600" dirty="0"/>
              <a:t>《</a:t>
            </a:r>
            <a:r>
              <a:rPr lang="zh-CN" altLang="en-US" sz="1600" dirty="0"/>
              <a:t>中共中央关于 全面推进依法治国若干重大问题的决定</a:t>
            </a:r>
            <a:r>
              <a:rPr lang="en-US" altLang="zh-CN" sz="1600" dirty="0"/>
              <a:t>》</a:t>
            </a:r>
            <a:r>
              <a:rPr lang="zh-CN" altLang="en-US" sz="1600" dirty="0"/>
              <a:t>，在深刻总结 社会主义法治建设历史经验的基础上，对全面推进依法治国做出了新论断、 新部署，这是当代中国法治建设史上的重要里程碑，具有重大的现实意义和 深远的历史意义。 </a:t>
            </a:r>
            <a:endParaRPr lang="zh-CN" altLang="en-US" sz="1600" dirty="0"/>
          </a:p>
        </p:txBody>
      </p:sp>
      <p:graphicFrame>
        <p:nvGraphicFramePr>
          <p:cNvPr id="8" name="图示 7"/>
          <p:cNvGraphicFramePr/>
          <p:nvPr/>
        </p:nvGraphicFramePr>
        <p:xfrm>
          <a:off x="1364776" y="3445449"/>
          <a:ext cx="9662615" cy="318376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文本框 19"/>
          <p:cNvSpPr txBox="1"/>
          <p:nvPr/>
        </p:nvSpPr>
        <p:spPr>
          <a:xfrm>
            <a:off x="5343287" y="928046"/>
            <a:ext cx="1502013" cy="369332"/>
          </a:xfrm>
          <a:prstGeom prst="rect">
            <a:avLst/>
          </a:prstGeom>
          <a:noFill/>
        </p:spPr>
        <p:txBody>
          <a:bodyPr wrap="square" rtlCol="0">
            <a:spAutoFit/>
          </a:bodyPr>
          <a:lstStyle/>
          <a:p>
            <a:r>
              <a:rPr lang="zh-CN" altLang="en-US" b="1" dirty="0"/>
              <a:t>第一节 概述</a:t>
            </a:r>
            <a:endParaRPr lang="zh-CN" altLang="en-US" b="1"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84357" y="1061589"/>
            <a:ext cx="8748471" cy="369332"/>
          </a:xfrm>
          <a:prstGeom prst="rect">
            <a:avLst/>
          </a:prstGeom>
          <a:noFill/>
        </p:spPr>
        <p:txBody>
          <a:bodyPr wrap="square" rtlCol="0">
            <a:spAutoFit/>
          </a:bodyPr>
          <a:lstStyle/>
          <a:p>
            <a:pPr algn="ctr"/>
            <a:r>
              <a:rPr lang="zh-CN" altLang="en-US" b="1" dirty="0"/>
              <a:t>第一节  习近平关于文化和旅游工作的重要论述</a:t>
            </a:r>
            <a:endParaRPr lang="zh-CN" altLang="en-US" b="1" dirty="0"/>
          </a:p>
        </p:txBody>
      </p:sp>
      <p:graphicFrame>
        <p:nvGraphicFramePr>
          <p:cNvPr id="5" name="图示 4"/>
          <p:cNvGraphicFramePr/>
          <p:nvPr/>
        </p:nvGraphicFramePr>
        <p:xfrm>
          <a:off x="1028941" y="2846522"/>
          <a:ext cx="10491727" cy="33103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7" name="文本框 6"/>
          <p:cNvSpPr txBox="1"/>
          <p:nvPr/>
        </p:nvSpPr>
        <p:spPr>
          <a:xfrm>
            <a:off x="587898" y="1558242"/>
            <a:ext cx="10932770" cy="1160959"/>
          </a:xfrm>
          <a:prstGeom prst="rect">
            <a:avLst/>
          </a:prstGeom>
          <a:noFill/>
        </p:spPr>
        <p:txBody>
          <a:bodyPr wrap="square">
            <a:spAutoFit/>
          </a:bodyPr>
          <a:lstStyle/>
          <a:p>
            <a:pPr indent="457200">
              <a:lnSpc>
                <a:spcPct val="150000"/>
              </a:lnSpc>
            </a:pPr>
            <a:r>
              <a:rPr lang="zh-CN" altLang="en-US" sz="1600" dirty="0"/>
              <a:t>党的十八大以来，以习近平总书记为核心的党中央高度重视文化和旅游工作。习近平总书记围绕文化和旅游工作，发表了一系列重要论述，科学系统诠释了新时代文化建设和旅游发展工作的一系列方向性、根本性、全局性 问题，提出了一系列新思想、新论断、新要求，为我国文化和旅游高质量发展提供了根本遵循。</a:t>
            </a:r>
            <a:endParaRPr lang="zh-CN" altLang="en-US" sz="16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71444" y="1061111"/>
            <a:ext cx="8748471" cy="369332"/>
          </a:xfrm>
          <a:prstGeom prst="rect">
            <a:avLst/>
          </a:prstGeom>
          <a:noFill/>
        </p:spPr>
        <p:txBody>
          <a:bodyPr wrap="square" rtlCol="0">
            <a:spAutoFit/>
          </a:bodyPr>
          <a:lstStyle/>
          <a:p>
            <a:pPr algn="ctr"/>
            <a:r>
              <a:rPr lang="zh-CN" altLang="en-US" b="1" dirty="0"/>
              <a:t>第二节 </a:t>
            </a:r>
            <a:r>
              <a:rPr lang="en-US" altLang="zh-CN" b="1" dirty="0"/>
              <a:t> </a:t>
            </a:r>
            <a:r>
              <a:rPr lang="zh-CN" altLang="en-US" b="1" dirty="0"/>
              <a:t>国务院办公厅关于加强旅游市场综合监管的通知</a:t>
            </a:r>
            <a:endParaRPr lang="zh-CN" altLang="en-US" b="1" dirty="0"/>
          </a:p>
        </p:txBody>
      </p:sp>
      <p:grpSp>
        <p:nvGrpSpPr>
          <p:cNvPr id="14" name="组合 13"/>
          <p:cNvGrpSpPr/>
          <p:nvPr/>
        </p:nvGrpSpPr>
        <p:grpSpPr>
          <a:xfrm>
            <a:off x="533400" y="2086633"/>
            <a:ext cx="2688700" cy="777547"/>
            <a:chOff x="3631" y="33696"/>
            <a:chExt cx="2183653" cy="777547"/>
          </a:xfrm>
        </p:grpSpPr>
        <p:sp>
          <p:nvSpPr>
            <p:cNvPr id="45" name="矩形 44"/>
            <p:cNvSpPr/>
            <p:nvPr/>
          </p:nvSpPr>
          <p:spPr>
            <a:xfrm>
              <a:off x="3631" y="33696"/>
              <a:ext cx="2183653" cy="777547"/>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矩形 45"/>
            <p:cNvSpPr/>
            <p:nvPr/>
          </p:nvSpPr>
          <p:spPr>
            <a:xfrm>
              <a:off x="3631" y="33696"/>
              <a:ext cx="2183653" cy="7775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US" sz="1600" kern="1200" dirty="0"/>
                <a:t>1. </a:t>
              </a:r>
              <a:r>
                <a:rPr lang="zh-CN" sz="1600" kern="1200" dirty="0"/>
                <a:t>依法落实旅游市场监管责任</a:t>
              </a:r>
              <a:endParaRPr lang="zh-CN" sz="1600" kern="1200" dirty="0"/>
            </a:p>
          </p:txBody>
        </p:sp>
      </p:grpSp>
      <p:grpSp>
        <p:nvGrpSpPr>
          <p:cNvPr id="15" name="组合 14"/>
          <p:cNvGrpSpPr/>
          <p:nvPr/>
        </p:nvGrpSpPr>
        <p:grpSpPr>
          <a:xfrm>
            <a:off x="533400" y="2864180"/>
            <a:ext cx="2688700" cy="3841041"/>
            <a:chOff x="3631" y="811243"/>
            <a:chExt cx="2183653" cy="4323375"/>
          </a:xfrm>
        </p:grpSpPr>
        <p:sp>
          <p:nvSpPr>
            <p:cNvPr id="43" name="矩形 42"/>
            <p:cNvSpPr/>
            <p:nvPr/>
          </p:nvSpPr>
          <p:spPr>
            <a:xfrm>
              <a:off x="3631" y="811244"/>
              <a:ext cx="2183653" cy="3693347"/>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4" name="矩形 43"/>
            <p:cNvSpPr/>
            <p:nvPr/>
          </p:nvSpPr>
          <p:spPr>
            <a:xfrm>
              <a:off x="3631" y="811243"/>
              <a:ext cx="2183653" cy="43233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0" lvl="1" algn="l" defTabSz="711200" rtl="0">
                <a:spcBef>
                  <a:spcPct val="0"/>
                </a:spcBef>
                <a:spcAft>
                  <a:spcPct val="15000"/>
                </a:spcAft>
              </a:pPr>
              <a:r>
                <a:rPr lang="zh-CN" sz="1600" kern="1200" dirty="0"/>
                <a:t>（</a:t>
              </a:r>
              <a:r>
                <a:rPr lang="en-US" sz="1600" kern="1200" dirty="0"/>
                <a:t>1</a:t>
              </a:r>
              <a:r>
                <a:rPr lang="zh-CN" sz="1600" kern="1200" dirty="0"/>
                <a:t>）强化政府的领导责任</a:t>
              </a:r>
              <a:endParaRPr lang="zh-CN" sz="1600" kern="1200" dirty="0"/>
            </a:p>
            <a:p>
              <a:pPr marL="0" lvl="1" algn="l" defTabSz="711200" rtl="0">
                <a:spcBef>
                  <a:spcPct val="0"/>
                </a:spcBef>
                <a:spcAft>
                  <a:spcPct val="15000"/>
                </a:spcAft>
              </a:pPr>
              <a:r>
                <a:rPr lang="zh-CN" sz="1600" kern="1200" dirty="0"/>
                <a:t>（</a:t>
              </a:r>
              <a:r>
                <a:rPr lang="en-US" sz="1600" kern="1200" dirty="0"/>
                <a:t>2</a:t>
              </a:r>
              <a:r>
                <a:rPr lang="zh-CN" sz="1600" kern="1200" dirty="0"/>
                <a:t>）明确各相关部门的监管责任</a:t>
              </a:r>
              <a:endParaRPr lang="zh-CN" sz="1600" kern="1200" dirty="0"/>
            </a:p>
            <a:p>
              <a:pPr marL="0" lvl="1" algn="l" defTabSz="711200" rtl="0">
                <a:spcBef>
                  <a:spcPct val="0"/>
                </a:spcBef>
                <a:spcAft>
                  <a:spcPct val="15000"/>
                </a:spcAft>
              </a:pPr>
              <a:r>
                <a:rPr lang="zh-CN" sz="1600" kern="1200" dirty="0"/>
                <a:t>（</a:t>
              </a:r>
              <a:r>
                <a:rPr lang="en-US" sz="1600" kern="1200" dirty="0"/>
                <a:t>3</a:t>
              </a:r>
              <a:r>
                <a:rPr lang="zh-CN" sz="1600" kern="1200" dirty="0"/>
                <a:t>）落实旅游企业的主体责任</a:t>
              </a:r>
              <a:endParaRPr lang="zh-CN" sz="1600" kern="1200" dirty="0"/>
            </a:p>
            <a:p>
              <a:pPr marL="0" lvl="1" algn="l" defTabSz="711200" rtl="0">
                <a:spcBef>
                  <a:spcPct val="0"/>
                </a:spcBef>
                <a:spcAft>
                  <a:spcPct val="15000"/>
                </a:spcAft>
              </a:pPr>
              <a:r>
                <a:rPr lang="zh-CN" sz="1600" kern="1200" dirty="0"/>
                <a:t>（</a:t>
              </a:r>
              <a:r>
                <a:rPr lang="en-US" sz="1600" kern="1200" dirty="0"/>
                <a:t>4</a:t>
              </a:r>
              <a:r>
                <a:rPr lang="zh-CN" sz="1600" kern="1200" dirty="0"/>
                <a:t>）发挥社会公众的监督作用</a:t>
              </a:r>
              <a:endParaRPr lang="zh-CN" sz="1600" kern="1200" dirty="0"/>
            </a:p>
          </p:txBody>
        </p:sp>
      </p:grpSp>
      <p:grpSp>
        <p:nvGrpSpPr>
          <p:cNvPr id="16" name="组合 15"/>
          <p:cNvGrpSpPr/>
          <p:nvPr/>
        </p:nvGrpSpPr>
        <p:grpSpPr>
          <a:xfrm>
            <a:off x="3393203" y="2086633"/>
            <a:ext cx="2708112" cy="777547"/>
            <a:chOff x="2335336" y="33696"/>
            <a:chExt cx="2199419" cy="777547"/>
          </a:xfrm>
        </p:grpSpPr>
        <p:sp>
          <p:nvSpPr>
            <p:cNvPr id="41" name="矩形 40"/>
            <p:cNvSpPr/>
            <p:nvPr/>
          </p:nvSpPr>
          <p:spPr>
            <a:xfrm>
              <a:off x="2351102" y="33696"/>
              <a:ext cx="2183653" cy="777547"/>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矩形 41"/>
            <p:cNvSpPr/>
            <p:nvPr/>
          </p:nvSpPr>
          <p:spPr>
            <a:xfrm>
              <a:off x="2335336" y="33696"/>
              <a:ext cx="2183653" cy="7775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US" sz="1600" kern="1200" dirty="0"/>
                <a:t>2. </a:t>
              </a:r>
              <a:r>
                <a:rPr lang="zh-CN" sz="1600" kern="1200" dirty="0"/>
                <a:t>创新旅游市场综合监管机制</a:t>
              </a:r>
              <a:endParaRPr lang="zh-CN" sz="1600" kern="1200" dirty="0"/>
            </a:p>
          </p:txBody>
        </p:sp>
      </p:grpSp>
      <p:grpSp>
        <p:nvGrpSpPr>
          <p:cNvPr id="17" name="组合 16"/>
          <p:cNvGrpSpPr/>
          <p:nvPr/>
        </p:nvGrpSpPr>
        <p:grpSpPr>
          <a:xfrm>
            <a:off x="3416196" y="2848414"/>
            <a:ext cx="2805174" cy="3841041"/>
            <a:chOff x="2351102" y="793497"/>
            <a:chExt cx="2278249" cy="4323375"/>
          </a:xfrm>
        </p:grpSpPr>
        <p:sp>
          <p:nvSpPr>
            <p:cNvPr id="39" name="矩形 38"/>
            <p:cNvSpPr/>
            <p:nvPr/>
          </p:nvSpPr>
          <p:spPr>
            <a:xfrm>
              <a:off x="2351102" y="811244"/>
              <a:ext cx="2183653" cy="3693347"/>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zh-CN" altLang="en-US" sz="1600" dirty="0"/>
            </a:p>
          </p:txBody>
        </p:sp>
        <p:sp>
          <p:nvSpPr>
            <p:cNvPr id="40" name="矩形 39"/>
            <p:cNvSpPr/>
            <p:nvPr/>
          </p:nvSpPr>
          <p:spPr>
            <a:xfrm>
              <a:off x="2366867" y="793497"/>
              <a:ext cx="2262484" cy="43233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0" lvl="1" algn="l" defTabSz="622300" rtl="0">
                <a:spcBef>
                  <a:spcPct val="0"/>
                </a:spcBef>
                <a:spcAft>
                  <a:spcPct val="15000"/>
                </a:spcAft>
              </a:pPr>
              <a:r>
                <a:rPr lang="zh-CN" sz="1600" kern="1200" dirty="0"/>
                <a:t>（</a:t>
              </a:r>
              <a:r>
                <a:rPr lang="en-US" sz="1600" kern="1200" dirty="0"/>
                <a:t>1</a:t>
              </a:r>
              <a:r>
                <a:rPr lang="zh-CN" sz="1600" kern="1200" dirty="0"/>
                <a:t>）制定旅游市场综合监管责任清单</a:t>
              </a:r>
              <a:endParaRPr lang="zh-CN" sz="1600" kern="1200" dirty="0"/>
            </a:p>
            <a:p>
              <a:pPr marL="0" lvl="1" algn="l" defTabSz="622300" rtl="0">
                <a:spcBef>
                  <a:spcPct val="0"/>
                </a:spcBef>
                <a:spcAft>
                  <a:spcPct val="15000"/>
                </a:spcAft>
              </a:pPr>
              <a:r>
                <a:rPr lang="zh-CN" sz="1600" kern="1200" dirty="0"/>
                <a:t>（</a:t>
              </a:r>
              <a:r>
                <a:rPr lang="en-US" sz="1600" kern="1200" dirty="0"/>
                <a:t>2</a:t>
              </a:r>
              <a:r>
                <a:rPr lang="zh-CN" sz="1600" kern="1200" dirty="0"/>
                <a:t>）完善旅游法律规范体系</a:t>
              </a:r>
              <a:endParaRPr lang="zh-CN" sz="1600" kern="1200" dirty="0"/>
            </a:p>
            <a:p>
              <a:pPr marL="0" lvl="1" algn="l" defTabSz="622300" rtl="0">
                <a:spcBef>
                  <a:spcPct val="0"/>
                </a:spcBef>
                <a:spcAft>
                  <a:spcPct val="15000"/>
                </a:spcAft>
              </a:pPr>
              <a:r>
                <a:rPr lang="zh-CN" sz="1600" kern="1200" dirty="0"/>
                <a:t>（</a:t>
              </a:r>
              <a:r>
                <a:rPr lang="en-US" sz="1600" kern="1200" dirty="0"/>
                <a:t>3</a:t>
              </a:r>
              <a:r>
                <a:rPr lang="zh-CN" sz="1600" kern="1200" dirty="0"/>
                <a:t>）健全完善旅游市场监管标准</a:t>
              </a:r>
              <a:endParaRPr lang="zh-CN" sz="1600" kern="1200" dirty="0"/>
            </a:p>
            <a:p>
              <a:pPr marL="0" lvl="1" algn="l" defTabSz="622300" rtl="0">
                <a:spcBef>
                  <a:spcPct val="0"/>
                </a:spcBef>
                <a:spcAft>
                  <a:spcPct val="15000"/>
                </a:spcAft>
              </a:pPr>
              <a:r>
                <a:rPr lang="zh-CN" sz="1600" kern="1200" dirty="0"/>
                <a:t>（</a:t>
              </a:r>
              <a:r>
                <a:rPr lang="en-US" sz="1600" kern="1200" dirty="0"/>
                <a:t>4</a:t>
              </a:r>
              <a:r>
                <a:rPr lang="zh-CN" sz="1600" kern="1200" dirty="0"/>
                <a:t>）推进旅游市场监管随机抽查</a:t>
              </a:r>
              <a:endParaRPr lang="zh-CN" sz="1600" kern="1200" dirty="0"/>
            </a:p>
            <a:p>
              <a:pPr marL="0" lvl="1" algn="l" defTabSz="622300" rtl="0">
                <a:spcBef>
                  <a:spcPct val="0"/>
                </a:spcBef>
                <a:spcAft>
                  <a:spcPct val="15000"/>
                </a:spcAft>
              </a:pPr>
              <a:r>
                <a:rPr lang="zh-CN" sz="1600" kern="1200" dirty="0"/>
                <a:t>（</a:t>
              </a:r>
              <a:r>
                <a:rPr lang="en-US" sz="1600" kern="1200" dirty="0"/>
                <a:t>5</a:t>
              </a:r>
              <a:r>
                <a:rPr lang="zh-CN" sz="1600" kern="1200" dirty="0"/>
                <a:t>）建立健全旅游诚信体系</a:t>
              </a:r>
              <a:endParaRPr lang="zh-CN" sz="1600" kern="1200" dirty="0"/>
            </a:p>
            <a:p>
              <a:pPr marL="0" lvl="1" algn="l" defTabSz="622300" rtl="0">
                <a:spcBef>
                  <a:spcPct val="0"/>
                </a:spcBef>
                <a:spcAft>
                  <a:spcPct val="15000"/>
                </a:spcAft>
              </a:pPr>
              <a:r>
                <a:rPr lang="zh-CN" sz="1600" kern="1200" dirty="0"/>
                <a:t>（</a:t>
              </a:r>
              <a:r>
                <a:rPr lang="en-US" sz="1600" kern="1200" dirty="0"/>
                <a:t>6</a:t>
              </a:r>
              <a:r>
                <a:rPr lang="zh-CN" sz="1600" kern="1200" dirty="0"/>
                <a:t>）推进综合监管体制改革试点</a:t>
              </a:r>
              <a:endParaRPr lang="zh-CN" sz="1600" kern="1200" dirty="0"/>
            </a:p>
            <a:p>
              <a:pPr marL="0" lvl="1" algn="l" defTabSz="622300" rtl="0">
                <a:spcBef>
                  <a:spcPct val="0"/>
                </a:spcBef>
                <a:spcAft>
                  <a:spcPct val="15000"/>
                </a:spcAft>
              </a:pPr>
              <a:r>
                <a:rPr lang="zh-CN" sz="1600" kern="1200" dirty="0"/>
                <a:t>（</a:t>
              </a:r>
              <a:r>
                <a:rPr lang="en-US" sz="1600" kern="1200" dirty="0"/>
                <a:t>7</a:t>
              </a:r>
              <a:r>
                <a:rPr lang="zh-CN" sz="1600" kern="1200" dirty="0"/>
                <a:t>）加强执法与司法相衔接</a:t>
              </a:r>
              <a:endParaRPr lang="zh-CN" sz="1600" kern="1200" dirty="0"/>
            </a:p>
          </p:txBody>
        </p:sp>
      </p:grpSp>
      <p:grpSp>
        <p:nvGrpSpPr>
          <p:cNvPr id="18" name="组合 17"/>
          <p:cNvGrpSpPr/>
          <p:nvPr/>
        </p:nvGrpSpPr>
        <p:grpSpPr>
          <a:xfrm>
            <a:off x="6292426" y="2086633"/>
            <a:ext cx="2708112" cy="777547"/>
            <a:chOff x="4682806" y="33696"/>
            <a:chExt cx="2199419" cy="777547"/>
          </a:xfrm>
        </p:grpSpPr>
        <p:sp>
          <p:nvSpPr>
            <p:cNvPr id="37" name="矩形 36"/>
            <p:cNvSpPr/>
            <p:nvPr/>
          </p:nvSpPr>
          <p:spPr>
            <a:xfrm>
              <a:off x="4682806" y="33696"/>
              <a:ext cx="2183653" cy="777547"/>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矩形 37"/>
            <p:cNvSpPr/>
            <p:nvPr/>
          </p:nvSpPr>
          <p:spPr>
            <a:xfrm>
              <a:off x="4698572" y="33696"/>
              <a:ext cx="2183653" cy="7775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US" sz="1600" kern="1200" dirty="0"/>
                <a:t>3. </a:t>
              </a:r>
              <a:r>
                <a:rPr lang="zh-CN" sz="1600" kern="1200" dirty="0"/>
                <a:t>全面提高旅游市场综合监管水平</a:t>
              </a:r>
              <a:endParaRPr lang="zh-CN" sz="1600" kern="1200" dirty="0"/>
            </a:p>
          </p:txBody>
        </p:sp>
      </p:grpSp>
      <p:grpSp>
        <p:nvGrpSpPr>
          <p:cNvPr id="28" name="组合 27"/>
          <p:cNvGrpSpPr/>
          <p:nvPr/>
        </p:nvGrpSpPr>
        <p:grpSpPr>
          <a:xfrm>
            <a:off x="6293023" y="2864180"/>
            <a:ext cx="2727524" cy="3841041"/>
            <a:chOff x="4682806" y="811243"/>
            <a:chExt cx="2215185" cy="4323375"/>
          </a:xfrm>
        </p:grpSpPr>
        <p:sp>
          <p:nvSpPr>
            <p:cNvPr id="35" name="矩形 34"/>
            <p:cNvSpPr/>
            <p:nvPr/>
          </p:nvSpPr>
          <p:spPr>
            <a:xfrm>
              <a:off x="4682806" y="811244"/>
              <a:ext cx="2183653" cy="3693347"/>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6" name="矩形 35"/>
            <p:cNvSpPr/>
            <p:nvPr/>
          </p:nvSpPr>
          <p:spPr>
            <a:xfrm>
              <a:off x="4714338" y="811243"/>
              <a:ext cx="2183653" cy="43233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0" lvl="1" algn="l" defTabSz="711200" rtl="0">
                <a:spcBef>
                  <a:spcPct val="0"/>
                </a:spcBef>
                <a:spcAft>
                  <a:spcPct val="15000"/>
                </a:spcAft>
              </a:pPr>
              <a:r>
                <a:rPr lang="zh-CN" sz="1600" kern="1200" dirty="0"/>
                <a:t>（</a:t>
              </a:r>
              <a:r>
                <a:rPr lang="en-US" sz="1600" kern="1200" dirty="0"/>
                <a:t>1</a:t>
              </a:r>
              <a:r>
                <a:rPr lang="zh-CN" sz="1600" kern="1200" dirty="0"/>
                <a:t>）加强</a:t>
              </a:r>
              <a:r>
                <a:rPr lang="en-US" sz="1600" kern="1200" dirty="0"/>
                <a:t>《</a:t>
              </a:r>
              <a:r>
                <a:rPr lang="zh-CN" sz="1600" kern="1200" dirty="0"/>
                <a:t>旅游法</a:t>
              </a:r>
              <a:r>
                <a:rPr lang="en-US" sz="1600" kern="1200" dirty="0"/>
                <a:t>》</a:t>
              </a:r>
              <a:r>
                <a:rPr lang="zh-CN" sz="1600" kern="1200" dirty="0"/>
                <a:t>普法工作</a:t>
              </a:r>
              <a:endParaRPr lang="zh-CN" sz="1600" kern="1200" dirty="0"/>
            </a:p>
            <a:p>
              <a:pPr marL="0" lvl="1" algn="l" defTabSz="711200" rtl="0">
                <a:spcBef>
                  <a:spcPct val="0"/>
                </a:spcBef>
                <a:spcAft>
                  <a:spcPct val="15000"/>
                </a:spcAft>
              </a:pPr>
              <a:r>
                <a:rPr lang="zh-CN" sz="1600" kern="1200" dirty="0"/>
                <a:t>（</a:t>
              </a:r>
              <a:r>
                <a:rPr lang="en-US" sz="1600" kern="1200" dirty="0"/>
                <a:t>2</a:t>
              </a:r>
              <a:r>
                <a:rPr lang="zh-CN" sz="1600" kern="1200" dirty="0"/>
                <a:t>）加强对旅游市场综合监管的监督</a:t>
              </a:r>
              <a:endParaRPr lang="zh-CN" sz="1600" kern="1200" dirty="0"/>
            </a:p>
            <a:p>
              <a:pPr marL="0" lvl="1" algn="l" defTabSz="711200" rtl="0">
                <a:spcBef>
                  <a:spcPct val="0"/>
                </a:spcBef>
                <a:spcAft>
                  <a:spcPct val="15000"/>
                </a:spcAft>
              </a:pPr>
              <a:r>
                <a:rPr lang="zh-CN" sz="1600" kern="1200" dirty="0"/>
                <a:t>（</a:t>
              </a:r>
              <a:r>
                <a:rPr lang="en-US" sz="1600" kern="1200" dirty="0"/>
                <a:t>3</a:t>
              </a:r>
              <a:r>
                <a:rPr lang="zh-CN" sz="1600" kern="1200" dirty="0"/>
                <a:t>）严格规范旅游执法行为</a:t>
              </a:r>
              <a:endParaRPr lang="zh-CN" sz="1600" kern="1200" dirty="0"/>
            </a:p>
          </p:txBody>
        </p:sp>
      </p:grpSp>
      <p:grpSp>
        <p:nvGrpSpPr>
          <p:cNvPr id="29" name="组合 28"/>
          <p:cNvGrpSpPr/>
          <p:nvPr/>
        </p:nvGrpSpPr>
        <p:grpSpPr>
          <a:xfrm>
            <a:off x="9191651" y="2086633"/>
            <a:ext cx="2708112" cy="777547"/>
            <a:chOff x="7314065" y="33696"/>
            <a:chExt cx="2199419" cy="777547"/>
          </a:xfrm>
        </p:grpSpPr>
        <p:sp>
          <p:nvSpPr>
            <p:cNvPr id="33" name="矩形 32"/>
            <p:cNvSpPr/>
            <p:nvPr/>
          </p:nvSpPr>
          <p:spPr>
            <a:xfrm>
              <a:off x="7329831" y="33696"/>
              <a:ext cx="2183653" cy="777547"/>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矩形 33"/>
            <p:cNvSpPr/>
            <p:nvPr/>
          </p:nvSpPr>
          <p:spPr>
            <a:xfrm>
              <a:off x="7314065" y="33696"/>
              <a:ext cx="2183653" cy="7775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US" sz="1600" kern="1200" dirty="0"/>
                <a:t>4. </a:t>
              </a:r>
              <a:r>
                <a:rPr lang="zh-CN" sz="1600" kern="1200" dirty="0"/>
                <a:t>提高旅游市场综合监管保障能力</a:t>
              </a:r>
              <a:endParaRPr lang="zh-CN" sz="1600" kern="1200" dirty="0"/>
            </a:p>
          </p:txBody>
        </p:sp>
      </p:grpSp>
      <p:grpSp>
        <p:nvGrpSpPr>
          <p:cNvPr id="30" name="组合 29"/>
          <p:cNvGrpSpPr/>
          <p:nvPr/>
        </p:nvGrpSpPr>
        <p:grpSpPr>
          <a:xfrm>
            <a:off x="9191651" y="2864180"/>
            <a:ext cx="2708112" cy="3841041"/>
            <a:chOff x="7314065" y="811243"/>
            <a:chExt cx="2199419" cy="4323375"/>
          </a:xfrm>
        </p:grpSpPr>
        <p:sp>
          <p:nvSpPr>
            <p:cNvPr id="31" name="矩形 30"/>
            <p:cNvSpPr/>
            <p:nvPr/>
          </p:nvSpPr>
          <p:spPr>
            <a:xfrm>
              <a:off x="7329831" y="811244"/>
              <a:ext cx="2183653" cy="3693347"/>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2" name="矩形 31"/>
            <p:cNvSpPr/>
            <p:nvPr/>
          </p:nvSpPr>
          <p:spPr>
            <a:xfrm>
              <a:off x="7314065" y="811243"/>
              <a:ext cx="2183653" cy="43233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0" lvl="1" algn="l" defTabSz="711200" rtl="0">
                <a:spcBef>
                  <a:spcPct val="0"/>
                </a:spcBef>
                <a:spcAft>
                  <a:spcPct val="15000"/>
                </a:spcAft>
              </a:pPr>
              <a:r>
                <a:rPr lang="zh-CN" sz="1600" kern="1200" dirty="0"/>
                <a:t>（</a:t>
              </a:r>
              <a:r>
                <a:rPr lang="en-US" sz="1600" kern="1200" dirty="0"/>
                <a:t>1</a:t>
              </a:r>
              <a:r>
                <a:rPr lang="zh-CN" sz="1600" kern="1200" dirty="0"/>
                <a:t>）健全旅游市场综合监管协调机构</a:t>
              </a:r>
              <a:endParaRPr lang="zh-CN" sz="1600" kern="1200" dirty="0"/>
            </a:p>
            <a:p>
              <a:pPr marL="0" lvl="1" algn="l" defTabSz="711200" rtl="0">
                <a:spcBef>
                  <a:spcPct val="0"/>
                </a:spcBef>
                <a:spcAft>
                  <a:spcPct val="15000"/>
                </a:spcAft>
              </a:pPr>
              <a:r>
                <a:rPr lang="zh-CN" sz="1600" kern="1200" dirty="0"/>
                <a:t>（</a:t>
              </a:r>
              <a:r>
                <a:rPr lang="en-US" sz="1600" kern="1200" dirty="0"/>
                <a:t>2</a:t>
              </a:r>
              <a:r>
                <a:rPr lang="zh-CN" sz="1600" kern="1200" dirty="0"/>
                <a:t>）加强旅游市场综合监管基础保障</a:t>
              </a:r>
              <a:endParaRPr lang="zh-CN" sz="1600" kern="1200" dirty="0"/>
            </a:p>
            <a:p>
              <a:pPr marL="0" lvl="1" algn="l" defTabSz="711200" rtl="0">
                <a:spcBef>
                  <a:spcPct val="0"/>
                </a:spcBef>
                <a:spcAft>
                  <a:spcPct val="15000"/>
                </a:spcAft>
              </a:pPr>
              <a:r>
                <a:rPr lang="zh-CN" sz="1600" kern="1200" dirty="0"/>
                <a:t>（</a:t>
              </a:r>
              <a:r>
                <a:rPr lang="en-US" sz="1600" kern="1200" dirty="0"/>
                <a:t>3</a:t>
              </a:r>
              <a:r>
                <a:rPr lang="zh-CN" sz="1600" kern="1200" dirty="0"/>
                <a:t>）提升旅游市场综合监管能力</a:t>
              </a:r>
              <a:endParaRPr lang="zh-CN" sz="1600" kern="1200" dirty="0"/>
            </a:p>
          </p:txBody>
        </p:sp>
      </p:grpSp>
      <p:sp>
        <p:nvSpPr>
          <p:cNvPr id="47" name="文本框 46"/>
          <p:cNvSpPr txBox="1"/>
          <p:nvPr/>
        </p:nvSpPr>
        <p:spPr>
          <a:xfrm>
            <a:off x="1016803" y="1577548"/>
            <a:ext cx="11982719" cy="338554"/>
          </a:xfrm>
          <a:prstGeom prst="rect">
            <a:avLst/>
          </a:prstGeom>
          <a:noFill/>
        </p:spPr>
        <p:txBody>
          <a:bodyPr wrap="square">
            <a:spAutoFit/>
          </a:bodyPr>
          <a:lstStyle/>
          <a:p>
            <a:r>
              <a:rPr lang="zh-CN" altLang="en-US" sz="1600" dirty="0"/>
              <a:t>2016年2月4日印发并实施《国务院办公厅关于加 强旅游市场综合监管的通知》（国办发〔2016〕5 号）。</a:t>
            </a:r>
            <a:endParaRPr lang="zh-CN" altLang="en-US" sz="16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62260" y="968991"/>
            <a:ext cx="6762016" cy="369332"/>
          </a:xfrm>
          <a:prstGeom prst="rect">
            <a:avLst/>
          </a:prstGeom>
          <a:noFill/>
        </p:spPr>
        <p:txBody>
          <a:bodyPr wrap="square" rtlCol="0">
            <a:spAutoFit/>
          </a:bodyPr>
          <a:lstStyle/>
          <a:p>
            <a:pPr algn="ctr"/>
            <a:r>
              <a:rPr lang="zh-CN" altLang="en-US" b="1" dirty="0"/>
              <a:t>第三节   国务院办公厅关于促进全域旅游发展的指导意见</a:t>
            </a:r>
            <a:endParaRPr lang="zh-CN" altLang="en-US" b="1" dirty="0"/>
          </a:p>
        </p:txBody>
      </p:sp>
      <p:graphicFrame>
        <p:nvGraphicFramePr>
          <p:cNvPr id="4" name="图示 3"/>
          <p:cNvGraphicFramePr/>
          <p:nvPr/>
        </p:nvGraphicFramePr>
        <p:xfrm>
          <a:off x="3019323" y="1653567"/>
          <a:ext cx="4295911" cy="497640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矩形 4"/>
          <p:cNvSpPr/>
          <p:nvPr/>
        </p:nvSpPr>
        <p:spPr>
          <a:xfrm>
            <a:off x="8143234" y="1736695"/>
            <a:ext cx="2476510" cy="3879908"/>
          </a:xfrm>
          <a:prstGeom prst="rect">
            <a:avLst/>
          </a:prstGeom>
          <a:ln w="38100"/>
        </p:spPr>
        <p:style>
          <a:lnRef idx="2">
            <a:schemeClr val="accent5"/>
          </a:lnRef>
          <a:fillRef idx="1">
            <a:schemeClr val="lt1"/>
          </a:fillRef>
          <a:effectRef idx="0">
            <a:schemeClr val="accent5"/>
          </a:effectRef>
          <a:fontRef idx="minor">
            <a:schemeClr val="dk1"/>
          </a:fontRef>
        </p:style>
        <p:txBody>
          <a:bodyPr wrap="square">
            <a:spAutoFit/>
          </a:bodyPr>
          <a:lstStyle/>
          <a:p>
            <a:pPr>
              <a:lnSpc>
                <a:spcPct val="150000"/>
              </a:lnSpc>
            </a:pPr>
            <a:r>
              <a:rPr lang="zh-CN" altLang="zh-CN" sz="1600" dirty="0"/>
              <a:t>（</a:t>
            </a:r>
            <a:r>
              <a:rPr lang="en-US" altLang="zh-CN" sz="1600" dirty="0"/>
              <a:t>1</a:t>
            </a:r>
            <a:r>
              <a:rPr lang="zh-CN" altLang="zh-CN" sz="1600" dirty="0"/>
              <a:t>）指导思想</a:t>
            </a:r>
            <a:endParaRPr lang="en-US" altLang="zh-CN" sz="1600" dirty="0"/>
          </a:p>
          <a:p>
            <a:pPr>
              <a:lnSpc>
                <a:spcPct val="150000"/>
              </a:lnSpc>
            </a:pPr>
            <a:r>
              <a:rPr lang="zh-CN" altLang="zh-CN" sz="1600" dirty="0"/>
              <a:t>（</a:t>
            </a:r>
            <a:r>
              <a:rPr lang="en-US" altLang="zh-CN" sz="1600" dirty="0"/>
              <a:t>2</a:t>
            </a:r>
            <a:r>
              <a:rPr lang="zh-CN" altLang="zh-CN" sz="1600" dirty="0"/>
              <a:t>）基本原则</a:t>
            </a:r>
            <a:endParaRPr lang="zh-CN" altLang="zh-CN" sz="1600" dirty="0"/>
          </a:p>
          <a:p>
            <a:pPr>
              <a:lnSpc>
                <a:spcPct val="150000"/>
              </a:lnSpc>
            </a:pPr>
            <a:r>
              <a:rPr lang="zh-CN" altLang="zh-CN" sz="1600" dirty="0"/>
              <a:t>①统筹协调，融合发展</a:t>
            </a:r>
            <a:endParaRPr lang="en-US" altLang="zh-CN" sz="1600" dirty="0"/>
          </a:p>
          <a:p>
            <a:pPr>
              <a:lnSpc>
                <a:spcPct val="150000"/>
              </a:lnSpc>
            </a:pPr>
            <a:r>
              <a:rPr lang="zh-CN" altLang="zh-CN" sz="1600" dirty="0"/>
              <a:t>②因地制宜，绿色发展</a:t>
            </a:r>
            <a:endParaRPr lang="en-US" altLang="zh-CN" sz="1600" dirty="0"/>
          </a:p>
          <a:p>
            <a:pPr>
              <a:lnSpc>
                <a:spcPct val="150000"/>
              </a:lnSpc>
            </a:pPr>
            <a:r>
              <a:rPr lang="zh-CN" altLang="zh-CN" sz="1600" dirty="0"/>
              <a:t>③改革创新，示范引导</a:t>
            </a:r>
            <a:endParaRPr lang="zh-CN" altLang="zh-CN" sz="1600" dirty="0"/>
          </a:p>
          <a:p>
            <a:pPr>
              <a:lnSpc>
                <a:spcPct val="150000"/>
              </a:lnSpc>
            </a:pPr>
            <a:r>
              <a:rPr lang="zh-CN" altLang="zh-CN" sz="1600" dirty="0"/>
              <a:t>（</a:t>
            </a:r>
            <a:r>
              <a:rPr lang="en-US" altLang="zh-CN" sz="1600" dirty="0"/>
              <a:t>3</a:t>
            </a:r>
            <a:r>
              <a:rPr lang="zh-CN" altLang="zh-CN" sz="1600" dirty="0"/>
              <a:t>）主要目标</a:t>
            </a:r>
            <a:endParaRPr lang="zh-CN" altLang="zh-CN" sz="1600" dirty="0"/>
          </a:p>
          <a:p>
            <a:pPr>
              <a:lnSpc>
                <a:spcPct val="150000"/>
              </a:lnSpc>
            </a:pPr>
            <a:r>
              <a:rPr lang="zh-CN" altLang="zh-CN" sz="1600" dirty="0"/>
              <a:t>①旅游发展全域化</a:t>
            </a:r>
            <a:endParaRPr lang="en-US" altLang="zh-CN" sz="1600" dirty="0"/>
          </a:p>
          <a:p>
            <a:pPr>
              <a:lnSpc>
                <a:spcPct val="150000"/>
              </a:lnSpc>
            </a:pPr>
            <a:r>
              <a:rPr lang="zh-CN" altLang="zh-CN" sz="1600" dirty="0"/>
              <a:t>②旅游供给品质化</a:t>
            </a:r>
            <a:endParaRPr lang="en-US" altLang="zh-CN" sz="1600" dirty="0"/>
          </a:p>
          <a:p>
            <a:pPr>
              <a:lnSpc>
                <a:spcPct val="150000"/>
              </a:lnSpc>
            </a:pPr>
            <a:r>
              <a:rPr lang="zh-CN" altLang="zh-CN" sz="1600" dirty="0"/>
              <a:t>③旅游治理规范化</a:t>
            </a:r>
            <a:endParaRPr lang="en-US" altLang="zh-CN" sz="1600" dirty="0"/>
          </a:p>
          <a:p>
            <a:pPr>
              <a:lnSpc>
                <a:spcPct val="150000"/>
              </a:lnSpc>
            </a:pPr>
            <a:r>
              <a:rPr lang="zh-CN" altLang="zh-CN" sz="1600" dirty="0"/>
              <a:t>④旅游效益最大化</a:t>
            </a:r>
            <a:endParaRPr lang="zh-CN" altLang="zh-CN" sz="1600" dirty="0"/>
          </a:p>
        </p:txBody>
      </p:sp>
      <p:cxnSp>
        <p:nvCxnSpPr>
          <p:cNvPr id="7" name="直接箭头连接符 6"/>
          <p:cNvCxnSpPr/>
          <p:nvPr/>
        </p:nvCxnSpPr>
        <p:spPr>
          <a:xfrm>
            <a:off x="7315234" y="1907119"/>
            <a:ext cx="8280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518395" y="2918936"/>
            <a:ext cx="2107722" cy="1899623"/>
          </a:xfrm>
          <a:prstGeom prst="rect">
            <a:avLst/>
          </a:prstGeom>
          <a:noFill/>
        </p:spPr>
        <p:txBody>
          <a:bodyPr wrap="square">
            <a:spAutoFit/>
          </a:bodyPr>
          <a:lstStyle/>
          <a:p>
            <a:pPr>
              <a:lnSpc>
                <a:spcPct val="150000"/>
              </a:lnSpc>
            </a:pPr>
            <a:r>
              <a:rPr lang="zh-CN" altLang="en-US" sz="1600" dirty="0"/>
              <a:t>2018 年 3 月 9 日，印发《国务院办公厅关于促进全域旅游发展的指导意见》 （国办发〔2018〕15 号）。</a:t>
            </a:r>
            <a:endParaRPr lang="zh-CN" altLang="en-US" sz="16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662260" y="968991"/>
            <a:ext cx="6762016" cy="369332"/>
          </a:xfrm>
          <a:prstGeom prst="rect">
            <a:avLst/>
          </a:prstGeom>
          <a:noFill/>
        </p:spPr>
        <p:txBody>
          <a:bodyPr wrap="square" rtlCol="0">
            <a:spAutoFit/>
          </a:bodyPr>
          <a:lstStyle/>
          <a:p>
            <a:pPr algn="ctr"/>
            <a:r>
              <a:rPr lang="zh-CN" altLang="en-US" b="1" dirty="0"/>
              <a:t>第四节   国务院办公厅关于进一步激发文化和旅游消费潜力的意见</a:t>
            </a:r>
            <a:endParaRPr lang="zh-CN" altLang="en-US" b="1" dirty="0"/>
          </a:p>
        </p:txBody>
      </p:sp>
      <p:sp>
        <p:nvSpPr>
          <p:cNvPr id="5" name="文本框 4"/>
          <p:cNvSpPr txBox="1"/>
          <p:nvPr/>
        </p:nvSpPr>
        <p:spPr>
          <a:xfrm>
            <a:off x="990229" y="1555344"/>
            <a:ext cx="11744696" cy="338554"/>
          </a:xfrm>
          <a:prstGeom prst="rect">
            <a:avLst/>
          </a:prstGeom>
          <a:noFill/>
        </p:spPr>
        <p:txBody>
          <a:bodyPr wrap="square">
            <a:spAutoFit/>
          </a:bodyPr>
          <a:lstStyle/>
          <a:p>
            <a:r>
              <a:rPr lang="zh-CN" altLang="en-US" sz="1600" dirty="0"/>
              <a:t> 2019 年 8 月 23 日，印发《国务院办公厅关于进一步激发文化和旅游消费 潜力的意见》（国办发〔2019〕41 号）。</a:t>
            </a:r>
            <a:endParaRPr lang="zh-CN" altLang="en-US" sz="1600" dirty="0"/>
          </a:p>
        </p:txBody>
      </p:sp>
      <p:grpSp>
        <p:nvGrpSpPr>
          <p:cNvPr id="30" name="组合 29"/>
          <p:cNvGrpSpPr/>
          <p:nvPr/>
        </p:nvGrpSpPr>
        <p:grpSpPr>
          <a:xfrm>
            <a:off x="3120128" y="2157290"/>
            <a:ext cx="8339560" cy="1373955"/>
            <a:chOff x="2941127" y="129889"/>
            <a:chExt cx="6323373" cy="1023597"/>
          </a:xfrm>
        </p:grpSpPr>
        <p:sp>
          <p:nvSpPr>
            <p:cNvPr id="28" name="矩形: 圆顶角 27"/>
            <p:cNvSpPr/>
            <p:nvPr/>
          </p:nvSpPr>
          <p:spPr>
            <a:xfrm rot="5400000">
              <a:off x="5591015" y="-2519999"/>
              <a:ext cx="1023597" cy="6323373"/>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9" name="矩形: 圆顶角 4"/>
            <p:cNvSpPr txBox="1"/>
            <p:nvPr/>
          </p:nvSpPr>
          <p:spPr>
            <a:xfrm>
              <a:off x="2941127" y="179857"/>
              <a:ext cx="6273405" cy="9236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20955" rIns="41910" bIns="20955" numCol="1" spcCol="1270" anchor="ctr" anchorCtr="0">
              <a:noAutofit/>
            </a:bodyPr>
            <a:lstStyle/>
            <a:p>
              <a:pPr marL="0" lvl="1" algn="l" defTabSz="488950">
                <a:spcBef>
                  <a:spcPct val="0"/>
                </a:spcBef>
              </a:pPr>
              <a:r>
                <a:rPr lang="zh-CN" sz="1600" kern="1200" dirty="0"/>
                <a:t>以习近平新时代中国特色社会主义思想为指导，顺应文化和旅游消费提 质转型升级新趋势，深化文化和旅游领域供给侧结构性改革，从供需两端发 力，不断激发文化和旅游消费潜力。努力使我国文化和旅游消费设施更加完 善，消费结构更加合理，消费环境更加优化，文化和旅游产品、服务供给更 加丰富。推动全国居民文化和旅游消费规模保持快速增长态势，对经济增长 的带动作用持续增强。 </a:t>
              </a:r>
              <a:endParaRPr lang="zh-CN" sz="1600" kern="1200" dirty="0"/>
            </a:p>
          </p:txBody>
        </p:sp>
      </p:grpSp>
      <p:grpSp>
        <p:nvGrpSpPr>
          <p:cNvPr id="34" name="组合 33"/>
          <p:cNvGrpSpPr/>
          <p:nvPr/>
        </p:nvGrpSpPr>
        <p:grpSpPr>
          <a:xfrm>
            <a:off x="1104900" y="2449473"/>
            <a:ext cx="1905203" cy="724496"/>
            <a:chOff x="615770" y="1938"/>
            <a:chExt cx="2325357" cy="1279497"/>
          </a:xfrm>
        </p:grpSpPr>
        <p:sp>
          <p:nvSpPr>
            <p:cNvPr id="32" name="矩形: 圆角 31"/>
            <p:cNvSpPr/>
            <p:nvPr/>
          </p:nvSpPr>
          <p:spPr>
            <a:xfrm>
              <a:off x="615770" y="1938"/>
              <a:ext cx="2325357" cy="127949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矩形: 圆角 6"/>
            <p:cNvSpPr txBox="1"/>
            <p:nvPr/>
          </p:nvSpPr>
          <p:spPr>
            <a:xfrm>
              <a:off x="678230" y="64398"/>
              <a:ext cx="2200437" cy="11545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zh-CN" kern="1200"/>
                <a:t>1. 总体目标</a:t>
              </a:r>
              <a:endParaRPr lang="zh-CN" kern="1200"/>
            </a:p>
          </p:txBody>
        </p:sp>
      </p:grpSp>
      <p:grpSp>
        <p:nvGrpSpPr>
          <p:cNvPr id="38" name="组合 37"/>
          <p:cNvGrpSpPr/>
          <p:nvPr/>
        </p:nvGrpSpPr>
        <p:grpSpPr>
          <a:xfrm>
            <a:off x="3120128" y="3700974"/>
            <a:ext cx="8244561" cy="1360571"/>
            <a:chOff x="2941126" y="1473361"/>
            <a:chExt cx="6323374" cy="1091097"/>
          </a:xfrm>
        </p:grpSpPr>
        <p:sp>
          <p:nvSpPr>
            <p:cNvPr id="36" name="矩形: 圆顶角 35"/>
            <p:cNvSpPr/>
            <p:nvPr/>
          </p:nvSpPr>
          <p:spPr>
            <a:xfrm rot="5400000">
              <a:off x="5591015" y="-1176527"/>
              <a:ext cx="1023597" cy="6323373"/>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7" name="矩形: 圆顶角 8"/>
            <p:cNvSpPr txBox="1"/>
            <p:nvPr/>
          </p:nvSpPr>
          <p:spPr>
            <a:xfrm>
              <a:off x="2941126" y="1640797"/>
              <a:ext cx="3170707" cy="9236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20955" rIns="41910" bIns="20955" numCol="1" spcCol="1270" anchor="ctr" anchorCtr="0">
              <a:noAutofit/>
            </a:bodyPr>
            <a:lstStyle/>
            <a:p>
              <a:pPr marL="0" lvl="1" algn="l" defTabSz="488950">
                <a:lnSpc>
                  <a:spcPct val="90000"/>
                </a:lnSpc>
                <a:spcBef>
                  <a:spcPct val="0"/>
                </a:spcBef>
                <a:spcAft>
                  <a:spcPct val="15000"/>
                </a:spcAft>
              </a:pPr>
              <a:r>
                <a:rPr lang="zh-CN" sz="1600" kern="1200" dirty="0"/>
                <a:t>（1）推出消费惠民措施</a:t>
              </a:r>
              <a:endParaRPr lang="en-US" altLang="zh-CN" sz="1600" kern="1200" dirty="0"/>
            </a:p>
            <a:p>
              <a:pPr marL="0" lvl="1" algn="l" defTabSz="488950">
                <a:lnSpc>
                  <a:spcPct val="90000"/>
                </a:lnSpc>
                <a:spcBef>
                  <a:spcPct val="0"/>
                </a:spcBef>
                <a:spcAft>
                  <a:spcPct val="15000"/>
                </a:spcAft>
              </a:pPr>
              <a:r>
                <a:rPr lang="zh-CN" sz="1600" kern="1200" dirty="0"/>
                <a:t>（</a:t>
              </a:r>
              <a:r>
                <a:rPr lang="en-US" sz="1600" kern="1200" dirty="0"/>
                <a:t>2</a:t>
              </a:r>
              <a:r>
                <a:rPr lang="zh-CN" sz="1600" kern="1200" dirty="0"/>
                <a:t>）提高消费便捷程度</a:t>
              </a:r>
              <a:endParaRPr lang="en-US" altLang="zh-CN" sz="1600" kern="1200" dirty="0"/>
            </a:p>
            <a:p>
              <a:pPr marL="0" lvl="1" algn="l" defTabSz="488950">
                <a:lnSpc>
                  <a:spcPct val="90000"/>
                </a:lnSpc>
                <a:spcBef>
                  <a:spcPct val="0"/>
                </a:spcBef>
                <a:spcAft>
                  <a:spcPct val="15000"/>
                </a:spcAft>
              </a:pPr>
              <a:r>
                <a:rPr lang="zh-CN" sz="1600" kern="1200" dirty="0"/>
                <a:t>（</a:t>
              </a:r>
              <a:r>
                <a:rPr lang="en-US" sz="1600" kern="1200" dirty="0"/>
                <a:t>3</a:t>
              </a:r>
              <a:r>
                <a:rPr lang="zh-CN" sz="1600" kern="1200" dirty="0"/>
                <a:t>）提升入境旅游环境</a:t>
              </a:r>
              <a:endParaRPr lang="en-US" altLang="zh-CN" sz="1600" kern="1200" dirty="0"/>
            </a:p>
            <a:p>
              <a:pPr marL="0" lvl="1" algn="l" defTabSz="488950">
                <a:lnSpc>
                  <a:spcPct val="90000"/>
                </a:lnSpc>
                <a:spcBef>
                  <a:spcPct val="0"/>
                </a:spcBef>
                <a:spcAft>
                  <a:spcPct val="15000"/>
                </a:spcAft>
              </a:pPr>
              <a:r>
                <a:rPr lang="zh-CN" sz="1600" kern="1200" dirty="0"/>
                <a:t>（</a:t>
              </a:r>
              <a:r>
                <a:rPr lang="en-US" sz="1600" kern="1200" dirty="0"/>
                <a:t>4</a:t>
              </a:r>
              <a:r>
                <a:rPr lang="zh-CN" sz="1600" kern="1200" dirty="0"/>
                <a:t>）推进消费试点示范</a:t>
              </a:r>
              <a:endParaRPr lang="en-US" altLang="zh-CN" sz="1600" kern="1200" dirty="0"/>
            </a:p>
            <a:p>
              <a:pPr marL="0" lvl="1" algn="l" defTabSz="488950">
                <a:lnSpc>
                  <a:spcPct val="90000"/>
                </a:lnSpc>
                <a:spcBef>
                  <a:spcPct val="0"/>
                </a:spcBef>
                <a:spcAft>
                  <a:spcPct val="15000"/>
                </a:spcAft>
              </a:pPr>
              <a:r>
                <a:rPr lang="zh-CN" sz="1600" kern="1200" dirty="0"/>
                <a:t>（</a:t>
              </a:r>
              <a:r>
                <a:rPr lang="en-US" sz="1600" kern="1200" dirty="0"/>
                <a:t>5</a:t>
              </a:r>
              <a:r>
                <a:rPr lang="zh-CN" sz="1600" kern="1200" dirty="0"/>
                <a:t>）着力丰富产品供给</a:t>
              </a:r>
              <a:endParaRPr lang="en-US" altLang="zh-CN" sz="1600" kern="1200" dirty="0"/>
            </a:p>
            <a:p>
              <a:pPr marL="0" lvl="1" algn="l" defTabSz="488950">
                <a:lnSpc>
                  <a:spcPct val="90000"/>
                </a:lnSpc>
                <a:spcBef>
                  <a:spcPct val="0"/>
                </a:spcBef>
                <a:spcAft>
                  <a:spcPct val="15000"/>
                </a:spcAft>
              </a:pPr>
              <a:endParaRPr lang="zh-CN" sz="1600" kern="1200" dirty="0"/>
            </a:p>
          </p:txBody>
        </p:sp>
      </p:grpSp>
      <p:grpSp>
        <p:nvGrpSpPr>
          <p:cNvPr id="42" name="组合 41"/>
          <p:cNvGrpSpPr/>
          <p:nvPr/>
        </p:nvGrpSpPr>
        <p:grpSpPr>
          <a:xfrm>
            <a:off x="1104900" y="3938051"/>
            <a:ext cx="1905203" cy="724496"/>
            <a:chOff x="615770" y="1345410"/>
            <a:chExt cx="2325357" cy="1279497"/>
          </a:xfrm>
        </p:grpSpPr>
        <p:sp>
          <p:nvSpPr>
            <p:cNvPr id="40" name="矩形: 圆角 39"/>
            <p:cNvSpPr/>
            <p:nvPr/>
          </p:nvSpPr>
          <p:spPr>
            <a:xfrm>
              <a:off x="615770" y="1345410"/>
              <a:ext cx="2325357" cy="127949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矩形: 圆角 10"/>
            <p:cNvSpPr txBox="1"/>
            <p:nvPr/>
          </p:nvSpPr>
          <p:spPr>
            <a:xfrm>
              <a:off x="678230" y="1407870"/>
              <a:ext cx="2200437" cy="11545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zh-CN" kern="1200"/>
                <a:t>2. 主要任务 </a:t>
              </a:r>
              <a:endParaRPr lang="zh-CN" kern="1200"/>
            </a:p>
          </p:txBody>
        </p:sp>
      </p:grpSp>
      <p:grpSp>
        <p:nvGrpSpPr>
          <p:cNvPr id="46" name="组合 45"/>
          <p:cNvGrpSpPr/>
          <p:nvPr/>
        </p:nvGrpSpPr>
        <p:grpSpPr>
          <a:xfrm>
            <a:off x="3120128" y="5186164"/>
            <a:ext cx="8244561" cy="868316"/>
            <a:chOff x="2941127" y="2816832"/>
            <a:chExt cx="6323373" cy="1023597"/>
          </a:xfrm>
        </p:grpSpPr>
        <p:sp>
          <p:nvSpPr>
            <p:cNvPr id="44" name="矩形: 圆顶角 43"/>
            <p:cNvSpPr/>
            <p:nvPr/>
          </p:nvSpPr>
          <p:spPr>
            <a:xfrm rot="5400000">
              <a:off x="5591015" y="166944"/>
              <a:ext cx="1023597" cy="6323373"/>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5" name="矩形: 圆顶角 12"/>
            <p:cNvSpPr txBox="1"/>
            <p:nvPr/>
          </p:nvSpPr>
          <p:spPr>
            <a:xfrm>
              <a:off x="3009580" y="2894443"/>
              <a:ext cx="6013682" cy="9236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20955" rIns="41910" bIns="20955" numCol="1" spcCol="1270" anchor="ctr" anchorCtr="0">
              <a:noAutofit/>
            </a:bodyPr>
            <a:lstStyle/>
            <a:p>
              <a:pPr marL="0" lvl="1" algn="l" defTabSz="488950">
                <a:lnSpc>
                  <a:spcPct val="90000"/>
                </a:lnSpc>
                <a:spcBef>
                  <a:spcPct val="0"/>
                </a:spcBef>
                <a:spcAft>
                  <a:spcPct val="15000"/>
                </a:spcAft>
              </a:pPr>
              <a:r>
                <a:rPr lang="zh-CN" sz="1600" kern="1200" dirty="0"/>
                <a:t>（</a:t>
              </a:r>
              <a:r>
                <a:rPr lang="en-US" sz="1600" kern="1200" dirty="0"/>
                <a:t>1</a:t>
              </a:r>
              <a:r>
                <a:rPr lang="zh-CN" sz="1600" kern="1200" dirty="0"/>
                <a:t>）强化政策保障</a:t>
              </a:r>
              <a:endParaRPr lang="en-US" altLang="zh-CN" sz="1600" dirty="0"/>
            </a:p>
            <a:p>
              <a:pPr marL="0" lvl="1" algn="l" defTabSz="488950">
                <a:lnSpc>
                  <a:spcPct val="90000"/>
                </a:lnSpc>
                <a:spcBef>
                  <a:spcPct val="0"/>
                </a:spcBef>
                <a:spcAft>
                  <a:spcPct val="15000"/>
                </a:spcAft>
              </a:pPr>
              <a:r>
                <a:rPr lang="zh-CN" sz="1600" kern="1200" dirty="0"/>
                <a:t>（</a:t>
              </a:r>
              <a:r>
                <a:rPr lang="en-US" sz="1600" kern="1200" dirty="0"/>
                <a:t>2</a:t>
              </a:r>
              <a:r>
                <a:rPr lang="zh-CN" sz="1600" kern="1200" dirty="0"/>
                <a:t>）加强组织领导</a:t>
              </a:r>
              <a:endParaRPr lang="zh-CN" sz="1600" kern="1200" dirty="0"/>
            </a:p>
          </p:txBody>
        </p:sp>
      </p:grpSp>
      <p:grpSp>
        <p:nvGrpSpPr>
          <p:cNvPr id="50" name="组合 49"/>
          <p:cNvGrpSpPr/>
          <p:nvPr/>
        </p:nvGrpSpPr>
        <p:grpSpPr>
          <a:xfrm>
            <a:off x="1104900" y="5281523"/>
            <a:ext cx="1905203" cy="724496"/>
            <a:chOff x="615770" y="2688882"/>
            <a:chExt cx="2325357" cy="1279497"/>
          </a:xfrm>
        </p:grpSpPr>
        <p:sp>
          <p:nvSpPr>
            <p:cNvPr id="48" name="矩形: 圆角 47"/>
            <p:cNvSpPr/>
            <p:nvPr/>
          </p:nvSpPr>
          <p:spPr>
            <a:xfrm>
              <a:off x="615770" y="2688882"/>
              <a:ext cx="2325357" cy="127949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矩形: 圆角 14"/>
            <p:cNvSpPr txBox="1"/>
            <p:nvPr/>
          </p:nvSpPr>
          <p:spPr>
            <a:xfrm>
              <a:off x="678230" y="2751342"/>
              <a:ext cx="2200437" cy="11545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kern="1200"/>
                <a:t>3. </a:t>
              </a:r>
              <a:r>
                <a:rPr lang="zh-CN" kern="1200"/>
                <a:t>保障措施 </a:t>
              </a:r>
              <a:endParaRPr lang="zh-CN" kern="1200"/>
            </a:p>
          </p:txBody>
        </p:sp>
      </p:grpSp>
      <p:sp>
        <p:nvSpPr>
          <p:cNvPr id="52" name="文本框 51"/>
          <p:cNvSpPr txBox="1"/>
          <p:nvPr/>
        </p:nvSpPr>
        <p:spPr>
          <a:xfrm>
            <a:off x="6412679" y="3805871"/>
            <a:ext cx="3752599" cy="1089529"/>
          </a:xfrm>
          <a:prstGeom prst="rect">
            <a:avLst/>
          </a:prstGeom>
          <a:noFill/>
        </p:spPr>
        <p:txBody>
          <a:bodyPr wrap="square">
            <a:spAutoFit/>
          </a:bodyPr>
          <a:lstStyle/>
          <a:p>
            <a:pPr marL="0" lvl="1" algn="l" defTabSz="488950">
              <a:lnSpc>
                <a:spcPct val="90000"/>
              </a:lnSpc>
              <a:spcBef>
                <a:spcPct val="0"/>
              </a:spcBef>
              <a:spcAft>
                <a:spcPct val="15000"/>
              </a:spcAft>
            </a:pPr>
            <a:r>
              <a:rPr lang="zh-CN" altLang="zh-CN" sz="1600" kern="1200" dirty="0"/>
              <a:t>（</a:t>
            </a:r>
            <a:r>
              <a:rPr lang="en-US" altLang="zh-CN" sz="1600" kern="1200" dirty="0"/>
              <a:t>6</a:t>
            </a:r>
            <a:r>
              <a:rPr lang="zh-CN" altLang="zh-CN" sz="1600" kern="1200" dirty="0"/>
              <a:t>）推动旅游景区提质扩容</a:t>
            </a:r>
            <a:endParaRPr lang="en-US" altLang="zh-CN" sz="1600" kern="1200" dirty="0"/>
          </a:p>
          <a:p>
            <a:pPr marL="0" lvl="1" algn="l" defTabSz="488950">
              <a:lnSpc>
                <a:spcPct val="90000"/>
              </a:lnSpc>
              <a:spcBef>
                <a:spcPct val="0"/>
              </a:spcBef>
              <a:spcAft>
                <a:spcPct val="15000"/>
              </a:spcAft>
            </a:pPr>
            <a:r>
              <a:rPr lang="zh-CN" altLang="zh-CN" sz="1600" kern="1200" dirty="0"/>
              <a:t>（</a:t>
            </a:r>
            <a:r>
              <a:rPr lang="en-US" altLang="zh-CN" sz="1600" kern="1200" dirty="0"/>
              <a:t>7</a:t>
            </a:r>
            <a:r>
              <a:rPr lang="zh-CN" altLang="zh-CN" sz="1600" kern="1200" dirty="0"/>
              <a:t>）发展假日和夜间经济</a:t>
            </a:r>
            <a:endParaRPr lang="en-US" altLang="zh-CN" sz="1600" kern="1200" dirty="0"/>
          </a:p>
          <a:p>
            <a:pPr marL="0" lvl="1" algn="l" defTabSz="488950">
              <a:lnSpc>
                <a:spcPct val="90000"/>
              </a:lnSpc>
              <a:spcBef>
                <a:spcPct val="0"/>
              </a:spcBef>
              <a:spcAft>
                <a:spcPct val="15000"/>
              </a:spcAft>
            </a:pPr>
            <a:r>
              <a:rPr lang="zh-CN" altLang="zh-CN" sz="1600" kern="1200" dirty="0"/>
              <a:t>（</a:t>
            </a:r>
            <a:r>
              <a:rPr lang="en-US" altLang="zh-CN" sz="1600" kern="1200" dirty="0"/>
              <a:t>8</a:t>
            </a:r>
            <a:r>
              <a:rPr lang="zh-CN" altLang="zh-CN" sz="1600" kern="1200" dirty="0"/>
              <a:t>）促进产业融合发展</a:t>
            </a:r>
            <a:endParaRPr lang="en-US" altLang="zh-CN" sz="1600" kern="1200" dirty="0"/>
          </a:p>
          <a:p>
            <a:pPr marL="0" lvl="1" algn="l" defTabSz="488950">
              <a:lnSpc>
                <a:spcPct val="90000"/>
              </a:lnSpc>
              <a:spcBef>
                <a:spcPct val="0"/>
              </a:spcBef>
              <a:spcAft>
                <a:spcPct val="15000"/>
              </a:spcAft>
            </a:pPr>
            <a:r>
              <a:rPr lang="zh-CN" altLang="zh-CN" sz="1600" kern="1200" dirty="0"/>
              <a:t>（</a:t>
            </a:r>
            <a:r>
              <a:rPr lang="en-US" altLang="zh-CN" sz="1600" kern="1200" dirty="0"/>
              <a:t>9</a:t>
            </a:r>
            <a:r>
              <a:rPr lang="zh-CN" altLang="zh-CN" sz="1600" kern="1200" dirty="0"/>
              <a:t>）严格市场监管执法</a:t>
            </a:r>
            <a:endParaRPr lang="zh-CN" altLang="en-US" sz="1600" dirty="0"/>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62260" y="968991"/>
            <a:ext cx="6762016" cy="369332"/>
          </a:xfrm>
          <a:prstGeom prst="rect">
            <a:avLst/>
          </a:prstGeom>
          <a:noFill/>
        </p:spPr>
        <p:txBody>
          <a:bodyPr wrap="square" rtlCol="0">
            <a:spAutoFit/>
          </a:bodyPr>
          <a:lstStyle/>
          <a:p>
            <a:pPr algn="ctr"/>
            <a:r>
              <a:rPr lang="zh-CN" altLang="en-US" b="1" dirty="0"/>
              <a:t>第五节  关于促进乡村旅游可持续发展的指导意见</a:t>
            </a:r>
            <a:endParaRPr lang="zh-CN" altLang="en-US" b="1" dirty="0"/>
          </a:p>
        </p:txBody>
      </p:sp>
      <p:graphicFrame>
        <p:nvGraphicFramePr>
          <p:cNvPr id="4" name="图示 3"/>
          <p:cNvGraphicFramePr/>
          <p:nvPr/>
        </p:nvGraphicFramePr>
        <p:xfrm>
          <a:off x="929232" y="1579729"/>
          <a:ext cx="3573518" cy="497640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矩形 4"/>
          <p:cNvSpPr/>
          <p:nvPr/>
        </p:nvSpPr>
        <p:spPr>
          <a:xfrm>
            <a:off x="4838689" y="1598673"/>
            <a:ext cx="3075601" cy="4967514"/>
          </a:xfrm>
          <a:prstGeom prst="rect">
            <a:avLst/>
          </a:prstGeom>
          <a:ln w="38100"/>
        </p:spPr>
        <p:style>
          <a:lnRef idx="2">
            <a:schemeClr val="accent5"/>
          </a:lnRef>
          <a:fillRef idx="1">
            <a:schemeClr val="lt1"/>
          </a:fillRef>
          <a:effectRef idx="0">
            <a:schemeClr val="accent5"/>
          </a:effectRef>
          <a:fontRef idx="minor">
            <a:schemeClr val="dk1"/>
          </a:fontRef>
        </p:style>
        <p:txBody>
          <a:bodyPr wrap="square">
            <a:spAutoFit/>
          </a:bodyPr>
          <a:lstStyle/>
          <a:p>
            <a:pPr>
              <a:lnSpc>
                <a:spcPct val="150000"/>
              </a:lnSpc>
            </a:pPr>
            <a:r>
              <a:rPr lang="zh-CN" altLang="zh-CN" sz="1600" dirty="0"/>
              <a:t>（</a:t>
            </a:r>
            <a:r>
              <a:rPr lang="en-US" altLang="zh-CN" sz="1600" dirty="0"/>
              <a:t>1</a:t>
            </a:r>
            <a:r>
              <a:rPr lang="zh-CN" altLang="zh-CN" sz="1600" dirty="0"/>
              <a:t>）指导思想</a:t>
            </a:r>
            <a:endParaRPr lang="en-US" altLang="zh-CN" sz="1600" dirty="0"/>
          </a:p>
          <a:p>
            <a:pPr>
              <a:lnSpc>
                <a:spcPct val="150000"/>
              </a:lnSpc>
            </a:pPr>
            <a:r>
              <a:rPr lang="zh-CN" altLang="zh-CN" sz="1600" dirty="0"/>
              <a:t>（</a:t>
            </a:r>
            <a:r>
              <a:rPr lang="en-US" altLang="zh-CN" sz="1600" dirty="0"/>
              <a:t>2</a:t>
            </a:r>
            <a:r>
              <a:rPr lang="zh-CN" altLang="zh-CN" sz="1600" dirty="0"/>
              <a:t>）基本原则</a:t>
            </a:r>
            <a:endParaRPr lang="zh-CN" altLang="zh-CN" sz="1600" dirty="0"/>
          </a:p>
          <a:p>
            <a:pPr>
              <a:lnSpc>
                <a:spcPct val="150000"/>
              </a:lnSpc>
            </a:pPr>
            <a:r>
              <a:rPr lang="zh-CN" altLang="en-US" sz="1600" dirty="0"/>
              <a:t>①生态优先，绿色发展</a:t>
            </a:r>
            <a:endParaRPr lang="zh-CN" altLang="en-US" sz="1600" dirty="0"/>
          </a:p>
          <a:p>
            <a:pPr>
              <a:lnSpc>
                <a:spcPct val="150000"/>
              </a:lnSpc>
            </a:pPr>
            <a:r>
              <a:rPr lang="zh-CN" altLang="en-US" sz="1600" dirty="0"/>
              <a:t>②因地制宜，特色发展</a:t>
            </a:r>
            <a:endParaRPr lang="zh-CN" altLang="en-US" sz="1600" dirty="0"/>
          </a:p>
          <a:p>
            <a:pPr>
              <a:lnSpc>
                <a:spcPct val="150000"/>
              </a:lnSpc>
            </a:pPr>
            <a:r>
              <a:rPr lang="zh-CN" altLang="en-US" sz="1600" dirty="0"/>
              <a:t>③以农为本，多元发展</a:t>
            </a:r>
            <a:endParaRPr lang="zh-CN" altLang="en-US" sz="1600" dirty="0"/>
          </a:p>
          <a:p>
            <a:pPr>
              <a:lnSpc>
                <a:spcPct val="150000"/>
              </a:lnSpc>
            </a:pPr>
            <a:r>
              <a:rPr lang="zh-CN" altLang="en-US" sz="1600" dirty="0"/>
              <a:t>④丰富内涵，品质发展</a:t>
            </a:r>
            <a:endParaRPr lang="zh-CN" altLang="en-US" sz="1600" dirty="0"/>
          </a:p>
          <a:p>
            <a:pPr>
              <a:lnSpc>
                <a:spcPct val="150000"/>
              </a:lnSpc>
            </a:pPr>
            <a:r>
              <a:rPr lang="zh-CN" altLang="en-US" sz="1600" dirty="0"/>
              <a:t>⑤共建共享，融合发展</a:t>
            </a:r>
            <a:endParaRPr lang="zh-CN" altLang="en-US" sz="1600" dirty="0"/>
          </a:p>
          <a:p>
            <a:pPr>
              <a:lnSpc>
                <a:spcPct val="150000"/>
              </a:lnSpc>
            </a:pPr>
            <a:r>
              <a:rPr lang="zh-CN" altLang="zh-CN" sz="1600" dirty="0"/>
              <a:t>（</a:t>
            </a:r>
            <a:r>
              <a:rPr lang="en-US" altLang="zh-CN" sz="1600" dirty="0"/>
              <a:t>3</a:t>
            </a:r>
            <a:r>
              <a:rPr lang="zh-CN" altLang="zh-CN" sz="1600" dirty="0"/>
              <a:t>）主要目标</a:t>
            </a:r>
            <a:endParaRPr lang="zh-CN" altLang="zh-CN" sz="1600" dirty="0"/>
          </a:p>
          <a:p>
            <a:pPr>
              <a:lnSpc>
                <a:spcPct val="130000"/>
              </a:lnSpc>
            </a:pPr>
            <a:r>
              <a:rPr lang="zh-CN" altLang="en-US" sz="1600" dirty="0"/>
              <a:t>到 </a:t>
            </a:r>
            <a:r>
              <a:rPr lang="en-US" altLang="zh-CN" sz="1600" dirty="0"/>
              <a:t>2022 </a:t>
            </a:r>
            <a:r>
              <a:rPr lang="zh-CN" altLang="en-US" sz="1600" dirty="0"/>
              <a:t>年，旅游基础设施和公共服务设施进一步完善， 乡村旅游服务质量和水平全面提升，富农惠农作用更加凸显，基本形成布局合理、类型多样、功能完善、特色突出的乡村旅游发展格局。</a:t>
            </a:r>
            <a:endParaRPr lang="zh-CN" altLang="zh-CN" sz="1600" dirty="0"/>
          </a:p>
        </p:txBody>
      </p:sp>
      <p:cxnSp>
        <p:nvCxnSpPr>
          <p:cNvPr id="7" name="直接箭头连接符 6"/>
          <p:cNvCxnSpPr/>
          <p:nvPr/>
        </p:nvCxnSpPr>
        <p:spPr>
          <a:xfrm>
            <a:off x="4010690" y="2239633"/>
            <a:ext cx="8280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8250229" y="2946554"/>
            <a:ext cx="3379796" cy="1899623"/>
          </a:xfrm>
          <a:prstGeom prst="rect">
            <a:avLst/>
          </a:prstGeom>
          <a:noFill/>
        </p:spPr>
        <p:txBody>
          <a:bodyPr wrap="square">
            <a:spAutoFit/>
          </a:bodyPr>
          <a:lstStyle/>
          <a:p>
            <a:pPr>
              <a:lnSpc>
                <a:spcPct val="150000"/>
              </a:lnSpc>
            </a:pPr>
            <a:r>
              <a:rPr lang="zh-CN" altLang="en-US" sz="1600" dirty="0"/>
              <a:t>文化和旅游部、国家发展改革委等 17 部门于 2018 年 12 月 10 日联合 印发《关于促进乡村旅游可持续发展的指导意见》（文旅资源发〔2018〕98 号）。</a:t>
            </a:r>
            <a:endParaRPr lang="zh-CN" altLang="en-US" sz="16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62260" y="968991"/>
            <a:ext cx="7538030" cy="369332"/>
          </a:xfrm>
          <a:prstGeom prst="rect">
            <a:avLst/>
          </a:prstGeom>
          <a:noFill/>
        </p:spPr>
        <p:txBody>
          <a:bodyPr wrap="square" rtlCol="0">
            <a:spAutoFit/>
          </a:bodyPr>
          <a:lstStyle/>
          <a:p>
            <a:pPr algn="ctr"/>
            <a:r>
              <a:rPr lang="zh-CN" altLang="en-US" b="1" dirty="0"/>
              <a:t>第六节   文化和旅游部关于实施旅游服务质量提升计划的指导意见</a:t>
            </a:r>
            <a:endParaRPr lang="zh-CN" altLang="en-US" b="1" dirty="0"/>
          </a:p>
        </p:txBody>
      </p:sp>
      <p:sp>
        <p:nvSpPr>
          <p:cNvPr id="11" name="矩形 10"/>
          <p:cNvSpPr/>
          <p:nvPr/>
        </p:nvSpPr>
        <p:spPr>
          <a:xfrm>
            <a:off x="681888" y="5186076"/>
            <a:ext cx="10017771" cy="1569660"/>
          </a:xfrm>
          <a:prstGeom prst="rect">
            <a:avLst/>
          </a:prstGeom>
          <a:ln w="19050"/>
        </p:spPr>
        <p:style>
          <a:lnRef idx="2">
            <a:schemeClr val="accent1"/>
          </a:lnRef>
          <a:fillRef idx="1">
            <a:schemeClr val="lt1"/>
          </a:fillRef>
          <a:effectRef idx="0">
            <a:schemeClr val="accent1"/>
          </a:effectRef>
          <a:fontRef idx="minor">
            <a:schemeClr val="dk1"/>
          </a:fontRef>
        </p:style>
        <p:txBody>
          <a:bodyPr wrap="square">
            <a:spAutoFit/>
          </a:bodyPr>
          <a:lstStyle/>
          <a:p>
            <a:pPr lvl="0"/>
            <a:r>
              <a:rPr lang="zh-CN" altLang="en-US" sz="1600" dirty="0"/>
              <a:t>基本原则：</a:t>
            </a:r>
            <a:endParaRPr lang="en-US" altLang="zh-CN" sz="1600" dirty="0"/>
          </a:p>
          <a:p>
            <a:pPr lvl="0"/>
            <a:r>
              <a:rPr lang="zh-CN" altLang="en-US" sz="1600" dirty="0"/>
              <a:t>①坚持政府、市场主体、行业组织、个人 </a:t>
            </a:r>
            <a:r>
              <a:rPr lang="en-US" altLang="zh-CN" sz="1600" dirty="0"/>
              <a:t>4 </a:t>
            </a:r>
            <a:r>
              <a:rPr lang="zh-CN" altLang="en-US" sz="1600" dirty="0"/>
              <a:t>个层面协同推进；</a:t>
            </a:r>
            <a:endParaRPr lang="en-US" altLang="zh-CN" sz="1600" dirty="0"/>
          </a:p>
          <a:p>
            <a:pPr lvl="0"/>
            <a:r>
              <a:rPr lang="zh-CN" altLang="en-US" sz="1600" dirty="0"/>
              <a:t>②坚持加强和改进市场监管，完善旅游管理政策，支持、引导和规范市场主体健康发展；</a:t>
            </a:r>
            <a:endParaRPr lang="en-US" altLang="zh-CN" sz="1600" dirty="0"/>
          </a:p>
          <a:p>
            <a:pPr lvl="0"/>
            <a:r>
              <a:rPr lang="zh-CN" altLang="en-US" sz="1600" dirty="0"/>
              <a:t>③坚持落实市场主体责任，增强内生动力，提高旅游服务提供者提升旅游服务质量的自觉性；</a:t>
            </a:r>
            <a:endParaRPr lang="en-US" altLang="zh-CN" sz="1600" dirty="0"/>
          </a:p>
          <a:p>
            <a:pPr lvl="0"/>
            <a:r>
              <a:rPr lang="zh-CN" altLang="en-US" sz="1600" dirty="0"/>
              <a:t>④坚持发挥行业组织的协调作用和行业标准的引领作用，强化行业自律，提升旅游管理和服务水准；</a:t>
            </a:r>
            <a:endParaRPr lang="en-US" altLang="zh-CN" sz="1600" dirty="0"/>
          </a:p>
          <a:p>
            <a:pPr lvl="0"/>
            <a:r>
              <a:rPr lang="zh-CN" altLang="en-US" sz="1600" dirty="0"/>
              <a:t>⑤坚持提升从业人员专业素养和业务能力，调动广大从业人员提升旅游服务质量的积极性和主动性。</a:t>
            </a:r>
            <a:endParaRPr lang="en-US" altLang="zh-CN" sz="1600" dirty="0"/>
          </a:p>
        </p:txBody>
      </p:sp>
      <p:grpSp>
        <p:nvGrpSpPr>
          <p:cNvPr id="15" name="组合 14"/>
          <p:cNvGrpSpPr/>
          <p:nvPr/>
        </p:nvGrpSpPr>
        <p:grpSpPr>
          <a:xfrm>
            <a:off x="948506" y="1565244"/>
            <a:ext cx="10475555" cy="3454431"/>
            <a:chOff x="842177" y="1692840"/>
            <a:chExt cx="7072662" cy="3069897"/>
          </a:xfrm>
        </p:grpSpPr>
        <p:grpSp>
          <p:nvGrpSpPr>
            <p:cNvPr id="66" name="组合 65"/>
            <p:cNvGrpSpPr/>
            <p:nvPr/>
          </p:nvGrpSpPr>
          <p:grpSpPr>
            <a:xfrm>
              <a:off x="842177" y="1692840"/>
              <a:ext cx="2156299" cy="316800"/>
              <a:chOff x="2211" y="363980"/>
              <a:chExt cx="2156299" cy="316800"/>
            </a:xfrm>
          </p:grpSpPr>
          <p:sp>
            <p:nvSpPr>
              <p:cNvPr id="82" name="矩形 81"/>
              <p:cNvSpPr/>
              <p:nvPr/>
            </p:nvSpPr>
            <p:spPr>
              <a:xfrm>
                <a:off x="2211" y="363980"/>
                <a:ext cx="2156299" cy="3168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3" name="矩形 82"/>
              <p:cNvSpPr/>
              <p:nvPr/>
            </p:nvSpPr>
            <p:spPr>
              <a:xfrm>
                <a:off x="2211" y="363980"/>
                <a:ext cx="2156299" cy="316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44704" rIns="78232" bIns="44704" numCol="1" spcCol="1270" anchor="ctr" anchorCtr="0">
                <a:noAutofit/>
              </a:bodyPr>
              <a:lstStyle/>
              <a:p>
                <a:pPr lvl="0" algn="ctr" defTabSz="488950" rtl="0">
                  <a:lnSpc>
                    <a:spcPct val="120000"/>
                  </a:lnSpc>
                  <a:spcBef>
                    <a:spcPct val="0"/>
                  </a:spcBef>
                </a:pPr>
                <a:r>
                  <a:rPr lang="en-US" sz="1600" kern="1200" dirty="0"/>
                  <a:t>1. </a:t>
                </a:r>
                <a:r>
                  <a:rPr lang="zh-CN" sz="1600" kern="1200" dirty="0"/>
                  <a:t>总体要求</a:t>
                </a:r>
                <a:endParaRPr lang="zh-CN" sz="1600" kern="1200" dirty="0"/>
              </a:p>
            </p:txBody>
          </p:sp>
        </p:grpSp>
        <p:grpSp>
          <p:nvGrpSpPr>
            <p:cNvPr id="67" name="组合 66"/>
            <p:cNvGrpSpPr/>
            <p:nvPr/>
          </p:nvGrpSpPr>
          <p:grpSpPr>
            <a:xfrm>
              <a:off x="842177" y="2009640"/>
              <a:ext cx="2156299" cy="2753097"/>
              <a:chOff x="2211" y="680780"/>
              <a:chExt cx="2156299" cy="2415599"/>
            </a:xfrm>
          </p:grpSpPr>
          <p:sp>
            <p:nvSpPr>
              <p:cNvPr id="80" name="矩形 79"/>
              <p:cNvSpPr/>
              <p:nvPr/>
            </p:nvSpPr>
            <p:spPr>
              <a:xfrm>
                <a:off x="2211" y="680780"/>
                <a:ext cx="2156299" cy="2415599"/>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1" name="矩形 80"/>
              <p:cNvSpPr/>
              <p:nvPr/>
            </p:nvSpPr>
            <p:spPr>
              <a:xfrm>
                <a:off x="2211" y="680780"/>
                <a:ext cx="2156299" cy="24155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57150" lvl="1" indent="-57150" algn="l" defTabSz="488950" rtl="0">
                  <a:lnSpc>
                    <a:spcPct val="120000"/>
                  </a:lnSpc>
                  <a:spcBef>
                    <a:spcPct val="0"/>
                  </a:spcBef>
                  <a:buChar char="•"/>
                </a:pPr>
                <a:r>
                  <a:rPr lang="zh-CN" altLang="zh-CN" sz="1600" kern="1200" dirty="0"/>
                  <a:t>（</a:t>
                </a:r>
                <a:r>
                  <a:rPr lang="en-US" altLang="zh-CN" sz="1600" kern="1200" dirty="0"/>
                  <a:t>1</a:t>
                </a:r>
                <a:r>
                  <a:rPr lang="zh-CN" altLang="zh-CN" sz="1600" kern="1200" dirty="0"/>
                  <a:t>）指导思想</a:t>
                </a:r>
                <a:endParaRPr lang="zh-CN" sz="1600" kern="1200" dirty="0"/>
              </a:p>
              <a:p>
                <a:pPr marL="57150" lvl="1" indent="-57150" algn="l" defTabSz="488950">
                  <a:lnSpc>
                    <a:spcPct val="120000"/>
                  </a:lnSpc>
                  <a:spcBef>
                    <a:spcPct val="0"/>
                  </a:spcBef>
                  <a:buChar char="•"/>
                </a:pPr>
                <a:r>
                  <a:rPr lang="zh-CN" altLang="zh-CN" sz="1600" kern="1200" dirty="0"/>
                  <a:t>（</a:t>
                </a:r>
                <a:r>
                  <a:rPr lang="en-US" altLang="zh-CN" sz="1600" kern="1200" dirty="0"/>
                  <a:t>2</a:t>
                </a:r>
                <a:r>
                  <a:rPr lang="zh-CN" altLang="zh-CN" sz="1600" kern="1200" dirty="0"/>
                  <a:t>）基本原则</a:t>
                </a:r>
                <a:endParaRPr lang="zh-CN" altLang="zh-CN" sz="1600" kern="1200" dirty="0"/>
              </a:p>
              <a:p>
                <a:pPr marL="57150" lvl="1" indent="-57150" algn="l" defTabSz="488950">
                  <a:lnSpc>
                    <a:spcPct val="120000"/>
                  </a:lnSpc>
                  <a:spcBef>
                    <a:spcPct val="0"/>
                  </a:spcBef>
                  <a:buChar char="•"/>
                </a:pPr>
                <a:r>
                  <a:rPr lang="zh-CN" altLang="zh-CN" sz="1600" kern="1200" dirty="0"/>
                  <a:t>（</a:t>
                </a:r>
                <a:r>
                  <a:rPr lang="en-US" altLang="zh-CN" sz="1600" kern="1200" dirty="0"/>
                  <a:t>3</a:t>
                </a:r>
                <a:r>
                  <a:rPr lang="zh-CN" altLang="zh-CN" sz="1600" kern="1200" dirty="0"/>
                  <a:t>）</a:t>
                </a:r>
                <a:r>
                  <a:rPr lang="zh-CN" altLang="en-US" sz="1600" kern="1200" dirty="0"/>
                  <a:t>发展</a:t>
                </a:r>
                <a:r>
                  <a:rPr lang="zh-CN" altLang="zh-CN" sz="1600" kern="1200" dirty="0"/>
                  <a:t>目标</a:t>
                </a:r>
                <a:endParaRPr lang="zh-CN" altLang="zh-CN" sz="1600" kern="1200" dirty="0"/>
              </a:p>
              <a:p>
                <a:pPr marL="57150" lvl="1" indent="-57150" algn="l" defTabSz="488950">
                  <a:lnSpc>
                    <a:spcPct val="120000"/>
                  </a:lnSpc>
                  <a:spcBef>
                    <a:spcPct val="0"/>
                  </a:spcBef>
                  <a:buChar char="•"/>
                </a:pPr>
                <a:r>
                  <a:rPr lang="zh-CN" altLang="en-US" sz="1600" kern="1200" dirty="0"/>
                  <a:t>到 </a:t>
                </a:r>
                <a:r>
                  <a:rPr lang="en-US" altLang="zh-CN" sz="1600" kern="1200" dirty="0"/>
                  <a:t>2020 </a:t>
                </a:r>
                <a:r>
                  <a:rPr lang="zh-CN" altLang="en-US" sz="1600" kern="1200" dirty="0"/>
                  <a:t>年，促进旅游服务质量提升的政策合力进一步增强，市场秩序进一步规范，旅游的舒适度进一步提升，旅游市场环境和消费环境进一步改善，旅游服务成为中国服务的重要代表，为质量强国建设做出积极贡献。</a:t>
                </a:r>
                <a:endParaRPr lang="zh-CN" altLang="zh-CN" sz="1600" kern="1200" dirty="0"/>
              </a:p>
            </p:txBody>
          </p:sp>
        </p:grpSp>
        <p:grpSp>
          <p:nvGrpSpPr>
            <p:cNvPr id="68" name="组合 67"/>
            <p:cNvGrpSpPr/>
            <p:nvPr/>
          </p:nvGrpSpPr>
          <p:grpSpPr>
            <a:xfrm>
              <a:off x="3300358" y="1692840"/>
              <a:ext cx="2156299" cy="316800"/>
              <a:chOff x="2460392" y="363980"/>
              <a:chExt cx="2156299" cy="316800"/>
            </a:xfrm>
          </p:grpSpPr>
          <p:sp>
            <p:nvSpPr>
              <p:cNvPr id="78" name="矩形 77"/>
              <p:cNvSpPr/>
              <p:nvPr/>
            </p:nvSpPr>
            <p:spPr>
              <a:xfrm>
                <a:off x="2460392" y="363980"/>
                <a:ext cx="2156299" cy="3168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9" name="矩形 78"/>
              <p:cNvSpPr/>
              <p:nvPr/>
            </p:nvSpPr>
            <p:spPr>
              <a:xfrm>
                <a:off x="2460392" y="363980"/>
                <a:ext cx="2156299" cy="316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44704" rIns="78232" bIns="44704" numCol="1" spcCol="1270" anchor="ctr" anchorCtr="0">
                <a:noAutofit/>
              </a:bodyPr>
              <a:lstStyle/>
              <a:p>
                <a:pPr lvl="0" algn="ctr" defTabSz="488950" rtl="0">
                  <a:lnSpc>
                    <a:spcPct val="120000"/>
                  </a:lnSpc>
                  <a:spcBef>
                    <a:spcPct val="0"/>
                  </a:spcBef>
                </a:pPr>
                <a:r>
                  <a:rPr lang="en-US" sz="1600" kern="1200" dirty="0"/>
                  <a:t>2. </a:t>
                </a:r>
                <a:r>
                  <a:rPr lang="zh-CN" altLang="en-US" sz="1600" kern="1200" dirty="0"/>
                  <a:t>主要任务善</a:t>
                </a:r>
                <a:endParaRPr lang="zh-CN" sz="1600" kern="1200" dirty="0"/>
              </a:p>
            </p:txBody>
          </p:sp>
        </p:grpSp>
        <p:grpSp>
          <p:nvGrpSpPr>
            <p:cNvPr id="69" name="组合 68"/>
            <p:cNvGrpSpPr/>
            <p:nvPr/>
          </p:nvGrpSpPr>
          <p:grpSpPr>
            <a:xfrm>
              <a:off x="3300358" y="2009640"/>
              <a:ext cx="2156299" cy="2753097"/>
              <a:chOff x="2460392" y="680780"/>
              <a:chExt cx="2156299" cy="2415599"/>
            </a:xfrm>
          </p:grpSpPr>
          <p:sp>
            <p:nvSpPr>
              <p:cNvPr id="76" name="矩形 75"/>
              <p:cNvSpPr/>
              <p:nvPr/>
            </p:nvSpPr>
            <p:spPr>
              <a:xfrm>
                <a:off x="2460392" y="680780"/>
                <a:ext cx="2156299" cy="2415599"/>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77" name="矩形 76"/>
              <p:cNvSpPr/>
              <p:nvPr/>
            </p:nvSpPr>
            <p:spPr>
              <a:xfrm>
                <a:off x="2460393" y="680780"/>
                <a:ext cx="2156298" cy="24155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57150" lvl="1" indent="-57150" algn="l" defTabSz="488950" rtl="0">
                  <a:lnSpc>
                    <a:spcPct val="120000"/>
                  </a:lnSpc>
                  <a:spcBef>
                    <a:spcPct val="0"/>
                  </a:spcBef>
                  <a:buChar char="•"/>
                </a:pPr>
                <a:r>
                  <a:rPr lang="zh-CN" altLang="en-US" sz="1600" kern="1200" dirty="0"/>
                  <a:t>提升旅游区点服务水平</a:t>
                </a:r>
                <a:endParaRPr lang="zh-CN" sz="1600" kern="1200" dirty="0"/>
              </a:p>
              <a:p>
                <a:pPr marL="57150" lvl="1" indent="-57150" algn="l" defTabSz="488950">
                  <a:lnSpc>
                    <a:spcPct val="120000"/>
                  </a:lnSpc>
                  <a:spcBef>
                    <a:spcPct val="0"/>
                  </a:spcBef>
                  <a:buChar char="•"/>
                </a:pPr>
                <a:r>
                  <a:rPr lang="zh-CN" altLang="en-US" sz="1600" kern="1200" dirty="0"/>
                  <a:t>优化旅游住宿服务</a:t>
                </a:r>
                <a:endParaRPr lang="zh-CN" altLang="en-US" sz="1600" kern="1200" dirty="0"/>
              </a:p>
              <a:p>
                <a:pPr marL="57150" lvl="1" indent="-57150" algn="l" defTabSz="488950">
                  <a:lnSpc>
                    <a:spcPct val="120000"/>
                  </a:lnSpc>
                  <a:spcBef>
                    <a:spcPct val="0"/>
                  </a:spcBef>
                  <a:buChar char="•"/>
                </a:pPr>
                <a:r>
                  <a:rPr lang="zh-CN" altLang="en-US" sz="1600" kern="1200" dirty="0"/>
                  <a:t>提升旅行社服务水平</a:t>
                </a:r>
                <a:endParaRPr lang="zh-CN" altLang="en-US" sz="1600" kern="1200" dirty="0"/>
              </a:p>
              <a:p>
                <a:pPr marL="57150" lvl="1" indent="-57150" algn="l" defTabSz="488950">
                  <a:lnSpc>
                    <a:spcPct val="120000"/>
                  </a:lnSpc>
                  <a:spcBef>
                    <a:spcPct val="0"/>
                  </a:spcBef>
                  <a:buChar char="•"/>
                </a:pPr>
                <a:r>
                  <a:rPr lang="zh-CN" altLang="en-US" sz="1600" kern="1200" dirty="0"/>
                  <a:t>规范在线旅游经营服务</a:t>
                </a:r>
                <a:endParaRPr lang="zh-CN" altLang="en-US" sz="1600" kern="1200" dirty="0"/>
              </a:p>
              <a:p>
                <a:pPr marL="57150" lvl="1" indent="-57150" algn="l" defTabSz="488950">
                  <a:lnSpc>
                    <a:spcPct val="120000"/>
                  </a:lnSpc>
                  <a:spcBef>
                    <a:spcPct val="0"/>
                  </a:spcBef>
                  <a:buChar char="•"/>
                </a:pPr>
                <a:r>
                  <a:rPr lang="zh-CN" altLang="en-US" sz="1600" kern="1200" dirty="0"/>
                  <a:t>提高导游和领队业务能力</a:t>
                </a:r>
                <a:endParaRPr lang="zh-CN" altLang="en-US" sz="1600" kern="1200" dirty="0"/>
              </a:p>
              <a:p>
                <a:pPr marL="57150" lvl="1" indent="-57150" algn="l" defTabSz="488950">
                  <a:lnSpc>
                    <a:spcPct val="120000"/>
                  </a:lnSpc>
                  <a:spcBef>
                    <a:spcPct val="0"/>
                  </a:spcBef>
                  <a:buChar char="•"/>
                </a:pPr>
                <a:r>
                  <a:rPr lang="zh-CN" altLang="en-US" sz="1600" kern="1200" dirty="0"/>
                  <a:t>增强旅游市场秩序治理能力</a:t>
                </a:r>
                <a:endParaRPr lang="zh-CN" altLang="en-US" sz="1600" kern="1200" dirty="0"/>
              </a:p>
              <a:p>
                <a:pPr marL="57150" lvl="1" indent="-57150" algn="l" defTabSz="488950">
                  <a:lnSpc>
                    <a:spcPct val="120000"/>
                  </a:lnSpc>
                  <a:spcBef>
                    <a:spcPct val="0"/>
                  </a:spcBef>
                  <a:buChar char="•"/>
                </a:pPr>
                <a:r>
                  <a:rPr lang="zh-CN" altLang="en-US" sz="1600" kern="1200" dirty="0"/>
                  <a:t>建立完善旅游信用体系</a:t>
                </a:r>
                <a:endParaRPr lang="zh-CN" altLang="en-US" sz="1600" kern="1200" dirty="0"/>
              </a:p>
            </p:txBody>
          </p:sp>
        </p:grpSp>
        <p:grpSp>
          <p:nvGrpSpPr>
            <p:cNvPr id="70" name="组合 69"/>
            <p:cNvGrpSpPr/>
            <p:nvPr/>
          </p:nvGrpSpPr>
          <p:grpSpPr>
            <a:xfrm>
              <a:off x="5758540" y="1692840"/>
              <a:ext cx="2156299" cy="316800"/>
              <a:chOff x="4918574" y="363980"/>
              <a:chExt cx="2156299" cy="316800"/>
            </a:xfrm>
          </p:grpSpPr>
          <p:sp>
            <p:nvSpPr>
              <p:cNvPr id="74" name="矩形 73"/>
              <p:cNvSpPr/>
              <p:nvPr/>
            </p:nvSpPr>
            <p:spPr>
              <a:xfrm>
                <a:off x="4918574" y="363980"/>
                <a:ext cx="2156299" cy="3168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5" name="矩形 74"/>
              <p:cNvSpPr/>
              <p:nvPr/>
            </p:nvSpPr>
            <p:spPr>
              <a:xfrm>
                <a:off x="4918574" y="363980"/>
                <a:ext cx="2156299" cy="316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44704" rIns="78232" bIns="44704" numCol="1" spcCol="1270" anchor="ctr" anchorCtr="0">
                <a:noAutofit/>
              </a:bodyPr>
              <a:lstStyle/>
              <a:p>
                <a:pPr lvl="0" algn="ctr" defTabSz="488950">
                  <a:lnSpc>
                    <a:spcPct val="120000"/>
                  </a:lnSpc>
                  <a:spcBef>
                    <a:spcPct val="0"/>
                  </a:spcBef>
                </a:pPr>
                <a:r>
                  <a:rPr lang="en-US" altLang="zh-CN" sz="1600" kern="1200" dirty="0"/>
                  <a:t>3. </a:t>
                </a:r>
                <a:r>
                  <a:rPr lang="zh-CN" sz="1600" kern="1200" dirty="0"/>
                  <a:t>保障措施</a:t>
                </a:r>
                <a:endParaRPr lang="zh-CN" altLang="en-US" sz="1600" kern="1200" dirty="0"/>
              </a:p>
            </p:txBody>
          </p:sp>
        </p:grpSp>
        <p:grpSp>
          <p:nvGrpSpPr>
            <p:cNvPr id="71" name="组合 70"/>
            <p:cNvGrpSpPr/>
            <p:nvPr/>
          </p:nvGrpSpPr>
          <p:grpSpPr>
            <a:xfrm>
              <a:off x="5758540" y="2009640"/>
              <a:ext cx="2156299" cy="2753097"/>
              <a:chOff x="4918574" y="680780"/>
              <a:chExt cx="2156299" cy="2415599"/>
            </a:xfrm>
          </p:grpSpPr>
          <p:sp>
            <p:nvSpPr>
              <p:cNvPr id="72" name="矩形 71"/>
              <p:cNvSpPr/>
              <p:nvPr/>
            </p:nvSpPr>
            <p:spPr>
              <a:xfrm>
                <a:off x="4918574" y="680780"/>
                <a:ext cx="2156299" cy="2415599"/>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73" name="矩形 72"/>
              <p:cNvSpPr/>
              <p:nvPr/>
            </p:nvSpPr>
            <p:spPr>
              <a:xfrm>
                <a:off x="4918574" y="680780"/>
                <a:ext cx="2156299" cy="24155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57150" lvl="1" indent="-57150" algn="l" defTabSz="488950">
                  <a:lnSpc>
                    <a:spcPct val="120000"/>
                  </a:lnSpc>
                  <a:spcBef>
                    <a:spcPct val="0"/>
                  </a:spcBef>
                  <a:buChar char="•"/>
                </a:pPr>
                <a:r>
                  <a:rPr lang="zh-CN" sz="1600" kern="1200" dirty="0"/>
                  <a:t>（</a:t>
                </a:r>
                <a:r>
                  <a:rPr lang="en-US" sz="1600" kern="1200" dirty="0"/>
                  <a:t>1</a:t>
                </a:r>
                <a:r>
                  <a:rPr lang="zh-CN" sz="1600" kern="1200" dirty="0"/>
                  <a:t>）加强组织领导</a:t>
                </a:r>
                <a:endParaRPr lang="zh-CN" altLang="en-US" sz="1600" kern="1200" dirty="0"/>
              </a:p>
              <a:p>
                <a:pPr marL="57150" lvl="1" indent="-57150" algn="l" defTabSz="488950">
                  <a:lnSpc>
                    <a:spcPct val="120000"/>
                  </a:lnSpc>
                  <a:spcBef>
                    <a:spcPct val="0"/>
                  </a:spcBef>
                  <a:buChar char="•"/>
                </a:pPr>
                <a:r>
                  <a:rPr lang="zh-CN" sz="1600" kern="1200" dirty="0"/>
                  <a:t>（</a:t>
                </a:r>
                <a:r>
                  <a:rPr lang="en-US" sz="1600" kern="1200" dirty="0"/>
                  <a:t>2</a:t>
                </a:r>
                <a:r>
                  <a:rPr lang="zh-CN" sz="1600" kern="1200" dirty="0"/>
                  <a:t>）加强标准建设</a:t>
                </a:r>
                <a:endParaRPr lang="zh-CN" sz="1600" kern="1200" dirty="0"/>
              </a:p>
              <a:p>
                <a:pPr marL="57150" lvl="1" indent="-57150" algn="l" defTabSz="488950">
                  <a:lnSpc>
                    <a:spcPct val="120000"/>
                  </a:lnSpc>
                  <a:spcBef>
                    <a:spcPct val="0"/>
                  </a:spcBef>
                  <a:buChar char="•"/>
                </a:pPr>
                <a:r>
                  <a:rPr lang="zh-CN" sz="1600" kern="1200" dirty="0"/>
                  <a:t>（</a:t>
                </a:r>
                <a:r>
                  <a:rPr lang="en-US" sz="1600" kern="1200" dirty="0"/>
                  <a:t>3</a:t>
                </a:r>
                <a:r>
                  <a:rPr lang="zh-CN" sz="1600" kern="1200" dirty="0"/>
                  <a:t>）加强政策保障</a:t>
                </a:r>
                <a:endParaRPr lang="zh-CN" sz="1600" kern="1200" dirty="0"/>
              </a:p>
              <a:p>
                <a:pPr marL="57150" lvl="1" indent="-57150" algn="l" defTabSz="488950">
                  <a:lnSpc>
                    <a:spcPct val="120000"/>
                  </a:lnSpc>
                  <a:spcBef>
                    <a:spcPct val="0"/>
                  </a:spcBef>
                  <a:buChar char="•"/>
                </a:pPr>
                <a:r>
                  <a:rPr lang="zh-CN" sz="1600" kern="1200" dirty="0"/>
                  <a:t>（</a:t>
                </a:r>
                <a:r>
                  <a:rPr lang="en-US" sz="1600" kern="1200" dirty="0"/>
                  <a:t>4</a:t>
                </a:r>
                <a:r>
                  <a:rPr lang="zh-CN" sz="1600" kern="1200" dirty="0"/>
                  <a:t>）加强效果评估</a:t>
                </a:r>
                <a:endParaRPr lang="zh-CN" sz="1600" kern="1200" dirty="0"/>
              </a:p>
            </p:txBody>
          </p:sp>
        </p:grpSp>
      </p:grpSp>
      <p:cxnSp>
        <p:nvCxnSpPr>
          <p:cNvPr id="19" name="直接箭头连接符 18"/>
          <p:cNvCxnSpPr/>
          <p:nvPr/>
        </p:nvCxnSpPr>
        <p:spPr>
          <a:xfrm>
            <a:off x="706939" y="2264719"/>
            <a:ext cx="34324" cy="2921357"/>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04182" y="2264719"/>
            <a:ext cx="216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3593402" y="5110917"/>
            <a:ext cx="5543013" cy="1422377"/>
          </a:xfrm>
          <a:prstGeom prst="rect">
            <a:avLst/>
          </a:prstGeom>
          <a:noFill/>
        </p:spPr>
        <p:txBody>
          <a:bodyPr wrap="square" rtlCol="0">
            <a:spAutoFit/>
          </a:bodyPr>
          <a:lstStyle/>
          <a:p>
            <a:pPr>
              <a:lnSpc>
                <a:spcPct val="120000"/>
              </a:lnSpc>
            </a:pPr>
            <a:r>
              <a:rPr lang="zh-CN" altLang="en-US" dirty="0">
                <a:solidFill>
                  <a:schemeClr val="bg1"/>
                </a:solidFill>
              </a:rPr>
              <a:t>第六章 </a:t>
            </a:r>
            <a:endParaRPr lang="zh-CN" altLang="en-US" dirty="0">
              <a:solidFill>
                <a:schemeClr val="bg1"/>
              </a:solidFill>
            </a:endParaRPr>
          </a:p>
          <a:p>
            <a:pPr algn="ctr">
              <a:lnSpc>
                <a:spcPct val="120000"/>
              </a:lnSpc>
            </a:pPr>
            <a:r>
              <a:rPr lang="zh-CN" altLang="en-US" sz="2800" b="1" dirty="0">
                <a:solidFill>
                  <a:schemeClr val="bg1"/>
                </a:solidFill>
              </a:rPr>
              <a:t>文化和旅游部关于新型冠状病毒 </a:t>
            </a:r>
            <a:endParaRPr lang="en-US" altLang="zh-CN" sz="2800" b="1" dirty="0">
              <a:solidFill>
                <a:schemeClr val="bg1"/>
              </a:solidFill>
            </a:endParaRPr>
          </a:p>
          <a:p>
            <a:pPr algn="ctr">
              <a:lnSpc>
                <a:spcPct val="120000"/>
              </a:lnSpc>
            </a:pPr>
            <a:r>
              <a:rPr lang="zh-CN" altLang="en-US" sz="2800" b="1" dirty="0">
                <a:solidFill>
                  <a:schemeClr val="bg1"/>
                </a:solidFill>
              </a:rPr>
              <a:t>肺炎疫情防控工作的相关通知</a:t>
            </a:r>
            <a:endParaRPr lang="zh-CN" altLang="en-US" sz="2800" b="1" dirty="0">
              <a:solidFill>
                <a:schemeClr val="bg1"/>
              </a:solidFill>
            </a:endParaRPr>
          </a:p>
        </p:txBody>
      </p:sp>
      <p:sp>
        <p:nvSpPr>
          <p:cNvPr id="26" name="Freeform 5"/>
          <p:cNvSpPr/>
          <p:nvPr/>
        </p:nvSpPr>
        <p:spPr bwMode="auto">
          <a:xfrm>
            <a:off x="6095468" y="1705040"/>
            <a:ext cx="861448" cy="1723960"/>
          </a:xfrm>
          <a:custGeom>
            <a:avLst/>
            <a:gdLst>
              <a:gd name="T0" fmla="*/ 0 w 6745"/>
              <a:gd name="T1" fmla="*/ 13488 h 13488"/>
              <a:gd name="T2" fmla="*/ 6745 w 6745"/>
              <a:gd name="T3" fmla="*/ 1807 h 13488"/>
              <a:gd name="T4" fmla="*/ 0 w 6745"/>
              <a:gd name="T5" fmla="*/ 0 h 13488"/>
              <a:gd name="T6" fmla="*/ 0 w 6745"/>
              <a:gd name="T7" fmla="*/ 13488 h 13488"/>
            </a:gdLst>
            <a:ahLst/>
            <a:cxnLst>
              <a:cxn ang="0">
                <a:pos x="T0" y="T1"/>
              </a:cxn>
              <a:cxn ang="0">
                <a:pos x="T2" y="T3"/>
              </a:cxn>
              <a:cxn ang="0">
                <a:pos x="T4" y="T5"/>
              </a:cxn>
              <a:cxn ang="0">
                <a:pos x="T6" y="T7"/>
              </a:cxn>
            </a:cxnLst>
            <a:rect l="0" t="0" r="r" b="b"/>
            <a:pathLst>
              <a:path w="6745" h="13488">
                <a:moveTo>
                  <a:pt x="0" y="13488"/>
                </a:moveTo>
                <a:lnTo>
                  <a:pt x="6745" y="1807"/>
                </a:lnTo>
                <a:cubicBezTo>
                  <a:pt x="4694" y="623"/>
                  <a:pt x="2368" y="0"/>
                  <a:pt x="0" y="0"/>
                </a:cubicBezTo>
                <a:lnTo>
                  <a:pt x="0" y="13488"/>
                </a:lnTo>
                <a:close/>
              </a:path>
            </a:pathLst>
          </a:custGeom>
          <a:solidFill>
            <a:srgbClr val="2EA7E0"/>
          </a:solidFill>
          <a:ln w="0">
            <a:noFill/>
            <a:prstDash val="solid"/>
            <a:round/>
          </a:ln>
        </p:spPr>
        <p:txBody>
          <a:bodyPr vert="horz" wrap="square" lIns="91440" tIns="45720" rIns="91440" bIns="45720" numCol="1" anchor="t" anchorCtr="0" compatLnSpc="1"/>
          <a:lstStyle/>
          <a:p>
            <a:endParaRPr lang="zh-CN" altLang="en-US"/>
          </a:p>
        </p:txBody>
      </p:sp>
      <p:sp>
        <p:nvSpPr>
          <p:cNvPr id="27" name="Freeform 6"/>
          <p:cNvSpPr>
            <a:spLocks noEditPoints="1"/>
          </p:cNvSpPr>
          <p:nvPr/>
        </p:nvSpPr>
        <p:spPr bwMode="auto">
          <a:xfrm>
            <a:off x="6089079" y="1698651"/>
            <a:ext cx="874226" cy="1736738"/>
          </a:xfrm>
          <a:custGeom>
            <a:avLst/>
            <a:gdLst>
              <a:gd name="T0" fmla="*/ 7 w 6843"/>
              <a:gd name="T1" fmla="*/ 13512 h 13588"/>
              <a:gd name="T2" fmla="*/ 6769 w 6843"/>
              <a:gd name="T3" fmla="*/ 1897 h 13588"/>
              <a:gd name="T4" fmla="*/ 6382 w 6843"/>
              <a:gd name="T5" fmla="*/ 1682 h 13588"/>
              <a:gd name="T6" fmla="*/ 5990 w 6843"/>
              <a:gd name="T7" fmla="*/ 1480 h 13588"/>
              <a:gd name="T8" fmla="*/ 5592 w 6843"/>
              <a:gd name="T9" fmla="*/ 1292 h 13588"/>
              <a:gd name="T10" fmla="*/ 5188 w 6843"/>
              <a:gd name="T11" fmla="*/ 1117 h 13588"/>
              <a:gd name="T12" fmla="*/ 4780 w 6843"/>
              <a:gd name="T13" fmla="*/ 956 h 13588"/>
              <a:gd name="T14" fmla="*/ 4367 w 6843"/>
              <a:gd name="T15" fmla="*/ 808 h 13588"/>
              <a:gd name="T16" fmla="*/ 3949 w 6843"/>
              <a:gd name="T17" fmla="*/ 674 h 13588"/>
              <a:gd name="T18" fmla="*/ 3527 w 6843"/>
              <a:gd name="T19" fmla="*/ 554 h 13588"/>
              <a:gd name="T20" fmla="*/ 3102 w 6843"/>
              <a:gd name="T21" fmla="*/ 447 h 13588"/>
              <a:gd name="T22" fmla="*/ 2673 w 6843"/>
              <a:gd name="T23" fmla="*/ 354 h 13588"/>
              <a:gd name="T24" fmla="*/ 2241 w 6843"/>
              <a:gd name="T25" fmla="*/ 276 h 13588"/>
              <a:gd name="T26" fmla="*/ 1806 w 6843"/>
              <a:gd name="T27" fmla="*/ 212 h 13588"/>
              <a:gd name="T28" fmla="*/ 1369 w 6843"/>
              <a:gd name="T29" fmla="*/ 161 h 13588"/>
              <a:gd name="T30" fmla="*/ 930 w 6843"/>
              <a:gd name="T31" fmla="*/ 125 h 13588"/>
              <a:gd name="T32" fmla="*/ 490 w 6843"/>
              <a:gd name="T33" fmla="*/ 103 h 13588"/>
              <a:gd name="T34" fmla="*/ 48 w 6843"/>
              <a:gd name="T35" fmla="*/ 96 h 13588"/>
              <a:gd name="T36" fmla="*/ 96 w 6843"/>
              <a:gd name="T37" fmla="*/ 13536 h 13588"/>
              <a:gd name="T38" fmla="*/ 15 w 6843"/>
              <a:gd name="T39" fmla="*/ 14 h 13588"/>
              <a:gd name="T40" fmla="*/ 271 w 6843"/>
              <a:gd name="T41" fmla="*/ 2 h 13588"/>
              <a:gd name="T42" fmla="*/ 716 w 6843"/>
              <a:gd name="T43" fmla="*/ 17 h 13588"/>
              <a:gd name="T44" fmla="*/ 1159 w 6843"/>
              <a:gd name="T45" fmla="*/ 46 h 13588"/>
              <a:gd name="T46" fmla="*/ 1600 w 6843"/>
              <a:gd name="T47" fmla="*/ 89 h 13588"/>
              <a:gd name="T48" fmla="*/ 2039 w 6843"/>
              <a:gd name="T49" fmla="*/ 147 h 13588"/>
              <a:gd name="T50" fmla="*/ 2475 w 6843"/>
              <a:gd name="T51" fmla="*/ 219 h 13588"/>
              <a:gd name="T52" fmla="*/ 2908 w 6843"/>
              <a:gd name="T53" fmla="*/ 306 h 13588"/>
              <a:gd name="T54" fmla="*/ 3338 w 6843"/>
              <a:gd name="T55" fmla="*/ 406 h 13588"/>
              <a:gd name="T56" fmla="*/ 3766 w 6843"/>
              <a:gd name="T57" fmla="*/ 520 h 13588"/>
              <a:gd name="T58" fmla="*/ 4188 w 6843"/>
              <a:gd name="T59" fmla="*/ 648 h 13588"/>
              <a:gd name="T60" fmla="*/ 4606 w 6843"/>
              <a:gd name="T61" fmla="*/ 790 h 13588"/>
              <a:gd name="T62" fmla="*/ 5020 w 6843"/>
              <a:gd name="T63" fmla="*/ 946 h 13588"/>
              <a:gd name="T64" fmla="*/ 5430 w 6843"/>
              <a:gd name="T65" fmla="*/ 1115 h 13588"/>
              <a:gd name="T66" fmla="*/ 5833 w 6843"/>
              <a:gd name="T67" fmla="*/ 1298 h 13588"/>
              <a:gd name="T68" fmla="*/ 6231 w 6843"/>
              <a:gd name="T69" fmla="*/ 1494 h 13588"/>
              <a:gd name="T70" fmla="*/ 6624 w 6843"/>
              <a:gd name="T71" fmla="*/ 1704 h 13588"/>
              <a:gd name="T72" fmla="*/ 6839 w 6843"/>
              <a:gd name="T73" fmla="*/ 1842 h 13588"/>
              <a:gd name="T74" fmla="*/ 90 w 6843"/>
              <a:gd name="T75" fmla="*/ 13560 h 13588"/>
              <a:gd name="T76" fmla="*/ 0 w 6843"/>
              <a:gd name="T77" fmla="*/ 13536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3" h="13588">
                <a:moveTo>
                  <a:pt x="96" y="13536"/>
                </a:moveTo>
                <a:lnTo>
                  <a:pt x="7" y="13512"/>
                </a:lnTo>
                <a:lnTo>
                  <a:pt x="6751" y="1831"/>
                </a:lnTo>
                <a:lnTo>
                  <a:pt x="6769" y="1897"/>
                </a:lnTo>
                <a:lnTo>
                  <a:pt x="6576" y="1787"/>
                </a:lnTo>
                <a:lnTo>
                  <a:pt x="6382" y="1682"/>
                </a:lnTo>
                <a:lnTo>
                  <a:pt x="6187" y="1580"/>
                </a:lnTo>
                <a:lnTo>
                  <a:pt x="5990" y="1480"/>
                </a:lnTo>
                <a:lnTo>
                  <a:pt x="5792" y="1385"/>
                </a:lnTo>
                <a:lnTo>
                  <a:pt x="5592" y="1292"/>
                </a:lnTo>
                <a:lnTo>
                  <a:pt x="5391" y="1203"/>
                </a:lnTo>
                <a:lnTo>
                  <a:pt x="5188" y="1117"/>
                </a:lnTo>
                <a:lnTo>
                  <a:pt x="4985" y="1035"/>
                </a:lnTo>
                <a:lnTo>
                  <a:pt x="4780" y="956"/>
                </a:lnTo>
                <a:lnTo>
                  <a:pt x="4574" y="881"/>
                </a:lnTo>
                <a:lnTo>
                  <a:pt x="4367" y="808"/>
                </a:lnTo>
                <a:lnTo>
                  <a:pt x="4158" y="740"/>
                </a:lnTo>
                <a:lnTo>
                  <a:pt x="3949" y="674"/>
                </a:lnTo>
                <a:lnTo>
                  <a:pt x="3738" y="612"/>
                </a:lnTo>
                <a:lnTo>
                  <a:pt x="3527" y="554"/>
                </a:lnTo>
                <a:lnTo>
                  <a:pt x="3314" y="499"/>
                </a:lnTo>
                <a:lnTo>
                  <a:pt x="3102" y="447"/>
                </a:lnTo>
                <a:lnTo>
                  <a:pt x="2888" y="399"/>
                </a:lnTo>
                <a:lnTo>
                  <a:pt x="2673" y="354"/>
                </a:lnTo>
                <a:lnTo>
                  <a:pt x="2457" y="314"/>
                </a:lnTo>
                <a:lnTo>
                  <a:pt x="2241" y="276"/>
                </a:lnTo>
                <a:lnTo>
                  <a:pt x="2024" y="242"/>
                </a:lnTo>
                <a:lnTo>
                  <a:pt x="1806" y="212"/>
                </a:lnTo>
                <a:lnTo>
                  <a:pt x="1588" y="185"/>
                </a:lnTo>
                <a:lnTo>
                  <a:pt x="1369" y="161"/>
                </a:lnTo>
                <a:lnTo>
                  <a:pt x="1150" y="141"/>
                </a:lnTo>
                <a:lnTo>
                  <a:pt x="930" y="125"/>
                </a:lnTo>
                <a:lnTo>
                  <a:pt x="710" y="112"/>
                </a:lnTo>
                <a:lnTo>
                  <a:pt x="490" y="103"/>
                </a:lnTo>
                <a:lnTo>
                  <a:pt x="269" y="98"/>
                </a:lnTo>
                <a:lnTo>
                  <a:pt x="48" y="96"/>
                </a:lnTo>
                <a:lnTo>
                  <a:pt x="96" y="48"/>
                </a:lnTo>
                <a:lnTo>
                  <a:pt x="96" y="13536"/>
                </a:lnTo>
                <a:close/>
                <a:moveTo>
                  <a:pt x="0" y="48"/>
                </a:moveTo>
                <a:cubicBezTo>
                  <a:pt x="0" y="35"/>
                  <a:pt x="6" y="23"/>
                  <a:pt x="15" y="14"/>
                </a:cubicBezTo>
                <a:cubicBezTo>
                  <a:pt x="24" y="5"/>
                  <a:pt x="36" y="0"/>
                  <a:pt x="49" y="0"/>
                </a:cubicBezTo>
                <a:lnTo>
                  <a:pt x="271" y="2"/>
                </a:lnTo>
                <a:lnTo>
                  <a:pt x="494" y="8"/>
                </a:lnTo>
                <a:lnTo>
                  <a:pt x="716" y="17"/>
                </a:lnTo>
                <a:lnTo>
                  <a:pt x="938" y="29"/>
                </a:lnTo>
                <a:lnTo>
                  <a:pt x="1159" y="46"/>
                </a:lnTo>
                <a:lnTo>
                  <a:pt x="1380" y="66"/>
                </a:lnTo>
                <a:lnTo>
                  <a:pt x="1600" y="89"/>
                </a:lnTo>
                <a:lnTo>
                  <a:pt x="1820" y="116"/>
                </a:lnTo>
                <a:lnTo>
                  <a:pt x="2039" y="147"/>
                </a:lnTo>
                <a:lnTo>
                  <a:pt x="2257" y="181"/>
                </a:lnTo>
                <a:lnTo>
                  <a:pt x="2475" y="219"/>
                </a:lnTo>
                <a:lnTo>
                  <a:pt x="2692" y="260"/>
                </a:lnTo>
                <a:lnTo>
                  <a:pt x="2908" y="306"/>
                </a:lnTo>
                <a:lnTo>
                  <a:pt x="3124" y="354"/>
                </a:lnTo>
                <a:lnTo>
                  <a:pt x="3338" y="406"/>
                </a:lnTo>
                <a:lnTo>
                  <a:pt x="3553" y="461"/>
                </a:lnTo>
                <a:lnTo>
                  <a:pt x="3766" y="520"/>
                </a:lnTo>
                <a:lnTo>
                  <a:pt x="3977" y="583"/>
                </a:lnTo>
                <a:lnTo>
                  <a:pt x="4188" y="648"/>
                </a:lnTo>
                <a:lnTo>
                  <a:pt x="4398" y="718"/>
                </a:lnTo>
                <a:lnTo>
                  <a:pt x="4606" y="790"/>
                </a:lnTo>
                <a:lnTo>
                  <a:pt x="4814" y="866"/>
                </a:lnTo>
                <a:lnTo>
                  <a:pt x="5020" y="946"/>
                </a:lnTo>
                <a:lnTo>
                  <a:pt x="5226" y="1029"/>
                </a:lnTo>
                <a:lnTo>
                  <a:pt x="5430" y="1115"/>
                </a:lnTo>
                <a:lnTo>
                  <a:pt x="5632" y="1205"/>
                </a:lnTo>
                <a:lnTo>
                  <a:pt x="5833" y="1298"/>
                </a:lnTo>
                <a:lnTo>
                  <a:pt x="6033" y="1395"/>
                </a:lnTo>
                <a:lnTo>
                  <a:pt x="6231" y="1494"/>
                </a:lnTo>
                <a:lnTo>
                  <a:pt x="6428" y="1597"/>
                </a:lnTo>
                <a:lnTo>
                  <a:pt x="6624" y="1704"/>
                </a:lnTo>
                <a:lnTo>
                  <a:pt x="6817" y="1813"/>
                </a:lnTo>
                <a:cubicBezTo>
                  <a:pt x="6828" y="1820"/>
                  <a:pt x="6836" y="1830"/>
                  <a:pt x="6839" y="1842"/>
                </a:cubicBezTo>
                <a:cubicBezTo>
                  <a:pt x="6843" y="1855"/>
                  <a:pt x="6841" y="1868"/>
                  <a:pt x="6835" y="1879"/>
                </a:cubicBezTo>
                <a:lnTo>
                  <a:pt x="90" y="13560"/>
                </a:lnTo>
                <a:cubicBezTo>
                  <a:pt x="79" y="13579"/>
                  <a:pt x="57" y="13588"/>
                  <a:pt x="36" y="13583"/>
                </a:cubicBezTo>
                <a:cubicBezTo>
                  <a:pt x="15" y="13577"/>
                  <a:pt x="0" y="13558"/>
                  <a:pt x="0" y="13536"/>
                </a:cubicBezTo>
                <a:lnTo>
                  <a:pt x="0" y="48"/>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28" name="Freeform 7"/>
          <p:cNvSpPr/>
          <p:nvPr/>
        </p:nvSpPr>
        <p:spPr bwMode="auto">
          <a:xfrm>
            <a:off x="6095468" y="1936108"/>
            <a:ext cx="1492892" cy="1492892"/>
          </a:xfrm>
          <a:custGeom>
            <a:avLst/>
            <a:gdLst>
              <a:gd name="T0" fmla="*/ 0 w 5841"/>
              <a:gd name="T1" fmla="*/ 5840 h 5840"/>
              <a:gd name="T2" fmla="*/ 5841 w 5841"/>
              <a:gd name="T3" fmla="*/ 2468 h 5840"/>
              <a:gd name="T4" fmla="*/ 3373 w 5841"/>
              <a:gd name="T5" fmla="*/ 0 h 5840"/>
              <a:gd name="T6" fmla="*/ 0 w 5841"/>
              <a:gd name="T7" fmla="*/ 5840 h 5840"/>
            </a:gdLst>
            <a:ahLst/>
            <a:cxnLst>
              <a:cxn ang="0">
                <a:pos x="T0" y="T1"/>
              </a:cxn>
              <a:cxn ang="0">
                <a:pos x="T2" y="T3"/>
              </a:cxn>
              <a:cxn ang="0">
                <a:pos x="T4" y="T5"/>
              </a:cxn>
              <a:cxn ang="0">
                <a:pos x="T6" y="T7"/>
              </a:cxn>
            </a:cxnLst>
            <a:rect l="0" t="0" r="r" b="b"/>
            <a:pathLst>
              <a:path w="5841" h="5840">
                <a:moveTo>
                  <a:pt x="0" y="5840"/>
                </a:moveTo>
                <a:lnTo>
                  <a:pt x="5841" y="2468"/>
                </a:lnTo>
                <a:cubicBezTo>
                  <a:pt x="5249" y="1443"/>
                  <a:pt x="4398" y="592"/>
                  <a:pt x="3373" y="0"/>
                </a:cubicBezTo>
                <a:lnTo>
                  <a:pt x="0" y="584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37" name="Freeform 8"/>
          <p:cNvSpPr>
            <a:spLocks noEditPoints="1"/>
          </p:cNvSpPr>
          <p:nvPr/>
        </p:nvSpPr>
        <p:spPr bwMode="auto">
          <a:xfrm>
            <a:off x="6089079" y="1929719"/>
            <a:ext cx="1505670" cy="1505670"/>
          </a:xfrm>
          <a:custGeom>
            <a:avLst/>
            <a:gdLst>
              <a:gd name="T0" fmla="*/ 47 w 5892"/>
              <a:gd name="T1" fmla="*/ 5877 h 5892"/>
              <a:gd name="T2" fmla="*/ 14 w 5892"/>
              <a:gd name="T3" fmla="*/ 5845 h 5892"/>
              <a:gd name="T4" fmla="*/ 5855 w 5892"/>
              <a:gd name="T5" fmla="*/ 2473 h 5892"/>
              <a:gd name="T6" fmla="*/ 5847 w 5892"/>
              <a:gd name="T7" fmla="*/ 2506 h 5892"/>
              <a:gd name="T8" fmla="*/ 5791 w 5892"/>
              <a:gd name="T9" fmla="*/ 2410 h 5892"/>
              <a:gd name="T10" fmla="*/ 5733 w 5892"/>
              <a:gd name="T11" fmla="*/ 2316 h 5892"/>
              <a:gd name="T12" fmla="*/ 5613 w 5892"/>
              <a:gd name="T13" fmla="*/ 2130 h 5892"/>
              <a:gd name="T14" fmla="*/ 5488 w 5892"/>
              <a:gd name="T15" fmla="*/ 1949 h 5892"/>
              <a:gd name="T16" fmla="*/ 5357 w 5892"/>
              <a:gd name="T17" fmla="*/ 1773 h 5892"/>
              <a:gd name="T18" fmla="*/ 5220 w 5892"/>
              <a:gd name="T19" fmla="*/ 1601 h 5892"/>
              <a:gd name="T20" fmla="*/ 5078 w 5892"/>
              <a:gd name="T21" fmla="*/ 1433 h 5892"/>
              <a:gd name="T22" fmla="*/ 4931 w 5892"/>
              <a:gd name="T23" fmla="*/ 1271 h 5892"/>
              <a:gd name="T24" fmla="*/ 4778 w 5892"/>
              <a:gd name="T25" fmla="*/ 1113 h 5892"/>
              <a:gd name="T26" fmla="*/ 4621 w 5892"/>
              <a:gd name="T27" fmla="*/ 961 h 5892"/>
              <a:gd name="T28" fmla="*/ 4458 w 5892"/>
              <a:gd name="T29" fmla="*/ 814 h 5892"/>
              <a:gd name="T30" fmla="*/ 4291 w 5892"/>
              <a:gd name="T31" fmla="*/ 671 h 5892"/>
              <a:gd name="T32" fmla="*/ 4119 w 5892"/>
              <a:gd name="T33" fmla="*/ 535 h 5892"/>
              <a:gd name="T34" fmla="*/ 3942 w 5892"/>
              <a:gd name="T35" fmla="*/ 404 h 5892"/>
              <a:gd name="T36" fmla="*/ 3761 w 5892"/>
              <a:gd name="T37" fmla="*/ 278 h 5892"/>
              <a:gd name="T38" fmla="*/ 3576 w 5892"/>
              <a:gd name="T39" fmla="*/ 159 h 5892"/>
              <a:gd name="T40" fmla="*/ 3482 w 5892"/>
              <a:gd name="T41" fmla="*/ 101 h 5892"/>
              <a:gd name="T42" fmla="*/ 3387 w 5892"/>
              <a:gd name="T43" fmla="*/ 45 h 5892"/>
              <a:gd name="T44" fmla="*/ 3420 w 5892"/>
              <a:gd name="T45" fmla="*/ 37 h 5892"/>
              <a:gd name="T46" fmla="*/ 47 w 5892"/>
              <a:gd name="T47" fmla="*/ 5877 h 5892"/>
              <a:gd name="T48" fmla="*/ 3378 w 5892"/>
              <a:gd name="T49" fmla="*/ 13 h 5892"/>
              <a:gd name="T50" fmla="*/ 3393 w 5892"/>
              <a:gd name="T51" fmla="*/ 2 h 5892"/>
              <a:gd name="T52" fmla="*/ 3411 w 5892"/>
              <a:gd name="T53" fmla="*/ 4 h 5892"/>
              <a:gd name="T54" fmla="*/ 3507 w 5892"/>
              <a:gd name="T55" fmla="*/ 60 h 5892"/>
              <a:gd name="T56" fmla="*/ 3602 w 5892"/>
              <a:gd name="T57" fmla="*/ 119 h 5892"/>
              <a:gd name="T58" fmla="*/ 3788 w 5892"/>
              <a:gd name="T59" fmla="*/ 239 h 5892"/>
              <a:gd name="T60" fmla="*/ 3971 w 5892"/>
              <a:gd name="T61" fmla="*/ 365 h 5892"/>
              <a:gd name="T62" fmla="*/ 4149 w 5892"/>
              <a:gd name="T63" fmla="*/ 497 h 5892"/>
              <a:gd name="T64" fmla="*/ 4322 w 5892"/>
              <a:gd name="T65" fmla="*/ 635 h 5892"/>
              <a:gd name="T66" fmla="*/ 4490 w 5892"/>
              <a:gd name="T67" fmla="*/ 778 h 5892"/>
              <a:gd name="T68" fmla="*/ 4654 w 5892"/>
              <a:gd name="T69" fmla="*/ 926 h 5892"/>
              <a:gd name="T70" fmla="*/ 4813 w 5892"/>
              <a:gd name="T71" fmla="*/ 1080 h 5892"/>
              <a:gd name="T72" fmla="*/ 4967 w 5892"/>
              <a:gd name="T73" fmla="*/ 1239 h 5892"/>
              <a:gd name="T74" fmla="*/ 5115 w 5892"/>
              <a:gd name="T75" fmla="*/ 1402 h 5892"/>
              <a:gd name="T76" fmla="*/ 5258 w 5892"/>
              <a:gd name="T77" fmla="*/ 1571 h 5892"/>
              <a:gd name="T78" fmla="*/ 5395 w 5892"/>
              <a:gd name="T79" fmla="*/ 1744 h 5892"/>
              <a:gd name="T80" fmla="*/ 5527 w 5892"/>
              <a:gd name="T81" fmla="*/ 1922 h 5892"/>
              <a:gd name="T82" fmla="*/ 5654 w 5892"/>
              <a:gd name="T83" fmla="*/ 2104 h 5892"/>
              <a:gd name="T84" fmla="*/ 5774 w 5892"/>
              <a:gd name="T85" fmla="*/ 2291 h 5892"/>
              <a:gd name="T86" fmla="*/ 5832 w 5892"/>
              <a:gd name="T87" fmla="*/ 2386 h 5892"/>
              <a:gd name="T88" fmla="*/ 5888 w 5892"/>
              <a:gd name="T89" fmla="*/ 2481 h 5892"/>
              <a:gd name="T90" fmla="*/ 5891 w 5892"/>
              <a:gd name="T91" fmla="*/ 2500 h 5892"/>
              <a:gd name="T92" fmla="*/ 5879 w 5892"/>
              <a:gd name="T93" fmla="*/ 2514 h 5892"/>
              <a:gd name="T94" fmla="*/ 38 w 5892"/>
              <a:gd name="T95" fmla="*/ 5886 h 5892"/>
              <a:gd name="T96" fmla="*/ 9 w 5892"/>
              <a:gd name="T97" fmla="*/ 5882 h 5892"/>
              <a:gd name="T98" fmla="*/ 6 w 5892"/>
              <a:gd name="T99" fmla="*/ 5853 h 5892"/>
              <a:gd name="T100" fmla="*/ 3378 w 5892"/>
              <a:gd name="T101" fmla="*/ 13 h 5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92" h="5892">
                <a:moveTo>
                  <a:pt x="47" y="5877"/>
                </a:moveTo>
                <a:lnTo>
                  <a:pt x="14" y="5845"/>
                </a:lnTo>
                <a:lnTo>
                  <a:pt x="5855" y="2473"/>
                </a:lnTo>
                <a:lnTo>
                  <a:pt x="5847" y="2506"/>
                </a:lnTo>
                <a:lnTo>
                  <a:pt x="5791" y="2410"/>
                </a:lnTo>
                <a:lnTo>
                  <a:pt x="5733" y="2316"/>
                </a:lnTo>
                <a:lnTo>
                  <a:pt x="5613" y="2130"/>
                </a:lnTo>
                <a:lnTo>
                  <a:pt x="5488" y="1949"/>
                </a:lnTo>
                <a:lnTo>
                  <a:pt x="5357" y="1773"/>
                </a:lnTo>
                <a:lnTo>
                  <a:pt x="5220" y="1601"/>
                </a:lnTo>
                <a:lnTo>
                  <a:pt x="5078" y="1433"/>
                </a:lnTo>
                <a:lnTo>
                  <a:pt x="4931" y="1271"/>
                </a:lnTo>
                <a:lnTo>
                  <a:pt x="4778" y="1113"/>
                </a:lnTo>
                <a:lnTo>
                  <a:pt x="4621" y="961"/>
                </a:lnTo>
                <a:lnTo>
                  <a:pt x="4458" y="814"/>
                </a:lnTo>
                <a:lnTo>
                  <a:pt x="4291" y="671"/>
                </a:lnTo>
                <a:lnTo>
                  <a:pt x="4119" y="535"/>
                </a:lnTo>
                <a:lnTo>
                  <a:pt x="3942" y="404"/>
                </a:lnTo>
                <a:lnTo>
                  <a:pt x="3761" y="278"/>
                </a:lnTo>
                <a:lnTo>
                  <a:pt x="3576" y="159"/>
                </a:lnTo>
                <a:lnTo>
                  <a:pt x="3482" y="101"/>
                </a:lnTo>
                <a:lnTo>
                  <a:pt x="3387" y="45"/>
                </a:lnTo>
                <a:lnTo>
                  <a:pt x="3420" y="37"/>
                </a:lnTo>
                <a:lnTo>
                  <a:pt x="47" y="5877"/>
                </a:lnTo>
                <a:close/>
                <a:moveTo>
                  <a:pt x="3378" y="13"/>
                </a:moveTo>
                <a:cubicBezTo>
                  <a:pt x="3381" y="7"/>
                  <a:pt x="3386" y="3"/>
                  <a:pt x="3393" y="2"/>
                </a:cubicBezTo>
                <a:cubicBezTo>
                  <a:pt x="3399" y="0"/>
                  <a:pt x="3405" y="1"/>
                  <a:pt x="3411" y="4"/>
                </a:cubicBezTo>
                <a:lnTo>
                  <a:pt x="3507" y="60"/>
                </a:lnTo>
                <a:lnTo>
                  <a:pt x="3602" y="119"/>
                </a:lnTo>
                <a:lnTo>
                  <a:pt x="3788" y="239"/>
                </a:lnTo>
                <a:lnTo>
                  <a:pt x="3971" y="365"/>
                </a:lnTo>
                <a:lnTo>
                  <a:pt x="4149" y="497"/>
                </a:lnTo>
                <a:lnTo>
                  <a:pt x="4322" y="635"/>
                </a:lnTo>
                <a:lnTo>
                  <a:pt x="4490" y="778"/>
                </a:lnTo>
                <a:lnTo>
                  <a:pt x="4654" y="926"/>
                </a:lnTo>
                <a:lnTo>
                  <a:pt x="4813" y="1080"/>
                </a:lnTo>
                <a:lnTo>
                  <a:pt x="4967" y="1239"/>
                </a:lnTo>
                <a:lnTo>
                  <a:pt x="5115" y="1402"/>
                </a:lnTo>
                <a:lnTo>
                  <a:pt x="5258" y="1571"/>
                </a:lnTo>
                <a:lnTo>
                  <a:pt x="5395" y="1744"/>
                </a:lnTo>
                <a:lnTo>
                  <a:pt x="5527" y="1922"/>
                </a:lnTo>
                <a:lnTo>
                  <a:pt x="5654" y="2104"/>
                </a:lnTo>
                <a:lnTo>
                  <a:pt x="5774" y="2291"/>
                </a:lnTo>
                <a:lnTo>
                  <a:pt x="5832" y="2386"/>
                </a:lnTo>
                <a:lnTo>
                  <a:pt x="5888" y="2481"/>
                </a:lnTo>
                <a:cubicBezTo>
                  <a:pt x="5891" y="2487"/>
                  <a:pt x="5892" y="2493"/>
                  <a:pt x="5891" y="2500"/>
                </a:cubicBezTo>
                <a:cubicBezTo>
                  <a:pt x="5889" y="2506"/>
                  <a:pt x="5885" y="2511"/>
                  <a:pt x="5879" y="2514"/>
                </a:cubicBezTo>
                <a:lnTo>
                  <a:pt x="38" y="5886"/>
                </a:lnTo>
                <a:cubicBezTo>
                  <a:pt x="29" y="5892"/>
                  <a:pt x="17" y="5890"/>
                  <a:pt x="9" y="5882"/>
                </a:cubicBezTo>
                <a:cubicBezTo>
                  <a:pt x="2" y="5875"/>
                  <a:pt x="0" y="5863"/>
                  <a:pt x="6" y="5853"/>
                </a:cubicBezTo>
                <a:lnTo>
                  <a:pt x="3378" y="13"/>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38" name="Freeform 9"/>
          <p:cNvSpPr/>
          <p:nvPr/>
        </p:nvSpPr>
        <p:spPr bwMode="auto">
          <a:xfrm>
            <a:off x="6095468" y="2566488"/>
            <a:ext cx="1723960" cy="862512"/>
          </a:xfrm>
          <a:custGeom>
            <a:avLst/>
            <a:gdLst>
              <a:gd name="T0" fmla="*/ 0 w 6745"/>
              <a:gd name="T1" fmla="*/ 3372 h 3372"/>
              <a:gd name="T2" fmla="*/ 6745 w 6745"/>
              <a:gd name="T3" fmla="*/ 3372 h 3372"/>
              <a:gd name="T4" fmla="*/ 5841 w 6745"/>
              <a:gd name="T5" fmla="*/ 0 h 3372"/>
              <a:gd name="T6" fmla="*/ 0 w 6745"/>
              <a:gd name="T7" fmla="*/ 3372 h 3372"/>
            </a:gdLst>
            <a:ahLst/>
            <a:cxnLst>
              <a:cxn ang="0">
                <a:pos x="T0" y="T1"/>
              </a:cxn>
              <a:cxn ang="0">
                <a:pos x="T2" y="T3"/>
              </a:cxn>
              <a:cxn ang="0">
                <a:pos x="T4" y="T5"/>
              </a:cxn>
              <a:cxn ang="0">
                <a:pos x="T6" y="T7"/>
              </a:cxn>
            </a:cxnLst>
            <a:rect l="0" t="0" r="r" b="b"/>
            <a:pathLst>
              <a:path w="6745" h="3372">
                <a:moveTo>
                  <a:pt x="0" y="3372"/>
                </a:moveTo>
                <a:lnTo>
                  <a:pt x="6745" y="3372"/>
                </a:lnTo>
                <a:cubicBezTo>
                  <a:pt x="6745" y="2189"/>
                  <a:pt x="6433" y="1026"/>
                  <a:pt x="5841" y="0"/>
                </a:cubicBezTo>
                <a:lnTo>
                  <a:pt x="0" y="3372"/>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39" name="Freeform 10"/>
          <p:cNvSpPr>
            <a:spLocks noEditPoints="1"/>
          </p:cNvSpPr>
          <p:nvPr/>
        </p:nvSpPr>
        <p:spPr bwMode="auto">
          <a:xfrm>
            <a:off x="6089079" y="2561163"/>
            <a:ext cx="1736738" cy="874226"/>
          </a:xfrm>
          <a:custGeom>
            <a:avLst/>
            <a:gdLst>
              <a:gd name="T0" fmla="*/ 26 w 6795"/>
              <a:gd name="T1" fmla="*/ 3372 h 3420"/>
              <a:gd name="T2" fmla="*/ 6747 w 6795"/>
              <a:gd name="T3" fmla="*/ 3397 h 3420"/>
              <a:gd name="T4" fmla="*/ 6743 w 6795"/>
              <a:gd name="T5" fmla="*/ 3175 h 3420"/>
              <a:gd name="T6" fmla="*/ 6733 w 6795"/>
              <a:gd name="T7" fmla="*/ 2955 h 3420"/>
              <a:gd name="T8" fmla="*/ 6714 w 6795"/>
              <a:gd name="T9" fmla="*/ 2736 h 3420"/>
              <a:gd name="T10" fmla="*/ 6689 w 6795"/>
              <a:gd name="T11" fmla="*/ 2517 h 3420"/>
              <a:gd name="T12" fmla="*/ 6657 w 6795"/>
              <a:gd name="T13" fmla="*/ 2300 h 3420"/>
              <a:gd name="T14" fmla="*/ 6618 w 6795"/>
              <a:gd name="T15" fmla="*/ 2084 h 3420"/>
              <a:gd name="T16" fmla="*/ 6571 w 6795"/>
              <a:gd name="T17" fmla="*/ 1870 h 3420"/>
              <a:gd name="T18" fmla="*/ 6518 w 6795"/>
              <a:gd name="T19" fmla="*/ 1657 h 3420"/>
              <a:gd name="T20" fmla="*/ 6458 w 6795"/>
              <a:gd name="T21" fmla="*/ 1446 h 3420"/>
              <a:gd name="T22" fmla="*/ 6391 w 6795"/>
              <a:gd name="T23" fmla="*/ 1237 h 3420"/>
              <a:gd name="T24" fmla="*/ 6317 w 6795"/>
              <a:gd name="T25" fmla="*/ 1031 h 3420"/>
              <a:gd name="T26" fmla="*/ 6236 w 6795"/>
              <a:gd name="T27" fmla="*/ 826 h 3420"/>
              <a:gd name="T28" fmla="*/ 6149 w 6795"/>
              <a:gd name="T29" fmla="*/ 625 h 3420"/>
              <a:gd name="T30" fmla="*/ 6055 w 6795"/>
              <a:gd name="T31" fmla="*/ 426 h 3420"/>
              <a:gd name="T32" fmla="*/ 5954 w 6795"/>
              <a:gd name="T33" fmla="*/ 229 h 3420"/>
              <a:gd name="T34" fmla="*/ 5847 w 6795"/>
              <a:gd name="T35" fmla="*/ 36 h 3420"/>
              <a:gd name="T36" fmla="*/ 38 w 6795"/>
              <a:gd name="T37" fmla="*/ 3417 h 3420"/>
              <a:gd name="T38" fmla="*/ 5874 w 6795"/>
              <a:gd name="T39" fmla="*/ 1 h 3420"/>
              <a:gd name="T40" fmla="*/ 5943 w 6795"/>
              <a:gd name="T41" fmla="*/ 109 h 3420"/>
              <a:gd name="T42" fmla="*/ 6048 w 6795"/>
              <a:gd name="T43" fmla="*/ 306 h 3420"/>
              <a:gd name="T44" fmla="*/ 6146 w 6795"/>
              <a:gd name="T45" fmla="*/ 505 h 3420"/>
              <a:gd name="T46" fmla="*/ 6238 w 6795"/>
              <a:gd name="T47" fmla="*/ 706 h 3420"/>
              <a:gd name="T48" fmla="*/ 6322 w 6795"/>
              <a:gd name="T49" fmla="*/ 911 h 3420"/>
              <a:gd name="T50" fmla="*/ 6400 w 6795"/>
              <a:gd name="T51" fmla="*/ 1118 h 3420"/>
              <a:gd name="T52" fmla="*/ 6471 w 6795"/>
              <a:gd name="T53" fmla="*/ 1327 h 3420"/>
              <a:gd name="T54" fmla="*/ 6535 w 6795"/>
              <a:gd name="T55" fmla="*/ 1539 h 3420"/>
              <a:gd name="T56" fmla="*/ 6592 w 6795"/>
              <a:gd name="T57" fmla="*/ 1752 h 3420"/>
              <a:gd name="T58" fmla="*/ 6642 w 6795"/>
              <a:gd name="T59" fmla="*/ 1967 h 3420"/>
              <a:gd name="T60" fmla="*/ 6685 w 6795"/>
              <a:gd name="T61" fmla="*/ 2184 h 3420"/>
              <a:gd name="T62" fmla="*/ 6721 w 6795"/>
              <a:gd name="T63" fmla="*/ 2402 h 3420"/>
              <a:gd name="T64" fmla="*/ 6750 w 6795"/>
              <a:gd name="T65" fmla="*/ 2621 h 3420"/>
              <a:gd name="T66" fmla="*/ 6772 w 6795"/>
              <a:gd name="T67" fmla="*/ 2842 h 3420"/>
              <a:gd name="T68" fmla="*/ 6787 w 6795"/>
              <a:gd name="T69" fmla="*/ 3063 h 3420"/>
              <a:gd name="T70" fmla="*/ 6794 w 6795"/>
              <a:gd name="T71" fmla="*/ 3285 h 3420"/>
              <a:gd name="T72" fmla="*/ 6788 w 6795"/>
              <a:gd name="T73" fmla="*/ 3413 h 3420"/>
              <a:gd name="T74" fmla="*/ 26 w 6795"/>
              <a:gd name="T75" fmla="*/ 3420 h 3420"/>
              <a:gd name="T76" fmla="*/ 14 w 6795"/>
              <a:gd name="T77" fmla="*/ 3376 h 3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95" h="3420">
                <a:moveTo>
                  <a:pt x="38" y="3417"/>
                </a:moveTo>
                <a:lnTo>
                  <a:pt x="26" y="3372"/>
                </a:lnTo>
                <a:lnTo>
                  <a:pt x="6771" y="3372"/>
                </a:lnTo>
                <a:lnTo>
                  <a:pt x="6747" y="3397"/>
                </a:lnTo>
                <a:lnTo>
                  <a:pt x="6746" y="3286"/>
                </a:lnTo>
                <a:lnTo>
                  <a:pt x="6743" y="3175"/>
                </a:lnTo>
                <a:lnTo>
                  <a:pt x="6739" y="3065"/>
                </a:lnTo>
                <a:lnTo>
                  <a:pt x="6733" y="2955"/>
                </a:lnTo>
                <a:lnTo>
                  <a:pt x="6724" y="2845"/>
                </a:lnTo>
                <a:lnTo>
                  <a:pt x="6714" y="2736"/>
                </a:lnTo>
                <a:lnTo>
                  <a:pt x="6703" y="2626"/>
                </a:lnTo>
                <a:lnTo>
                  <a:pt x="6689" y="2517"/>
                </a:lnTo>
                <a:lnTo>
                  <a:pt x="6674" y="2409"/>
                </a:lnTo>
                <a:lnTo>
                  <a:pt x="6657" y="2300"/>
                </a:lnTo>
                <a:lnTo>
                  <a:pt x="6638" y="2192"/>
                </a:lnTo>
                <a:lnTo>
                  <a:pt x="6618" y="2084"/>
                </a:lnTo>
                <a:lnTo>
                  <a:pt x="6595" y="1977"/>
                </a:lnTo>
                <a:lnTo>
                  <a:pt x="6571" y="1870"/>
                </a:lnTo>
                <a:lnTo>
                  <a:pt x="6545" y="1763"/>
                </a:lnTo>
                <a:lnTo>
                  <a:pt x="6518" y="1657"/>
                </a:lnTo>
                <a:lnTo>
                  <a:pt x="6489" y="1551"/>
                </a:lnTo>
                <a:lnTo>
                  <a:pt x="6458" y="1446"/>
                </a:lnTo>
                <a:lnTo>
                  <a:pt x="6425" y="1342"/>
                </a:lnTo>
                <a:lnTo>
                  <a:pt x="6391" y="1237"/>
                </a:lnTo>
                <a:lnTo>
                  <a:pt x="6355" y="1134"/>
                </a:lnTo>
                <a:lnTo>
                  <a:pt x="6317" y="1031"/>
                </a:lnTo>
                <a:lnTo>
                  <a:pt x="6277" y="928"/>
                </a:lnTo>
                <a:lnTo>
                  <a:pt x="6236" y="826"/>
                </a:lnTo>
                <a:lnTo>
                  <a:pt x="6193" y="725"/>
                </a:lnTo>
                <a:lnTo>
                  <a:pt x="6149" y="625"/>
                </a:lnTo>
                <a:lnTo>
                  <a:pt x="6102" y="525"/>
                </a:lnTo>
                <a:lnTo>
                  <a:pt x="6055" y="426"/>
                </a:lnTo>
                <a:lnTo>
                  <a:pt x="6005" y="327"/>
                </a:lnTo>
                <a:lnTo>
                  <a:pt x="5954" y="229"/>
                </a:lnTo>
                <a:lnTo>
                  <a:pt x="5901" y="132"/>
                </a:lnTo>
                <a:lnTo>
                  <a:pt x="5847" y="36"/>
                </a:lnTo>
                <a:lnTo>
                  <a:pt x="5879" y="45"/>
                </a:lnTo>
                <a:lnTo>
                  <a:pt x="38" y="3417"/>
                </a:lnTo>
                <a:close/>
                <a:moveTo>
                  <a:pt x="5855" y="4"/>
                </a:moveTo>
                <a:cubicBezTo>
                  <a:pt x="5861" y="0"/>
                  <a:pt x="5868" y="0"/>
                  <a:pt x="5874" y="1"/>
                </a:cubicBezTo>
                <a:cubicBezTo>
                  <a:pt x="5880" y="3"/>
                  <a:pt x="5885" y="7"/>
                  <a:pt x="5888" y="13"/>
                </a:cubicBezTo>
                <a:lnTo>
                  <a:pt x="5943" y="109"/>
                </a:lnTo>
                <a:lnTo>
                  <a:pt x="5996" y="207"/>
                </a:lnTo>
                <a:lnTo>
                  <a:pt x="6048" y="306"/>
                </a:lnTo>
                <a:lnTo>
                  <a:pt x="6098" y="405"/>
                </a:lnTo>
                <a:lnTo>
                  <a:pt x="6146" y="505"/>
                </a:lnTo>
                <a:lnTo>
                  <a:pt x="6193" y="605"/>
                </a:lnTo>
                <a:lnTo>
                  <a:pt x="6238" y="706"/>
                </a:lnTo>
                <a:lnTo>
                  <a:pt x="6281" y="808"/>
                </a:lnTo>
                <a:lnTo>
                  <a:pt x="6322" y="911"/>
                </a:lnTo>
                <a:lnTo>
                  <a:pt x="6362" y="1014"/>
                </a:lnTo>
                <a:lnTo>
                  <a:pt x="6400" y="1118"/>
                </a:lnTo>
                <a:lnTo>
                  <a:pt x="6436" y="1222"/>
                </a:lnTo>
                <a:lnTo>
                  <a:pt x="6471" y="1327"/>
                </a:lnTo>
                <a:lnTo>
                  <a:pt x="6504" y="1433"/>
                </a:lnTo>
                <a:lnTo>
                  <a:pt x="6535" y="1539"/>
                </a:lnTo>
                <a:lnTo>
                  <a:pt x="6564" y="1645"/>
                </a:lnTo>
                <a:lnTo>
                  <a:pt x="6592" y="1752"/>
                </a:lnTo>
                <a:lnTo>
                  <a:pt x="6618" y="1859"/>
                </a:lnTo>
                <a:lnTo>
                  <a:pt x="6642" y="1967"/>
                </a:lnTo>
                <a:lnTo>
                  <a:pt x="6665" y="2075"/>
                </a:lnTo>
                <a:lnTo>
                  <a:pt x="6685" y="2184"/>
                </a:lnTo>
                <a:lnTo>
                  <a:pt x="6704" y="2293"/>
                </a:lnTo>
                <a:lnTo>
                  <a:pt x="6721" y="2402"/>
                </a:lnTo>
                <a:lnTo>
                  <a:pt x="6737" y="2512"/>
                </a:lnTo>
                <a:lnTo>
                  <a:pt x="6750" y="2621"/>
                </a:lnTo>
                <a:lnTo>
                  <a:pt x="6762" y="2731"/>
                </a:lnTo>
                <a:lnTo>
                  <a:pt x="6772" y="2842"/>
                </a:lnTo>
                <a:lnTo>
                  <a:pt x="6780" y="2952"/>
                </a:lnTo>
                <a:lnTo>
                  <a:pt x="6787" y="3063"/>
                </a:lnTo>
                <a:lnTo>
                  <a:pt x="6791" y="3174"/>
                </a:lnTo>
                <a:lnTo>
                  <a:pt x="6794" y="3285"/>
                </a:lnTo>
                <a:lnTo>
                  <a:pt x="6795" y="3396"/>
                </a:lnTo>
                <a:cubicBezTo>
                  <a:pt x="6795" y="3403"/>
                  <a:pt x="6793" y="3409"/>
                  <a:pt x="6788" y="3413"/>
                </a:cubicBezTo>
                <a:cubicBezTo>
                  <a:pt x="6784" y="3418"/>
                  <a:pt x="6777" y="3420"/>
                  <a:pt x="6771" y="3420"/>
                </a:cubicBezTo>
                <a:lnTo>
                  <a:pt x="26" y="3420"/>
                </a:lnTo>
                <a:cubicBezTo>
                  <a:pt x="16" y="3420"/>
                  <a:pt x="6" y="3413"/>
                  <a:pt x="3" y="3403"/>
                </a:cubicBezTo>
                <a:cubicBezTo>
                  <a:pt x="0" y="3392"/>
                  <a:pt x="5" y="3381"/>
                  <a:pt x="14" y="3376"/>
                </a:cubicBezTo>
                <a:lnTo>
                  <a:pt x="5855" y="4"/>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40" name="Freeform 23"/>
          <p:cNvSpPr/>
          <p:nvPr/>
        </p:nvSpPr>
        <p:spPr bwMode="auto">
          <a:xfrm>
            <a:off x="4371508" y="2566488"/>
            <a:ext cx="1723960" cy="862512"/>
          </a:xfrm>
          <a:custGeom>
            <a:avLst/>
            <a:gdLst>
              <a:gd name="T0" fmla="*/ 13488 w 13488"/>
              <a:gd name="T1" fmla="*/ 6744 h 6744"/>
              <a:gd name="T2" fmla="*/ 1807 w 13488"/>
              <a:gd name="T3" fmla="*/ 0 h 6744"/>
              <a:gd name="T4" fmla="*/ 0 w 13488"/>
              <a:gd name="T5" fmla="*/ 6744 h 6744"/>
              <a:gd name="T6" fmla="*/ 13488 w 13488"/>
              <a:gd name="T7" fmla="*/ 6744 h 6744"/>
            </a:gdLst>
            <a:ahLst/>
            <a:cxnLst>
              <a:cxn ang="0">
                <a:pos x="T0" y="T1"/>
              </a:cxn>
              <a:cxn ang="0">
                <a:pos x="T2" y="T3"/>
              </a:cxn>
              <a:cxn ang="0">
                <a:pos x="T4" y="T5"/>
              </a:cxn>
              <a:cxn ang="0">
                <a:pos x="T6" y="T7"/>
              </a:cxn>
            </a:cxnLst>
            <a:rect l="0" t="0" r="r" b="b"/>
            <a:pathLst>
              <a:path w="13488" h="6744">
                <a:moveTo>
                  <a:pt x="13488" y="6744"/>
                </a:moveTo>
                <a:lnTo>
                  <a:pt x="1807" y="0"/>
                </a:lnTo>
                <a:cubicBezTo>
                  <a:pt x="623" y="2051"/>
                  <a:pt x="0" y="4377"/>
                  <a:pt x="0" y="6744"/>
                </a:cubicBezTo>
                <a:lnTo>
                  <a:pt x="13488" y="6744"/>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41" name="Freeform 24"/>
          <p:cNvSpPr>
            <a:spLocks noEditPoints="1"/>
          </p:cNvSpPr>
          <p:nvPr/>
        </p:nvSpPr>
        <p:spPr bwMode="auto">
          <a:xfrm>
            <a:off x="4366184" y="2561163"/>
            <a:ext cx="1735673" cy="874226"/>
          </a:xfrm>
          <a:custGeom>
            <a:avLst/>
            <a:gdLst>
              <a:gd name="T0" fmla="*/ 13512 w 13588"/>
              <a:gd name="T1" fmla="*/ 6835 h 6841"/>
              <a:gd name="T2" fmla="*/ 1897 w 13588"/>
              <a:gd name="T3" fmla="*/ 73 h 6841"/>
              <a:gd name="T4" fmla="*/ 1682 w 13588"/>
              <a:gd name="T5" fmla="*/ 460 h 6841"/>
              <a:gd name="T6" fmla="*/ 1480 w 13588"/>
              <a:gd name="T7" fmla="*/ 853 h 6841"/>
              <a:gd name="T8" fmla="*/ 1292 w 13588"/>
              <a:gd name="T9" fmla="*/ 1251 h 6841"/>
              <a:gd name="T10" fmla="*/ 1117 w 13588"/>
              <a:gd name="T11" fmla="*/ 1654 h 6841"/>
              <a:gd name="T12" fmla="*/ 956 w 13588"/>
              <a:gd name="T13" fmla="*/ 2063 h 6841"/>
              <a:gd name="T14" fmla="*/ 808 w 13588"/>
              <a:gd name="T15" fmla="*/ 2476 h 6841"/>
              <a:gd name="T16" fmla="*/ 674 w 13588"/>
              <a:gd name="T17" fmla="*/ 2894 h 6841"/>
              <a:gd name="T18" fmla="*/ 554 w 13588"/>
              <a:gd name="T19" fmla="*/ 3315 h 6841"/>
              <a:gd name="T20" fmla="*/ 447 w 13588"/>
              <a:gd name="T21" fmla="*/ 3741 h 6841"/>
              <a:gd name="T22" fmla="*/ 354 w 13588"/>
              <a:gd name="T23" fmla="*/ 4170 h 6841"/>
              <a:gd name="T24" fmla="*/ 276 w 13588"/>
              <a:gd name="T25" fmla="*/ 4602 h 6841"/>
              <a:gd name="T26" fmla="*/ 212 w 13588"/>
              <a:gd name="T27" fmla="*/ 5036 h 6841"/>
              <a:gd name="T28" fmla="*/ 161 w 13588"/>
              <a:gd name="T29" fmla="*/ 5473 h 6841"/>
              <a:gd name="T30" fmla="*/ 125 w 13588"/>
              <a:gd name="T31" fmla="*/ 5912 h 6841"/>
              <a:gd name="T32" fmla="*/ 103 w 13588"/>
              <a:gd name="T33" fmla="*/ 6352 h 6841"/>
              <a:gd name="T34" fmla="*/ 96 w 13588"/>
              <a:gd name="T35" fmla="*/ 6794 h 6841"/>
              <a:gd name="T36" fmla="*/ 13536 w 13588"/>
              <a:gd name="T37" fmla="*/ 6745 h 6841"/>
              <a:gd name="T38" fmla="*/ 14 w 13588"/>
              <a:gd name="T39" fmla="*/ 6827 h 6841"/>
              <a:gd name="T40" fmla="*/ 2 w 13588"/>
              <a:gd name="T41" fmla="*/ 6570 h 6841"/>
              <a:gd name="T42" fmla="*/ 17 w 13588"/>
              <a:gd name="T43" fmla="*/ 6126 h 6841"/>
              <a:gd name="T44" fmla="*/ 46 w 13588"/>
              <a:gd name="T45" fmla="*/ 5683 h 6841"/>
              <a:gd name="T46" fmla="*/ 89 w 13588"/>
              <a:gd name="T47" fmla="*/ 5242 h 6841"/>
              <a:gd name="T48" fmla="*/ 147 w 13588"/>
              <a:gd name="T49" fmla="*/ 4804 h 6841"/>
              <a:gd name="T50" fmla="*/ 219 w 13588"/>
              <a:gd name="T51" fmla="*/ 4367 h 6841"/>
              <a:gd name="T52" fmla="*/ 306 w 13588"/>
              <a:gd name="T53" fmla="*/ 3934 h 6841"/>
              <a:gd name="T54" fmla="*/ 406 w 13588"/>
              <a:gd name="T55" fmla="*/ 3503 h 6841"/>
              <a:gd name="T56" fmla="*/ 520 w 13588"/>
              <a:gd name="T57" fmla="*/ 3077 h 6841"/>
              <a:gd name="T58" fmla="*/ 648 w 13588"/>
              <a:gd name="T59" fmla="*/ 2654 h 6841"/>
              <a:gd name="T60" fmla="*/ 790 w 13588"/>
              <a:gd name="T61" fmla="*/ 2235 h 6841"/>
              <a:gd name="T62" fmla="*/ 946 w 13588"/>
              <a:gd name="T63" fmla="*/ 1822 h 6841"/>
              <a:gd name="T64" fmla="*/ 1115 w 13588"/>
              <a:gd name="T65" fmla="*/ 1412 h 6841"/>
              <a:gd name="T66" fmla="*/ 1298 w 13588"/>
              <a:gd name="T67" fmla="*/ 1009 h 6841"/>
              <a:gd name="T68" fmla="*/ 1494 w 13588"/>
              <a:gd name="T69" fmla="*/ 611 h 6841"/>
              <a:gd name="T70" fmla="*/ 1704 w 13588"/>
              <a:gd name="T71" fmla="*/ 219 h 6841"/>
              <a:gd name="T72" fmla="*/ 1842 w 13588"/>
              <a:gd name="T73" fmla="*/ 3 h 6841"/>
              <a:gd name="T74" fmla="*/ 13560 w 13588"/>
              <a:gd name="T75" fmla="*/ 6752 h 6841"/>
              <a:gd name="T76" fmla="*/ 13536 w 13588"/>
              <a:gd name="T77" fmla="*/ 6841 h 6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88" h="6841">
                <a:moveTo>
                  <a:pt x="13536" y="6745"/>
                </a:moveTo>
                <a:lnTo>
                  <a:pt x="13512" y="6835"/>
                </a:lnTo>
                <a:lnTo>
                  <a:pt x="1831" y="91"/>
                </a:lnTo>
                <a:lnTo>
                  <a:pt x="1897" y="73"/>
                </a:lnTo>
                <a:lnTo>
                  <a:pt x="1787" y="266"/>
                </a:lnTo>
                <a:lnTo>
                  <a:pt x="1682" y="460"/>
                </a:lnTo>
                <a:lnTo>
                  <a:pt x="1580" y="656"/>
                </a:lnTo>
                <a:lnTo>
                  <a:pt x="1480" y="853"/>
                </a:lnTo>
                <a:lnTo>
                  <a:pt x="1385" y="1051"/>
                </a:lnTo>
                <a:lnTo>
                  <a:pt x="1292" y="1251"/>
                </a:lnTo>
                <a:lnTo>
                  <a:pt x="1203" y="1451"/>
                </a:lnTo>
                <a:lnTo>
                  <a:pt x="1117" y="1654"/>
                </a:lnTo>
                <a:lnTo>
                  <a:pt x="1035" y="1858"/>
                </a:lnTo>
                <a:lnTo>
                  <a:pt x="956" y="2063"/>
                </a:lnTo>
                <a:lnTo>
                  <a:pt x="881" y="2268"/>
                </a:lnTo>
                <a:lnTo>
                  <a:pt x="808" y="2476"/>
                </a:lnTo>
                <a:lnTo>
                  <a:pt x="740" y="2684"/>
                </a:lnTo>
                <a:lnTo>
                  <a:pt x="674" y="2894"/>
                </a:lnTo>
                <a:lnTo>
                  <a:pt x="612" y="3104"/>
                </a:lnTo>
                <a:lnTo>
                  <a:pt x="554" y="3315"/>
                </a:lnTo>
                <a:lnTo>
                  <a:pt x="499" y="3527"/>
                </a:lnTo>
                <a:lnTo>
                  <a:pt x="447" y="3741"/>
                </a:lnTo>
                <a:lnTo>
                  <a:pt x="399" y="3955"/>
                </a:lnTo>
                <a:lnTo>
                  <a:pt x="354" y="4170"/>
                </a:lnTo>
                <a:lnTo>
                  <a:pt x="314" y="4385"/>
                </a:lnTo>
                <a:lnTo>
                  <a:pt x="276" y="4602"/>
                </a:lnTo>
                <a:lnTo>
                  <a:pt x="242" y="4818"/>
                </a:lnTo>
                <a:lnTo>
                  <a:pt x="212" y="5036"/>
                </a:lnTo>
                <a:lnTo>
                  <a:pt x="185" y="5254"/>
                </a:lnTo>
                <a:lnTo>
                  <a:pt x="161" y="5473"/>
                </a:lnTo>
                <a:lnTo>
                  <a:pt x="141" y="5692"/>
                </a:lnTo>
                <a:lnTo>
                  <a:pt x="125" y="5912"/>
                </a:lnTo>
                <a:lnTo>
                  <a:pt x="112" y="6132"/>
                </a:lnTo>
                <a:lnTo>
                  <a:pt x="103" y="6352"/>
                </a:lnTo>
                <a:lnTo>
                  <a:pt x="98" y="6573"/>
                </a:lnTo>
                <a:lnTo>
                  <a:pt x="96" y="6794"/>
                </a:lnTo>
                <a:lnTo>
                  <a:pt x="48" y="6745"/>
                </a:lnTo>
                <a:lnTo>
                  <a:pt x="13536" y="6745"/>
                </a:lnTo>
                <a:close/>
                <a:moveTo>
                  <a:pt x="48" y="6841"/>
                </a:moveTo>
                <a:cubicBezTo>
                  <a:pt x="35" y="6841"/>
                  <a:pt x="23" y="6836"/>
                  <a:pt x="14" y="6827"/>
                </a:cubicBezTo>
                <a:cubicBezTo>
                  <a:pt x="5" y="6818"/>
                  <a:pt x="0" y="6806"/>
                  <a:pt x="0" y="6793"/>
                </a:cubicBezTo>
                <a:lnTo>
                  <a:pt x="2" y="6570"/>
                </a:lnTo>
                <a:lnTo>
                  <a:pt x="8" y="6348"/>
                </a:lnTo>
                <a:lnTo>
                  <a:pt x="17" y="6126"/>
                </a:lnTo>
                <a:lnTo>
                  <a:pt x="29" y="5904"/>
                </a:lnTo>
                <a:lnTo>
                  <a:pt x="46" y="5683"/>
                </a:lnTo>
                <a:lnTo>
                  <a:pt x="66" y="5462"/>
                </a:lnTo>
                <a:lnTo>
                  <a:pt x="89" y="5242"/>
                </a:lnTo>
                <a:lnTo>
                  <a:pt x="116" y="5023"/>
                </a:lnTo>
                <a:lnTo>
                  <a:pt x="147" y="4804"/>
                </a:lnTo>
                <a:lnTo>
                  <a:pt x="181" y="4585"/>
                </a:lnTo>
                <a:lnTo>
                  <a:pt x="219" y="4367"/>
                </a:lnTo>
                <a:lnTo>
                  <a:pt x="260" y="4150"/>
                </a:lnTo>
                <a:lnTo>
                  <a:pt x="306" y="3934"/>
                </a:lnTo>
                <a:lnTo>
                  <a:pt x="354" y="3718"/>
                </a:lnTo>
                <a:lnTo>
                  <a:pt x="406" y="3503"/>
                </a:lnTo>
                <a:lnTo>
                  <a:pt x="461" y="3290"/>
                </a:lnTo>
                <a:lnTo>
                  <a:pt x="520" y="3077"/>
                </a:lnTo>
                <a:lnTo>
                  <a:pt x="583" y="2865"/>
                </a:lnTo>
                <a:lnTo>
                  <a:pt x="648" y="2654"/>
                </a:lnTo>
                <a:lnTo>
                  <a:pt x="718" y="2444"/>
                </a:lnTo>
                <a:lnTo>
                  <a:pt x="790" y="2235"/>
                </a:lnTo>
                <a:lnTo>
                  <a:pt x="866" y="2028"/>
                </a:lnTo>
                <a:lnTo>
                  <a:pt x="946" y="1822"/>
                </a:lnTo>
                <a:lnTo>
                  <a:pt x="1029" y="1617"/>
                </a:lnTo>
                <a:lnTo>
                  <a:pt x="1115" y="1412"/>
                </a:lnTo>
                <a:lnTo>
                  <a:pt x="1205" y="1210"/>
                </a:lnTo>
                <a:lnTo>
                  <a:pt x="1298" y="1009"/>
                </a:lnTo>
                <a:lnTo>
                  <a:pt x="1395" y="809"/>
                </a:lnTo>
                <a:lnTo>
                  <a:pt x="1494" y="611"/>
                </a:lnTo>
                <a:lnTo>
                  <a:pt x="1597" y="414"/>
                </a:lnTo>
                <a:lnTo>
                  <a:pt x="1704" y="219"/>
                </a:lnTo>
                <a:lnTo>
                  <a:pt x="1813" y="26"/>
                </a:lnTo>
                <a:cubicBezTo>
                  <a:pt x="1820" y="15"/>
                  <a:pt x="1830" y="7"/>
                  <a:pt x="1842" y="3"/>
                </a:cubicBezTo>
                <a:cubicBezTo>
                  <a:pt x="1855" y="0"/>
                  <a:pt x="1868" y="2"/>
                  <a:pt x="1879" y="8"/>
                </a:cubicBezTo>
                <a:lnTo>
                  <a:pt x="13560" y="6752"/>
                </a:lnTo>
                <a:cubicBezTo>
                  <a:pt x="13579" y="6763"/>
                  <a:pt x="13588" y="6785"/>
                  <a:pt x="13583" y="6806"/>
                </a:cubicBezTo>
                <a:cubicBezTo>
                  <a:pt x="13577" y="6827"/>
                  <a:pt x="13558" y="6841"/>
                  <a:pt x="13536" y="6841"/>
                </a:cubicBezTo>
                <a:lnTo>
                  <a:pt x="48" y="6841"/>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42" name="Freeform 25"/>
          <p:cNvSpPr/>
          <p:nvPr/>
        </p:nvSpPr>
        <p:spPr bwMode="auto">
          <a:xfrm>
            <a:off x="4602576" y="1936108"/>
            <a:ext cx="1492892" cy="1492892"/>
          </a:xfrm>
          <a:custGeom>
            <a:avLst/>
            <a:gdLst>
              <a:gd name="T0" fmla="*/ 11681 w 11681"/>
              <a:gd name="T1" fmla="*/ 11681 h 11681"/>
              <a:gd name="T2" fmla="*/ 4937 w 11681"/>
              <a:gd name="T3" fmla="*/ 0 h 11681"/>
              <a:gd name="T4" fmla="*/ 0 w 11681"/>
              <a:gd name="T5" fmla="*/ 4937 h 11681"/>
              <a:gd name="T6" fmla="*/ 11681 w 11681"/>
              <a:gd name="T7" fmla="*/ 11681 h 11681"/>
            </a:gdLst>
            <a:ahLst/>
            <a:cxnLst>
              <a:cxn ang="0">
                <a:pos x="T0" y="T1"/>
              </a:cxn>
              <a:cxn ang="0">
                <a:pos x="T2" y="T3"/>
              </a:cxn>
              <a:cxn ang="0">
                <a:pos x="T4" y="T5"/>
              </a:cxn>
              <a:cxn ang="0">
                <a:pos x="T6" y="T7"/>
              </a:cxn>
            </a:cxnLst>
            <a:rect l="0" t="0" r="r" b="b"/>
            <a:pathLst>
              <a:path w="11681" h="11681">
                <a:moveTo>
                  <a:pt x="11681" y="11681"/>
                </a:moveTo>
                <a:lnTo>
                  <a:pt x="4937" y="0"/>
                </a:lnTo>
                <a:cubicBezTo>
                  <a:pt x="2886" y="1184"/>
                  <a:pt x="1184" y="2886"/>
                  <a:pt x="0" y="4937"/>
                </a:cubicBezTo>
                <a:lnTo>
                  <a:pt x="11681" y="11681"/>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43" name="Freeform 26"/>
          <p:cNvSpPr>
            <a:spLocks noEditPoints="1"/>
          </p:cNvSpPr>
          <p:nvPr/>
        </p:nvSpPr>
        <p:spPr bwMode="auto">
          <a:xfrm>
            <a:off x="4596187" y="1929719"/>
            <a:ext cx="1505670" cy="1505670"/>
          </a:xfrm>
          <a:custGeom>
            <a:avLst/>
            <a:gdLst>
              <a:gd name="T0" fmla="*/ 11755 w 11784"/>
              <a:gd name="T1" fmla="*/ 11690 h 11784"/>
              <a:gd name="T2" fmla="*/ 11690 w 11784"/>
              <a:gd name="T3" fmla="*/ 11755 h 11784"/>
              <a:gd name="T4" fmla="*/ 4946 w 11784"/>
              <a:gd name="T5" fmla="*/ 74 h 11784"/>
              <a:gd name="T6" fmla="*/ 5012 w 11784"/>
              <a:gd name="T7" fmla="*/ 91 h 11784"/>
              <a:gd name="T8" fmla="*/ 4820 w 11784"/>
              <a:gd name="T9" fmla="*/ 204 h 11784"/>
              <a:gd name="T10" fmla="*/ 4632 w 11784"/>
              <a:gd name="T11" fmla="*/ 319 h 11784"/>
              <a:gd name="T12" fmla="*/ 4261 w 11784"/>
              <a:gd name="T13" fmla="*/ 558 h 11784"/>
              <a:gd name="T14" fmla="*/ 3899 w 11784"/>
              <a:gd name="T15" fmla="*/ 809 h 11784"/>
              <a:gd name="T16" fmla="*/ 3546 w 11784"/>
              <a:gd name="T17" fmla="*/ 1071 h 11784"/>
              <a:gd name="T18" fmla="*/ 3202 w 11784"/>
              <a:gd name="T19" fmla="*/ 1344 h 11784"/>
              <a:gd name="T20" fmla="*/ 2867 w 11784"/>
              <a:gd name="T21" fmla="*/ 1629 h 11784"/>
              <a:gd name="T22" fmla="*/ 2542 w 11784"/>
              <a:gd name="T23" fmla="*/ 1923 h 11784"/>
              <a:gd name="T24" fmla="*/ 2227 w 11784"/>
              <a:gd name="T25" fmla="*/ 2228 h 11784"/>
              <a:gd name="T26" fmla="*/ 1922 w 11784"/>
              <a:gd name="T27" fmla="*/ 2543 h 11784"/>
              <a:gd name="T28" fmla="*/ 1628 w 11784"/>
              <a:gd name="T29" fmla="*/ 2868 h 11784"/>
              <a:gd name="T30" fmla="*/ 1343 w 11784"/>
              <a:gd name="T31" fmla="*/ 3203 h 11784"/>
              <a:gd name="T32" fmla="*/ 1070 w 11784"/>
              <a:gd name="T33" fmla="*/ 3547 h 11784"/>
              <a:gd name="T34" fmla="*/ 808 w 11784"/>
              <a:gd name="T35" fmla="*/ 3900 h 11784"/>
              <a:gd name="T36" fmla="*/ 557 w 11784"/>
              <a:gd name="T37" fmla="*/ 4262 h 11784"/>
              <a:gd name="T38" fmla="*/ 318 w 11784"/>
              <a:gd name="T39" fmla="*/ 4633 h 11784"/>
              <a:gd name="T40" fmla="*/ 203 w 11784"/>
              <a:gd name="T41" fmla="*/ 4821 h 11784"/>
              <a:gd name="T42" fmla="*/ 91 w 11784"/>
              <a:gd name="T43" fmla="*/ 5012 h 11784"/>
              <a:gd name="T44" fmla="*/ 74 w 11784"/>
              <a:gd name="T45" fmla="*/ 4946 h 11784"/>
              <a:gd name="T46" fmla="*/ 11755 w 11784"/>
              <a:gd name="T47" fmla="*/ 11690 h 11784"/>
              <a:gd name="T48" fmla="*/ 26 w 11784"/>
              <a:gd name="T49" fmla="*/ 5029 h 11784"/>
              <a:gd name="T50" fmla="*/ 4 w 11784"/>
              <a:gd name="T51" fmla="*/ 5000 h 11784"/>
              <a:gd name="T52" fmla="*/ 9 w 11784"/>
              <a:gd name="T53" fmla="*/ 4963 h 11784"/>
              <a:gd name="T54" fmla="*/ 122 w 11784"/>
              <a:gd name="T55" fmla="*/ 4771 h 11784"/>
              <a:gd name="T56" fmla="*/ 238 w 11784"/>
              <a:gd name="T57" fmla="*/ 4581 h 11784"/>
              <a:gd name="T58" fmla="*/ 478 w 11784"/>
              <a:gd name="T59" fmla="*/ 4208 h 11784"/>
              <a:gd name="T60" fmla="*/ 731 w 11784"/>
              <a:gd name="T61" fmla="*/ 3843 h 11784"/>
              <a:gd name="T62" fmla="*/ 995 w 11784"/>
              <a:gd name="T63" fmla="*/ 3487 h 11784"/>
              <a:gd name="T64" fmla="*/ 1270 w 11784"/>
              <a:gd name="T65" fmla="*/ 3141 h 11784"/>
              <a:gd name="T66" fmla="*/ 1556 w 11784"/>
              <a:gd name="T67" fmla="*/ 2804 h 11784"/>
              <a:gd name="T68" fmla="*/ 1853 w 11784"/>
              <a:gd name="T69" fmla="*/ 2477 h 11784"/>
              <a:gd name="T70" fmla="*/ 2160 w 11784"/>
              <a:gd name="T71" fmla="*/ 2159 h 11784"/>
              <a:gd name="T72" fmla="*/ 2478 w 11784"/>
              <a:gd name="T73" fmla="*/ 1852 h 11784"/>
              <a:gd name="T74" fmla="*/ 2805 w 11784"/>
              <a:gd name="T75" fmla="*/ 1555 h 11784"/>
              <a:gd name="T76" fmla="*/ 3142 w 11784"/>
              <a:gd name="T77" fmla="*/ 1269 h 11784"/>
              <a:gd name="T78" fmla="*/ 3489 w 11784"/>
              <a:gd name="T79" fmla="*/ 994 h 11784"/>
              <a:gd name="T80" fmla="*/ 3844 w 11784"/>
              <a:gd name="T81" fmla="*/ 730 h 11784"/>
              <a:gd name="T82" fmla="*/ 4209 w 11784"/>
              <a:gd name="T83" fmla="*/ 478 h 11784"/>
              <a:gd name="T84" fmla="*/ 4582 w 11784"/>
              <a:gd name="T85" fmla="*/ 237 h 11784"/>
              <a:gd name="T86" fmla="*/ 4772 w 11784"/>
              <a:gd name="T87" fmla="*/ 121 h 11784"/>
              <a:gd name="T88" fmla="*/ 4963 w 11784"/>
              <a:gd name="T89" fmla="*/ 9 h 11784"/>
              <a:gd name="T90" fmla="*/ 5000 w 11784"/>
              <a:gd name="T91" fmla="*/ 4 h 11784"/>
              <a:gd name="T92" fmla="*/ 5029 w 11784"/>
              <a:gd name="T93" fmla="*/ 26 h 11784"/>
              <a:gd name="T94" fmla="*/ 11773 w 11784"/>
              <a:gd name="T95" fmla="*/ 11707 h 11784"/>
              <a:gd name="T96" fmla="*/ 11765 w 11784"/>
              <a:gd name="T97" fmla="*/ 11765 h 11784"/>
              <a:gd name="T98" fmla="*/ 11707 w 11784"/>
              <a:gd name="T99" fmla="*/ 11773 h 11784"/>
              <a:gd name="T100" fmla="*/ 26 w 11784"/>
              <a:gd name="T101" fmla="*/ 5029 h 11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84" h="11784">
                <a:moveTo>
                  <a:pt x="11755" y="11690"/>
                </a:moveTo>
                <a:lnTo>
                  <a:pt x="11690" y="11755"/>
                </a:lnTo>
                <a:lnTo>
                  <a:pt x="4946" y="74"/>
                </a:lnTo>
                <a:lnTo>
                  <a:pt x="5012" y="91"/>
                </a:lnTo>
                <a:lnTo>
                  <a:pt x="4820" y="204"/>
                </a:lnTo>
                <a:lnTo>
                  <a:pt x="4632" y="319"/>
                </a:lnTo>
                <a:lnTo>
                  <a:pt x="4261" y="558"/>
                </a:lnTo>
                <a:lnTo>
                  <a:pt x="3899" y="809"/>
                </a:lnTo>
                <a:lnTo>
                  <a:pt x="3546" y="1071"/>
                </a:lnTo>
                <a:lnTo>
                  <a:pt x="3202" y="1344"/>
                </a:lnTo>
                <a:lnTo>
                  <a:pt x="2867" y="1629"/>
                </a:lnTo>
                <a:lnTo>
                  <a:pt x="2542" y="1923"/>
                </a:lnTo>
                <a:lnTo>
                  <a:pt x="2227" y="2228"/>
                </a:lnTo>
                <a:lnTo>
                  <a:pt x="1922" y="2543"/>
                </a:lnTo>
                <a:lnTo>
                  <a:pt x="1628" y="2868"/>
                </a:lnTo>
                <a:lnTo>
                  <a:pt x="1343" y="3203"/>
                </a:lnTo>
                <a:lnTo>
                  <a:pt x="1070" y="3547"/>
                </a:lnTo>
                <a:lnTo>
                  <a:pt x="808" y="3900"/>
                </a:lnTo>
                <a:lnTo>
                  <a:pt x="557" y="4262"/>
                </a:lnTo>
                <a:lnTo>
                  <a:pt x="318" y="4633"/>
                </a:lnTo>
                <a:lnTo>
                  <a:pt x="203" y="4821"/>
                </a:lnTo>
                <a:lnTo>
                  <a:pt x="91" y="5012"/>
                </a:lnTo>
                <a:lnTo>
                  <a:pt x="74" y="4946"/>
                </a:lnTo>
                <a:lnTo>
                  <a:pt x="11755" y="11690"/>
                </a:lnTo>
                <a:close/>
                <a:moveTo>
                  <a:pt x="26" y="5029"/>
                </a:moveTo>
                <a:cubicBezTo>
                  <a:pt x="15" y="5023"/>
                  <a:pt x="7" y="5012"/>
                  <a:pt x="4" y="5000"/>
                </a:cubicBezTo>
                <a:cubicBezTo>
                  <a:pt x="0" y="4987"/>
                  <a:pt x="2" y="4974"/>
                  <a:pt x="9" y="4963"/>
                </a:cubicBezTo>
                <a:lnTo>
                  <a:pt x="122" y="4771"/>
                </a:lnTo>
                <a:lnTo>
                  <a:pt x="238" y="4581"/>
                </a:lnTo>
                <a:lnTo>
                  <a:pt x="478" y="4208"/>
                </a:lnTo>
                <a:lnTo>
                  <a:pt x="731" y="3843"/>
                </a:lnTo>
                <a:lnTo>
                  <a:pt x="995" y="3487"/>
                </a:lnTo>
                <a:lnTo>
                  <a:pt x="1270" y="3141"/>
                </a:lnTo>
                <a:lnTo>
                  <a:pt x="1556" y="2804"/>
                </a:lnTo>
                <a:lnTo>
                  <a:pt x="1853" y="2477"/>
                </a:lnTo>
                <a:lnTo>
                  <a:pt x="2160" y="2159"/>
                </a:lnTo>
                <a:lnTo>
                  <a:pt x="2478" y="1852"/>
                </a:lnTo>
                <a:lnTo>
                  <a:pt x="2805" y="1555"/>
                </a:lnTo>
                <a:lnTo>
                  <a:pt x="3142" y="1269"/>
                </a:lnTo>
                <a:lnTo>
                  <a:pt x="3489" y="994"/>
                </a:lnTo>
                <a:lnTo>
                  <a:pt x="3844" y="730"/>
                </a:lnTo>
                <a:lnTo>
                  <a:pt x="4209" y="478"/>
                </a:lnTo>
                <a:lnTo>
                  <a:pt x="4582" y="237"/>
                </a:lnTo>
                <a:lnTo>
                  <a:pt x="4772" y="121"/>
                </a:lnTo>
                <a:lnTo>
                  <a:pt x="4963" y="9"/>
                </a:lnTo>
                <a:cubicBezTo>
                  <a:pt x="4974" y="2"/>
                  <a:pt x="4987" y="0"/>
                  <a:pt x="5000" y="4"/>
                </a:cubicBezTo>
                <a:cubicBezTo>
                  <a:pt x="5012" y="7"/>
                  <a:pt x="5023" y="15"/>
                  <a:pt x="5029" y="26"/>
                </a:cubicBezTo>
                <a:lnTo>
                  <a:pt x="11773" y="11707"/>
                </a:lnTo>
                <a:cubicBezTo>
                  <a:pt x="11784" y="11726"/>
                  <a:pt x="11781" y="11750"/>
                  <a:pt x="11765" y="11765"/>
                </a:cubicBezTo>
                <a:cubicBezTo>
                  <a:pt x="11750" y="11781"/>
                  <a:pt x="11726" y="11784"/>
                  <a:pt x="11707" y="11773"/>
                </a:cubicBezTo>
                <a:lnTo>
                  <a:pt x="26" y="5029"/>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44" name="Freeform 27"/>
          <p:cNvSpPr/>
          <p:nvPr/>
        </p:nvSpPr>
        <p:spPr bwMode="auto">
          <a:xfrm>
            <a:off x="5234021" y="1705040"/>
            <a:ext cx="861448" cy="1723960"/>
          </a:xfrm>
          <a:custGeom>
            <a:avLst/>
            <a:gdLst>
              <a:gd name="T0" fmla="*/ 6744 w 6744"/>
              <a:gd name="T1" fmla="*/ 13488 h 13488"/>
              <a:gd name="T2" fmla="*/ 6744 w 6744"/>
              <a:gd name="T3" fmla="*/ 0 h 13488"/>
              <a:gd name="T4" fmla="*/ 0 w 6744"/>
              <a:gd name="T5" fmla="*/ 1807 h 13488"/>
              <a:gd name="T6" fmla="*/ 6744 w 6744"/>
              <a:gd name="T7" fmla="*/ 13488 h 13488"/>
            </a:gdLst>
            <a:ahLst/>
            <a:cxnLst>
              <a:cxn ang="0">
                <a:pos x="T0" y="T1"/>
              </a:cxn>
              <a:cxn ang="0">
                <a:pos x="T2" y="T3"/>
              </a:cxn>
              <a:cxn ang="0">
                <a:pos x="T4" y="T5"/>
              </a:cxn>
              <a:cxn ang="0">
                <a:pos x="T6" y="T7"/>
              </a:cxn>
            </a:cxnLst>
            <a:rect l="0" t="0" r="r" b="b"/>
            <a:pathLst>
              <a:path w="6744" h="13488">
                <a:moveTo>
                  <a:pt x="6744" y="13488"/>
                </a:moveTo>
                <a:lnTo>
                  <a:pt x="6744" y="0"/>
                </a:lnTo>
                <a:cubicBezTo>
                  <a:pt x="4377" y="0"/>
                  <a:pt x="2051" y="623"/>
                  <a:pt x="0" y="1807"/>
                </a:cubicBezTo>
                <a:lnTo>
                  <a:pt x="6744" y="13488"/>
                </a:lnTo>
                <a:close/>
              </a:path>
            </a:pathLst>
          </a:custGeom>
          <a:solidFill>
            <a:srgbClr val="2EA7E0"/>
          </a:solidFill>
          <a:ln w="0">
            <a:noFill/>
            <a:prstDash val="solid"/>
            <a:round/>
          </a:ln>
        </p:spPr>
        <p:txBody>
          <a:bodyPr vert="horz" wrap="square" lIns="91440" tIns="45720" rIns="91440" bIns="45720" numCol="1" anchor="t" anchorCtr="0" compatLnSpc="1"/>
          <a:lstStyle/>
          <a:p>
            <a:endParaRPr lang="zh-CN" altLang="en-US"/>
          </a:p>
        </p:txBody>
      </p:sp>
      <p:sp>
        <p:nvSpPr>
          <p:cNvPr id="45" name="Freeform 28"/>
          <p:cNvSpPr>
            <a:spLocks noEditPoints="1"/>
          </p:cNvSpPr>
          <p:nvPr/>
        </p:nvSpPr>
        <p:spPr bwMode="auto">
          <a:xfrm>
            <a:off x="5227632" y="1698651"/>
            <a:ext cx="874226" cy="1736738"/>
          </a:xfrm>
          <a:custGeom>
            <a:avLst/>
            <a:gdLst>
              <a:gd name="T0" fmla="*/ 6745 w 6841"/>
              <a:gd name="T1" fmla="*/ 13536 h 13588"/>
              <a:gd name="T2" fmla="*/ 6794 w 6841"/>
              <a:gd name="T3" fmla="*/ 96 h 13588"/>
              <a:gd name="T4" fmla="*/ 6351 w 6841"/>
              <a:gd name="T5" fmla="*/ 103 h 13588"/>
              <a:gd name="T6" fmla="*/ 5911 w 6841"/>
              <a:gd name="T7" fmla="*/ 125 h 13588"/>
              <a:gd name="T8" fmla="*/ 5472 w 6841"/>
              <a:gd name="T9" fmla="*/ 161 h 13588"/>
              <a:gd name="T10" fmla="*/ 5035 w 6841"/>
              <a:gd name="T11" fmla="*/ 212 h 13588"/>
              <a:gd name="T12" fmla="*/ 4601 w 6841"/>
              <a:gd name="T13" fmla="*/ 276 h 13588"/>
              <a:gd name="T14" fmla="*/ 4169 w 6841"/>
              <a:gd name="T15" fmla="*/ 355 h 13588"/>
              <a:gd name="T16" fmla="*/ 3740 w 6841"/>
              <a:gd name="T17" fmla="*/ 447 h 13588"/>
              <a:gd name="T18" fmla="*/ 3314 w 6841"/>
              <a:gd name="T19" fmla="*/ 554 h 13588"/>
              <a:gd name="T20" fmla="*/ 2893 w 6841"/>
              <a:gd name="T21" fmla="*/ 674 h 13588"/>
              <a:gd name="T22" fmla="*/ 2475 w 6841"/>
              <a:gd name="T23" fmla="*/ 809 h 13588"/>
              <a:gd name="T24" fmla="*/ 2062 w 6841"/>
              <a:gd name="T25" fmla="*/ 956 h 13588"/>
              <a:gd name="T26" fmla="*/ 1653 w 6841"/>
              <a:gd name="T27" fmla="*/ 1117 h 13588"/>
              <a:gd name="T28" fmla="*/ 1250 w 6841"/>
              <a:gd name="T29" fmla="*/ 1292 h 13588"/>
              <a:gd name="T30" fmla="*/ 852 w 6841"/>
              <a:gd name="T31" fmla="*/ 1481 h 13588"/>
              <a:gd name="T32" fmla="*/ 459 w 6841"/>
              <a:gd name="T33" fmla="*/ 1682 h 13588"/>
              <a:gd name="T34" fmla="*/ 73 w 6841"/>
              <a:gd name="T35" fmla="*/ 1897 h 13588"/>
              <a:gd name="T36" fmla="*/ 6835 w 6841"/>
              <a:gd name="T37" fmla="*/ 13512 h 13588"/>
              <a:gd name="T38" fmla="*/ 3 w 6841"/>
              <a:gd name="T39" fmla="*/ 1842 h 13588"/>
              <a:gd name="T40" fmla="*/ 219 w 6841"/>
              <a:gd name="T41" fmla="*/ 1703 h 13588"/>
              <a:gd name="T42" fmla="*/ 612 w 6841"/>
              <a:gd name="T43" fmla="*/ 1494 h 13588"/>
              <a:gd name="T44" fmla="*/ 1010 w 6841"/>
              <a:gd name="T45" fmla="*/ 1298 h 13588"/>
              <a:gd name="T46" fmla="*/ 1413 w 6841"/>
              <a:gd name="T47" fmla="*/ 1115 h 13588"/>
              <a:gd name="T48" fmla="*/ 1823 w 6841"/>
              <a:gd name="T49" fmla="*/ 946 h 13588"/>
              <a:gd name="T50" fmla="*/ 2236 w 6841"/>
              <a:gd name="T51" fmla="*/ 790 h 13588"/>
              <a:gd name="T52" fmla="*/ 2655 w 6841"/>
              <a:gd name="T53" fmla="*/ 648 h 13588"/>
              <a:gd name="T54" fmla="*/ 3078 w 6841"/>
              <a:gd name="T55" fmla="*/ 520 h 13588"/>
              <a:gd name="T56" fmla="*/ 3504 w 6841"/>
              <a:gd name="T57" fmla="*/ 406 h 13588"/>
              <a:gd name="T58" fmla="*/ 3935 w 6841"/>
              <a:gd name="T59" fmla="*/ 305 h 13588"/>
              <a:gd name="T60" fmla="*/ 4368 w 6841"/>
              <a:gd name="T61" fmla="*/ 219 h 13588"/>
              <a:gd name="T62" fmla="*/ 4804 w 6841"/>
              <a:gd name="T63" fmla="*/ 147 h 13588"/>
              <a:gd name="T64" fmla="*/ 5243 w 6841"/>
              <a:gd name="T65" fmla="*/ 89 h 13588"/>
              <a:gd name="T66" fmla="*/ 5684 w 6841"/>
              <a:gd name="T67" fmla="*/ 46 h 13588"/>
              <a:gd name="T68" fmla="*/ 6127 w 6841"/>
              <a:gd name="T69" fmla="*/ 17 h 13588"/>
              <a:gd name="T70" fmla="*/ 6571 w 6841"/>
              <a:gd name="T71" fmla="*/ 2 h 13588"/>
              <a:gd name="T72" fmla="*/ 6827 w 6841"/>
              <a:gd name="T73" fmla="*/ 14 h 13588"/>
              <a:gd name="T74" fmla="*/ 6841 w 6841"/>
              <a:gd name="T75" fmla="*/ 13536 h 13588"/>
              <a:gd name="T76" fmla="*/ 6752 w 6841"/>
              <a:gd name="T77" fmla="*/ 13560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1" h="13588">
                <a:moveTo>
                  <a:pt x="6835" y="13512"/>
                </a:moveTo>
                <a:lnTo>
                  <a:pt x="6745" y="13536"/>
                </a:lnTo>
                <a:lnTo>
                  <a:pt x="6745" y="48"/>
                </a:lnTo>
                <a:lnTo>
                  <a:pt x="6794" y="96"/>
                </a:lnTo>
                <a:lnTo>
                  <a:pt x="6572" y="98"/>
                </a:lnTo>
                <a:lnTo>
                  <a:pt x="6351" y="103"/>
                </a:lnTo>
                <a:lnTo>
                  <a:pt x="6131" y="112"/>
                </a:lnTo>
                <a:lnTo>
                  <a:pt x="5911" y="125"/>
                </a:lnTo>
                <a:lnTo>
                  <a:pt x="5691" y="141"/>
                </a:lnTo>
                <a:lnTo>
                  <a:pt x="5472" y="161"/>
                </a:lnTo>
                <a:lnTo>
                  <a:pt x="5253" y="185"/>
                </a:lnTo>
                <a:lnTo>
                  <a:pt x="5035" y="212"/>
                </a:lnTo>
                <a:lnTo>
                  <a:pt x="4818" y="242"/>
                </a:lnTo>
                <a:lnTo>
                  <a:pt x="4601" y="276"/>
                </a:lnTo>
                <a:lnTo>
                  <a:pt x="4384" y="314"/>
                </a:lnTo>
                <a:lnTo>
                  <a:pt x="4169" y="355"/>
                </a:lnTo>
                <a:lnTo>
                  <a:pt x="3954" y="399"/>
                </a:lnTo>
                <a:lnTo>
                  <a:pt x="3740" y="447"/>
                </a:lnTo>
                <a:lnTo>
                  <a:pt x="3527" y="499"/>
                </a:lnTo>
                <a:lnTo>
                  <a:pt x="3314" y="554"/>
                </a:lnTo>
                <a:lnTo>
                  <a:pt x="3103" y="612"/>
                </a:lnTo>
                <a:lnTo>
                  <a:pt x="2893" y="674"/>
                </a:lnTo>
                <a:lnTo>
                  <a:pt x="2684" y="740"/>
                </a:lnTo>
                <a:lnTo>
                  <a:pt x="2475" y="809"/>
                </a:lnTo>
                <a:lnTo>
                  <a:pt x="2268" y="881"/>
                </a:lnTo>
                <a:lnTo>
                  <a:pt x="2062" y="956"/>
                </a:lnTo>
                <a:lnTo>
                  <a:pt x="1857" y="1035"/>
                </a:lnTo>
                <a:lnTo>
                  <a:pt x="1653" y="1117"/>
                </a:lnTo>
                <a:lnTo>
                  <a:pt x="1451" y="1203"/>
                </a:lnTo>
                <a:lnTo>
                  <a:pt x="1250" y="1292"/>
                </a:lnTo>
                <a:lnTo>
                  <a:pt x="1050" y="1385"/>
                </a:lnTo>
                <a:lnTo>
                  <a:pt x="852" y="1481"/>
                </a:lnTo>
                <a:lnTo>
                  <a:pt x="655" y="1580"/>
                </a:lnTo>
                <a:lnTo>
                  <a:pt x="459" y="1682"/>
                </a:lnTo>
                <a:lnTo>
                  <a:pt x="265" y="1788"/>
                </a:lnTo>
                <a:lnTo>
                  <a:pt x="73" y="1897"/>
                </a:lnTo>
                <a:lnTo>
                  <a:pt x="91" y="1831"/>
                </a:lnTo>
                <a:lnTo>
                  <a:pt x="6835" y="13512"/>
                </a:lnTo>
                <a:close/>
                <a:moveTo>
                  <a:pt x="8" y="1879"/>
                </a:moveTo>
                <a:cubicBezTo>
                  <a:pt x="2" y="1868"/>
                  <a:pt x="0" y="1855"/>
                  <a:pt x="3" y="1842"/>
                </a:cubicBezTo>
                <a:cubicBezTo>
                  <a:pt x="7" y="1830"/>
                  <a:pt x="15" y="1820"/>
                  <a:pt x="26" y="1813"/>
                </a:cubicBezTo>
                <a:lnTo>
                  <a:pt x="219" y="1703"/>
                </a:lnTo>
                <a:lnTo>
                  <a:pt x="415" y="1597"/>
                </a:lnTo>
                <a:lnTo>
                  <a:pt x="612" y="1494"/>
                </a:lnTo>
                <a:lnTo>
                  <a:pt x="810" y="1394"/>
                </a:lnTo>
                <a:lnTo>
                  <a:pt x="1010" y="1298"/>
                </a:lnTo>
                <a:lnTo>
                  <a:pt x="1211" y="1205"/>
                </a:lnTo>
                <a:lnTo>
                  <a:pt x="1413" y="1115"/>
                </a:lnTo>
                <a:lnTo>
                  <a:pt x="1618" y="1028"/>
                </a:lnTo>
                <a:lnTo>
                  <a:pt x="1823" y="946"/>
                </a:lnTo>
                <a:lnTo>
                  <a:pt x="2029" y="866"/>
                </a:lnTo>
                <a:lnTo>
                  <a:pt x="2236" y="790"/>
                </a:lnTo>
                <a:lnTo>
                  <a:pt x="2445" y="717"/>
                </a:lnTo>
                <a:lnTo>
                  <a:pt x="2655" y="648"/>
                </a:lnTo>
                <a:lnTo>
                  <a:pt x="2866" y="582"/>
                </a:lnTo>
                <a:lnTo>
                  <a:pt x="3078" y="520"/>
                </a:lnTo>
                <a:lnTo>
                  <a:pt x="3290" y="461"/>
                </a:lnTo>
                <a:lnTo>
                  <a:pt x="3504" y="406"/>
                </a:lnTo>
                <a:lnTo>
                  <a:pt x="3719" y="354"/>
                </a:lnTo>
                <a:lnTo>
                  <a:pt x="3935" y="305"/>
                </a:lnTo>
                <a:lnTo>
                  <a:pt x="4151" y="260"/>
                </a:lnTo>
                <a:lnTo>
                  <a:pt x="4368" y="219"/>
                </a:lnTo>
                <a:lnTo>
                  <a:pt x="4586" y="181"/>
                </a:lnTo>
                <a:lnTo>
                  <a:pt x="4804" y="147"/>
                </a:lnTo>
                <a:lnTo>
                  <a:pt x="5024" y="116"/>
                </a:lnTo>
                <a:lnTo>
                  <a:pt x="5243" y="89"/>
                </a:lnTo>
                <a:lnTo>
                  <a:pt x="5463" y="66"/>
                </a:lnTo>
                <a:lnTo>
                  <a:pt x="5684" y="46"/>
                </a:lnTo>
                <a:lnTo>
                  <a:pt x="5905" y="29"/>
                </a:lnTo>
                <a:lnTo>
                  <a:pt x="6127" y="17"/>
                </a:lnTo>
                <a:lnTo>
                  <a:pt x="6349" y="7"/>
                </a:lnTo>
                <a:lnTo>
                  <a:pt x="6571" y="2"/>
                </a:lnTo>
                <a:lnTo>
                  <a:pt x="6793" y="0"/>
                </a:lnTo>
                <a:cubicBezTo>
                  <a:pt x="6806" y="0"/>
                  <a:pt x="6818" y="5"/>
                  <a:pt x="6827" y="14"/>
                </a:cubicBezTo>
                <a:cubicBezTo>
                  <a:pt x="6836" y="23"/>
                  <a:pt x="6841" y="35"/>
                  <a:pt x="6841" y="48"/>
                </a:cubicBezTo>
                <a:lnTo>
                  <a:pt x="6841" y="13536"/>
                </a:lnTo>
                <a:cubicBezTo>
                  <a:pt x="6841" y="13558"/>
                  <a:pt x="6827" y="13577"/>
                  <a:pt x="6806" y="13583"/>
                </a:cubicBezTo>
                <a:cubicBezTo>
                  <a:pt x="6785" y="13588"/>
                  <a:pt x="6763" y="13579"/>
                  <a:pt x="6752" y="13560"/>
                </a:cubicBezTo>
                <a:lnTo>
                  <a:pt x="8" y="1879"/>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grpSp>
        <p:nvGrpSpPr>
          <p:cNvPr id="3" name="组合 45"/>
          <p:cNvGrpSpPr/>
          <p:nvPr/>
        </p:nvGrpSpPr>
        <p:grpSpPr>
          <a:xfrm>
            <a:off x="2465683" y="5281427"/>
            <a:ext cx="855525" cy="653404"/>
            <a:chOff x="7756526" y="649288"/>
            <a:chExt cx="1847850" cy="1411287"/>
          </a:xfrm>
          <a:solidFill>
            <a:schemeClr val="bg1"/>
          </a:solidFill>
        </p:grpSpPr>
        <p:sp>
          <p:nvSpPr>
            <p:cNvPr id="47" name="Freeform 24"/>
            <p:cNvSpPr>
              <a:spLocks noEditPoints="1"/>
            </p:cNvSpPr>
            <p:nvPr/>
          </p:nvSpPr>
          <p:spPr bwMode="auto">
            <a:xfrm>
              <a:off x="7756526" y="819150"/>
              <a:ext cx="1160463" cy="1241425"/>
            </a:xfrm>
            <a:custGeom>
              <a:avLst/>
              <a:gdLst>
                <a:gd name="T0" fmla="*/ 198 w 397"/>
                <a:gd name="T1" fmla="*/ 0 h 425"/>
                <a:gd name="T2" fmla="*/ 0 w 397"/>
                <a:gd name="T3" fmla="*/ 173 h 425"/>
                <a:gd name="T4" fmla="*/ 198 w 397"/>
                <a:gd name="T5" fmla="*/ 346 h 425"/>
                <a:gd name="T6" fmla="*/ 217 w 397"/>
                <a:gd name="T7" fmla="*/ 345 h 425"/>
                <a:gd name="T8" fmla="*/ 165 w 397"/>
                <a:gd name="T9" fmla="*/ 425 h 425"/>
                <a:gd name="T10" fmla="*/ 365 w 397"/>
                <a:gd name="T11" fmla="*/ 268 h 425"/>
                <a:gd name="T12" fmla="*/ 397 w 397"/>
                <a:gd name="T13" fmla="*/ 173 h 425"/>
                <a:gd name="T14" fmla="*/ 198 w 397"/>
                <a:gd name="T15" fmla="*/ 0 h 425"/>
                <a:gd name="T16" fmla="*/ 91 w 397"/>
                <a:gd name="T17" fmla="*/ 198 h 425"/>
                <a:gd name="T18" fmla="*/ 66 w 397"/>
                <a:gd name="T19" fmla="*/ 173 h 425"/>
                <a:gd name="T20" fmla="*/ 91 w 397"/>
                <a:gd name="T21" fmla="*/ 148 h 425"/>
                <a:gd name="T22" fmla="*/ 116 w 397"/>
                <a:gd name="T23" fmla="*/ 173 h 425"/>
                <a:gd name="T24" fmla="*/ 91 w 397"/>
                <a:gd name="T25" fmla="*/ 198 h 425"/>
                <a:gd name="T26" fmla="*/ 198 w 397"/>
                <a:gd name="T27" fmla="*/ 198 h 425"/>
                <a:gd name="T28" fmla="*/ 173 w 397"/>
                <a:gd name="T29" fmla="*/ 173 h 425"/>
                <a:gd name="T30" fmla="*/ 198 w 397"/>
                <a:gd name="T31" fmla="*/ 148 h 425"/>
                <a:gd name="T32" fmla="*/ 224 w 397"/>
                <a:gd name="T33" fmla="*/ 173 h 425"/>
                <a:gd name="T34" fmla="*/ 198 w 397"/>
                <a:gd name="T35" fmla="*/ 198 h 425"/>
                <a:gd name="T36" fmla="*/ 306 w 397"/>
                <a:gd name="T37" fmla="*/ 198 h 425"/>
                <a:gd name="T38" fmla="*/ 280 w 397"/>
                <a:gd name="T39" fmla="*/ 173 h 425"/>
                <a:gd name="T40" fmla="*/ 306 w 397"/>
                <a:gd name="T41" fmla="*/ 148 h 425"/>
                <a:gd name="T42" fmla="*/ 331 w 397"/>
                <a:gd name="T43" fmla="*/ 173 h 425"/>
                <a:gd name="T44" fmla="*/ 306 w 397"/>
                <a:gd name="T45" fmla="*/ 198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7" h="425">
                  <a:moveTo>
                    <a:pt x="198" y="0"/>
                  </a:moveTo>
                  <a:cubicBezTo>
                    <a:pt x="89" y="0"/>
                    <a:pt x="0" y="77"/>
                    <a:pt x="0" y="173"/>
                  </a:cubicBezTo>
                  <a:cubicBezTo>
                    <a:pt x="0" y="268"/>
                    <a:pt x="89" y="346"/>
                    <a:pt x="198" y="346"/>
                  </a:cubicBezTo>
                  <a:cubicBezTo>
                    <a:pt x="205" y="346"/>
                    <a:pt x="211" y="346"/>
                    <a:pt x="217" y="345"/>
                  </a:cubicBezTo>
                  <a:cubicBezTo>
                    <a:pt x="217" y="390"/>
                    <a:pt x="165" y="425"/>
                    <a:pt x="165" y="425"/>
                  </a:cubicBezTo>
                  <a:cubicBezTo>
                    <a:pt x="295" y="382"/>
                    <a:pt x="347" y="304"/>
                    <a:pt x="365" y="268"/>
                  </a:cubicBezTo>
                  <a:cubicBezTo>
                    <a:pt x="385" y="240"/>
                    <a:pt x="397" y="208"/>
                    <a:pt x="397" y="173"/>
                  </a:cubicBezTo>
                  <a:cubicBezTo>
                    <a:pt x="397" y="77"/>
                    <a:pt x="308" y="0"/>
                    <a:pt x="198" y="0"/>
                  </a:cubicBezTo>
                  <a:close/>
                  <a:moveTo>
                    <a:pt x="91" y="198"/>
                  </a:moveTo>
                  <a:cubicBezTo>
                    <a:pt x="77" y="198"/>
                    <a:pt x="66" y="187"/>
                    <a:pt x="66" y="173"/>
                  </a:cubicBezTo>
                  <a:cubicBezTo>
                    <a:pt x="66" y="159"/>
                    <a:pt x="77" y="148"/>
                    <a:pt x="91" y="148"/>
                  </a:cubicBezTo>
                  <a:cubicBezTo>
                    <a:pt x="105" y="148"/>
                    <a:pt x="116" y="159"/>
                    <a:pt x="116" y="173"/>
                  </a:cubicBezTo>
                  <a:cubicBezTo>
                    <a:pt x="116" y="187"/>
                    <a:pt x="105" y="198"/>
                    <a:pt x="91" y="198"/>
                  </a:cubicBezTo>
                  <a:close/>
                  <a:moveTo>
                    <a:pt x="198" y="198"/>
                  </a:moveTo>
                  <a:cubicBezTo>
                    <a:pt x="184" y="198"/>
                    <a:pt x="173" y="187"/>
                    <a:pt x="173" y="173"/>
                  </a:cubicBezTo>
                  <a:cubicBezTo>
                    <a:pt x="173" y="159"/>
                    <a:pt x="184" y="148"/>
                    <a:pt x="198" y="148"/>
                  </a:cubicBezTo>
                  <a:cubicBezTo>
                    <a:pt x="212" y="148"/>
                    <a:pt x="224" y="159"/>
                    <a:pt x="224" y="173"/>
                  </a:cubicBezTo>
                  <a:cubicBezTo>
                    <a:pt x="224" y="187"/>
                    <a:pt x="212" y="198"/>
                    <a:pt x="198" y="198"/>
                  </a:cubicBezTo>
                  <a:close/>
                  <a:moveTo>
                    <a:pt x="306" y="198"/>
                  </a:moveTo>
                  <a:cubicBezTo>
                    <a:pt x="292" y="198"/>
                    <a:pt x="280" y="187"/>
                    <a:pt x="280" y="173"/>
                  </a:cubicBezTo>
                  <a:cubicBezTo>
                    <a:pt x="280" y="159"/>
                    <a:pt x="292" y="148"/>
                    <a:pt x="306" y="148"/>
                  </a:cubicBezTo>
                  <a:cubicBezTo>
                    <a:pt x="320" y="148"/>
                    <a:pt x="331" y="159"/>
                    <a:pt x="331" y="173"/>
                  </a:cubicBezTo>
                  <a:cubicBezTo>
                    <a:pt x="331" y="187"/>
                    <a:pt x="320" y="198"/>
                    <a:pt x="306" y="1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5"/>
            <p:cNvSpPr/>
            <p:nvPr/>
          </p:nvSpPr>
          <p:spPr bwMode="auto">
            <a:xfrm>
              <a:off x="8572501" y="649288"/>
              <a:ext cx="1031875" cy="1181100"/>
            </a:xfrm>
            <a:custGeom>
              <a:avLst/>
              <a:gdLst>
                <a:gd name="T0" fmla="*/ 258 w 353"/>
                <a:gd name="T1" fmla="*/ 0 h 404"/>
                <a:gd name="T2" fmla="*/ 88 w 353"/>
                <a:gd name="T3" fmla="*/ 0 h 404"/>
                <a:gd name="T4" fmla="*/ 0 w 353"/>
                <a:gd name="T5" fmla="*/ 57 h 404"/>
                <a:gd name="T6" fmla="*/ 70 w 353"/>
                <a:gd name="T7" fmla="*/ 97 h 404"/>
                <a:gd name="T8" fmla="*/ 133 w 353"/>
                <a:gd name="T9" fmla="*/ 231 h 404"/>
                <a:gd name="T10" fmla="*/ 133 w 353"/>
                <a:gd name="T11" fmla="*/ 231 h 404"/>
                <a:gd name="T12" fmla="*/ 99 w 353"/>
                <a:gd name="T13" fmla="*/ 334 h 404"/>
                <a:gd name="T14" fmla="*/ 97 w 353"/>
                <a:gd name="T15" fmla="*/ 337 h 404"/>
                <a:gd name="T16" fmla="*/ 226 w 353"/>
                <a:gd name="T17" fmla="*/ 404 h 404"/>
                <a:gd name="T18" fmla="*/ 170 w 353"/>
                <a:gd name="T19" fmla="*/ 304 h 404"/>
                <a:gd name="T20" fmla="*/ 258 w 353"/>
                <a:gd name="T21" fmla="*/ 304 h 404"/>
                <a:gd name="T22" fmla="*/ 353 w 353"/>
                <a:gd name="T23" fmla="*/ 208 h 404"/>
                <a:gd name="T24" fmla="*/ 353 w 353"/>
                <a:gd name="T25" fmla="*/ 95 h 404"/>
                <a:gd name="T26" fmla="*/ 258 w 353"/>
                <a:gd name="T27"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3" h="404">
                  <a:moveTo>
                    <a:pt x="258" y="0"/>
                  </a:moveTo>
                  <a:cubicBezTo>
                    <a:pt x="88" y="0"/>
                    <a:pt x="88" y="0"/>
                    <a:pt x="88" y="0"/>
                  </a:cubicBezTo>
                  <a:cubicBezTo>
                    <a:pt x="49" y="0"/>
                    <a:pt x="15" y="23"/>
                    <a:pt x="0" y="57"/>
                  </a:cubicBezTo>
                  <a:cubicBezTo>
                    <a:pt x="26" y="66"/>
                    <a:pt x="50" y="80"/>
                    <a:pt x="70" y="97"/>
                  </a:cubicBezTo>
                  <a:cubicBezTo>
                    <a:pt x="109" y="131"/>
                    <a:pt x="133" y="178"/>
                    <a:pt x="133" y="231"/>
                  </a:cubicBezTo>
                  <a:cubicBezTo>
                    <a:pt x="133" y="231"/>
                    <a:pt x="133" y="231"/>
                    <a:pt x="133" y="231"/>
                  </a:cubicBezTo>
                  <a:cubicBezTo>
                    <a:pt x="133" y="269"/>
                    <a:pt x="120" y="304"/>
                    <a:pt x="99" y="334"/>
                  </a:cubicBezTo>
                  <a:cubicBezTo>
                    <a:pt x="98" y="335"/>
                    <a:pt x="98" y="336"/>
                    <a:pt x="97" y="337"/>
                  </a:cubicBezTo>
                  <a:cubicBezTo>
                    <a:pt x="129" y="362"/>
                    <a:pt x="172" y="385"/>
                    <a:pt x="226" y="404"/>
                  </a:cubicBezTo>
                  <a:cubicBezTo>
                    <a:pt x="226" y="404"/>
                    <a:pt x="160" y="359"/>
                    <a:pt x="170" y="304"/>
                  </a:cubicBezTo>
                  <a:cubicBezTo>
                    <a:pt x="258" y="304"/>
                    <a:pt x="258" y="304"/>
                    <a:pt x="258" y="304"/>
                  </a:cubicBezTo>
                  <a:cubicBezTo>
                    <a:pt x="310" y="304"/>
                    <a:pt x="353" y="260"/>
                    <a:pt x="353" y="208"/>
                  </a:cubicBezTo>
                  <a:cubicBezTo>
                    <a:pt x="353" y="95"/>
                    <a:pt x="353" y="95"/>
                    <a:pt x="353" y="95"/>
                  </a:cubicBezTo>
                  <a:cubicBezTo>
                    <a:pt x="353" y="43"/>
                    <a:pt x="310" y="0"/>
                    <a:pt x="25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 name="矩形 1"/>
          <p:cNvSpPr/>
          <p:nvPr/>
        </p:nvSpPr>
        <p:spPr>
          <a:xfrm>
            <a:off x="4885572" y="3244334"/>
            <a:ext cx="237566" cy="369332"/>
          </a:xfrm>
          <a:prstGeom prst="rect">
            <a:avLst/>
          </a:prstGeom>
        </p:spPr>
        <p:txBody>
          <a:bodyPr wrap="none">
            <a:spAutoFit/>
          </a:bodyPr>
          <a:lstStyle/>
          <a:p>
            <a:r>
              <a:rPr lang="zh-CN" altLang="en-US" dirty="0"/>
              <a:t> </a:t>
            </a:r>
            <a:endParaRPr lang="zh-CN" altLang="en-US" dirty="0"/>
          </a:p>
        </p:txBody>
      </p:sp>
      <p:sp>
        <p:nvSpPr>
          <p:cNvPr id="19" name="矩形 18"/>
          <p:cNvSpPr/>
          <p:nvPr/>
        </p:nvSpPr>
        <p:spPr>
          <a:xfrm>
            <a:off x="4597271" y="3613666"/>
            <a:ext cx="3092513" cy="461665"/>
          </a:xfrm>
          <a:prstGeom prst="rect">
            <a:avLst/>
          </a:prstGeom>
        </p:spPr>
        <p:txBody>
          <a:bodyPr wrap="none">
            <a:spAutoFit/>
          </a:bodyPr>
          <a:lstStyle/>
          <a:p>
            <a:r>
              <a:rPr lang="zh-CN" altLang="en-US" sz="2400" b="1" dirty="0">
                <a:solidFill>
                  <a:schemeClr val="bg1"/>
                </a:solidFill>
              </a:rPr>
              <a:t>第二篇  方针政策篇 </a:t>
            </a:r>
            <a:endParaRPr lang="zh-CN" altLang="en-US" sz="2400"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366550" y="1024888"/>
            <a:ext cx="6094070" cy="369332"/>
          </a:xfrm>
          <a:prstGeom prst="rect">
            <a:avLst/>
          </a:prstGeom>
          <a:noFill/>
        </p:spPr>
        <p:txBody>
          <a:bodyPr wrap="square">
            <a:spAutoFit/>
          </a:bodyPr>
          <a:lstStyle/>
          <a:p>
            <a:r>
              <a:rPr lang="zh-CN" altLang="en-US" b="1" dirty="0"/>
              <a:t>第一节　暂停经营期相关通知</a:t>
            </a:r>
            <a:endParaRPr lang="zh-CN" altLang="en-US" b="1" dirty="0"/>
          </a:p>
        </p:txBody>
      </p:sp>
      <p:sp>
        <p:nvSpPr>
          <p:cNvPr id="5" name="文本框 4"/>
          <p:cNvSpPr txBox="1"/>
          <p:nvPr/>
        </p:nvSpPr>
        <p:spPr>
          <a:xfrm>
            <a:off x="252232" y="1394220"/>
            <a:ext cx="11687536" cy="2185214"/>
          </a:xfrm>
          <a:prstGeom prst="rect">
            <a:avLst/>
          </a:prstGeom>
          <a:noFill/>
        </p:spPr>
        <p:txBody>
          <a:bodyPr wrap="square">
            <a:spAutoFit/>
          </a:bodyPr>
          <a:lstStyle/>
          <a:p>
            <a:r>
              <a:rPr lang="zh-CN" altLang="en-US" b="1" dirty="0"/>
              <a:t>一、《关于做好新型冠状病毒感染的肺炎疫情防控工作的通知》的主要内容</a:t>
            </a:r>
            <a:endParaRPr lang="zh-CN" altLang="en-US" b="1" dirty="0"/>
          </a:p>
          <a:p>
            <a:r>
              <a:rPr lang="zh-CN" altLang="en-US" sz="1600" dirty="0"/>
              <a:t>1. 加强组织领导       </a:t>
            </a:r>
            <a:r>
              <a:rPr lang="en-US" altLang="zh-CN" sz="1600" dirty="0"/>
              <a:t>2. </a:t>
            </a:r>
            <a:r>
              <a:rPr lang="zh-CN" altLang="en-US" sz="1600" dirty="0"/>
              <a:t>加强疫情预防 </a:t>
            </a:r>
            <a:r>
              <a:rPr lang="en-US" altLang="zh-CN" sz="1600" dirty="0"/>
              <a:t>3. </a:t>
            </a:r>
            <a:r>
              <a:rPr lang="zh-CN" altLang="en-US" sz="1600" dirty="0"/>
              <a:t>加强宣传引导</a:t>
            </a:r>
            <a:r>
              <a:rPr lang="en-US" altLang="zh-CN" sz="1600" dirty="0"/>
              <a:t>      4. </a:t>
            </a:r>
            <a:r>
              <a:rPr lang="zh-CN" altLang="en-US" sz="1600" dirty="0"/>
              <a:t>加强涉外活动    </a:t>
            </a:r>
            <a:r>
              <a:rPr lang="en-US" altLang="zh-CN" sz="1600" dirty="0"/>
              <a:t>5. </a:t>
            </a:r>
            <a:r>
              <a:rPr lang="zh-CN" altLang="en-US" sz="1600" dirty="0"/>
              <a:t>建立疫情报告制度</a:t>
            </a:r>
            <a:endParaRPr lang="en-US" altLang="zh-CN" sz="1600" dirty="0"/>
          </a:p>
          <a:p>
            <a:endParaRPr lang="en-US" altLang="zh-CN" dirty="0"/>
          </a:p>
          <a:p>
            <a:r>
              <a:rPr lang="zh-CN" altLang="en-US" b="1" dirty="0"/>
              <a:t>二、</a:t>
            </a:r>
            <a:r>
              <a:rPr lang="en-US" altLang="zh-CN" b="1" dirty="0"/>
              <a:t>《</a:t>
            </a:r>
            <a:r>
              <a:rPr lang="zh-CN" altLang="en-US" b="1" dirty="0"/>
              <a:t>关于全力做好新型冠状病毒感染的肺炎疫情防控工作暂停旅游企业经营活动的紧急通知</a:t>
            </a:r>
            <a:r>
              <a:rPr lang="en-US" altLang="zh-CN" b="1" dirty="0"/>
              <a:t>》</a:t>
            </a:r>
            <a:r>
              <a:rPr lang="zh-CN" altLang="en-US" b="1" dirty="0"/>
              <a:t>的主要内容</a:t>
            </a:r>
            <a:endParaRPr lang="zh-CN" altLang="en-US" b="1" dirty="0"/>
          </a:p>
          <a:p>
            <a:r>
              <a:rPr lang="zh-CN" altLang="en-US" sz="1600" dirty="0"/>
              <a:t>（</a:t>
            </a:r>
            <a:r>
              <a:rPr lang="en-US" altLang="zh-CN" sz="1600" dirty="0"/>
              <a:t>1</a:t>
            </a:r>
            <a:r>
              <a:rPr lang="zh-CN" altLang="en-US" sz="1600" dirty="0"/>
              <a:t>）即日起，全国旅行社及在线旅游企业暂停经营团队旅游及“机票 </a:t>
            </a:r>
            <a:r>
              <a:rPr lang="en-US" altLang="zh-CN" sz="1600" dirty="0"/>
              <a:t>+ </a:t>
            </a:r>
            <a:r>
              <a:rPr lang="zh-CN" altLang="en-US" sz="1600" dirty="0"/>
              <a:t>酒店”旅游产品。 </a:t>
            </a:r>
            <a:endParaRPr lang="en-US" altLang="zh-CN" sz="1600" dirty="0"/>
          </a:p>
          <a:p>
            <a:r>
              <a:rPr lang="zh-CN" altLang="en-US" sz="1600" dirty="0"/>
              <a:t>（</a:t>
            </a:r>
            <a:r>
              <a:rPr lang="en-US" altLang="zh-CN" sz="1600" dirty="0"/>
              <a:t>2</a:t>
            </a:r>
            <a:r>
              <a:rPr lang="zh-CN" altLang="en-US" sz="1600" dirty="0"/>
              <a:t>）已出行的旅游团队，可按合同约定继续完成行程。行程中，密切关 注游客身体状况，做好健康防护。 各地要深刻认识此项工作的重要性，指导辖区内旅游企业服从服务大局，妥善处理好游客行程调整和退团退费等合理诉求。</a:t>
            </a:r>
            <a:endParaRPr lang="zh-CN" altLang="en-US" sz="1600" dirty="0"/>
          </a:p>
          <a:p>
            <a:endParaRPr lang="zh-CN" altLang="en-US" dirty="0"/>
          </a:p>
        </p:txBody>
      </p:sp>
      <p:sp>
        <p:nvSpPr>
          <p:cNvPr id="7" name="文本框 6"/>
          <p:cNvSpPr txBox="1"/>
          <p:nvPr/>
        </p:nvSpPr>
        <p:spPr>
          <a:xfrm>
            <a:off x="4681959" y="3368200"/>
            <a:ext cx="6099858" cy="369332"/>
          </a:xfrm>
          <a:prstGeom prst="rect">
            <a:avLst/>
          </a:prstGeom>
          <a:noFill/>
        </p:spPr>
        <p:txBody>
          <a:bodyPr wrap="square">
            <a:spAutoFit/>
          </a:bodyPr>
          <a:lstStyle/>
          <a:p>
            <a:r>
              <a:rPr lang="zh-CN" altLang="en-US" b="1" dirty="0"/>
              <a:t>第二节　救业期相关通知</a:t>
            </a:r>
            <a:endParaRPr lang="zh-CN" altLang="en-US" b="1" dirty="0"/>
          </a:p>
        </p:txBody>
      </p:sp>
      <p:sp>
        <p:nvSpPr>
          <p:cNvPr id="9" name="文本框 8"/>
          <p:cNvSpPr txBox="1"/>
          <p:nvPr/>
        </p:nvSpPr>
        <p:spPr>
          <a:xfrm>
            <a:off x="344829" y="3737532"/>
            <a:ext cx="11357176" cy="1938992"/>
          </a:xfrm>
          <a:prstGeom prst="rect">
            <a:avLst/>
          </a:prstGeom>
          <a:noFill/>
        </p:spPr>
        <p:txBody>
          <a:bodyPr wrap="square">
            <a:spAutoFit/>
          </a:bodyPr>
          <a:lstStyle/>
          <a:p>
            <a:r>
              <a:rPr lang="zh-CN" altLang="en-US" b="1" dirty="0"/>
              <a:t>一、《关于暂退部分旅游服务质量保证金支持旅行社应对经营困难的 通知》的主要内容</a:t>
            </a:r>
            <a:endParaRPr lang="zh-CN" altLang="en-US" b="1" dirty="0"/>
          </a:p>
          <a:p>
            <a:r>
              <a:rPr lang="zh-CN" altLang="en-US" b="1" dirty="0"/>
              <a:t>1. 范围和标准 </a:t>
            </a:r>
            <a:endParaRPr lang="en-US" altLang="zh-CN" b="1" dirty="0"/>
          </a:p>
          <a:p>
            <a:pPr indent="457200"/>
            <a:r>
              <a:rPr lang="zh-CN" altLang="en-US" sz="1600" dirty="0"/>
              <a:t>暂退范围为全国所有已依法交纳保证金、领取旅行社业务经营许可证的旅行社，暂退标准为现有交纳数额的 80%。被法院冻结的保证金不在此次暂退范围之内。</a:t>
            </a:r>
            <a:endParaRPr lang="en-US" altLang="zh-CN" sz="1600" dirty="0"/>
          </a:p>
          <a:p>
            <a:r>
              <a:rPr lang="zh-CN" altLang="en-US" b="1" dirty="0"/>
              <a:t>2. 交还期限 </a:t>
            </a:r>
            <a:endParaRPr lang="en-US" altLang="zh-CN" b="1" dirty="0"/>
          </a:p>
          <a:p>
            <a:pPr indent="457200"/>
            <a:r>
              <a:rPr lang="zh-CN" altLang="en-US" sz="1600" dirty="0"/>
              <a:t>自通知印发之日起两年内，接受暂退保证金的各旅行社应在2022年2 月 5 日前将本次暂退的保证金如数交还。 </a:t>
            </a:r>
            <a:endParaRPr lang="en-US" altLang="zh-CN" sz="1600" dirty="0"/>
          </a:p>
          <a:p>
            <a:r>
              <a:rPr lang="zh-CN" altLang="en-US" b="1" dirty="0"/>
              <a:t>3. 有关要求 </a:t>
            </a:r>
            <a:endParaRPr lang="en-US" altLang="zh-CN" b="1" dirty="0"/>
          </a:p>
        </p:txBody>
      </p:sp>
      <p:sp>
        <p:nvSpPr>
          <p:cNvPr id="11" name="文本框 10"/>
          <p:cNvSpPr txBox="1"/>
          <p:nvPr/>
        </p:nvSpPr>
        <p:spPr>
          <a:xfrm>
            <a:off x="344828" y="5768857"/>
            <a:ext cx="11594939" cy="615553"/>
          </a:xfrm>
          <a:prstGeom prst="rect">
            <a:avLst/>
          </a:prstGeom>
          <a:noFill/>
        </p:spPr>
        <p:txBody>
          <a:bodyPr wrap="square">
            <a:spAutoFit/>
          </a:bodyPr>
          <a:lstStyle/>
          <a:p>
            <a:r>
              <a:rPr lang="zh-CN" altLang="en-US" b="1" dirty="0"/>
              <a:t>二、《关于积极应对疫情影响保持导游队伍稳定相关工作事项的通知》的主要内容</a:t>
            </a:r>
            <a:endParaRPr lang="zh-CN" altLang="en-US" b="1" dirty="0"/>
          </a:p>
          <a:p>
            <a:r>
              <a:rPr lang="zh-CN" altLang="en-US" sz="1600" dirty="0"/>
              <a:t>1. 切实提高思想认识     </a:t>
            </a:r>
            <a:r>
              <a:rPr lang="en-US" altLang="zh-CN" sz="1600" dirty="0"/>
              <a:t>2. </a:t>
            </a:r>
            <a:r>
              <a:rPr lang="zh-CN" altLang="en-US" sz="1600" dirty="0"/>
              <a:t>强化劳动权益保护   </a:t>
            </a:r>
            <a:r>
              <a:rPr lang="en-US" altLang="zh-CN" sz="1600" dirty="0"/>
              <a:t>3. </a:t>
            </a:r>
            <a:r>
              <a:rPr lang="zh-CN" altLang="en-US" sz="1600" dirty="0"/>
              <a:t>开展线上免费培训    </a:t>
            </a:r>
            <a:r>
              <a:rPr lang="en-US" altLang="zh-CN" sz="1600" dirty="0"/>
              <a:t>4. </a:t>
            </a:r>
            <a:r>
              <a:rPr lang="zh-CN" altLang="en-US" sz="1600" dirty="0"/>
              <a:t>完善综合服务保障    </a:t>
            </a:r>
            <a:r>
              <a:rPr lang="en-US" altLang="zh-CN" sz="1600" dirty="0"/>
              <a:t>5. </a:t>
            </a:r>
            <a:r>
              <a:rPr lang="zh-CN" altLang="en-US" sz="1600" dirty="0"/>
              <a:t>不断加强关爱引导 </a:t>
            </a:r>
            <a:endParaRPr lang="en-US" altLang="zh-CN" sz="16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366550" y="954910"/>
            <a:ext cx="6094070" cy="369332"/>
          </a:xfrm>
          <a:prstGeom prst="rect">
            <a:avLst/>
          </a:prstGeom>
          <a:noFill/>
        </p:spPr>
        <p:txBody>
          <a:bodyPr wrap="square">
            <a:spAutoFit/>
          </a:bodyPr>
          <a:lstStyle/>
          <a:p>
            <a:r>
              <a:rPr lang="zh-CN" altLang="en-US" b="1"/>
              <a:t>第三节　常态化恢复期相关通知</a:t>
            </a:r>
            <a:endParaRPr lang="zh-CN" altLang="en-US" b="1" dirty="0"/>
          </a:p>
        </p:txBody>
      </p:sp>
      <p:sp>
        <p:nvSpPr>
          <p:cNvPr id="7" name="文本框 6"/>
          <p:cNvSpPr txBox="1"/>
          <p:nvPr/>
        </p:nvSpPr>
        <p:spPr>
          <a:xfrm>
            <a:off x="697375" y="1367779"/>
            <a:ext cx="10935181" cy="1661993"/>
          </a:xfrm>
          <a:prstGeom prst="rect">
            <a:avLst/>
          </a:prstGeom>
          <a:noFill/>
        </p:spPr>
        <p:txBody>
          <a:bodyPr wrap="square">
            <a:spAutoFit/>
          </a:bodyPr>
          <a:lstStyle/>
          <a:p>
            <a:r>
              <a:rPr lang="zh-CN" altLang="en-US" b="1" dirty="0"/>
              <a:t>一、《关于做好旅游景区疫情防控和安全有序开放工作的通知》的主要内容</a:t>
            </a:r>
            <a:endParaRPr lang="zh-CN" altLang="en-US" b="1" dirty="0"/>
          </a:p>
          <a:p>
            <a:r>
              <a:rPr lang="zh-CN" altLang="en-US" sz="1600" dirty="0"/>
              <a:t>1. 坚持防控为先，实行限量开放 </a:t>
            </a:r>
            <a:endParaRPr lang="en-US" altLang="zh-CN" sz="1600" dirty="0"/>
          </a:p>
          <a:p>
            <a:r>
              <a:rPr lang="zh-CN" altLang="en-US" sz="1600" dirty="0"/>
              <a:t>2. 强化流量管理，严防人员聚集 </a:t>
            </a:r>
            <a:endParaRPr lang="en-US" altLang="zh-CN" sz="1600" dirty="0"/>
          </a:p>
          <a:p>
            <a:r>
              <a:rPr lang="en-US" altLang="zh-CN" sz="1600" dirty="0"/>
              <a:t>3. </a:t>
            </a:r>
            <a:r>
              <a:rPr lang="zh-CN" altLang="en-US" sz="1600" dirty="0"/>
              <a:t>细化管理措施，规范游览</a:t>
            </a:r>
            <a:endParaRPr lang="en-US" altLang="zh-CN" sz="1600" dirty="0"/>
          </a:p>
          <a:p>
            <a:r>
              <a:rPr lang="en-US" altLang="zh-CN" sz="1600" dirty="0"/>
              <a:t>4. </a:t>
            </a:r>
            <a:r>
              <a:rPr lang="zh-CN" altLang="en-US" sz="1600" dirty="0"/>
              <a:t>做好宣传引导，倡导文明旅游 </a:t>
            </a:r>
            <a:endParaRPr lang="en-US" altLang="zh-CN" sz="1600" dirty="0"/>
          </a:p>
          <a:p>
            <a:r>
              <a:rPr lang="en-US" altLang="zh-CN" sz="1600" dirty="0"/>
              <a:t>5. </a:t>
            </a:r>
            <a:r>
              <a:rPr lang="zh-CN" altLang="en-US" sz="1600" dirty="0"/>
              <a:t>加强组织领导，落实责任分工</a:t>
            </a:r>
            <a:endParaRPr lang="zh-CN" altLang="en-US" sz="1600" dirty="0"/>
          </a:p>
        </p:txBody>
      </p:sp>
      <p:sp>
        <p:nvSpPr>
          <p:cNvPr id="9" name="文本框 8"/>
          <p:cNvSpPr txBox="1"/>
          <p:nvPr/>
        </p:nvSpPr>
        <p:spPr>
          <a:xfrm>
            <a:off x="697375" y="3073310"/>
            <a:ext cx="11097228" cy="3262432"/>
          </a:xfrm>
          <a:prstGeom prst="rect">
            <a:avLst/>
          </a:prstGeom>
          <a:noFill/>
        </p:spPr>
        <p:txBody>
          <a:bodyPr wrap="square">
            <a:spAutoFit/>
          </a:bodyPr>
          <a:lstStyle/>
          <a:p>
            <a:r>
              <a:rPr lang="zh-CN" altLang="en-US" b="1" dirty="0"/>
              <a:t>二、《关于推进旅游企业扩大复工复业有关事项的通知》的主要内容</a:t>
            </a:r>
            <a:endParaRPr lang="zh-CN" altLang="en-US" b="1" dirty="0"/>
          </a:p>
          <a:p>
            <a:r>
              <a:rPr lang="zh-CN" altLang="en-US" b="1" dirty="0"/>
              <a:t>1. 工作事项 </a:t>
            </a:r>
            <a:endParaRPr lang="en-US" altLang="zh-CN" b="1" dirty="0"/>
          </a:p>
          <a:p>
            <a:r>
              <a:rPr lang="zh-CN" altLang="en-US" sz="1600" dirty="0"/>
              <a:t>（1）恢复跨省（区、市）团队旅游 </a:t>
            </a:r>
            <a:endParaRPr lang="en-US" altLang="zh-CN" sz="1600" dirty="0"/>
          </a:p>
          <a:p>
            <a:pPr indent="457200"/>
            <a:r>
              <a:rPr lang="zh-CN" altLang="en-US" sz="1600" dirty="0"/>
              <a:t>各省（区、市）文化和旅游行政部门在做好疫情防控工作的前提下，经当地省（区、市）党委、政府同意后，可恢复旅行社及在线旅游企业经营跨 省（区、市）团队旅游及“机票 </a:t>
            </a:r>
            <a:r>
              <a:rPr lang="en-US" altLang="zh-CN" sz="1600" dirty="0"/>
              <a:t>+ </a:t>
            </a:r>
            <a:r>
              <a:rPr lang="zh-CN" altLang="en-US" sz="1600" dirty="0"/>
              <a:t>酒店”业务。中、高风险地区不得开展团 队旅游及“机票 </a:t>
            </a:r>
            <a:r>
              <a:rPr lang="en-US" altLang="zh-CN" sz="1600" dirty="0"/>
              <a:t>+ </a:t>
            </a:r>
            <a:r>
              <a:rPr lang="zh-CN" altLang="en-US" sz="1600" dirty="0"/>
              <a:t>酒店”业务。出入境旅游业务暂不恢复。</a:t>
            </a:r>
            <a:endParaRPr lang="en-US" altLang="zh-CN" sz="1600" dirty="0"/>
          </a:p>
          <a:p>
            <a:r>
              <a:rPr lang="zh-CN" altLang="en-US" sz="1600" dirty="0"/>
              <a:t>（</a:t>
            </a:r>
            <a:r>
              <a:rPr lang="en-US" altLang="zh-CN" sz="1600" dirty="0"/>
              <a:t>2</a:t>
            </a:r>
            <a:r>
              <a:rPr lang="zh-CN" altLang="en-US" sz="1600" dirty="0"/>
              <a:t>）调整旅游景区限量措施 </a:t>
            </a:r>
            <a:endParaRPr lang="en-US" altLang="zh-CN" sz="1600" dirty="0"/>
          </a:p>
          <a:p>
            <a:pPr indent="457200"/>
            <a:r>
              <a:rPr lang="zh-CN" altLang="en-US" sz="1600" dirty="0"/>
              <a:t>旅游景区要继续贯彻落实“限量、预约、错峰”要求，接待游客量由 不得超过最大承载量的 </a:t>
            </a:r>
            <a:r>
              <a:rPr lang="en-US" altLang="zh-CN" sz="1600" dirty="0"/>
              <a:t>30% </a:t>
            </a:r>
            <a:r>
              <a:rPr lang="zh-CN" altLang="en-US" sz="1600" dirty="0"/>
              <a:t>调至 </a:t>
            </a:r>
            <a:r>
              <a:rPr lang="en-US" altLang="zh-CN" sz="1600" dirty="0"/>
              <a:t>50%</a:t>
            </a:r>
            <a:r>
              <a:rPr lang="zh-CN" altLang="en-US" sz="1600" dirty="0"/>
              <a:t>。在严格落实各项防控措施的前提下， 采取预约、限流等方式，开放旅游景区室内场所。</a:t>
            </a:r>
            <a:endParaRPr lang="en-US" altLang="zh-CN" sz="1600" dirty="0"/>
          </a:p>
          <a:p>
            <a:r>
              <a:rPr lang="en-US" altLang="zh-CN" b="1" dirty="0"/>
              <a:t>2. </a:t>
            </a:r>
            <a:r>
              <a:rPr lang="zh-CN" altLang="en-US" b="1" dirty="0"/>
              <a:t>工作要求 </a:t>
            </a:r>
            <a:endParaRPr lang="en-US" altLang="zh-CN" b="1" dirty="0"/>
          </a:p>
          <a:p>
            <a:pPr indent="457200"/>
            <a:r>
              <a:rPr lang="zh-CN" altLang="en-US" sz="1600" dirty="0"/>
              <a:t>（</a:t>
            </a:r>
            <a:r>
              <a:rPr lang="en-US" altLang="zh-CN" sz="1600" dirty="0"/>
              <a:t>1</a:t>
            </a:r>
            <a:r>
              <a:rPr lang="zh-CN" altLang="en-US" sz="1600" dirty="0"/>
              <a:t>）强化疫情防控管理        （</a:t>
            </a:r>
            <a:r>
              <a:rPr lang="en-US" altLang="zh-CN" sz="1600" dirty="0"/>
              <a:t>2</a:t>
            </a:r>
            <a:r>
              <a:rPr lang="zh-CN" altLang="en-US" sz="1600" dirty="0"/>
              <a:t>）规范旅游市场秩序       （</a:t>
            </a:r>
            <a:r>
              <a:rPr lang="en-US" altLang="zh-CN" sz="1600" dirty="0"/>
              <a:t>3</a:t>
            </a:r>
            <a:r>
              <a:rPr lang="zh-CN" altLang="en-US" sz="1600" dirty="0"/>
              <a:t>）加强旅游景区开放管理</a:t>
            </a:r>
            <a:endParaRPr lang="en-US" altLang="zh-CN" sz="1600" dirty="0"/>
          </a:p>
          <a:p>
            <a:pPr indent="457200"/>
            <a:r>
              <a:rPr lang="zh-CN" altLang="en-US" sz="1600" dirty="0"/>
              <a:t>（</a:t>
            </a:r>
            <a:r>
              <a:rPr lang="en-US" altLang="zh-CN" sz="1600" dirty="0"/>
              <a:t>4</a:t>
            </a:r>
            <a:r>
              <a:rPr lang="zh-CN" altLang="en-US" sz="1600" dirty="0"/>
              <a:t>）树立文明旅游新风尚    （</a:t>
            </a:r>
            <a:r>
              <a:rPr lang="en-US" altLang="zh-CN" sz="1600" dirty="0"/>
              <a:t>5</a:t>
            </a:r>
            <a:r>
              <a:rPr lang="zh-CN" altLang="en-US" sz="1600" dirty="0"/>
              <a:t>）提升应急处置能力       （</a:t>
            </a:r>
            <a:r>
              <a:rPr lang="en-US" altLang="zh-CN" sz="1600" dirty="0"/>
              <a:t>6</a:t>
            </a:r>
            <a:r>
              <a:rPr lang="zh-CN" altLang="en-US" sz="1600" dirty="0"/>
              <a:t>）做好汛期旅游安全工作</a:t>
            </a:r>
            <a:endParaRPr lang="zh-CN" altLang="en-US" sz="16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4279423" y="5173539"/>
            <a:ext cx="4127598" cy="905312"/>
          </a:xfrm>
          <a:prstGeom prst="rect">
            <a:avLst/>
          </a:prstGeom>
          <a:noFill/>
        </p:spPr>
        <p:txBody>
          <a:bodyPr wrap="square" rtlCol="0">
            <a:spAutoFit/>
          </a:bodyPr>
          <a:lstStyle/>
          <a:p>
            <a:pPr>
              <a:lnSpc>
                <a:spcPct val="120000"/>
              </a:lnSpc>
            </a:pPr>
            <a:r>
              <a:rPr lang="zh-CN" altLang="en-US" dirty="0">
                <a:solidFill>
                  <a:schemeClr val="bg1"/>
                </a:solidFill>
              </a:rPr>
              <a:t>第七章 </a:t>
            </a:r>
            <a:endParaRPr lang="en-US" altLang="zh-CN" dirty="0">
              <a:solidFill>
                <a:schemeClr val="bg1"/>
              </a:solidFill>
            </a:endParaRPr>
          </a:p>
          <a:p>
            <a:pPr algn="ctr">
              <a:lnSpc>
                <a:spcPct val="120000"/>
              </a:lnSpc>
            </a:pPr>
            <a:r>
              <a:rPr lang="zh-CN" altLang="en-US" sz="2800" b="1" dirty="0">
                <a:solidFill>
                  <a:schemeClr val="bg1"/>
                </a:solidFill>
              </a:rPr>
              <a:t>旅游法的基本知识</a:t>
            </a:r>
            <a:endParaRPr lang="zh-CN" altLang="en-US" sz="2800" b="1" dirty="0">
              <a:solidFill>
                <a:schemeClr val="bg1"/>
              </a:solidFill>
            </a:endParaRPr>
          </a:p>
        </p:txBody>
      </p:sp>
      <p:grpSp>
        <p:nvGrpSpPr>
          <p:cNvPr id="2" name="组合 28"/>
          <p:cNvGrpSpPr/>
          <p:nvPr/>
        </p:nvGrpSpPr>
        <p:grpSpPr>
          <a:xfrm>
            <a:off x="3450650" y="5341346"/>
            <a:ext cx="664429" cy="643114"/>
            <a:chOff x="3030538" y="663575"/>
            <a:chExt cx="1435101" cy="1389063"/>
          </a:xfrm>
          <a:solidFill>
            <a:schemeClr val="bg1"/>
          </a:solidFill>
        </p:grpSpPr>
        <p:sp>
          <p:nvSpPr>
            <p:cNvPr id="30" name="Freeform 11"/>
            <p:cNvSpPr>
              <a:spLocks noEditPoints="1"/>
            </p:cNvSpPr>
            <p:nvPr/>
          </p:nvSpPr>
          <p:spPr bwMode="auto">
            <a:xfrm>
              <a:off x="3030538" y="671513"/>
              <a:ext cx="1098550" cy="1103313"/>
            </a:xfrm>
            <a:custGeom>
              <a:avLst/>
              <a:gdLst>
                <a:gd name="T0" fmla="*/ 188 w 376"/>
                <a:gd name="T1" fmla="*/ 0 h 377"/>
                <a:gd name="T2" fmla="*/ 0 w 376"/>
                <a:gd name="T3" fmla="*/ 189 h 377"/>
                <a:gd name="T4" fmla="*/ 188 w 376"/>
                <a:gd name="T5" fmla="*/ 377 h 377"/>
                <a:gd name="T6" fmla="*/ 376 w 376"/>
                <a:gd name="T7" fmla="*/ 189 h 377"/>
                <a:gd name="T8" fmla="*/ 188 w 376"/>
                <a:gd name="T9" fmla="*/ 0 h 377"/>
                <a:gd name="T10" fmla="*/ 188 w 376"/>
                <a:gd name="T11" fmla="*/ 329 h 377"/>
                <a:gd name="T12" fmla="*/ 48 w 376"/>
                <a:gd name="T13" fmla="*/ 189 h 377"/>
                <a:gd name="T14" fmla="*/ 188 w 376"/>
                <a:gd name="T15" fmla="*/ 48 h 377"/>
                <a:gd name="T16" fmla="*/ 328 w 376"/>
                <a:gd name="T17" fmla="*/ 189 h 377"/>
                <a:gd name="T18" fmla="*/ 188 w 376"/>
                <a:gd name="T19" fmla="*/ 329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377">
                  <a:moveTo>
                    <a:pt x="188" y="0"/>
                  </a:moveTo>
                  <a:cubicBezTo>
                    <a:pt x="84" y="0"/>
                    <a:pt x="0" y="85"/>
                    <a:pt x="0" y="189"/>
                  </a:cubicBezTo>
                  <a:cubicBezTo>
                    <a:pt x="0" y="292"/>
                    <a:pt x="84" y="377"/>
                    <a:pt x="188" y="377"/>
                  </a:cubicBezTo>
                  <a:cubicBezTo>
                    <a:pt x="292" y="377"/>
                    <a:pt x="376" y="292"/>
                    <a:pt x="376" y="189"/>
                  </a:cubicBezTo>
                  <a:cubicBezTo>
                    <a:pt x="376" y="85"/>
                    <a:pt x="292" y="0"/>
                    <a:pt x="188" y="0"/>
                  </a:cubicBezTo>
                  <a:close/>
                  <a:moveTo>
                    <a:pt x="188" y="329"/>
                  </a:moveTo>
                  <a:cubicBezTo>
                    <a:pt x="111" y="329"/>
                    <a:pt x="48" y="266"/>
                    <a:pt x="48" y="189"/>
                  </a:cubicBezTo>
                  <a:cubicBezTo>
                    <a:pt x="48" y="111"/>
                    <a:pt x="111" y="48"/>
                    <a:pt x="188" y="48"/>
                  </a:cubicBezTo>
                  <a:cubicBezTo>
                    <a:pt x="265" y="48"/>
                    <a:pt x="328" y="111"/>
                    <a:pt x="328" y="189"/>
                  </a:cubicBezTo>
                  <a:cubicBezTo>
                    <a:pt x="328" y="266"/>
                    <a:pt x="265" y="329"/>
                    <a:pt x="188" y="3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2"/>
            <p:cNvSpPr/>
            <p:nvPr/>
          </p:nvSpPr>
          <p:spPr bwMode="auto">
            <a:xfrm>
              <a:off x="3933826" y="1538288"/>
              <a:ext cx="111125" cy="115888"/>
            </a:xfrm>
            <a:custGeom>
              <a:avLst/>
              <a:gdLst>
                <a:gd name="T0" fmla="*/ 34 w 38"/>
                <a:gd name="T1" fmla="*/ 4 h 40"/>
                <a:gd name="T2" fmla="*/ 34 w 38"/>
                <a:gd name="T3" fmla="*/ 19 h 40"/>
                <a:gd name="T4" fmla="*/ 19 w 38"/>
                <a:gd name="T5" fmla="*/ 35 h 40"/>
                <a:gd name="T6" fmla="*/ 4 w 38"/>
                <a:gd name="T7" fmla="*/ 36 h 40"/>
                <a:gd name="T8" fmla="*/ 4 w 38"/>
                <a:gd name="T9" fmla="*/ 36 h 40"/>
                <a:gd name="T10" fmla="*/ 5 w 38"/>
                <a:gd name="T11" fmla="*/ 21 h 40"/>
                <a:gd name="T12" fmla="*/ 19 w 38"/>
                <a:gd name="T13" fmla="*/ 6 h 40"/>
                <a:gd name="T14" fmla="*/ 34 w 38"/>
                <a:gd name="T15" fmla="*/ 4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0">
                  <a:moveTo>
                    <a:pt x="34" y="4"/>
                  </a:moveTo>
                  <a:cubicBezTo>
                    <a:pt x="38" y="8"/>
                    <a:pt x="38" y="15"/>
                    <a:pt x="34" y="19"/>
                  </a:cubicBezTo>
                  <a:cubicBezTo>
                    <a:pt x="19" y="35"/>
                    <a:pt x="19" y="35"/>
                    <a:pt x="19" y="35"/>
                  </a:cubicBezTo>
                  <a:cubicBezTo>
                    <a:pt x="15" y="39"/>
                    <a:pt x="8" y="40"/>
                    <a:pt x="4" y="36"/>
                  </a:cubicBezTo>
                  <a:cubicBezTo>
                    <a:pt x="4" y="36"/>
                    <a:pt x="4" y="36"/>
                    <a:pt x="4" y="36"/>
                  </a:cubicBezTo>
                  <a:cubicBezTo>
                    <a:pt x="0" y="32"/>
                    <a:pt x="1" y="26"/>
                    <a:pt x="5" y="21"/>
                  </a:cubicBezTo>
                  <a:cubicBezTo>
                    <a:pt x="19" y="6"/>
                    <a:pt x="19" y="6"/>
                    <a:pt x="19" y="6"/>
                  </a:cubicBezTo>
                  <a:cubicBezTo>
                    <a:pt x="24" y="1"/>
                    <a:pt x="30" y="0"/>
                    <a:pt x="3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3"/>
            <p:cNvSpPr/>
            <p:nvPr/>
          </p:nvSpPr>
          <p:spPr bwMode="auto">
            <a:xfrm>
              <a:off x="3971926" y="1573213"/>
              <a:ext cx="493713" cy="479425"/>
            </a:xfrm>
            <a:custGeom>
              <a:avLst/>
              <a:gdLst>
                <a:gd name="T0" fmla="*/ 163 w 169"/>
                <a:gd name="T1" fmla="*/ 104 h 164"/>
                <a:gd name="T2" fmla="*/ 162 w 169"/>
                <a:gd name="T3" fmla="*/ 129 h 164"/>
                <a:gd name="T4" fmla="*/ 137 w 169"/>
                <a:gd name="T5" fmla="*/ 155 h 164"/>
                <a:gd name="T6" fmla="*/ 112 w 169"/>
                <a:gd name="T7" fmla="*/ 158 h 164"/>
                <a:gd name="T8" fmla="*/ 112 w 169"/>
                <a:gd name="T9" fmla="*/ 158 h 164"/>
                <a:gd name="T10" fmla="*/ 7 w 169"/>
                <a:gd name="T11" fmla="*/ 33 h 164"/>
                <a:gd name="T12" fmla="*/ 32 w 169"/>
                <a:gd name="T13" fmla="*/ 7 h 164"/>
                <a:gd name="T14" fmla="*/ 163 w 169"/>
                <a:gd name="T15" fmla="*/ 10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64">
                  <a:moveTo>
                    <a:pt x="163" y="104"/>
                  </a:moveTo>
                  <a:cubicBezTo>
                    <a:pt x="169" y="110"/>
                    <a:pt x="169" y="121"/>
                    <a:pt x="162" y="129"/>
                  </a:cubicBezTo>
                  <a:cubicBezTo>
                    <a:pt x="137" y="155"/>
                    <a:pt x="137" y="155"/>
                    <a:pt x="137" y="155"/>
                  </a:cubicBezTo>
                  <a:cubicBezTo>
                    <a:pt x="130" y="163"/>
                    <a:pt x="119" y="164"/>
                    <a:pt x="112" y="158"/>
                  </a:cubicBezTo>
                  <a:cubicBezTo>
                    <a:pt x="112" y="158"/>
                    <a:pt x="112" y="158"/>
                    <a:pt x="112" y="158"/>
                  </a:cubicBezTo>
                  <a:cubicBezTo>
                    <a:pt x="105" y="151"/>
                    <a:pt x="0" y="41"/>
                    <a:pt x="7" y="33"/>
                  </a:cubicBezTo>
                  <a:cubicBezTo>
                    <a:pt x="32" y="7"/>
                    <a:pt x="32" y="7"/>
                    <a:pt x="32" y="7"/>
                  </a:cubicBezTo>
                  <a:cubicBezTo>
                    <a:pt x="39" y="0"/>
                    <a:pt x="156" y="97"/>
                    <a:pt x="163"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4"/>
            <p:cNvSpPr/>
            <p:nvPr/>
          </p:nvSpPr>
          <p:spPr bwMode="auto">
            <a:xfrm>
              <a:off x="4000501" y="771525"/>
              <a:ext cx="271463" cy="58738"/>
            </a:xfrm>
            <a:custGeom>
              <a:avLst/>
              <a:gdLst>
                <a:gd name="T0" fmla="*/ 93 w 93"/>
                <a:gd name="T1" fmla="*/ 10 h 20"/>
                <a:gd name="T2" fmla="*/ 83 w 93"/>
                <a:gd name="T3" fmla="*/ 20 h 20"/>
                <a:gd name="T4" fmla="*/ 9 w 93"/>
                <a:gd name="T5" fmla="*/ 20 h 20"/>
                <a:gd name="T6" fmla="*/ 0 w 93"/>
                <a:gd name="T7" fmla="*/ 10 h 20"/>
                <a:gd name="T8" fmla="*/ 0 w 93"/>
                <a:gd name="T9" fmla="*/ 10 h 20"/>
                <a:gd name="T10" fmla="*/ 9 w 93"/>
                <a:gd name="T11" fmla="*/ 0 h 20"/>
                <a:gd name="T12" fmla="*/ 83 w 93"/>
                <a:gd name="T13" fmla="*/ 0 h 20"/>
                <a:gd name="T14" fmla="*/ 93 w 93"/>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20">
                  <a:moveTo>
                    <a:pt x="93" y="10"/>
                  </a:moveTo>
                  <a:cubicBezTo>
                    <a:pt x="93" y="15"/>
                    <a:pt x="89" y="20"/>
                    <a:pt x="83" y="20"/>
                  </a:cubicBezTo>
                  <a:cubicBezTo>
                    <a:pt x="9" y="20"/>
                    <a:pt x="9" y="20"/>
                    <a:pt x="9" y="20"/>
                  </a:cubicBezTo>
                  <a:cubicBezTo>
                    <a:pt x="4" y="20"/>
                    <a:pt x="0" y="15"/>
                    <a:pt x="0" y="10"/>
                  </a:cubicBezTo>
                  <a:cubicBezTo>
                    <a:pt x="0" y="10"/>
                    <a:pt x="0" y="10"/>
                    <a:pt x="0" y="10"/>
                  </a:cubicBezTo>
                  <a:cubicBezTo>
                    <a:pt x="0" y="4"/>
                    <a:pt x="4" y="0"/>
                    <a:pt x="9" y="0"/>
                  </a:cubicBezTo>
                  <a:cubicBezTo>
                    <a:pt x="83" y="0"/>
                    <a:pt x="83" y="0"/>
                    <a:pt x="83" y="0"/>
                  </a:cubicBezTo>
                  <a:cubicBezTo>
                    <a:pt x="89" y="0"/>
                    <a:pt x="93" y="4"/>
                    <a:pt x="9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5"/>
            <p:cNvSpPr/>
            <p:nvPr/>
          </p:nvSpPr>
          <p:spPr bwMode="auto">
            <a:xfrm>
              <a:off x="4108451" y="663575"/>
              <a:ext cx="55563" cy="271463"/>
            </a:xfrm>
            <a:custGeom>
              <a:avLst/>
              <a:gdLst>
                <a:gd name="T0" fmla="*/ 9 w 19"/>
                <a:gd name="T1" fmla="*/ 0 h 93"/>
                <a:gd name="T2" fmla="*/ 19 w 19"/>
                <a:gd name="T3" fmla="*/ 10 h 93"/>
                <a:gd name="T4" fmla="*/ 19 w 19"/>
                <a:gd name="T5" fmla="*/ 84 h 93"/>
                <a:gd name="T6" fmla="*/ 9 w 19"/>
                <a:gd name="T7" fmla="*/ 93 h 93"/>
                <a:gd name="T8" fmla="*/ 9 w 19"/>
                <a:gd name="T9" fmla="*/ 93 h 93"/>
                <a:gd name="T10" fmla="*/ 0 w 19"/>
                <a:gd name="T11" fmla="*/ 84 h 93"/>
                <a:gd name="T12" fmla="*/ 0 w 19"/>
                <a:gd name="T13" fmla="*/ 10 h 93"/>
                <a:gd name="T14" fmla="*/ 9 w 19"/>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93">
                  <a:moveTo>
                    <a:pt x="9" y="0"/>
                  </a:moveTo>
                  <a:cubicBezTo>
                    <a:pt x="15" y="0"/>
                    <a:pt x="19" y="4"/>
                    <a:pt x="19" y="10"/>
                  </a:cubicBezTo>
                  <a:cubicBezTo>
                    <a:pt x="19" y="84"/>
                    <a:pt x="19" y="84"/>
                    <a:pt x="19" y="84"/>
                  </a:cubicBezTo>
                  <a:cubicBezTo>
                    <a:pt x="19" y="89"/>
                    <a:pt x="15" y="93"/>
                    <a:pt x="9" y="93"/>
                  </a:cubicBezTo>
                  <a:cubicBezTo>
                    <a:pt x="9" y="93"/>
                    <a:pt x="9" y="93"/>
                    <a:pt x="9" y="93"/>
                  </a:cubicBezTo>
                  <a:cubicBezTo>
                    <a:pt x="4" y="93"/>
                    <a:pt x="0" y="89"/>
                    <a:pt x="0" y="84"/>
                  </a:cubicBezTo>
                  <a:cubicBezTo>
                    <a:pt x="0" y="10"/>
                    <a:pt x="0" y="10"/>
                    <a:pt x="0" y="10"/>
                  </a:cubicBezTo>
                  <a:cubicBezTo>
                    <a:pt x="0" y="4"/>
                    <a:pt x="4"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6"/>
            <p:cNvSpPr/>
            <p:nvPr/>
          </p:nvSpPr>
          <p:spPr bwMode="auto">
            <a:xfrm>
              <a:off x="3590926" y="844550"/>
              <a:ext cx="354013" cy="287338"/>
            </a:xfrm>
            <a:custGeom>
              <a:avLst/>
              <a:gdLst>
                <a:gd name="T0" fmla="*/ 105 w 121"/>
                <a:gd name="T1" fmla="*/ 93 h 98"/>
                <a:gd name="T2" fmla="*/ 7 w 121"/>
                <a:gd name="T3" fmla="*/ 15 h 98"/>
                <a:gd name="T4" fmla="*/ 7 w 121"/>
                <a:gd name="T5" fmla="*/ 15 h 98"/>
                <a:gd name="T6" fmla="*/ 1 w 121"/>
                <a:gd name="T7" fmla="*/ 7 h 98"/>
                <a:gd name="T8" fmla="*/ 1 w 121"/>
                <a:gd name="T9" fmla="*/ 7 h 98"/>
                <a:gd name="T10" fmla="*/ 9 w 121"/>
                <a:gd name="T11" fmla="*/ 0 h 98"/>
                <a:gd name="T12" fmla="*/ 9 w 121"/>
                <a:gd name="T13" fmla="*/ 0 h 98"/>
                <a:gd name="T14" fmla="*/ 119 w 121"/>
                <a:gd name="T15" fmla="*/ 88 h 98"/>
                <a:gd name="T16" fmla="*/ 119 w 121"/>
                <a:gd name="T17" fmla="*/ 88 h 98"/>
                <a:gd name="T18" fmla="*/ 115 w 121"/>
                <a:gd name="T19" fmla="*/ 98 h 98"/>
                <a:gd name="T20" fmla="*/ 115 w 121"/>
                <a:gd name="T21" fmla="*/ 98 h 98"/>
                <a:gd name="T22" fmla="*/ 112 w 121"/>
                <a:gd name="T23" fmla="*/ 98 h 98"/>
                <a:gd name="T24" fmla="*/ 112 w 121"/>
                <a:gd name="T25" fmla="*/ 98 h 98"/>
                <a:gd name="T26" fmla="*/ 105 w 121"/>
                <a:gd name="T27"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 h="98">
                  <a:moveTo>
                    <a:pt x="105" y="93"/>
                  </a:moveTo>
                  <a:cubicBezTo>
                    <a:pt x="91" y="51"/>
                    <a:pt x="53" y="19"/>
                    <a:pt x="7" y="15"/>
                  </a:cubicBezTo>
                  <a:cubicBezTo>
                    <a:pt x="7" y="15"/>
                    <a:pt x="7" y="15"/>
                    <a:pt x="7" y="15"/>
                  </a:cubicBezTo>
                  <a:cubicBezTo>
                    <a:pt x="3" y="14"/>
                    <a:pt x="0" y="11"/>
                    <a:pt x="1" y="7"/>
                  </a:cubicBezTo>
                  <a:cubicBezTo>
                    <a:pt x="1" y="7"/>
                    <a:pt x="1" y="7"/>
                    <a:pt x="1" y="7"/>
                  </a:cubicBezTo>
                  <a:cubicBezTo>
                    <a:pt x="1" y="3"/>
                    <a:pt x="5" y="0"/>
                    <a:pt x="9" y="0"/>
                  </a:cubicBezTo>
                  <a:cubicBezTo>
                    <a:pt x="9" y="0"/>
                    <a:pt x="9" y="0"/>
                    <a:pt x="9" y="0"/>
                  </a:cubicBezTo>
                  <a:cubicBezTo>
                    <a:pt x="61" y="5"/>
                    <a:pt x="103" y="41"/>
                    <a:pt x="119" y="88"/>
                  </a:cubicBezTo>
                  <a:cubicBezTo>
                    <a:pt x="119" y="88"/>
                    <a:pt x="119" y="88"/>
                    <a:pt x="119" y="88"/>
                  </a:cubicBezTo>
                  <a:cubicBezTo>
                    <a:pt x="121" y="92"/>
                    <a:pt x="118" y="96"/>
                    <a:pt x="115" y="98"/>
                  </a:cubicBezTo>
                  <a:cubicBezTo>
                    <a:pt x="115" y="98"/>
                    <a:pt x="115" y="98"/>
                    <a:pt x="115" y="98"/>
                  </a:cubicBezTo>
                  <a:cubicBezTo>
                    <a:pt x="114" y="98"/>
                    <a:pt x="113" y="98"/>
                    <a:pt x="112" y="98"/>
                  </a:cubicBezTo>
                  <a:cubicBezTo>
                    <a:pt x="112" y="98"/>
                    <a:pt x="112" y="98"/>
                    <a:pt x="112" y="98"/>
                  </a:cubicBezTo>
                  <a:cubicBezTo>
                    <a:pt x="109" y="98"/>
                    <a:pt x="106" y="96"/>
                    <a:pt x="105"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Oval 17"/>
            <p:cNvSpPr>
              <a:spLocks noChangeArrowheads="1"/>
            </p:cNvSpPr>
            <p:nvPr/>
          </p:nvSpPr>
          <p:spPr bwMode="auto">
            <a:xfrm>
              <a:off x="3906838" y="1149350"/>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 name="矩形 3"/>
          <p:cNvSpPr/>
          <p:nvPr/>
        </p:nvSpPr>
        <p:spPr>
          <a:xfrm>
            <a:off x="4597271" y="3613666"/>
            <a:ext cx="3023585" cy="461665"/>
          </a:xfrm>
          <a:prstGeom prst="rect">
            <a:avLst/>
          </a:prstGeom>
        </p:spPr>
        <p:txBody>
          <a:bodyPr wrap="none">
            <a:spAutoFit/>
          </a:bodyPr>
          <a:lstStyle/>
          <a:p>
            <a:r>
              <a:rPr lang="zh-CN" altLang="en-US" sz="2400" b="1" dirty="0">
                <a:solidFill>
                  <a:schemeClr val="bg1"/>
                </a:solidFill>
              </a:rPr>
              <a:t>第三篇  法律法规篇</a:t>
            </a:r>
            <a:endParaRPr lang="zh-CN" altLang="en-US" sz="2400" b="1" dirty="0">
              <a:solidFill>
                <a:schemeClr val="bg1"/>
              </a:solidFill>
            </a:endParaRPr>
          </a:p>
        </p:txBody>
      </p:sp>
      <p:sp>
        <p:nvSpPr>
          <p:cNvPr id="25" name="Freeform 5"/>
          <p:cNvSpPr/>
          <p:nvPr/>
        </p:nvSpPr>
        <p:spPr bwMode="auto">
          <a:xfrm>
            <a:off x="6095468" y="1705040"/>
            <a:ext cx="861448" cy="1723960"/>
          </a:xfrm>
          <a:custGeom>
            <a:avLst/>
            <a:gdLst>
              <a:gd name="T0" fmla="*/ 0 w 6745"/>
              <a:gd name="T1" fmla="*/ 13488 h 13488"/>
              <a:gd name="T2" fmla="*/ 6745 w 6745"/>
              <a:gd name="T3" fmla="*/ 1807 h 13488"/>
              <a:gd name="T4" fmla="*/ 0 w 6745"/>
              <a:gd name="T5" fmla="*/ 0 h 13488"/>
              <a:gd name="T6" fmla="*/ 0 w 6745"/>
              <a:gd name="T7" fmla="*/ 13488 h 13488"/>
            </a:gdLst>
            <a:ahLst/>
            <a:cxnLst>
              <a:cxn ang="0">
                <a:pos x="T0" y="T1"/>
              </a:cxn>
              <a:cxn ang="0">
                <a:pos x="T2" y="T3"/>
              </a:cxn>
              <a:cxn ang="0">
                <a:pos x="T4" y="T5"/>
              </a:cxn>
              <a:cxn ang="0">
                <a:pos x="T6" y="T7"/>
              </a:cxn>
            </a:cxnLst>
            <a:rect l="0" t="0" r="r" b="b"/>
            <a:pathLst>
              <a:path w="6745" h="13488">
                <a:moveTo>
                  <a:pt x="0" y="13488"/>
                </a:moveTo>
                <a:lnTo>
                  <a:pt x="6745" y="1807"/>
                </a:lnTo>
                <a:cubicBezTo>
                  <a:pt x="4694" y="623"/>
                  <a:pt x="2368" y="0"/>
                  <a:pt x="0" y="0"/>
                </a:cubicBezTo>
                <a:lnTo>
                  <a:pt x="0" y="13488"/>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26" name="Freeform 6"/>
          <p:cNvSpPr>
            <a:spLocks noEditPoints="1"/>
          </p:cNvSpPr>
          <p:nvPr/>
        </p:nvSpPr>
        <p:spPr bwMode="auto">
          <a:xfrm>
            <a:off x="6089079" y="1698651"/>
            <a:ext cx="874226" cy="1736738"/>
          </a:xfrm>
          <a:custGeom>
            <a:avLst/>
            <a:gdLst>
              <a:gd name="T0" fmla="*/ 7 w 6843"/>
              <a:gd name="T1" fmla="*/ 13512 h 13588"/>
              <a:gd name="T2" fmla="*/ 6769 w 6843"/>
              <a:gd name="T3" fmla="*/ 1897 h 13588"/>
              <a:gd name="T4" fmla="*/ 6382 w 6843"/>
              <a:gd name="T5" fmla="*/ 1682 h 13588"/>
              <a:gd name="T6" fmla="*/ 5990 w 6843"/>
              <a:gd name="T7" fmla="*/ 1480 h 13588"/>
              <a:gd name="T8" fmla="*/ 5592 w 6843"/>
              <a:gd name="T9" fmla="*/ 1292 h 13588"/>
              <a:gd name="T10" fmla="*/ 5188 w 6843"/>
              <a:gd name="T11" fmla="*/ 1117 h 13588"/>
              <a:gd name="T12" fmla="*/ 4780 w 6843"/>
              <a:gd name="T13" fmla="*/ 956 h 13588"/>
              <a:gd name="T14" fmla="*/ 4367 w 6843"/>
              <a:gd name="T15" fmla="*/ 808 h 13588"/>
              <a:gd name="T16" fmla="*/ 3949 w 6843"/>
              <a:gd name="T17" fmla="*/ 674 h 13588"/>
              <a:gd name="T18" fmla="*/ 3527 w 6843"/>
              <a:gd name="T19" fmla="*/ 554 h 13588"/>
              <a:gd name="T20" fmla="*/ 3102 w 6843"/>
              <a:gd name="T21" fmla="*/ 447 h 13588"/>
              <a:gd name="T22" fmla="*/ 2673 w 6843"/>
              <a:gd name="T23" fmla="*/ 354 h 13588"/>
              <a:gd name="T24" fmla="*/ 2241 w 6843"/>
              <a:gd name="T25" fmla="*/ 276 h 13588"/>
              <a:gd name="T26" fmla="*/ 1806 w 6843"/>
              <a:gd name="T27" fmla="*/ 212 h 13588"/>
              <a:gd name="T28" fmla="*/ 1369 w 6843"/>
              <a:gd name="T29" fmla="*/ 161 h 13588"/>
              <a:gd name="T30" fmla="*/ 930 w 6843"/>
              <a:gd name="T31" fmla="*/ 125 h 13588"/>
              <a:gd name="T32" fmla="*/ 490 w 6843"/>
              <a:gd name="T33" fmla="*/ 103 h 13588"/>
              <a:gd name="T34" fmla="*/ 48 w 6843"/>
              <a:gd name="T35" fmla="*/ 96 h 13588"/>
              <a:gd name="T36" fmla="*/ 96 w 6843"/>
              <a:gd name="T37" fmla="*/ 13536 h 13588"/>
              <a:gd name="T38" fmla="*/ 15 w 6843"/>
              <a:gd name="T39" fmla="*/ 14 h 13588"/>
              <a:gd name="T40" fmla="*/ 271 w 6843"/>
              <a:gd name="T41" fmla="*/ 2 h 13588"/>
              <a:gd name="T42" fmla="*/ 716 w 6843"/>
              <a:gd name="T43" fmla="*/ 17 h 13588"/>
              <a:gd name="T44" fmla="*/ 1159 w 6843"/>
              <a:gd name="T45" fmla="*/ 46 h 13588"/>
              <a:gd name="T46" fmla="*/ 1600 w 6843"/>
              <a:gd name="T47" fmla="*/ 89 h 13588"/>
              <a:gd name="T48" fmla="*/ 2039 w 6843"/>
              <a:gd name="T49" fmla="*/ 147 h 13588"/>
              <a:gd name="T50" fmla="*/ 2475 w 6843"/>
              <a:gd name="T51" fmla="*/ 219 h 13588"/>
              <a:gd name="T52" fmla="*/ 2908 w 6843"/>
              <a:gd name="T53" fmla="*/ 306 h 13588"/>
              <a:gd name="T54" fmla="*/ 3338 w 6843"/>
              <a:gd name="T55" fmla="*/ 406 h 13588"/>
              <a:gd name="T56" fmla="*/ 3766 w 6843"/>
              <a:gd name="T57" fmla="*/ 520 h 13588"/>
              <a:gd name="T58" fmla="*/ 4188 w 6843"/>
              <a:gd name="T59" fmla="*/ 648 h 13588"/>
              <a:gd name="T60" fmla="*/ 4606 w 6843"/>
              <a:gd name="T61" fmla="*/ 790 h 13588"/>
              <a:gd name="T62" fmla="*/ 5020 w 6843"/>
              <a:gd name="T63" fmla="*/ 946 h 13588"/>
              <a:gd name="T64" fmla="*/ 5430 w 6843"/>
              <a:gd name="T65" fmla="*/ 1115 h 13588"/>
              <a:gd name="T66" fmla="*/ 5833 w 6843"/>
              <a:gd name="T67" fmla="*/ 1298 h 13588"/>
              <a:gd name="T68" fmla="*/ 6231 w 6843"/>
              <a:gd name="T69" fmla="*/ 1494 h 13588"/>
              <a:gd name="T70" fmla="*/ 6624 w 6843"/>
              <a:gd name="T71" fmla="*/ 1704 h 13588"/>
              <a:gd name="T72" fmla="*/ 6839 w 6843"/>
              <a:gd name="T73" fmla="*/ 1842 h 13588"/>
              <a:gd name="T74" fmla="*/ 90 w 6843"/>
              <a:gd name="T75" fmla="*/ 13560 h 13588"/>
              <a:gd name="T76" fmla="*/ 0 w 6843"/>
              <a:gd name="T77" fmla="*/ 13536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3" h="13588">
                <a:moveTo>
                  <a:pt x="96" y="13536"/>
                </a:moveTo>
                <a:lnTo>
                  <a:pt x="7" y="13512"/>
                </a:lnTo>
                <a:lnTo>
                  <a:pt x="6751" y="1831"/>
                </a:lnTo>
                <a:lnTo>
                  <a:pt x="6769" y="1897"/>
                </a:lnTo>
                <a:lnTo>
                  <a:pt x="6576" y="1787"/>
                </a:lnTo>
                <a:lnTo>
                  <a:pt x="6382" y="1682"/>
                </a:lnTo>
                <a:lnTo>
                  <a:pt x="6187" y="1580"/>
                </a:lnTo>
                <a:lnTo>
                  <a:pt x="5990" y="1480"/>
                </a:lnTo>
                <a:lnTo>
                  <a:pt x="5792" y="1385"/>
                </a:lnTo>
                <a:lnTo>
                  <a:pt x="5592" y="1292"/>
                </a:lnTo>
                <a:lnTo>
                  <a:pt x="5391" y="1203"/>
                </a:lnTo>
                <a:lnTo>
                  <a:pt x="5188" y="1117"/>
                </a:lnTo>
                <a:lnTo>
                  <a:pt x="4985" y="1035"/>
                </a:lnTo>
                <a:lnTo>
                  <a:pt x="4780" y="956"/>
                </a:lnTo>
                <a:lnTo>
                  <a:pt x="4574" y="881"/>
                </a:lnTo>
                <a:lnTo>
                  <a:pt x="4367" y="808"/>
                </a:lnTo>
                <a:lnTo>
                  <a:pt x="4158" y="740"/>
                </a:lnTo>
                <a:lnTo>
                  <a:pt x="3949" y="674"/>
                </a:lnTo>
                <a:lnTo>
                  <a:pt x="3738" y="612"/>
                </a:lnTo>
                <a:lnTo>
                  <a:pt x="3527" y="554"/>
                </a:lnTo>
                <a:lnTo>
                  <a:pt x="3314" y="499"/>
                </a:lnTo>
                <a:lnTo>
                  <a:pt x="3102" y="447"/>
                </a:lnTo>
                <a:lnTo>
                  <a:pt x="2888" y="399"/>
                </a:lnTo>
                <a:lnTo>
                  <a:pt x="2673" y="354"/>
                </a:lnTo>
                <a:lnTo>
                  <a:pt x="2457" y="314"/>
                </a:lnTo>
                <a:lnTo>
                  <a:pt x="2241" y="276"/>
                </a:lnTo>
                <a:lnTo>
                  <a:pt x="2024" y="242"/>
                </a:lnTo>
                <a:lnTo>
                  <a:pt x="1806" y="212"/>
                </a:lnTo>
                <a:lnTo>
                  <a:pt x="1588" y="185"/>
                </a:lnTo>
                <a:lnTo>
                  <a:pt x="1369" y="161"/>
                </a:lnTo>
                <a:lnTo>
                  <a:pt x="1150" y="141"/>
                </a:lnTo>
                <a:lnTo>
                  <a:pt x="930" y="125"/>
                </a:lnTo>
                <a:lnTo>
                  <a:pt x="710" y="112"/>
                </a:lnTo>
                <a:lnTo>
                  <a:pt x="490" y="103"/>
                </a:lnTo>
                <a:lnTo>
                  <a:pt x="269" y="98"/>
                </a:lnTo>
                <a:lnTo>
                  <a:pt x="48" y="96"/>
                </a:lnTo>
                <a:lnTo>
                  <a:pt x="96" y="48"/>
                </a:lnTo>
                <a:lnTo>
                  <a:pt x="96" y="13536"/>
                </a:lnTo>
                <a:close/>
                <a:moveTo>
                  <a:pt x="0" y="48"/>
                </a:moveTo>
                <a:cubicBezTo>
                  <a:pt x="0" y="35"/>
                  <a:pt x="6" y="23"/>
                  <a:pt x="15" y="14"/>
                </a:cubicBezTo>
                <a:cubicBezTo>
                  <a:pt x="24" y="5"/>
                  <a:pt x="36" y="0"/>
                  <a:pt x="49" y="0"/>
                </a:cubicBezTo>
                <a:lnTo>
                  <a:pt x="271" y="2"/>
                </a:lnTo>
                <a:lnTo>
                  <a:pt x="494" y="8"/>
                </a:lnTo>
                <a:lnTo>
                  <a:pt x="716" y="17"/>
                </a:lnTo>
                <a:lnTo>
                  <a:pt x="938" y="29"/>
                </a:lnTo>
                <a:lnTo>
                  <a:pt x="1159" y="46"/>
                </a:lnTo>
                <a:lnTo>
                  <a:pt x="1380" y="66"/>
                </a:lnTo>
                <a:lnTo>
                  <a:pt x="1600" y="89"/>
                </a:lnTo>
                <a:lnTo>
                  <a:pt x="1820" y="116"/>
                </a:lnTo>
                <a:lnTo>
                  <a:pt x="2039" y="147"/>
                </a:lnTo>
                <a:lnTo>
                  <a:pt x="2257" y="181"/>
                </a:lnTo>
                <a:lnTo>
                  <a:pt x="2475" y="219"/>
                </a:lnTo>
                <a:lnTo>
                  <a:pt x="2692" y="260"/>
                </a:lnTo>
                <a:lnTo>
                  <a:pt x="2908" y="306"/>
                </a:lnTo>
                <a:lnTo>
                  <a:pt x="3124" y="354"/>
                </a:lnTo>
                <a:lnTo>
                  <a:pt x="3338" y="406"/>
                </a:lnTo>
                <a:lnTo>
                  <a:pt x="3553" y="461"/>
                </a:lnTo>
                <a:lnTo>
                  <a:pt x="3766" y="520"/>
                </a:lnTo>
                <a:lnTo>
                  <a:pt x="3977" y="583"/>
                </a:lnTo>
                <a:lnTo>
                  <a:pt x="4188" y="648"/>
                </a:lnTo>
                <a:lnTo>
                  <a:pt x="4398" y="718"/>
                </a:lnTo>
                <a:lnTo>
                  <a:pt x="4606" y="790"/>
                </a:lnTo>
                <a:lnTo>
                  <a:pt x="4814" y="866"/>
                </a:lnTo>
                <a:lnTo>
                  <a:pt x="5020" y="946"/>
                </a:lnTo>
                <a:lnTo>
                  <a:pt x="5226" y="1029"/>
                </a:lnTo>
                <a:lnTo>
                  <a:pt x="5430" y="1115"/>
                </a:lnTo>
                <a:lnTo>
                  <a:pt x="5632" y="1205"/>
                </a:lnTo>
                <a:lnTo>
                  <a:pt x="5833" y="1298"/>
                </a:lnTo>
                <a:lnTo>
                  <a:pt x="6033" y="1395"/>
                </a:lnTo>
                <a:lnTo>
                  <a:pt x="6231" y="1494"/>
                </a:lnTo>
                <a:lnTo>
                  <a:pt x="6428" y="1597"/>
                </a:lnTo>
                <a:lnTo>
                  <a:pt x="6624" y="1704"/>
                </a:lnTo>
                <a:lnTo>
                  <a:pt x="6817" y="1813"/>
                </a:lnTo>
                <a:cubicBezTo>
                  <a:pt x="6828" y="1820"/>
                  <a:pt x="6836" y="1830"/>
                  <a:pt x="6839" y="1842"/>
                </a:cubicBezTo>
                <a:cubicBezTo>
                  <a:pt x="6843" y="1855"/>
                  <a:pt x="6841" y="1868"/>
                  <a:pt x="6835" y="1879"/>
                </a:cubicBezTo>
                <a:lnTo>
                  <a:pt x="90" y="13560"/>
                </a:lnTo>
                <a:cubicBezTo>
                  <a:pt x="79" y="13579"/>
                  <a:pt x="57" y="13588"/>
                  <a:pt x="36" y="13583"/>
                </a:cubicBezTo>
                <a:cubicBezTo>
                  <a:pt x="15" y="13577"/>
                  <a:pt x="0" y="13558"/>
                  <a:pt x="0" y="13536"/>
                </a:cubicBezTo>
                <a:lnTo>
                  <a:pt x="0" y="48"/>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27" name="Freeform 7"/>
          <p:cNvSpPr/>
          <p:nvPr/>
        </p:nvSpPr>
        <p:spPr bwMode="auto">
          <a:xfrm>
            <a:off x="6095468" y="1936108"/>
            <a:ext cx="1492892" cy="1492892"/>
          </a:xfrm>
          <a:custGeom>
            <a:avLst/>
            <a:gdLst>
              <a:gd name="T0" fmla="*/ 0 w 5841"/>
              <a:gd name="T1" fmla="*/ 5840 h 5840"/>
              <a:gd name="T2" fmla="*/ 5841 w 5841"/>
              <a:gd name="T3" fmla="*/ 2468 h 5840"/>
              <a:gd name="T4" fmla="*/ 3373 w 5841"/>
              <a:gd name="T5" fmla="*/ 0 h 5840"/>
              <a:gd name="T6" fmla="*/ 0 w 5841"/>
              <a:gd name="T7" fmla="*/ 5840 h 5840"/>
            </a:gdLst>
            <a:ahLst/>
            <a:cxnLst>
              <a:cxn ang="0">
                <a:pos x="T0" y="T1"/>
              </a:cxn>
              <a:cxn ang="0">
                <a:pos x="T2" y="T3"/>
              </a:cxn>
              <a:cxn ang="0">
                <a:pos x="T4" y="T5"/>
              </a:cxn>
              <a:cxn ang="0">
                <a:pos x="T6" y="T7"/>
              </a:cxn>
            </a:cxnLst>
            <a:rect l="0" t="0" r="r" b="b"/>
            <a:pathLst>
              <a:path w="5841" h="5840">
                <a:moveTo>
                  <a:pt x="0" y="5840"/>
                </a:moveTo>
                <a:lnTo>
                  <a:pt x="5841" y="2468"/>
                </a:lnTo>
                <a:cubicBezTo>
                  <a:pt x="5249" y="1443"/>
                  <a:pt x="4398" y="592"/>
                  <a:pt x="3373" y="0"/>
                </a:cubicBezTo>
                <a:lnTo>
                  <a:pt x="0" y="5840"/>
                </a:lnTo>
                <a:close/>
              </a:path>
            </a:pathLst>
          </a:custGeom>
          <a:solidFill>
            <a:srgbClr val="2EA7E0"/>
          </a:solidFill>
          <a:ln w="0">
            <a:noFill/>
            <a:prstDash val="solid"/>
            <a:round/>
          </a:ln>
        </p:spPr>
        <p:txBody>
          <a:bodyPr vert="horz" wrap="square" lIns="91440" tIns="45720" rIns="91440" bIns="45720" numCol="1" anchor="t" anchorCtr="0" compatLnSpc="1"/>
          <a:lstStyle/>
          <a:p>
            <a:endParaRPr lang="zh-CN" altLang="en-US"/>
          </a:p>
        </p:txBody>
      </p:sp>
      <p:sp>
        <p:nvSpPr>
          <p:cNvPr id="28" name="Freeform 8"/>
          <p:cNvSpPr>
            <a:spLocks noEditPoints="1"/>
          </p:cNvSpPr>
          <p:nvPr/>
        </p:nvSpPr>
        <p:spPr bwMode="auto">
          <a:xfrm>
            <a:off x="6089079" y="1929719"/>
            <a:ext cx="1505670" cy="1505670"/>
          </a:xfrm>
          <a:custGeom>
            <a:avLst/>
            <a:gdLst>
              <a:gd name="T0" fmla="*/ 47 w 5892"/>
              <a:gd name="T1" fmla="*/ 5877 h 5892"/>
              <a:gd name="T2" fmla="*/ 14 w 5892"/>
              <a:gd name="T3" fmla="*/ 5845 h 5892"/>
              <a:gd name="T4" fmla="*/ 5855 w 5892"/>
              <a:gd name="T5" fmla="*/ 2473 h 5892"/>
              <a:gd name="T6" fmla="*/ 5847 w 5892"/>
              <a:gd name="T7" fmla="*/ 2506 h 5892"/>
              <a:gd name="T8" fmla="*/ 5791 w 5892"/>
              <a:gd name="T9" fmla="*/ 2410 h 5892"/>
              <a:gd name="T10" fmla="*/ 5733 w 5892"/>
              <a:gd name="T11" fmla="*/ 2316 h 5892"/>
              <a:gd name="T12" fmla="*/ 5613 w 5892"/>
              <a:gd name="T13" fmla="*/ 2130 h 5892"/>
              <a:gd name="T14" fmla="*/ 5488 w 5892"/>
              <a:gd name="T15" fmla="*/ 1949 h 5892"/>
              <a:gd name="T16" fmla="*/ 5357 w 5892"/>
              <a:gd name="T17" fmla="*/ 1773 h 5892"/>
              <a:gd name="T18" fmla="*/ 5220 w 5892"/>
              <a:gd name="T19" fmla="*/ 1601 h 5892"/>
              <a:gd name="T20" fmla="*/ 5078 w 5892"/>
              <a:gd name="T21" fmla="*/ 1433 h 5892"/>
              <a:gd name="T22" fmla="*/ 4931 w 5892"/>
              <a:gd name="T23" fmla="*/ 1271 h 5892"/>
              <a:gd name="T24" fmla="*/ 4778 w 5892"/>
              <a:gd name="T25" fmla="*/ 1113 h 5892"/>
              <a:gd name="T26" fmla="*/ 4621 w 5892"/>
              <a:gd name="T27" fmla="*/ 961 h 5892"/>
              <a:gd name="T28" fmla="*/ 4458 w 5892"/>
              <a:gd name="T29" fmla="*/ 814 h 5892"/>
              <a:gd name="T30" fmla="*/ 4291 w 5892"/>
              <a:gd name="T31" fmla="*/ 671 h 5892"/>
              <a:gd name="T32" fmla="*/ 4119 w 5892"/>
              <a:gd name="T33" fmla="*/ 535 h 5892"/>
              <a:gd name="T34" fmla="*/ 3942 w 5892"/>
              <a:gd name="T35" fmla="*/ 404 h 5892"/>
              <a:gd name="T36" fmla="*/ 3761 w 5892"/>
              <a:gd name="T37" fmla="*/ 278 h 5892"/>
              <a:gd name="T38" fmla="*/ 3576 w 5892"/>
              <a:gd name="T39" fmla="*/ 159 h 5892"/>
              <a:gd name="T40" fmla="*/ 3482 w 5892"/>
              <a:gd name="T41" fmla="*/ 101 h 5892"/>
              <a:gd name="T42" fmla="*/ 3387 w 5892"/>
              <a:gd name="T43" fmla="*/ 45 h 5892"/>
              <a:gd name="T44" fmla="*/ 3420 w 5892"/>
              <a:gd name="T45" fmla="*/ 37 h 5892"/>
              <a:gd name="T46" fmla="*/ 47 w 5892"/>
              <a:gd name="T47" fmla="*/ 5877 h 5892"/>
              <a:gd name="T48" fmla="*/ 3378 w 5892"/>
              <a:gd name="T49" fmla="*/ 13 h 5892"/>
              <a:gd name="T50" fmla="*/ 3393 w 5892"/>
              <a:gd name="T51" fmla="*/ 2 h 5892"/>
              <a:gd name="T52" fmla="*/ 3411 w 5892"/>
              <a:gd name="T53" fmla="*/ 4 h 5892"/>
              <a:gd name="T54" fmla="*/ 3507 w 5892"/>
              <a:gd name="T55" fmla="*/ 60 h 5892"/>
              <a:gd name="T56" fmla="*/ 3602 w 5892"/>
              <a:gd name="T57" fmla="*/ 119 h 5892"/>
              <a:gd name="T58" fmla="*/ 3788 w 5892"/>
              <a:gd name="T59" fmla="*/ 239 h 5892"/>
              <a:gd name="T60" fmla="*/ 3971 w 5892"/>
              <a:gd name="T61" fmla="*/ 365 h 5892"/>
              <a:gd name="T62" fmla="*/ 4149 w 5892"/>
              <a:gd name="T63" fmla="*/ 497 h 5892"/>
              <a:gd name="T64" fmla="*/ 4322 w 5892"/>
              <a:gd name="T65" fmla="*/ 635 h 5892"/>
              <a:gd name="T66" fmla="*/ 4490 w 5892"/>
              <a:gd name="T67" fmla="*/ 778 h 5892"/>
              <a:gd name="T68" fmla="*/ 4654 w 5892"/>
              <a:gd name="T69" fmla="*/ 926 h 5892"/>
              <a:gd name="T70" fmla="*/ 4813 w 5892"/>
              <a:gd name="T71" fmla="*/ 1080 h 5892"/>
              <a:gd name="T72" fmla="*/ 4967 w 5892"/>
              <a:gd name="T73" fmla="*/ 1239 h 5892"/>
              <a:gd name="T74" fmla="*/ 5115 w 5892"/>
              <a:gd name="T75" fmla="*/ 1402 h 5892"/>
              <a:gd name="T76" fmla="*/ 5258 w 5892"/>
              <a:gd name="T77" fmla="*/ 1571 h 5892"/>
              <a:gd name="T78" fmla="*/ 5395 w 5892"/>
              <a:gd name="T79" fmla="*/ 1744 h 5892"/>
              <a:gd name="T80" fmla="*/ 5527 w 5892"/>
              <a:gd name="T81" fmla="*/ 1922 h 5892"/>
              <a:gd name="T82" fmla="*/ 5654 w 5892"/>
              <a:gd name="T83" fmla="*/ 2104 h 5892"/>
              <a:gd name="T84" fmla="*/ 5774 w 5892"/>
              <a:gd name="T85" fmla="*/ 2291 h 5892"/>
              <a:gd name="T86" fmla="*/ 5832 w 5892"/>
              <a:gd name="T87" fmla="*/ 2386 h 5892"/>
              <a:gd name="T88" fmla="*/ 5888 w 5892"/>
              <a:gd name="T89" fmla="*/ 2481 h 5892"/>
              <a:gd name="T90" fmla="*/ 5891 w 5892"/>
              <a:gd name="T91" fmla="*/ 2500 h 5892"/>
              <a:gd name="T92" fmla="*/ 5879 w 5892"/>
              <a:gd name="T93" fmla="*/ 2514 h 5892"/>
              <a:gd name="T94" fmla="*/ 38 w 5892"/>
              <a:gd name="T95" fmla="*/ 5886 h 5892"/>
              <a:gd name="T96" fmla="*/ 9 w 5892"/>
              <a:gd name="T97" fmla="*/ 5882 h 5892"/>
              <a:gd name="T98" fmla="*/ 6 w 5892"/>
              <a:gd name="T99" fmla="*/ 5853 h 5892"/>
              <a:gd name="T100" fmla="*/ 3378 w 5892"/>
              <a:gd name="T101" fmla="*/ 13 h 5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92" h="5892">
                <a:moveTo>
                  <a:pt x="47" y="5877"/>
                </a:moveTo>
                <a:lnTo>
                  <a:pt x="14" y="5845"/>
                </a:lnTo>
                <a:lnTo>
                  <a:pt x="5855" y="2473"/>
                </a:lnTo>
                <a:lnTo>
                  <a:pt x="5847" y="2506"/>
                </a:lnTo>
                <a:lnTo>
                  <a:pt x="5791" y="2410"/>
                </a:lnTo>
                <a:lnTo>
                  <a:pt x="5733" y="2316"/>
                </a:lnTo>
                <a:lnTo>
                  <a:pt x="5613" y="2130"/>
                </a:lnTo>
                <a:lnTo>
                  <a:pt x="5488" y="1949"/>
                </a:lnTo>
                <a:lnTo>
                  <a:pt x="5357" y="1773"/>
                </a:lnTo>
                <a:lnTo>
                  <a:pt x="5220" y="1601"/>
                </a:lnTo>
                <a:lnTo>
                  <a:pt x="5078" y="1433"/>
                </a:lnTo>
                <a:lnTo>
                  <a:pt x="4931" y="1271"/>
                </a:lnTo>
                <a:lnTo>
                  <a:pt x="4778" y="1113"/>
                </a:lnTo>
                <a:lnTo>
                  <a:pt x="4621" y="961"/>
                </a:lnTo>
                <a:lnTo>
                  <a:pt x="4458" y="814"/>
                </a:lnTo>
                <a:lnTo>
                  <a:pt x="4291" y="671"/>
                </a:lnTo>
                <a:lnTo>
                  <a:pt x="4119" y="535"/>
                </a:lnTo>
                <a:lnTo>
                  <a:pt x="3942" y="404"/>
                </a:lnTo>
                <a:lnTo>
                  <a:pt x="3761" y="278"/>
                </a:lnTo>
                <a:lnTo>
                  <a:pt x="3576" y="159"/>
                </a:lnTo>
                <a:lnTo>
                  <a:pt x="3482" y="101"/>
                </a:lnTo>
                <a:lnTo>
                  <a:pt x="3387" y="45"/>
                </a:lnTo>
                <a:lnTo>
                  <a:pt x="3420" y="37"/>
                </a:lnTo>
                <a:lnTo>
                  <a:pt x="47" y="5877"/>
                </a:lnTo>
                <a:close/>
                <a:moveTo>
                  <a:pt x="3378" y="13"/>
                </a:moveTo>
                <a:cubicBezTo>
                  <a:pt x="3381" y="7"/>
                  <a:pt x="3386" y="3"/>
                  <a:pt x="3393" y="2"/>
                </a:cubicBezTo>
                <a:cubicBezTo>
                  <a:pt x="3399" y="0"/>
                  <a:pt x="3405" y="1"/>
                  <a:pt x="3411" y="4"/>
                </a:cubicBezTo>
                <a:lnTo>
                  <a:pt x="3507" y="60"/>
                </a:lnTo>
                <a:lnTo>
                  <a:pt x="3602" y="119"/>
                </a:lnTo>
                <a:lnTo>
                  <a:pt x="3788" y="239"/>
                </a:lnTo>
                <a:lnTo>
                  <a:pt x="3971" y="365"/>
                </a:lnTo>
                <a:lnTo>
                  <a:pt x="4149" y="497"/>
                </a:lnTo>
                <a:lnTo>
                  <a:pt x="4322" y="635"/>
                </a:lnTo>
                <a:lnTo>
                  <a:pt x="4490" y="778"/>
                </a:lnTo>
                <a:lnTo>
                  <a:pt x="4654" y="926"/>
                </a:lnTo>
                <a:lnTo>
                  <a:pt x="4813" y="1080"/>
                </a:lnTo>
                <a:lnTo>
                  <a:pt x="4967" y="1239"/>
                </a:lnTo>
                <a:lnTo>
                  <a:pt x="5115" y="1402"/>
                </a:lnTo>
                <a:lnTo>
                  <a:pt x="5258" y="1571"/>
                </a:lnTo>
                <a:lnTo>
                  <a:pt x="5395" y="1744"/>
                </a:lnTo>
                <a:lnTo>
                  <a:pt x="5527" y="1922"/>
                </a:lnTo>
                <a:lnTo>
                  <a:pt x="5654" y="2104"/>
                </a:lnTo>
                <a:lnTo>
                  <a:pt x="5774" y="2291"/>
                </a:lnTo>
                <a:lnTo>
                  <a:pt x="5832" y="2386"/>
                </a:lnTo>
                <a:lnTo>
                  <a:pt x="5888" y="2481"/>
                </a:lnTo>
                <a:cubicBezTo>
                  <a:pt x="5891" y="2487"/>
                  <a:pt x="5892" y="2493"/>
                  <a:pt x="5891" y="2500"/>
                </a:cubicBezTo>
                <a:cubicBezTo>
                  <a:pt x="5889" y="2506"/>
                  <a:pt x="5885" y="2511"/>
                  <a:pt x="5879" y="2514"/>
                </a:cubicBezTo>
                <a:lnTo>
                  <a:pt x="38" y="5886"/>
                </a:lnTo>
                <a:cubicBezTo>
                  <a:pt x="29" y="5892"/>
                  <a:pt x="17" y="5890"/>
                  <a:pt x="9" y="5882"/>
                </a:cubicBezTo>
                <a:cubicBezTo>
                  <a:pt x="2" y="5875"/>
                  <a:pt x="0" y="5863"/>
                  <a:pt x="6" y="5853"/>
                </a:cubicBezTo>
                <a:lnTo>
                  <a:pt x="3378" y="13"/>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29" name="Freeform 9"/>
          <p:cNvSpPr/>
          <p:nvPr/>
        </p:nvSpPr>
        <p:spPr bwMode="auto">
          <a:xfrm>
            <a:off x="6095468" y="2566488"/>
            <a:ext cx="1723960" cy="862512"/>
          </a:xfrm>
          <a:custGeom>
            <a:avLst/>
            <a:gdLst>
              <a:gd name="T0" fmla="*/ 0 w 6745"/>
              <a:gd name="T1" fmla="*/ 3372 h 3372"/>
              <a:gd name="T2" fmla="*/ 6745 w 6745"/>
              <a:gd name="T3" fmla="*/ 3372 h 3372"/>
              <a:gd name="T4" fmla="*/ 5841 w 6745"/>
              <a:gd name="T5" fmla="*/ 0 h 3372"/>
              <a:gd name="T6" fmla="*/ 0 w 6745"/>
              <a:gd name="T7" fmla="*/ 3372 h 3372"/>
            </a:gdLst>
            <a:ahLst/>
            <a:cxnLst>
              <a:cxn ang="0">
                <a:pos x="T0" y="T1"/>
              </a:cxn>
              <a:cxn ang="0">
                <a:pos x="T2" y="T3"/>
              </a:cxn>
              <a:cxn ang="0">
                <a:pos x="T4" y="T5"/>
              </a:cxn>
              <a:cxn ang="0">
                <a:pos x="T6" y="T7"/>
              </a:cxn>
            </a:cxnLst>
            <a:rect l="0" t="0" r="r" b="b"/>
            <a:pathLst>
              <a:path w="6745" h="3372">
                <a:moveTo>
                  <a:pt x="0" y="3372"/>
                </a:moveTo>
                <a:lnTo>
                  <a:pt x="6745" y="3372"/>
                </a:lnTo>
                <a:cubicBezTo>
                  <a:pt x="6745" y="2189"/>
                  <a:pt x="6433" y="1026"/>
                  <a:pt x="5841" y="0"/>
                </a:cubicBezTo>
                <a:lnTo>
                  <a:pt x="0" y="3372"/>
                </a:lnTo>
                <a:close/>
              </a:path>
            </a:pathLst>
          </a:custGeom>
          <a:solidFill>
            <a:srgbClr val="2EA7E0"/>
          </a:solidFill>
          <a:ln w="0">
            <a:noFill/>
            <a:prstDash val="solid"/>
            <a:round/>
          </a:ln>
        </p:spPr>
        <p:txBody>
          <a:bodyPr vert="horz" wrap="square" lIns="91440" tIns="45720" rIns="91440" bIns="45720" numCol="1" anchor="t" anchorCtr="0" compatLnSpc="1"/>
          <a:lstStyle/>
          <a:p>
            <a:endParaRPr lang="zh-CN" altLang="en-US"/>
          </a:p>
        </p:txBody>
      </p:sp>
      <p:sp>
        <p:nvSpPr>
          <p:cNvPr id="37" name="Freeform 10"/>
          <p:cNvSpPr>
            <a:spLocks noEditPoints="1"/>
          </p:cNvSpPr>
          <p:nvPr/>
        </p:nvSpPr>
        <p:spPr bwMode="auto">
          <a:xfrm>
            <a:off x="6089079" y="2561163"/>
            <a:ext cx="1736738" cy="874226"/>
          </a:xfrm>
          <a:custGeom>
            <a:avLst/>
            <a:gdLst>
              <a:gd name="T0" fmla="*/ 26 w 6795"/>
              <a:gd name="T1" fmla="*/ 3372 h 3420"/>
              <a:gd name="T2" fmla="*/ 6747 w 6795"/>
              <a:gd name="T3" fmla="*/ 3397 h 3420"/>
              <a:gd name="T4" fmla="*/ 6743 w 6795"/>
              <a:gd name="T5" fmla="*/ 3175 h 3420"/>
              <a:gd name="T6" fmla="*/ 6733 w 6795"/>
              <a:gd name="T7" fmla="*/ 2955 h 3420"/>
              <a:gd name="T8" fmla="*/ 6714 w 6795"/>
              <a:gd name="T9" fmla="*/ 2736 h 3420"/>
              <a:gd name="T10" fmla="*/ 6689 w 6795"/>
              <a:gd name="T11" fmla="*/ 2517 h 3420"/>
              <a:gd name="T12" fmla="*/ 6657 w 6795"/>
              <a:gd name="T13" fmla="*/ 2300 h 3420"/>
              <a:gd name="T14" fmla="*/ 6618 w 6795"/>
              <a:gd name="T15" fmla="*/ 2084 h 3420"/>
              <a:gd name="T16" fmla="*/ 6571 w 6795"/>
              <a:gd name="T17" fmla="*/ 1870 h 3420"/>
              <a:gd name="T18" fmla="*/ 6518 w 6795"/>
              <a:gd name="T19" fmla="*/ 1657 h 3420"/>
              <a:gd name="T20" fmla="*/ 6458 w 6795"/>
              <a:gd name="T21" fmla="*/ 1446 h 3420"/>
              <a:gd name="T22" fmla="*/ 6391 w 6795"/>
              <a:gd name="T23" fmla="*/ 1237 h 3420"/>
              <a:gd name="T24" fmla="*/ 6317 w 6795"/>
              <a:gd name="T25" fmla="*/ 1031 h 3420"/>
              <a:gd name="T26" fmla="*/ 6236 w 6795"/>
              <a:gd name="T27" fmla="*/ 826 h 3420"/>
              <a:gd name="T28" fmla="*/ 6149 w 6795"/>
              <a:gd name="T29" fmla="*/ 625 h 3420"/>
              <a:gd name="T30" fmla="*/ 6055 w 6795"/>
              <a:gd name="T31" fmla="*/ 426 h 3420"/>
              <a:gd name="T32" fmla="*/ 5954 w 6795"/>
              <a:gd name="T33" fmla="*/ 229 h 3420"/>
              <a:gd name="T34" fmla="*/ 5847 w 6795"/>
              <a:gd name="T35" fmla="*/ 36 h 3420"/>
              <a:gd name="T36" fmla="*/ 38 w 6795"/>
              <a:gd name="T37" fmla="*/ 3417 h 3420"/>
              <a:gd name="T38" fmla="*/ 5874 w 6795"/>
              <a:gd name="T39" fmla="*/ 1 h 3420"/>
              <a:gd name="T40" fmla="*/ 5943 w 6795"/>
              <a:gd name="T41" fmla="*/ 109 h 3420"/>
              <a:gd name="T42" fmla="*/ 6048 w 6795"/>
              <a:gd name="T43" fmla="*/ 306 h 3420"/>
              <a:gd name="T44" fmla="*/ 6146 w 6795"/>
              <a:gd name="T45" fmla="*/ 505 h 3420"/>
              <a:gd name="T46" fmla="*/ 6238 w 6795"/>
              <a:gd name="T47" fmla="*/ 706 h 3420"/>
              <a:gd name="T48" fmla="*/ 6322 w 6795"/>
              <a:gd name="T49" fmla="*/ 911 h 3420"/>
              <a:gd name="T50" fmla="*/ 6400 w 6795"/>
              <a:gd name="T51" fmla="*/ 1118 h 3420"/>
              <a:gd name="T52" fmla="*/ 6471 w 6795"/>
              <a:gd name="T53" fmla="*/ 1327 h 3420"/>
              <a:gd name="T54" fmla="*/ 6535 w 6795"/>
              <a:gd name="T55" fmla="*/ 1539 h 3420"/>
              <a:gd name="T56" fmla="*/ 6592 w 6795"/>
              <a:gd name="T57" fmla="*/ 1752 h 3420"/>
              <a:gd name="T58" fmla="*/ 6642 w 6795"/>
              <a:gd name="T59" fmla="*/ 1967 h 3420"/>
              <a:gd name="T60" fmla="*/ 6685 w 6795"/>
              <a:gd name="T61" fmla="*/ 2184 h 3420"/>
              <a:gd name="T62" fmla="*/ 6721 w 6795"/>
              <a:gd name="T63" fmla="*/ 2402 h 3420"/>
              <a:gd name="T64" fmla="*/ 6750 w 6795"/>
              <a:gd name="T65" fmla="*/ 2621 h 3420"/>
              <a:gd name="T66" fmla="*/ 6772 w 6795"/>
              <a:gd name="T67" fmla="*/ 2842 h 3420"/>
              <a:gd name="T68" fmla="*/ 6787 w 6795"/>
              <a:gd name="T69" fmla="*/ 3063 h 3420"/>
              <a:gd name="T70" fmla="*/ 6794 w 6795"/>
              <a:gd name="T71" fmla="*/ 3285 h 3420"/>
              <a:gd name="T72" fmla="*/ 6788 w 6795"/>
              <a:gd name="T73" fmla="*/ 3413 h 3420"/>
              <a:gd name="T74" fmla="*/ 26 w 6795"/>
              <a:gd name="T75" fmla="*/ 3420 h 3420"/>
              <a:gd name="T76" fmla="*/ 14 w 6795"/>
              <a:gd name="T77" fmla="*/ 3376 h 3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95" h="3420">
                <a:moveTo>
                  <a:pt x="38" y="3417"/>
                </a:moveTo>
                <a:lnTo>
                  <a:pt x="26" y="3372"/>
                </a:lnTo>
                <a:lnTo>
                  <a:pt x="6771" y="3372"/>
                </a:lnTo>
                <a:lnTo>
                  <a:pt x="6747" y="3397"/>
                </a:lnTo>
                <a:lnTo>
                  <a:pt x="6746" y="3286"/>
                </a:lnTo>
                <a:lnTo>
                  <a:pt x="6743" y="3175"/>
                </a:lnTo>
                <a:lnTo>
                  <a:pt x="6739" y="3065"/>
                </a:lnTo>
                <a:lnTo>
                  <a:pt x="6733" y="2955"/>
                </a:lnTo>
                <a:lnTo>
                  <a:pt x="6724" y="2845"/>
                </a:lnTo>
                <a:lnTo>
                  <a:pt x="6714" y="2736"/>
                </a:lnTo>
                <a:lnTo>
                  <a:pt x="6703" y="2626"/>
                </a:lnTo>
                <a:lnTo>
                  <a:pt x="6689" y="2517"/>
                </a:lnTo>
                <a:lnTo>
                  <a:pt x="6674" y="2409"/>
                </a:lnTo>
                <a:lnTo>
                  <a:pt x="6657" y="2300"/>
                </a:lnTo>
                <a:lnTo>
                  <a:pt x="6638" y="2192"/>
                </a:lnTo>
                <a:lnTo>
                  <a:pt x="6618" y="2084"/>
                </a:lnTo>
                <a:lnTo>
                  <a:pt x="6595" y="1977"/>
                </a:lnTo>
                <a:lnTo>
                  <a:pt x="6571" y="1870"/>
                </a:lnTo>
                <a:lnTo>
                  <a:pt x="6545" y="1763"/>
                </a:lnTo>
                <a:lnTo>
                  <a:pt x="6518" y="1657"/>
                </a:lnTo>
                <a:lnTo>
                  <a:pt x="6489" y="1551"/>
                </a:lnTo>
                <a:lnTo>
                  <a:pt x="6458" y="1446"/>
                </a:lnTo>
                <a:lnTo>
                  <a:pt x="6425" y="1342"/>
                </a:lnTo>
                <a:lnTo>
                  <a:pt x="6391" y="1237"/>
                </a:lnTo>
                <a:lnTo>
                  <a:pt x="6355" y="1134"/>
                </a:lnTo>
                <a:lnTo>
                  <a:pt x="6317" y="1031"/>
                </a:lnTo>
                <a:lnTo>
                  <a:pt x="6277" y="928"/>
                </a:lnTo>
                <a:lnTo>
                  <a:pt x="6236" y="826"/>
                </a:lnTo>
                <a:lnTo>
                  <a:pt x="6193" y="725"/>
                </a:lnTo>
                <a:lnTo>
                  <a:pt x="6149" y="625"/>
                </a:lnTo>
                <a:lnTo>
                  <a:pt x="6102" y="525"/>
                </a:lnTo>
                <a:lnTo>
                  <a:pt x="6055" y="426"/>
                </a:lnTo>
                <a:lnTo>
                  <a:pt x="6005" y="327"/>
                </a:lnTo>
                <a:lnTo>
                  <a:pt x="5954" y="229"/>
                </a:lnTo>
                <a:lnTo>
                  <a:pt x="5901" y="132"/>
                </a:lnTo>
                <a:lnTo>
                  <a:pt x="5847" y="36"/>
                </a:lnTo>
                <a:lnTo>
                  <a:pt x="5879" y="45"/>
                </a:lnTo>
                <a:lnTo>
                  <a:pt x="38" y="3417"/>
                </a:lnTo>
                <a:close/>
                <a:moveTo>
                  <a:pt x="5855" y="4"/>
                </a:moveTo>
                <a:cubicBezTo>
                  <a:pt x="5861" y="0"/>
                  <a:pt x="5868" y="0"/>
                  <a:pt x="5874" y="1"/>
                </a:cubicBezTo>
                <a:cubicBezTo>
                  <a:pt x="5880" y="3"/>
                  <a:pt x="5885" y="7"/>
                  <a:pt x="5888" y="13"/>
                </a:cubicBezTo>
                <a:lnTo>
                  <a:pt x="5943" y="109"/>
                </a:lnTo>
                <a:lnTo>
                  <a:pt x="5996" y="207"/>
                </a:lnTo>
                <a:lnTo>
                  <a:pt x="6048" y="306"/>
                </a:lnTo>
                <a:lnTo>
                  <a:pt x="6098" y="405"/>
                </a:lnTo>
                <a:lnTo>
                  <a:pt x="6146" y="505"/>
                </a:lnTo>
                <a:lnTo>
                  <a:pt x="6193" y="605"/>
                </a:lnTo>
                <a:lnTo>
                  <a:pt x="6238" y="706"/>
                </a:lnTo>
                <a:lnTo>
                  <a:pt x="6281" y="808"/>
                </a:lnTo>
                <a:lnTo>
                  <a:pt x="6322" y="911"/>
                </a:lnTo>
                <a:lnTo>
                  <a:pt x="6362" y="1014"/>
                </a:lnTo>
                <a:lnTo>
                  <a:pt x="6400" y="1118"/>
                </a:lnTo>
                <a:lnTo>
                  <a:pt x="6436" y="1222"/>
                </a:lnTo>
                <a:lnTo>
                  <a:pt x="6471" y="1327"/>
                </a:lnTo>
                <a:lnTo>
                  <a:pt x="6504" y="1433"/>
                </a:lnTo>
                <a:lnTo>
                  <a:pt x="6535" y="1539"/>
                </a:lnTo>
                <a:lnTo>
                  <a:pt x="6564" y="1645"/>
                </a:lnTo>
                <a:lnTo>
                  <a:pt x="6592" y="1752"/>
                </a:lnTo>
                <a:lnTo>
                  <a:pt x="6618" y="1859"/>
                </a:lnTo>
                <a:lnTo>
                  <a:pt x="6642" y="1967"/>
                </a:lnTo>
                <a:lnTo>
                  <a:pt x="6665" y="2075"/>
                </a:lnTo>
                <a:lnTo>
                  <a:pt x="6685" y="2184"/>
                </a:lnTo>
                <a:lnTo>
                  <a:pt x="6704" y="2293"/>
                </a:lnTo>
                <a:lnTo>
                  <a:pt x="6721" y="2402"/>
                </a:lnTo>
                <a:lnTo>
                  <a:pt x="6737" y="2512"/>
                </a:lnTo>
                <a:lnTo>
                  <a:pt x="6750" y="2621"/>
                </a:lnTo>
                <a:lnTo>
                  <a:pt x="6762" y="2731"/>
                </a:lnTo>
                <a:lnTo>
                  <a:pt x="6772" y="2842"/>
                </a:lnTo>
                <a:lnTo>
                  <a:pt x="6780" y="2952"/>
                </a:lnTo>
                <a:lnTo>
                  <a:pt x="6787" y="3063"/>
                </a:lnTo>
                <a:lnTo>
                  <a:pt x="6791" y="3174"/>
                </a:lnTo>
                <a:lnTo>
                  <a:pt x="6794" y="3285"/>
                </a:lnTo>
                <a:lnTo>
                  <a:pt x="6795" y="3396"/>
                </a:lnTo>
                <a:cubicBezTo>
                  <a:pt x="6795" y="3403"/>
                  <a:pt x="6793" y="3409"/>
                  <a:pt x="6788" y="3413"/>
                </a:cubicBezTo>
                <a:cubicBezTo>
                  <a:pt x="6784" y="3418"/>
                  <a:pt x="6777" y="3420"/>
                  <a:pt x="6771" y="3420"/>
                </a:cubicBezTo>
                <a:lnTo>
                  <a:pt x="26" y="3420"/>
                </a:lnTo>
                <a:cubicBezTo>
                  <a:pt x="16" y="3420"/>
                  <a:pt x="6" y="3413"/>
                  <a:pt x="3" y="3403"/>
                </a:cubicBezTo>
                <a:cubicBezTo>
                  <a:pt x="0" y="3392"/>
                  <a:pt x="5" y="3381"/>
                  <a:pt x="14" y="3376"/>
                </a:cubicBezTo>
                <a:lnTo>
                  <a:pt x="5855" y="4"/>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38" name="Freeform 23"/>
          <p:cNvSpPr/>
          <p:nvPr/>
        </p:nvSpPr>
        <p:spPr bwMode="auto">
          <a:xfrm>
            <a:off x="4371508" y="2566488"/>
            <a:ext cx="1723960" cy="862512"/>
          </a:xfrm>
          <a:custGeom>
            <a:avLst/>
            <a:gdLst>
              <a:gd name="T0" fmla="*/ 13488 w 13488"/>
              <a:gd name="T1" fmla="*/ 6744 h 6744"/>
              <a:gd name="T2" fmla="*/ 1807 w 13488"/>
              <a:gd name="T3" fmla="*/ 0 h 6744"/>
              <a:gd name="T4" fmla="*/ 0 w 13488"/>
              <a:gd name="T5" fmla="*/ 6744 h 6744"/>
              <a:gd name="T6" fmla="*/ 13488 w 13488"/>
              <a:gd name="T7" fmla="*/ 6744 h 6744"/>
            </a:gdLst>
            <a:ahLst/>
            <a:cxnLst>
              <a:cxn ang="0">
                <a:pos x="T0" y="T1"/>
              </a:cxn>
              <a:cxn ang="0">
                <a:pos x="T2" y="T3"/>
              </a:cxn>
              <a:cxn ang="0">
                <a:pos x="T4" y="T5"/>
              </a:cxn>
              <a:cxn ang="0">
                <a:pos x="T6" y="T7"/>
              </a:cxn>
            </a:cxnLst>
            <a:rect l="0" t="0" r="r" b="b"/>
            <a:pathLst>
              <a:path w="13488" h="6744">
                <a:moveTo>
                  <a:pt x="13488" y="6744"/>
                </a:moveTo>
                <a:lnTo>
                  <a:pt x="1807" y="0"/>
                </a:lnTo>
                <a:cubicBezTo>
                  <a:pt x="623" y="2051"/>
                  <a:pt x="0" y="4377"/>
                  <a:pt x="0" y="6744"/>
                </a:cubicBezTo>
                <a:lnTo>
                  <a:pt x="13488" y="6744"/>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39" name="Freeform 24"/>
          <p:cNvSpPr>
            <a:spLocks noEditPoints="1"/>
          </p:cNvSpPr>
          <p:nvPr/>
        </p:nvSpPr>
        <p:spPr bwMode="auto">
          <a:xfrm>
            <a:off x="4366184" y="2561163"/>
            <a:ext cx="1735673" cy="874226"/>
          </a:xfrm>
          <a:custGeom>
            <a:avLst/>
            <a:gdLst>
              <a:gd name="T0" fmla="*/ 13512 w 13588"/>
              <a:gd name="T1" fmla="*/ 6835 h 6841"/>
              <a:gd name="T2" fmla="*/ 1897 w 13588"/>
              <a:gd name="T3" fmla="*/ 73 h 6841"/>
              <a:gd name="T4" fmla="*/ 1682 w 13588"/>
              <a:gd name="T5" fmla="*/ 460 h 6841"/>
              <a:gd name="T6" fmla="*/ 1480 w 13588"/>
              <a:gd name="T7" fmla="*/ 853 h 6841"/>
              <a:gd name="T8" fmla="*/ 1292 w 13588"/>
              <a:gd name="T9" fmla="*/ 1251 h 6841"/>
              <a:gd name="T10" fmla="*/ 1117 w 13588"/>
              <a:gd name="T11" fmla="*/ 1654 h 6841"/>
              <a:gd name="T12" fmla="*/ 956 w 13588"/>
              <a:gd name="T13" fmla="*/ 2063 h 6841"/>
              <a:gd name="T14" fmla="*/ 808 w 13588"/>
              <a:gd name="T15" fmla="*/ 2476 h 6841"/>
              <a:gd name="T16" fmla="*/ 674 w 13588"/>
              <a:gd name="T17" fmla="*/ 2894 h 6841"/>
              <a:gd name="T18" fmla="*/ 554 w 13588"/>
              <a:gd name="T19" fmla="*/ 3315 h 6841"/>
              <a:gd name="T20" fmla="*/ 447 w 13588"/>
              <a:gd name="T21" fmla="*/ 3741 h 6841"/>
              <a:gd name="T22" fmla="*/ 354 w 13588"/>
              <a:gd name="T23" fmla="*/ 4170 h 6841"/>
              <a:gd name="T24" fmla="*/ 276 w 13588"/>
              <a:gd name="T25" fmla="*/ 4602 h 6841"/>
              <a:gd name="T26" fmla="*/ 212 w 13588"/>
              <a:gd name="T27" fmla="*/ 5036 h 6841"/>
              <a:gd name="T28" fmla="*/ 161 w 13588"/>
              <a:gd name="T29" fmla="*/ 5473 h 6841"/>
              <a:gd name="T30" fmla="*/ 125 w 13588"/>
              <a:gd name="T31" fmla="*/ 5912 h 6841"/>
              <a:gd name="T32" fmla="*/ 103 w 13588"/>
              <a:gd name="T33" fmla="*/ 6352 h 6841"/>
              <a:gd name="T34" fmla="*/ 96 w 13588"/>
              <a:gd name="T35" fmla="*/ 6794 h 6841"/>
              <a:gd name="T36" fmla="*/ 13536 w 13588"/>
              <a:gd name="T37" fmla="*/ 6745 h 6841"/>
              <a:gd name="T38" fmla="*/ 14 w 13588"/>
              <a:gd name="T39" fmla="*/ 6827 h 6841"/>
              <a:gd name="T40" fmla="*/ 2 w 13588"/>
              <a:gd name="T41" fmla="*/ 6570 h 6841"/>
              <a:gd name="T42" fmla="*/ 17 w 13588"/>
              <a:gd name="T43" fmla="*/ 6126 h 6841"/>
              <a:gd name="T44" fmla="*/ 46 w 13588"/>
              <a:gd name="T45" fmla="*/ 5683 h 6841"/>
              <a:gd name="T46" fmla="*/ 89 w 13588"/>
              <a:gd name="T47" fmla="*/ 5242 h 6841"/>
              <a:gd name="T48" fmla="*/ 147 w 13588"/>
              <a:gd name="T49" fmla="*/ 4804 h 6841"/>
              <a:gd name="T50" fmla="*/ 219 w 13588"/>
              <a:gd name="T51" fmla="*/ 4367 h 6841"/>
              <a:gd name="T52" fmla="*/ 306 w 13588"/>
              <a:gd name="T53" fmla="*/ 3934 h 6841"/>
              <a:gd name="T54" fmla="*/ 406 w 13588"/>
              <a:gd name="T55" fmla="*/ 3503 h 6841"/>
              <a:gd name="T56" fmla="*/ 520 w 13588"/>
              <a:gd name="T57" fmla="*/ 3077 h 6841"/>
              <a:gd name="T58" fmla="*/ 648 w 13588"/>
              <a:gd name="T59" fmla="*/ 2654 h 6841"/>
              <a:gd name="T60" fmla="*/ 790 w 13588"/>
              <a:gd name="T61" fmla="*/ 2235 h 6841"/>
              <a:gd name="T62" fmla="*/ 946 w 13588"/>
              <a:gd name="T63" fmla="*/ 1822 h 6841"/>
              <a:gd name="T64" fmla="*/ 1115 w 13588"/>
              <a:gd name="T65" fmla="*/ 1412 h 6841"/>
              <a:gd name="T66" fmla="*/ 1298 w 13588"/>
              <a:gd name="T67" fmla="*/ 1009 h 6841"/>
              <a:gd name="T68" fmla="*/ 1494 w 13588"/>
              <a:gd name="T69" fmla="*/ 611 h 6841"/>
              <a:gd name="T70" fmla="*/ 1704 w 13588"/>
              <a:gd name="T71" fmla="*/ 219 h 6841"/>
              <a:gd name="T72" fmla="*/ 1842 w 13588"/>
              <a:gd name="T73" fmla="*/ 3 h 6841"/>
              <a:gd name="T74" fmla="*/ 13560 w 13588"/>
              <a:gd name="T75" fmla="*/ 6752 h 6841"/>
              <a:gd name="T76" fmla="*/ 13536 w 13588"/>
              <a:gd name="T77" fmla="*/ 6841 h 6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88" h="6841">
                <a:moveTo>
                  <a:pt x="13536" y="6745"/>
                </a:moveTo>
                <a:lnTo>
                  <a:pt x="13512" y="6835"/>
                </a:lnTo>
                <a:lnTo>
                  <a:pt x="1831" y="91"/>
                </a:lnTo>
                <a:lnTo>
                  <a:pt x="1897" y="73"/>
                </a:lnTo>
                <a:lnTo>
                  <a:pt x="1787" y="266"/>
                </a:lnTo>
                <a:lnTo>
                  <a:pt x="1682" y="460"/>
                </a:lnTo>
                <a:lnTo>
                  <a:pt x="1580" y="656"/>
                </a:lnTo>
                <a:lnTo>
                  <a:pt x="1480" y="853"/>
                </a:lnTo>
                <a:lnTo>
                  <a:pt x="1385" y="1051"/>
                </a:lnTo>
                <a:lnTo>
                  <a:pt x="1292" y="1251"/>
                </a:lnTo>
                <a:lnTo>
                  <a:pt x="1203" y="1451"/>
                </a:lnTo>
                <a:lnTo>
                  <a:pt x="1117" y="1654"/>
                </a:lnTo>
                <a:lnTo>
                  <a:pt x="1035" y="1858"/>
                </a:lnTo>
                <a:lnTo>
                  <a:pt x="956" y="2063"/>
                </a:lnTo>
                <a:lnTo>
                  <a:pt x="881" y="2268"/>
                </a:lnTo>
                <a:lnTo>
                  <a:pt x="808" y="2476"/>
                </a:lnTo>
                <a:lnTo>
                  <a:pt x="740" y="2684"/>
                </a:lnTo>
                <a:lnTo>
                  <a:pt x="674" y="2894"/>
                </a:lnTo>
                <a:lnTo>
                  <a:pt x="612" y="3104"/>
                </a:lnTo>
                <a:lnTo>
                  <a:pt x="554" y="3315"/>
                </a:lnTo>
                <a:lnTo>
                  <a:pt x="499" y="3527"/>
                </a:lnTo>
                <a:lnTo>
                  <a:pt x="447" y="3741"/>
                </a:lnTo>
                <a:lnTo>
                  <a:pt x="399" y="3955"/>
                </a:lnTo>
                <a:lnTo>
                  <a:pt x="354" y="4170"/>
                </a:lnTo>
                <a:lnTo>
                  <a:pt x="314" y="4385"/>
                </a:lnTo>
                <a:lnTo>
                  <a:pt x="276" y="4602"/>
                </a:lnTo>
                <a:lnTo>
                  <a:pt x="242" y="4818"/>
                </a:lnTo>
                <a:lnTo>
                  <a:pt x="212" y="5036"/>
                </a:lnTo>
                <a:lnTo>
                  <a:pt x="185" y="5254"/>
                </a:lnTo>
                <a:lnTo>
                  <a:pt x="161" y="5473"/>
                </a:lnTo>
                <a:lnTo>
                  <a:pt x="141" y="5692"/>
                </a:lnTo>
                <a:lnTo>
                  <a:pt x="125" y="5912"/>
                </a:lnTo>
                <a:lnTo>
                  <a:pt x="112" y="6132"/>
                </a:lnTo>
                <a:lnTo>
                  <a:pt x="103" y="6352"/>
                </a:lnTo>
                <a:lnTo>
                  <a:pt x="98" y="6573"/>
                </a:lnTo>
                <a:lnTo>
                  <a:pt x="96" y="6794"/>
                </a:lnTo>
                <a:lnTo>
                  <a:pt x="48" y="6745"/>
                </a:lnTo>
                <a:lnTo>
                  <a:pt x="13536" y="6745"/>
                </a:lnTo>
                <a:close/>
                <a:moveTo>
                  <a:pt x="48" y="6841"/>
                </a:moveTo>
                <a:cubicBezTo>
                  <a:pt x="35" y="6841"/>
                  <a:pt x="23" y="6836"/>
                  <a:pt x="14" y="6827"/>
                </a:cubicBezTo>
                <a:cubicBezTo>
                  <a:pt x="5" y="6818"/>
                  <a:pt x="0" y="6806"/>
                  <a:pt x="0" y="6793"/>
                </a:cubicBezTo>
                <a:lnTo>
                  <a:pt x="2" y="6570"/>
                </a:lnTo>
                <a:lnTo>
                  <a:pt x="8" y="6348"/>
                </a:lnTo>
                <a:lnTo>
                  <a:pt x="17" y="6126"/>
                </a:lnTo>
                <a:lnTo>
                  <a:pt x="29" y="5904"/>
                </a:lnTo>
                <a:lnTo>
                  <a:pt x="46" y="5683"/>
                </a:lnTo>
                <a:lnTo>
                  <a:pt x="66" y="5462"/>
                </a:lnTo>
                <a:lnTo>
                  <a:pt x="89" y="5242"/>
                </a:lnTo>
                <a:lnTo>
                  <a:pt x="116" y="5023"/>
                </a:lnTo>
                <a:lnTo>
                  <a:pt x="147" y="4804"/>
                </a:lnTo>
                <a:lnTo>
                  <a:pt x="181" y="4585"/>
                </a:lnTo>
                <a:lnTo>
                  <a:pt x="219" y="4367"/>
                </a:lnTo>
                <a:lnTo>
                  <a:pt x="260" y="4150"/>
                </a:lnTo>
                <a:lnTo>
                  <a:pt x="306" y="3934"/>
                </a:lnTo>
                <a:lnTo>
                  <a:pt x="354" y="3718"/>
                </a:lnTo>
                <a:lnTo>
                  <a:pt x="406" y="3503"/>
                </a:lnTo>
                <a:lnTo>
                  <a:pt x="461" y="3290"/>
                </a:lnTo>
                <a:lnTo>
                  <a:pt x="520" y="3077"/>
                </a:lnTo>
                <a:lnTo>
                  <a:pt x="583" y="2865"/>
                </a:lnTo>
                <a:lnTo>
                  <a:pt x="648" y="2654"/>
                </a:lnTo>
                <a:lnTo>
                  <a:pt x="718" y="2444"/>
                </a:lnTo>
                <a:lnTo>
                  <a:pt x="790" y="2235"/>
                </a:lnTo>
                <a:lnTo>
                  <a:pt x="866" y="2028"/>
                </a:lnTo>
                <a:lnTo>
                  <a:pt x="946" y="1822"/>
                </a:lnTo>
                <a:lnTo>
                  <a:pt x="1029" y="1617"/>
                </a:lnTo>
                <a:lnTo>
                  <a:pt x="1115" y="1412"/>
                </a:lnTo>
                <a:lnTo>
                  <a:pt x="1205" y="1210"/>
                </a:lnTo>
                <a:lnTo>
                  <a:pt x="1298" y="1009"/>
                </a:lnTo>
                <a:lnTo>
                  <a:pt x="1395" y="809"/>
                </a:lnTo>
                <a:lnTo>
                  <a:pt x="1494" y="611"/>
                </a:lnTo>
                <a:lnTo>
                  <a:pt x="1597" y="414"/>
                </a:lnTo>
                <a:lnTo>
                  <a:pt x="1704" y="219"/>
                </a:lnTo>
                <a:lnTo>
                  <a:pt x="1813" y="26"/>
                </a:lnTo>
                <a:cubicBezTo>
                  <a:pt x="1820" y="15"/>
                  <a:pt x="1830" y="7"/>
                  <a:pt x="1842" y="3"/>
                </a:cubicBezTo>
                <a:cubicBezTo>
                  <a:pt x="1855" y="0"/>
                  <a:pt x="1868" y="2"/>
                  <a:pt x="1879" y="8"/>
                </a:cubicBezTo>
                <a:lnTo>
                  <a:pt x="13560" y="6752"/>
                </a:lnTo>
                <a:cubicBezTo>
                  <a:pt x="13579" y="6763"/>
                  <a:pt x="13588" y="6785"/>
                  <a:pt x="13583" y="6806"/>
                </a:cubicBezTo>
                <a:cubicBezTo>
                  <a:pt x="13577" y="6827"/>
                  <a:pt x="13558" y="6841"/>
                  <a:pt x="13536" y="6841"/>
                </a:cubicBezTo>
                <a:lnTo>
                  <a:pt x="48" y="6841"/>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40" name="Freeform 25"/>
          <p:cNvSpPr/>
          <p:nvPr/>
        </p:nvSpPr>
        <p:spPr bwMode="auto">
          <a:xfrm>
            <a:off x="4602576" y="1936108"/>
            <a:ext cx="1492892" cy="1492892"/>
          </a:xfrm>
          <a:custGeom>
            <a:avLst/>
            <a:gdLst>
              <a:gd name="T0" fmla="*/ 11681 w 11681"/>
              <a:gd name="T1" fmla="*/ 11681 h 11681"/>
              <a:gd name="T2" fmla="*/ 4937 w 11681"/>
              <a:gd name="T3" fmla="*/ 0 h 11681"/>
              <a:gd name="T4" fmla="*/ 0 w 11681"/>
              <a:gd name="T5" fmla="*/ 4937 h 11681"/>
              <a:gd name="T6" fmla="*/ 11681 w 11681"/>
              <a:gd name="T7" fmla="*/ 11681 h 11681"/>
            </a:gdLst>
            <a:ahLst/>
            <a:cxnLst>
              <a:cxn ang="0">
                <a:pos x="T0" y="T1"/>
              </a:cxn>
              <a:cxn ang="0">
                <a:pos x="T2" y="T3"/>
              </a:cxn>
              <a:cxn ang="0">
                <a:pos x="T4" y="T5"/>
              </a:cxn>
              <a:cxn ang="0">
                <a:pos x="T6" y="T7"/>
              </a:cxn>
            </a:cxnLst>
            <a:rect l="0" t="0" r="r" b="b"/>
            <a:pathLst>
              <a:path w="11681" h="11681">
                <a:moveTo>
                  <a:pt x="11681" y="11681"/>
                </a:moveTo>
                <a:lnTo>
                  <a:pt x="4937" y="0"/>
                </a:lnTo>
                <a:cubicBezTo>
                  <a:pt x="2886" y="1184"/>
                  <a:pt x="1184" y="2886"/>
                  <a:pt x="0" y="4937"/>
                </a:cubicBezTo>
                <a:lnTo>
                  <a:pt x="11681" y="11681"/>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41" name="Freeform 26"/>
          <p:cNvSpPr>
            <a:spLocks noEditPoints="1"/>
          </p:cNvSpPr>
          <p:nvPr/>
        </p:nvSpPr>
        <p:spPr bwMode="auto">
          <a:xfrm>
            <a:off x="4596187" y="1929719"/>
            <a:ext cx="1505670" cy="1505670"/>
          </a:xfrm>
          <a:custGeom>
            <a:avLst/>
            <a:gdLst>
              <a:gd name="T0" fmla="*/ 11755 w 11784"/>
              <a:gd name="T1" fmla="*/ 11690 h 11784"/>
              <a:gd name="T2" fmla="*/ 11690 w 11784"/>
              <a:gd name="T3" fmla="*/ 11755 h 11784"/>
              <a:gd name="T4" fmla="*/ 4946 w 11784"/>
              <a:gd name="T5" fmla="*/ 74 h 11784"/>
              <a:gd name="T6" fmla="*/ 5012 w 11784"/>
              <a:gd name="T7" fmla="*/ 91 h 11784"/>
              <a:gd name="T8" fmla="*/ 4820 w 11784"/>
              <a:gd name="T9" fmla="*/ 204 h 11784"/>
              <a:gd name="T10" fmla="*/ 4632 w 11784"/>
              <a:gd name="T11" fmla="*/ 319 h 11784"/>
              <a:gd name="T12" fmla="*/ 4261 w 11784"/>
              <a:gd name="T13" fmla="*/ 558 h 11784"/>
              <a:gd name="T14" fmla="*/ 3899 w 11784"/>
              <a:gd name="T15" fmla="*/ 809 h 11784"/>
              <a:gd name="T16" fmla="*/ 3546 w 11784"/>
              <a:gd name="T17" fmla="*/ 1071 h 11784"/>
              <a:gd name="T18" fmla="*/ 3202 w 11784"/>
              <a:gd name="T19" fmla="*/ 1344 h 11784"/>
              <a:gd name="T20" fmla="*/ 2867 w 11784"/>
              <a:gd name="T21" fmla="*/ 1629 h 11784"/>
              <a:gd name="T22" fmla="*/ 2542 w 11784"/>
              <a:gd name="T23" fmla="*/ 1923 h 11784"/>
              <a:gd name="T24" fmla="*/ 2227 w 11784"/>
              <a:gd name="T25" fmla="*/ 2228 h 11784"/>
              <a:gd name="T26" fmla="*/ 1922 w 11784"/>
              <a:gd name="T27" fmla="*/ 2543 h 11784"/>
              <a:gd name="T28" fmla="*/ 1628 w 11784"/>
              <a:gd name="T29" fmla="*/ 2868 h 11784"/>
              <a:gd name="T30" fmla="*/ 1343 w 11784"/>
              <a:gd name="T31" fmla="*/ 3203 h 11784"/>
              <a:gd name="T32" fmla="*/ 1070 w 11784"/>
              <a:gd name="T33" fmla="*/ 3547 h 11784"/>
              <a:gd name="T34" fmla="*/ 808 w 11784"/>
              <a:gd name="T35" fmla="*/ 3900 h 11784"/>
              <a:gd name="T36" fmla="*/ 557 w 11784"/>
              <a:gd name="T37" fmla="*/ 4262 h 11784"/>
              <a:gd name="T38" fmla="*/ 318 w 11784"/>
              <a:gd name="T39" fmla="*/ 4633 h 11784"/>
              <a:gd name="T40" fmla="*/ 203 w 11784"/>
              <a:gd name="T41" fmla="*/ 4821 h 11784"/>
              <a:gd name="T42" fmla="*/ 91 w 11784"/>
              <a:gd name="T43" fmla="*/ 5012 h 11784"/>
              <a:gd name="T44" fmla="*/ 74 w 11784"/>
              <a:gd name="T45" fmla="*/ 4946 h 11784"/>
              <a:gd name="T46" fmla="*/ 11755 w 11784"/>
              <a:gd name="T47" fmla="*/ 11690 h 11784"/>
              <a:gd name="T48" fmla="*/ 26 w 11784"/>
              <a:gd name="T49" fmla="*/ 5029 h 11784"/>
              <a:gd name="T50" fmla="*/ 4 w 11784"/>
              <a:gd name="T51" fmla="*/ 5000 h 11784"/>
              <a:gd name="T52" fmla="*/ 9 w 11784"/>
              <a:gd name="T53" fmla="*/ 4963 h 11784"/>
              <a:gd name="T54" fmla="*/ 122 w 11784"/>
              <a:gd name="T55" fmla="*/ 4771 h 11784"/>
              <a:gd name="T56" fmla="*/ 238 w 11784"/>
              <a:gd name="T57" fmla="*/ 4581 h 11784"/>
              <a:gd name="T58" fmla="*/ 478 w 11784"/>
              <a:gd name="T59" fmla="*/ 4208 h 11784"/>
              <a:gd name="T60" fmla="*/ 731 w 11784"/>
              <a:gd name="T61" fmla="*/ 3843 h 11784"/>
              <a:gd name="T62" fmla="*/ 995 w 11784"/>
              <a:gd name="T63" fmla="*/ 3487 h 11784"/>
              <a:gd name="T64" fmla="*/ 1270 w 11784"/>
              <a:gd name="T65" fmla="*/ 3141 h 11784"/>
              <a:gd name="T66" fmla="*/ 1556 w 11784"/>
              <a:gd name="T67" fmla="*/ 2804 h 11784"/>
              <a:gd name="T68" fmla="*/ 1853 w 11784"/>
              <a:gd name="T69" fmla="*/ 2477 h 11784"/>
              <a:gd name="T70" fmla="*/ 2160 w 11784"/>
              <a:gd name="T71" fmla="*/ 2159 h 11784"/>
              <a:gd name="T72" fmla="*/ 2478 w 11784"/>
              <a:gd name="T73" fmla="*/ 1852 h 11784"/>
              <a:gd name="T74" fmla="*/ 2805 w 11784"/>
              <a:gd name="T75" fmla="*/ 1555 h 11784"/>
              <a:gd name="T76" fmla="*/ 3142 w 11784"/>
              <a:gd name="T77" fmla="*/ 1269 h 11784"/>
              <a:gd name="T78" fmla="*/ 3489 w 11784"/>
              <a:gd name="T79" fmla="*/ 994 h 11784"/>
              <a:gd name="T80" fmla="*/ 3844 w 11784"/>
              <a:gd name="T81" fmla="*/ 730 h 11784"/>
              <a:gd name="T82" fmla="*/ 4209 w 11784"/>
              <a:gd name="T83" fmla="*/ 478 h 11784"/>
              <a:gd name="T84" fmla="*/ 4582 w 11784"/>
              <a:gd name="T85" fmla="*/ 237 h 11784"/>
              <a:gd name="T86" fmla="*/ 4772 w 11784"/>
              <a:gd name="T87" fmla="*/ 121 h 11784"/>
              <a:gd name="T88" fmla="*/ 4963 w 11784"/>
              <a:gd name="T89" fmla="*/ 9 h 11784"/>
              <a:gd name="T90" fmla="*/ 5000 w 11784"/>
              <a:gd name="T91" fmla="*/ 4 h 11784"/>
              <a:gd name="T92" fmla="*/ 5029 w 11784"/>
              <a:gd name="T93" fmla="*/ 26 h 11784"/>
              <a:gd name="T94" fmla="*/ 11773 w 11784"/>
              <a:gd name="T95" fmla="*/ 11707 h 11784"/>
              <a:gd name="T96" fmla="*/ 11765 w 11784"/>
              <a:gd name="T97" fmla="*/ 11765 h 11784"/>
              <a:gd name="T98" fmla="*/ 11707 w 11784"/>
              <a:gd name="T99" fmla="*/ 11773 h 11784"/>
              <a:gd name="T100" fmla="*/ 26 w 11784"/>
              <a:gd name="T101" fmla="*/ 5029 h 11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84" h="11784">
                <a:moveTo>
                  <a:pt x="11755" y="11690"/>
                </a:moveTo>
                <a:lnTo>
                  <a:pt x="11690" y="11755"/>
                </a:lnTo>
                <a:lnTo>
                  <a:pt x="4946" y="74"/>
                </a:lnTo>
                <a:lnTo>
                  <a:pt x="5012" y="91"/>
                </a:lnTo>
                <a:lnTo>
                  <a:pt x="4820" y="204"/>
                </a:lnTo>
                <a:lnTo>
                  <a:pt x="4632" y="319"/>
                </a:lnTo>
                <a:lnTo>
                  <a:pt x="4261" y="558"/>
                </a:lnTo>
                <a:lnTo>
                  <a:pt x="3899" y="809"/>
                </a:lnTo>
                <a:lnTo>
                  <a:pt x="3546" y="1071"/>
                </a:lnTo>
                <a:lnTo>
                  <a:pt x="3202" y="1344"/>
                </a:lnTo>
                <a:lnTo>
                  <a:pt x="2867" y="1629"/>
                </a:lnTo>
                <a:lnTo>
                  <a:pt x="2542" y="1923"/>
                </a:lnTo>
                <a:lnTo>
                  <a:pt x="2227" y="2228"/>
                </a:lnTo>
                <a:lnTo>
                  <a:pt x="1922" y="2543"/>
                </a:lnTo>
                <a:lnTo>
                  <a:pt x="1628" y="2868"/>
                </a:lnTo>
                <a:lnTo>
                  <a:pt x="1343" y="3203"/>
                </a:lnTo>
                <a:lnTo>
                  <a:pt x="1070" y="3547"/>
                </a:lnTo>
                <a:lnTo>
                  <a:pt x="808" y="3900"/>
                </a:lnTo>
                <a:lnTo>
                  <a:pt x="557" y="4262"/>
                </a:lnTo>
                <a:lnTo>
                  <a:pt x="318" y="4633"/>
                </a:lnTo>
                <a:lnTo>
                  <a:pt x="203" y="4821"/>
                </a:lnTo>
                <a:lnTo>
                  <a:pt x="91" y="5012"/>
                </a:lnTo>
                <a:lnTo>
                  <a:pt x="74" y="4946"/>
                </a:lnTo>
                <a:lnTo>
                  <a:pt x="11755" y="11690"/>
                </a:lnTo>
                <a:close/>
                <a:moveTo>
                  <a:pt x="26" y="5029"/>
                </a:moveTo>
                <a:cubicBezTo>
                  <a:pt x="15" y="5023"/>
                  <a:pt x="7" y="5012"/>
                  <a:pt x="4" y="5000"/>
                </a:cubicBezTo>
                <a:cubicBezTo>
                  <a:pt x="0" y="4987"/>
                  <a:pt x="2" y="4974"/>
                  <a:pt x="9" y="4963"/>
                </a:cubicBezTo>
                <a:lnTo>
                  <a:pt x="122" y="4771"/>
                </a:lnTo>
                <a:lnTo>
                  <a:pt x="238" y="4581"/>
                </a:lnTo>
                <a:lnTo>
                  <a:pt x="478" y="4208"/>
                </a:lnTo>
                <a:lnTo>
                  <a:pt x="731" y="3843"/>
                </a:lnTo>
                <a:lnTo>
                  <a:pt x="995" y="3487"/>
                </a:lnTo>
                <a:lnTo>
                  <a:pt x="1270" y="3141"/>
                </a:lnTo>
                <a:lnTo>
                  <a:pt x="1556" y="2804"/>
                </a:lnTo>
                <a:lnTo>
                  <a:pt x="1853" y="2477"/>
                </a:lnTo>
                <a:lnTo>
                  <a:pt x="2160" y="2159"/>
                </a:lnTo>
                <a:lnTo>
                  <a:pt x="2478" y="1852"/>
                </a:lnTo>
                <a:lnTo>
                  <a:pt x="2805" y="1555"/>
                </a:lnTo>
                <a:lnTo>
                  <a:pt x="3142" y="1269"/>
                </a:lnTo>
                <a:lnTo>
                  <a:pt x="3489" y="994"/>
                </a:lnTo>
                <a:lnTo>
                  <a:pt x="3844" y="730"/>
                </a:lnTo>
                <a:lnTo>
                  <a:pt x="4209" y="478"/>
                </a:lnTo>
                <a:lnTo>
                  <a:pt x="4582" y="237"/>
                </a:lnTo>
                <a:lnTo>
                  <a:pt x="4772" y="121"/>
                </a:lnTo>
                <a:lnTo>
                  <a:pt x="4963" y="9"/>
                </a:lnTo>
                <a:cubicBezTo>
                  <a:pt x="4974" y="2"/>
                  <a:pt x="4987" y="0"/>
                  <a:pt x="5000" y="4"/>
                </a:cubicBezTo>
                <a:cubicBezTo>
                  <a:pt x="5012" y="7"/>
                  <a:pt x="5023" y="15"/>
                  <a:pt x="5029" y="26"/>
                </a:cubicBezTo>
                <a:lnTo>
                  <a:pt x="11773" y="11707"/>
                </a:lnTo>
                <a:cubicBezTo>
                  <a:pt x="11784" y="11726"/>
                  <a:pt x="11781" y="11750"/>
                  <a:pt x="11765" y="11765"/>
                </a:cubicBezTo>
                <a:cubicBezTo>
                  <a:pt x="11750" y="11781"/>
                  <a:pt x="11726" y="11784"/>
                  <a:pt x="11707" y="11773"/>
                </a:cubicBezTo>
                <a:lnTo>
                  <a:pt x="26" y="5029"/>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42" name="Freeform 27"/>
          <p:cNvSpPr/>
          <p:nvPr/>
        </p:nvSpPr>
        <p:spPr bwMode="auto">
          <a:xfrm>
            <a:off x="5234021" y="1705040"/>
            <a:ext cx="861448" cy="1723960"/>
          </a:xfrm>
          <a:custGeom>
            <a:avLst/>
            <a:gdLst>
              <a:gd name="T0" fmla="*/ 6744 w 6744"/>
              <a:gd name="T1" fmla="*/ 13488 h 13488"/>
              <a:gd name="T2" fmla="*/ 6744 w 6744"/>
              <a:gd name="T3" fmla="*/ 0 h 13488"/>
              <a:gd name="T4" fmla="*/ 0 w 6744"/>
              <a:gd name="T5" fmla="*/ 1807 h 13488"/>
              <a:gd name="T6" fmla="*/ 6744 w 6744"/>
              <a:gd name="T7" fmla="*/ 13488 h 13488"/>
            </a:gdLst>
            <a:ahLst/>
            <a:cxnLst>
              <a:cxn ang="0">
                <a:pos x="T0" y="T1"/>
              </a:cxn>
              <a:cxn ang="0">
                <a:pos x="T2" y="T3"/>
              </a:cxn>
              <a:cxn ang="0">
                <a:pos x="T4" y="T5"/>
              </a:cxn>
              <a:cxn ang="0">
                <a:pos x="T6" y="T7"/>
              </a:cxn>
            </a:cxnLst>
            <a:rect l="0" t="0" r="r" b="b"/>
            <a:pathLst>
              <a:path w="6744" h="13488">
                <a:moveTo>
                  <a:pt x="6744" y="13488"/>
                </a:moveTo>
                <a:lnTo>
                  <a:pt x="6744" y="0"/>
                </a:lnTo>
                <a:cubicBezTo>
                  <a:pt x="4377" y="0"/>
                  <a:pt x="2051" y="623"/>
                  <a:pt x="0" y="1807"/>
                </a:cubicBezTo>
                <a:lnTo>
                  <a:pt x="6744" y="13488"/>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43" name="Freeform 28"/>
          <p:cNvSpPr>
            <a:spLocks noEditPoints="1"/>
          </p:cNvSpPr>
          <p:nvPr/>
        </p:nvSpPr>
        <p:spPr bwMode="auto">
          <a:xfrm>
            <a:off x="5227632" y="1698651"/>
            <a:ext cx="874226" cy="1736738"/>
          </a:xfrm>
          <a:custGeom>
            <a:avLst/>
            <a:gdLst>
              <a:gd name="T0" fmla="*/ 6745 w 6841"/>
              <a:gd name="T1" fmla="*/ 13536 h 13588"/>
              <a:gd name="T2" fmla="*/ 6794 w 6841"/>
              <a:gd name="T3" fmla="*/ 96 h 13588"/>
              <a:gd name="T4" fmla="*/ 6351 w 6841"/>
              <a:gd name="T5" fmla="*/ 103 h 13588"/>
              <a:gd name="T6" fmla="*/ 5911 w 6841"/>
              <a:gd name="T7" fmla="*/ 125 h 13588"/>
              <a:gd name="T8" fmla="*/ 5472 w 6841"/>
              <a:gd name="T9" fmla="*/ 161 h 13588"/>
              <a:gd name="T10" fmla="*/ 5035 w 6841"/>
              <a:gd name="T11" fmla="*/ 212 h 13588"/>
              <a:gd name="T12" fmla="*/ 4601 w 6841"/>
              <a:gd name="T13" fmla="*/ 276 h 13588"/>
              <a:gd name="T14" fmla="*/ 4169 w 6841"/>
              <a:gd name="T15" fmla="*/ 355 h 13588"/>
              <a:gd name="T16" fmla="*/ 3740 w 6841"/>
              <a:gd name="T17" fmla="*/ 447 h 13588"/>
              <a:gd name="T18" fmla="*/ 3314 w 6841"/>
              <a:gd name="T19" fmla="*/ 554 h 13588"/>
              <a:gd name="T20" fmla="*/ 2893 w 6841"/>
              <a:gd name="T21" fmla="*/ 674 h 13588"/>
              <a:gd name="T22" fmla="*/ 2475 w 6841"/>
              <a:gd name="T23" fmla="*/ 809 h 13588"/>
              <a:gd name="T24" fmla="*/ 2062 w 6841"/>
              <a:gd name="T25" fmla="*/ 956 h 13588"/>
              <a:gd name="T26" fmla="*/ 1653 w 6841"/>
              <a:gd name="T27" fmla="*/ 1117 h 13588"/>
              <a:gd name="T28" fmla="*/ 1250 w 6841"/>
              <a:gd name="T29" fmla="*/ 1292 h 13588"/>
              <a:gd name="T30" fmla="*/ 852 w 6841"/>
              <a:gd name="T31" fmla="*/ 1481 h 13588"/>
              <a:gd name="T32" fmla="*/ 459 w 6841"/>
              <a:gd name="T33" fmla="*/ 1682 h 13588"/>
              <a:gd name="T34" fmla="*/ 73 w 6841"/>
              <a:gd name="T35" fmla="*/ 1897 h 13588"/>
              <a:gd name="T36" fmla="*/ 6835 w 6841"/>
              <a:gd name="T37" fmla="*/ 13512 h 13588"/>
              <a:gd name="T38" fmla="*/ 3 w 6841"/>
              <a:gd name="T39" fmla="*/ 1842 h 13588"/>
              <a:gd name="T40" fmla="*/ 219 w 6841"/>
              <a:gd name="T41" fmla="*/ 1703 h 13588"/>
              <a:gd name="T42" fmla="*/ 612 w 6841"/>
              <a:gd name="T43" fmla="*/ 1494 h 13588"/>
              <a:gd name="T44" fmla="*/ 1010 w 6841"/>
              <a:gd name="T45" fmla="*/ 1298 h 13588"/>
              <a:gd name="T46" fmla="*/ 1413 w 6841"/>
              <a:gd name="T47" fmla="*/ 1115 h 13588"/>
              <a:gd name="T48" fmla="*/ 1823 w 6841"/>
              <a:gd name="T49" fmla="*/ 946 h 13588"/>
              <a:gd name="T50" fmla="*/ 2236 w 6841"/>
              <a:gd name="T51" fmla="*/ 790 h 13588"/>
              <a:gd name="T52" fmla="*/ 2655 w 6841"/>
              <a:gd name="T53" fmla="*/ 648 h 13588"/>
              <a:gd name="T54" fmla="*/ 3078 w 6841"/>
              <a:gd name="T55" fmla="*/ 520 h 13588"/>
              <a:gd name="T56" fmla="*/ 3504 w 6841"/>
              <a:gd name="T57" fmla="*/ 406 h 13588"/>
              <a:gd name="T58" fmla="*/ 3935 w 6841"/>
              <a:gd name="T59" fmla="*/ 305 h 13588"/>
              <a:gd name="T60" fmla="*/ 4368 w 6841"/>
              <a:gd name="T61" fmla="*/ 219 h 13588"/>
              <a:gd name="T62" fmla="*/ 4804 w 6841"/>
              <a:gd name="T63" fmla="*/ 147 h 13588"/>
              <a:gd name="T64" fmla="*/ 5243 w 6841"/>
              <a:gd name="T65" fmla="*/ 89 h 13588"/>
              <a:gd name="T66" fmla="*/ 5684 w 6841"/>
              <a:gd name="T67" fmla="*/ 46 h 13588"/>
              <a:gd name="T68" fmla="*/ 6127 w 6841"/>
              <a:gd name="T69" fmla="*/ 17 h 13588"/>
              <a:gd name="T70" fmla="*/ 6571 w 6841"/>
              <a:gd name="T71" fmla="*/ 2 h 13588"/>
              <a:gd name="T72" fmla="*/ 6827 w 6841"/>
              <a:gd name="T73" fmla="*/ 14 h 13588"/>
              <a:gd name="T74" fmla="*/ 6841 w 6841"/>
              <a:gd name="T75" fmla="*/ 13536 h 13588"/>
              <a:gd name="T76" fmla="*/ 6752 w 6841"/>
              <a:gd name="T77" fmla="*/ 13560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1" h="13588">
                <a:moveTo>
                  <a:pt x="6835" y="13512"/>
                </a:moveTo>
                <a:lnTo>
                  <a:pt x="6745" y="13536"/>
                </a:lnTo>
                <a:lnTo>
                  <a:pt x="6745" y="48"/>
                </a:lnTo>
                <a:lnTo>
                  <a:pt x="6794" y="96"/>
                </a:lnTo>
                <a:lnTo>
                  <a:pt x="6572" y="98"/>
                </a:lnTo>
                <a:lnTo>
                  <a:pt x="6351" y="103"/>
                </a:lnTo>
                <a:lnTo>
                  <a:pt x="6131" y="112"/>
                </a:lnTo>
                <a:lnTo>
                  <a:pt x="5911" y="125"/>
                </a:lnTo>
                <a:lnTo>
                  <a:pt x="5691" y="141"/>
                </a:lnTo>
                <a:lnTo>
                  <a:pt x="5472" y="161"/>
                </a:lnTo>
                <a:lnTo>
                  <a:pt x="5253" y="185"/>
                </a:lnTo>
                <a:lnTo>
                  <a:pt x="5035" y="212"/>
                </a:lnTo>
                <a:lnTo>
                  <a:pt x="4818" y="242"/>
                </a:lnTo>
                <a:lnTo>
                  <a:pt x="4601" y="276"/>
                </a:lnTo>
                <a:lnTo>
                  <a:pt x="4384" y="314"/>
                </a:lnTo>
                <a:lnTo>
                  <a:pt x="4169" y="355"/>
                </a:lnTo>
                <a:lnTo>
                  <a:pt x="3954" y="399"/>
                </a:lnTo>
                <a:lnTo>
                  <a:pt x="3740" y="447"/>
                </a:lnTo>
                <a:lnTo>
                  <a:pt x="3527" y="499"/>
                </a:lnTo>
                <a:lnTo>
                  <a:pt x="3314" y="554"/>
                </a:lnTo>
                <a:lnTo>
                  <a:pt x="3103" y="612"/>
                </a:lnTo>
                <a:lnTo>
                  <a:pt x="2893" y="674"/>
                </a:lnTo>
                <a:lnTo>
                  <a:pt x="2684" y="740"/>
                </a:lnTo>
                <a:lnTo>
                  <a:pt x="2475" y="809"/>
                </a:lnTo>
                <a:lnTo>
                  <a:pt x="2268" y="881"/>
                </a:lnTo>
                <a:lnTo>
                  <a:pt x="2062" y="956"/>
                </a:lnTo>
                <a:lnTo>
                  <a:pt x="1857" y="1035"/>
                </a:lnTo>
                <a:lnTo>
                  <a:pt x="1653" y="1117"/>
                </a:lnTo>
                <a:lnTo>
                  <a:pt x="1451" y="1203"/>
                </a:lnTo>
                <a:lnTo>
                  <a:pt x="1250" y="1292"/>
                </a:lnTo>
                <a:lnTo>
                  <a:pt x="1050" y="1385"/>
                </a:lnTo>
                <a:lnTo>
                  <a:pt x="852" y="1481"/>
                </a:lnTo>
                <a:lnTo>
                  <a:pt x="655" y="1580"/>
                </a:lnTo>
                <a:lnTo>
                  <a:pt x="459" y="1682"/>
                </a:lnTo>
                <a:lnTo>
                  <a:pt x="265" y="1788"/>
                </a:lnTo>
                <a:lnTo>
                  <a:pt x="73" y="1897"/>
                </a:lnTo>
                <a:lnTo>
                  <a:pt x="91" y="1831"/>
                </a:lnTo>
                <a:lnTo>
                  <a:pt x="6835" y="13512"/>
                </a:lnTo>
                <a:close/>
                <a:moveTo>
                  <a:pt x="8" y="1879"/>
                </a:moveTo>
                <a:cubicBezTo>
                  <a:pt x="2" y="1868"/>
                  <a:pt x="0" y="1855"/>
                  <a:pt x="3" y="1842"/>
                </a:cubicBezTo>
                <a:cubicBezTo>
                  <a:pt x="7" y="1830"/>
                  <a:pt x="15" y="1820"/>
                  <a:pt x="26" y="1813"/>
                </a:cubicBezTo>
                <a:lnTo>
                  <a:pt x="219" y="1703"/>
                </a:lnTo>
                <a:lnTo>
                  <a:pt x="415" y="1597"/>
                </a:lnTo>
                <a:lnTo>
                  <a:pt x="612" y="1494"/>
                </a:lnTo>
                <a:lnTo>
                  <a:pt x="810" y="1394"/>
                </a:lnTo>
                <a:lnTo>
                  <a:pt x="1010" y="1298"/>
                </a:lnTo>
                <a:lnTo>
                  <a:pt x="1211" y="1205"/>
                </a:lnTo>
                <a:lnTo>
                  <a:pt x="1413" y="1115"/>
                </a:lnTo>
                <a:lnTo>
                  <a:pt x="1618" y="1028"/>
                </a:lnTo>
                <a:lnTo>
                  <a:pt x="1823" y="946"/>
                </a:lnTo>
                <a:lnTo>
                  <a:pt x="2029" y="866"/>
                </a:lnTo>
                <a:lnTo>
                  <a:pt x="2236" y="790"/>
                </a:lnTo>
                <a:lnTo>
                  <a:pt x="2445" y="717"/>
                </a:lnTo>
                <a:lnTo>
                  <a:pt x="2655" y="648"/>
                </a:lnTo>
                <a:lnTo>
                  <a:pt x="2866" y="582"/>
                </a:lnTo>
                <a:lnTo>
                  <a:pt x="3078" y="520"/>
                </a:lnTo>
                <a:lnTo>
                  <a:pt x="3290" y="461"/>
                </a:lnTo>
                <a:lnTo>
                  <a:pt x="3504" y="406"/>
                </a:lnTo>
                <a:lnTo>
                  <a:pt x="3719" y="354"/>
                </a:lnTo>
                <a:lnTo>
                  <a:pt x="3935" y="305"/>
                </a:lnTo>
                <a:lnTo>
                  <a:pt x="4151" y="260"/>
                </a:lnTo>
                <a:lnTo>
                  <a:pt x="4368" y="219"/>
                </a:lnTo>
                <a:lnTo>
                  <a:pt x="4586" y="181"/>
                </a:lnTo>
                <a:lnTo>
                  <a:pt x="4804" y="147"/>
                </a:lnTo>
                <a:lnTo>
                  <a:pt x="5024" y="116"/>
                </a:lnTo>
                <a:lnTo>
                  <a:pt x="5243" y="89"/>
                </a:lnTo>
                <a:lnTo>
                  <a:pt x="5463" y="66"/>
                </a:lnTo>
                <a:lnTo>
                  <a:pt x="5684" y="46"/>
                </a:lnTo>
                <a:lnTo>
                  <a:pt x="5905" y="29"/>
                </a:lnTo>
                <a:lnTo>
                  <a:pt x="6127" y="17"/>
                </a:lnTo>
                <a:lnTo>
                  <a:pt x="6349" y="7"/>
                </a:lnTo>
                <a:lnTo>
                  <a:pt x="6571" y="2"/>
                </a:lnTo>
                <a:lnTo>
                  <a:pt x="6793" y="0"/>
                </a:lnTo>
                <a:cubicBezTo>
                  <a:pt x="6806" y="0"/>
                  <a:pt x="6818" y="5"/>
                  <a:pt x="6827" y="14"/>
                </a:cubicBezTo>
                <a:cubicBezTo>
                  <a:pt x="6836" y="23"/>
                  <a:pt x="6841" y="35"/>
                  <a:pt x="6841" y="48"/>
                </a:cubicBezTo>
                <a:lnTo>
                  <a:pt x="6841" y="13536"/>
                </a:lnTo>
                <a:cubicBezTo>
                  <a:pt x="6841" y="13558"/>
                  <a:pt x="6827" y="13577"/>
                  <a:pt x="6806" y="13583"/>
                </a:cubicBezTo>
                <a:cubicBezTo>
                  <a:pt x="6785" y="13588"/>
                  <a:pt x="6763" y="13579"/>
                  <a:pt x="6752" y="13560"/>
                </a:cubicBezTo>
                <a:lnTo>
                  <a:pt x="8" y="1879"/>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341460" y="968991"/>
            <a:ext cx="4854624" cy="369332"/>
          </a:xfrm>
          <a:prstGeom prst="rect">
            <a:avLst/>
          </a:prstGeom>
          <a:noFill/>
        </p:spPr>
        <p:txBody>
          <a:bodyPr wrap="square" rtlCol="0">
            <a:spAutoFit/>
          </a:bodyPr>
          <a:lstStyle/>
          <a:p>
            <a:r>
              <a:rPr lang="zh-CN" altLang="en-US" b="1" dirty="0"/>
              <a:t>二、</a:t>
            </a:r>
            <a:r>
              <a:rPr lang="en-US" altLang="zh-CN" b="1" dirty="0"/>
              <a:t> </a:t>
            </a:r>
            <a:r>
              <a:rPr lang="zh-CN" altLang="en-US" b="1" dirty="0"/>
              <a:t>全面推进依法治国的指导思想</a:t>
            </a:r>
            <a:endParaRPr lang="zh-CN" altLang="en-US" b="1" dirty="0"/>
          </a:p>
        </p:txBody>
      </p:sp>
      <p:sp>
        <p:nvSpPr>
          <p:cNvPr id="22" name="矩形 21"/>
          <p:cNvSpPr/>
          <p:nvPr/>
        </p:nvSpPr>
        <p:spPr>
          <a:xfrm>
            <a:off x="1309805" y="1861407"/>
            <a:ext cx="4354395" cy="4484946"/>
          </a:xfrm>
          <a:prstGeom prst="rect">
            <a:avLst/>
          </a:prstGeom>
        </p:spPr>
        <p:txBody>
          <a:bodyPr wrap="square">
            <a:spAutoFit/>
          </a:bodyPr>
          <a:lstStyle/>
          <a:p>
            <a:pPr indent="457200" algn="just">
              <a:lnSpc>
                <a:spcPct val="150000"/>
              </a:lnSpc>
            </a:pPr>
            <a:r>
              <a:rPr lang="en-US" altLang="zh-CN" sz="1600" dirty="0"/>
              <a:t>《</a:t>
            </a:r>
            <a:r>
              <a:rPr lang="zh-CN" altLang="en-US" sz="1600" dirty="0"/>
              <a:t>决定</a:t>
            </a:r>
            <a:r>
              <a:rPr lang="en-US" altLang="zh-CN" sz="1600" dirty="0"/>
              <a:t>》</a:t>
            </a:r>
            <a:r>
              <a:rPr lang="zh-CN" altLang="en-US" sz="1600" dirty="0"/>
              <a:t>指出，全面推进依法治国，必须贯彻落实党的十八大和十八届三中全会精神，高举中国特色社会主义伟大旗帜，以马克思列宁主义、毛泽东思想、邓小平理论、“三个代表”重要思想、 科学发展观为指导，深入贯彻习近平总书记系列重要讲话精神，坚持党的领导、人民当家做主、依法治国有机统一，坚定不移走中国特色社会主义法治道路，坚决维护宪法法律权威，依法维护人民权益、维护社会公平正义、维 护国家安全稳定，为实现“两个一百年”奋斗目标、实现中华民族伟大复兴 的中国梦提供有力的法治保障。</a:t>
            </a:r>
            <a:endParaRPr lang="en-US" altLang="zh-CN" sz="1600" dirty="0"/>
          </a:p>
        </p:txBody>
      </p:sp>
      <p:graphicFrame>
        <p:nvGraphicFramePr>
          <p:cNvPr id="4" name="图示 3"/>
          <p:cNvGraphicFramePr/>
          <p:nvPr/>
        </p:nvGraphicFramePr>
        <p:xfrm>
          <a:off x="3499132" y="1174547"/>
          <a:ext cx="10809028" cy="534936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TextBox 4"/>
          <p:cNvSpPr txBox="1"/>
          <p:nvPr/>
        </p:nvSpPr>
        <p:spPr>
          <a:xfrm>
            <a:off x="8098429" y="3671249"/>
            <a:ext cx="1624083" cy="461665"/>
          </a:xfrm>
          <a:prstGeom prst="rect">
            <a:avLst/>
          </a:prstGeom>
          <a:solidFill>
            <a:schemeClr val="bg1"/>
          </a:solidFill>
        </p:spPr>
        <p:txBody>
          <a:bodyPr wrap="square" rtlCol="0">
            <a:spAutoFit/>
          </a:bodyPr>
          <a:lstStyle/>
          <a:p>
            <a:pPr algn="ctr"/>
            <a:r>
              <a:rPr lang="zh-CN" altLang="en-US" sz="2400" dirty="0"/>
              <a:t>指导思想</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58915" y="1654674"/>
            <a:ext cx="10312004" cy="2284856"/>
          </a:xfrm>
          <a:prstGeom prst="rect">
            <a:avLst/>
          </a:prstGeom>
          <a:noFill/>
        </p:spPr>
        <p:txBody>
          <a:bodyPr wrap="square">
            <a:spAutoFit/>
          </a:bodyPr>
          <a:lstStyle/>
          <a:p>
            <a:pPr marL="285750" indent="-285750">
              <a:lnSpc>
                <a:spcPct val="120000"/>
              </a:lnSpc>
              <a:buFont typeface="Wingdings" panose="05000000000000000000" pitchFamily="2" charset="2"/>
              <a:buChar char="n"/>
            </a:pPr>
            <a:r>
              <a:rPr lang="zh-CN" altLang="en-US" sz="1600" dirty="0"/>
              <a:t>2013 年 4 月 25 日，十二届全国人大常委会第二次会 议通过 《旅游法》，于同年 10 月 1 日生效。</a:t>
            </a:r>
            <a:endParaRPr lang="en-US" altLang="zh-CN" sz="1600" dirty="0"/>
          </a:p>
          <a:p>
            <a:pPr marL="285750" indent="-285750">
              <a:lnSpc>
                <a:spcPct val="120000"/>
              </a:lnSpc>
              <a:buFont typeface="Wingdings" panose="05000000000000000000" pitchFamily="2" charset="2"/>
              <a:buChar char="n"/>
            </a:pPr>
            <a:r>
              <a:rPr lang="zh-CN" altLang="en-US" sz="1600" dirty="0"/>
              <a:t> 2016 年 11 月 7 日，国家主席习近平签署中华人民共和国主席令（第 57 号），公布了第十二届全国人民代表大会常务委员会第二十四次会议于同日 通过并生效的对《旅游法》</a:t>
            </a:r>
            <a:r>
              <a:rPr lang="zh-CN" altLang="en-US" b="1" dirty="0"/>
              <a:t>关于领队的规定做出的修改</a:t>
            </a:r>
            <a:r>
              <a:rPr lang="zh-CN" altLang="en-US" sz="1600" dirty="0"/>
              <a:t>。</a:t>
            </a:r>
            <a:endParaRPr lang="en-US" altLang="zh-CN" sz="1600" dirty="0"/>
          </a:p>
          <a:p>
            <a:pPr marL="285750" indent="-285750">
              <a:lnSpc>
                <a:spcPct val="120000"/>
              </a:lnSpc>
              <a:buFont typeface="Wingdings" panose="05000000000000000000" pitchFamily="2" charset="2"/>
              <a:buChar char="n"/>
            </a:pPr>
            <a:r>
              <a:rPr lang="zh-CN" altLang="en-US" sz="1600" dirty="0"/>
              <a:t>2018 年 10 月 26 日第十三届全国人民代表大会常务委员会第六次会议《关于修改〈中华人民 共和国野生动物保护法〉等十五部法律的决定》第二次修正。对《旅游法》 做出修改：</a:t>
            </a:r>
            <a:r>
              <a:rPr lang="zh-CN" altLang="en-US" b="1" dirty="0"/>
              <a:t>将第83条中的“工商行政管理、产品质量监督”修改为“市场 监督管理”；将第 95 条、第 104 条中的“工商行政管理部门”修改为“市场 监督管理部门”。 </a:t>
            </a:r>
            <a:endParaRPr lang="zh-CN" altLang="en-US" sz="1600" b="1" dirty="0"/>
          </a:p>
        </p:txBody>
      </p:sp>
      <p:sp>
        <p:nvSpPr>
          <p:cNvPr id="5" name="文本框 4"/>
          <p:cNvSpPr txBox="1"/>
          <p:nvPr/>
        </p:nvSpPr>
        <p:spPr>
          <a:xfrm>
            <a:off x="4835287" y="928046"/>
            <a:ext cx="4854624" cy="369332"/>
          </a:xfrm>
          <a:prstGeom prst="rect">
            <a:avLst/>
          </a:prstGeom>
          <a:noFill/>
        </p:spPr>
        <p:txBody>
          <a:bodyPr wrap="square" rtlCol="0">
            <a:spAutoFit/>
          </a:bodyPr>
          <a:lstStyle/>
          <a:p>
            <a:r>
              <a:rPr lang="zh-CN" altLang="en-US" b="1" dirty="0"/>
              <a:t>第一节 概述</a:t>
            </a:r>
            <a:endParaRPr lang="zh-CN" altLang="en-US" b="1" dirty="0"/>
          </a:p>
        </p:txBody>
      </p:sp>
      <p:sp>
        <p:nvSpPr>
          <p:cNvPr id="7" name="矩形 6"/>
          <p:cNvSpPr/>
          <p:nvPr/>
        </p:nvSpPr>
        <p:spPr>
          <a:xfrm>
            <a:off x="458915" y="1285342"/>
            <a:ext cx="9230996" cy="369332"/>
          </a:xfrm>
          <a:prstGeom prst="rect">
            <a:avLst/>
          </a:prstGeom>
        </p:spPr>
        <p:txBody>
          <a:bodyPr wrap="square">
            <a:spAutoFit/>
          </a:bodyPr>
          <a:lstStyle/>
          <a:p>
            <a:r>
              <a:rPr lang="zh-CN" altLang="en-US" b="1" dirty="0"/>
              <a:t>一、</a:t>
            </a:r>
            <a:r>
              <a:rPr lang="en-US" altLang="zh-CN" b="1" dirty="0"/>
              <a:t>《</a:t>
            </a:r>
            <a:r>
              <a:rPr lang="zh-CN" altLang="en-US" b="1" dirty="0"/>
              <a:t>旅游法</a:t>
            </a:r>
            <a:r>
              <a:rPr lang="en-US" altLang="zh-CN" b="1" dirty="0"/>
              <a:t>》</a:t>
            </a:r>
            <a:r>
              <a:rPr lang="zh-CN" altLang="en-US" b="1" dirty="0"/>
              <a:t>的立法和修正</a:t>
            </a:r>
            <a:endParaRPr lang="en-US" altLang="zh-CN" b="1" dirty="0"/>
          </a:p>
        </p:txBody>
      </p:sp>
      <p:sp>
        <p:nvSpPr>
          <p:cNvPr id="2" name="矩形 1"/>
          <p:cNvSpPr/>
          <p:nvPr/>
        </p:nvSpPr>
        <p:spPr>
          <a:xfrm>
            <a:off x="458915" y="4093737"/>
            <a:ext cx="9230996" cy="369332"/>
          </a:xfrm>
          <a:prstGeom prst="rect">
            <a:avLst/>
          </a:prstGeom>
        </p:spPr>
        <p:txBody>
          <a:bodyPr wrap="square">
            <a:spAutoFit/>
          </a:bodyPr>
          <a:lstStyle/>
          <a:p>
            <a:r>
              <a:rPr lang="zh-CN" altLang="en-US" b="1" dirty="0"/>
              <a:t>二、</a:t>
            </a:r>
            <a:r>
              <a:rPr lang="en-US" altLang="zh-CN" b="1" dirty="0"/>
              <a:t>《</a:t>
            </a:r>
            <a:r>
              <a:rPr lang="zh-CN" altLang="en-US" b="1" dirty="0"/>
              <a:t>旅游法</a:t>
            </a:r>
            <a:r>
              <a:rPr lang="en-US" altLang="zh-CN" b="1" dirty="0"/>
              <a:t>》</a:t>
            </a:r>
            <a:r>
              <a:rPr lang="zh-CN" altLang="en-US" b="1" dirty="0"/>
              <a:t>的框架</a:t>
            </a:r>
            <a:endParaRPr lang="en-US" altLang="zh-CN" b="1" dirty="0"/>
          </a:p>
        </p:txBody>
      </p:sp>
      <p:sp>
        <p:nvSpPr>
          <p:cNvPr id="4" name="TextBox 6"/>
          <p:cNvSpPr txBox="1"/>
          <p:nvPr/>
        </p:nvSpPr>
        <p:spPr>
          <a:xfrm>
            <a:off x="382715" y="4419850"/>
            <a:ext cx="10871450" cy="783420"/>
          </a:xfrm>
          <a:prstGeom prst="rect">
            <a:avLst/>
          </a:prstGeom>
          <a:noFill/>
        </p:spPr>
        <p:txBody>
          <a:bodyPr wrap="square" rtlCol="0">
            <a:spAutoFit/>
          </a:bodyPr>
          <a:lstStyle/>
          <a:p>
            <a:pPr>
              <a:lnSpc>
                <a:spcPct val="130000"/>
              </a:lnSpc>
            </a:pPr>
            <a:r>
              <a:rPr lang="en-US" altLang="zh-CN" b="1" dirty="0"/>
              <a:t>《</a:t>
            </a:r>
            <a:r>
              <a:rPr lang="zh-CN" altLang="en-US" b="1" dirty="0"/>
              <a:t>旅游法</a:t>
            </a:r>
            <a:r>
              <a:rPr lang="en-US" altLang="zh-CN" b="1" dirty="0"/>
              <a:t>》</a:t>
            </a:r>
            <a:r>
              <a:rPr lang="zh-CN" altLang="en-US" b="1" dirty="0"/>
              <a:t>的框架：共设</a:t>
            </a:r>
            <a:r>
              <a:rPr lang="en-US" altLang="zh-CN" b="1" dirty="0"/>
              <a:t>10</a:t>
            </a:r>
            <a:r>
              <a:rPr lang="zh-CN" altLang="en-US" b="1" dirty="0"/>
              <a:t>章，</a:t>
            </a:r>
            <a:r>
              <a:rPr lang="en-US" altLang="zh-CN" b="1" dirty="0"/>
              <a:t>112</a:t>
            </a:r>
            <a:r>
              <a:rPr lang="zh-CN" altLang="en-US" b="1" dirty="0"/>
              <a:t>条。</a:t>
            </a:r>
            <a:endParaRPr lang="en-US" altLang="zh-CN" b="1" dirty="0"/>
          </a:p>
          <a:p>
            <a:pPr>
              <a:lnSpc>
                <a:spcPct val="130000"/>
              </a:lnSpc>
            </a:pPr>
            <a:endParaRPr lang="zh-CN" altLang="en-US" dirty="0"/>
          </a:p>
        </p:txBody>
      </p:sp>
      <p:graphicFrame>
        <p:nvGraphicFramePr>
          <p:cNvPr id="11" name="图示 10"/>
          <p:cNvGraphicFramePr/>
          <p:nvPr/>
        </p:nvGraphicFramePr>
        <p:xfrm>
          <a:off x="458915" y="4886932"/>
          <a:ext cx="10871450" cy="145593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578194" y="933828"/>
            <a:ext cx="9230996" cy="879087"/>
          </a:xfrm>
          <a:prstGeom prst="rect">
            <a:avLst/>
          </a:prstGeom>
        </p:spPr>
        <p:txBody>
          <a:bodyPr wrap="square">
            <a:spAutoFit/>
          </a:bodyPr>
          <a:lstStyle/>
          <a:p>
            <a:pPr>
              <a:lnSpc>
                <a:spcPct val="150000"/>
              </a:lnSpc>
            </a:pPr>
            <a:r>
              <a:rPr lang="zh-CN" altLang="en-US" b="1" dirty="0"/>
              <a:t>三、</a:t>
            </a:r>
            <a:r>
              <a:rPr lang="en-US" altLang="zh-CN" b="1" dirty="0"/>
              <a:t>《</a:t>
            </a:r>
            <a:r>
              <a:rPr lang="zh-CN" altLang="en-US" b="1" dirty="0"/>
              <a:t>旅游法</a:t>
            </a:r>
            <a:r>
              <a:rPr lang="en-US" altLang="zh-CN" b="1" dirty="0"/>
              <a:t>》</a:t>
            </a:r>
            <a:r>
              <a:rPr lang="zh-CN" altLang="en-US" b="1" dirty="0"/>
              <a:t>的立法目的和适用范围</a:t>
            </a:r>
            <a:endParaRPr lang="en-US" altLang="zh-CN" b="1" dirty="0"/>
          </a:p>
          <a:p>
            <a:pPr>
              <a:lnSpc>
                <a:spcPct val="150000"/>
              </a:lnSpc>
            </a:pPr>
            <a:r>
              <a:rPr lang="en-US" altLang="zh-CN" b="1" dirty="0"/>
              <a:t>1.</a:t>
            </a:r>
            <a:r>
              <a:rPr lang="zh-CN" altLang="en-US" b="1" dirty="0"/>
              <a:t>立法目的</a:t>
            </a:r>
            <a:endParaRPr lang="zh-CN" altLang="en-US" b="1" dirty="0"/>
          </a:p>
        </p:txBody>
      </p:sp>
      <p:graphicFrame>
        <p:nvGraphicFramePr>
          <p:cNvPr id="5" name="图示 4"/>
          <p:cNvGraphicFramePr/>
          <p:nvPr/>
        </p:nvGraphicFramePr>
        <p:xfrm>
          <a:off x="710610" y="2075923"/>
          <a:ext cx="3851866" cy="336417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7" name="矩形 6"/>
          <p:cNvSpPr/>
          <p:nvPr/>
        </p:nvSpPr>
        <p:spPr>
          <a:xfrm>
            <a:off x="5878063" y="1146018"/>
            <a:ext cx="4490113" cy="646331"/>
          </a:xfrm>
          <a:prstGeom prst="rect">
            <a:avLst/>
          </a:prstGeom>
        </p:spPr>
        <p:txBody>
          <a:bodyPr wrap="square">
            <a:spAutoFit/>
          </a:bodyPr>
          <a:lstStyle/>
          <a:p>
            <a:endParaRPr lang="en-US" altLang="zh-CN" b="1" dirty="0"/>
          </a:p>
          <a:p>
            <a:r>
              <a:rPr lang="en-US" altLang="zh-CN" b="1" dirty="0"/>
              <a:t>2.</a:t>
            </a:r>
            <a:r>
              <a:rPr lang="zh-CN" altLang="en-US" b="1" dirty="0"/>
              <a:t>适用范围</a:t>
            </a:r>
            <a:endParaRPr lang="zh-CN" altLang="en-US" b="1" dirty="0"/>
          </a:p>
        </p:txBody>
      </p:sp>
      <p:sp>
        <p:nvSpPr>
          <p:cNvPr id="8" name="TextBox 7"/>
          <p:cNvSpPr txBox="1"/>
          <p:nvPr/>
        </p:nvSpPr>
        <p:spPr>
          <a:xfrm>
            <a:off x="5878063" y="1812915"/>
            <a:ext cx="5850733" cy="584775"/>
          </a:xfrm>
          <a:prstGeom prst="rect">
            <a:avLst/>
          </a:prstGeom>
          <a:noFill/>
        </p:spPr>
        <p:txBody>
          <a:bodyPr wrap="square" rtlCol="0">
            <a:spAutoFit/>
          </a:bodyPr>
          <a:lstStyle/>
          <a:p>
            <a:r>
              <a:rPr lang="zh-CN" altLang="en-US" sz="1600" dirty="0"/>
              <a:t>根据</a:t>
            </a:r>
            <a:r>
              <a:rPr lang="en-US" altLang="zh-CN" sz="1600" dirty="0"/>
              <a:t>《</a:t>
            </a:r>
            <a:r>
              <a:rPr lang="zh-CN" altLang="en-US" sz="1600" dirty="0"/>
              <a:t>旅游法</a:t>
            </a:r>
            <a:r>
              <a:rPr lang="en-US" altLang="zh-CN" sz="1600" dirty="0"/>
              <a:t>》</a:t>
            </a:r>
            <a:r>
              <a:rPr lang="zh-CN" altLang="en-US" sz="1600" dirty="0"/>
              <a:t>第 </a:t>
            </a:r>
            <a:r>
              <a:rPr lang="en-US" altLang="zh-CN" sz="1600" dirty="0"/>
              <a:t>2 </a:t>
            </a:r>
            <a:r>
              <a:rPr lang="zh-CN" altLang="en-US" sz="1600" dirty="0"/>
              <a:t>条规定，适用范围可分为地域范围和主体行为范围：</a:t>
            </a:r>
            <a:endParaRPr lang="en-US" altLang="zh-CN" sz="1600" dirty="0"/>
          </a:p>
        </p:txBody>
      </p:sp>
      <p:graphicFrame>
        <p:nvGraphicFramePr>
          <p:cNvPr id="9" name="图示 8"/>
          <p:cNvGraphicFramePr/>
          <p:nvPr/>
        </p:nvGraphicFramePr>
        <p:xfrm>
          <a:off x="5688398" y="2375622"/>
          <a:ext cx="6230062" cy="336417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835572" y="1206050"/>
            <a:ext cx="9230996" cy="923330"/>
          </a:xfrm>
          <a:prstGeom prst="rect">
            <a:avLst/>
          </a:prstGeom>
        </p:spPr>
        <p:txBody>
          <a:bodyPr wrap="square">
            <a:spAutoFit/>
          </a:bodyPr>
          <a:lstStyle/>
          <a:p>
            <a:r>
              <a:rPr lang="zh-CN" altLang="en-US" b="1" dirty="0"/>
              <a:t>三、</a:t>
            </a:r>
            <a:r>
              <a:rPr lang="en-US" altLang="zh-CN" b="1" dirty="0"/>
              <a:t>《</a:t>
            </a:r>
            <a:r>
              <a:rPr lang="zh-CN" altLang="en-US" b="1" dirty="0"/>
              <a:t>旅游法</a:t>
            </a:r>
            <a:r>
              <a:rPr lang="en-US" altLang="zh-CN" b="1" dirty="0"/>
              <a:t>》</a:t>
            </a:r>
            <a:r>
              <a:rPr lang="zh-CN" altLang="en-US" b="1" dirty="0"/>
              <a:t>的基本原则和主要制度</a:t>
            </a:r>
            <a:endParaRPr lang="en-US" altLang="zh-CN" b="1" dirty="0"/>
          </a:p>
          <a:p>
            <a:endParaRPr lang="en-US" altLang="zh-CN" b="1" dirty="0"/>
          </a:p>
          <a:p>
            <a:r>
              <a:rPr lang="en-US" altLang="zh-CN" b="1" dirty="0"/>
              <a:t>1.</a:t>
            </a:r>
            <a:r>
              <a:rPr lang="zh-CN" altLang="en-US" b="1" dirty="0"/>
              <a:t>基本原则</a:t>
            </a:r>
            <a:endParaRPr lang="zh-CN" altLang="en-US" b="1" dirty="0"/>
          </a:p>
        </p:txBody>
      </p:sp>
      <p:sp>
        <p:nvSpPr>
          <p:cNvPr id="2" name="矩形 1"/>
          <p:cNvSpPr/>
          <p:nvPr/>
        </p:nvSpPr>
        <p:spPr>
          <a:xfrm>
            <a:off x="6262299" y="1801153"/>
            <a:ext cx="9230996" cy="369332"/>
          </a:xfrm>
          <a:prstGeom prst="rect">
            <a:avLst/>
          </a:prstGeom>
        </p:spPr>
        <p:txBody>
          <a:bodyPr wrap="square">
            <a:spAutoFit/>
          </a:bodyPr>
          <a:lstStyle/>
          <a:p>
            <a:r>
              <a:rPr lang="en-US" altLang="zh-CN" b="1" dirty="0"/>
              <a:t>2.</a:t>
            </a:r>
            <a:r>
              <a:rPr lang="zh-CN" altLang="en-US" b="1" dirty="0"/>
              <a:t>主要制度</a:t>
            </a:r>
            <a:endParaRPr lang="zh-CN" altLang="en-US" b="1" dirty="0"/>
          </a:p>
        </p:txBody>
      </p:sp>
      <p:graphicFrame>
        <p:nvGraphicFramePr>
          <p:cNvPr id="5" name="图示 4"/>
          <p:cNvGraphicFramePr/>
          <p:nvPr/>
        </p:nvGraphicFramePr>
        <p:xfrm>
          <a:off x="6262299" y="2155910"/>
          <a:ext cx="5028003" cy="401704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7" name="矩形 46"/>
          <p:cNvSpPr/>
          <p:nvPr/>
        </p:nvSpPr>
        <p:spPr>
          <a:xfrm>
            <a:off x="501292" y="2580923"/>
            <a:ext cx="5139488" cy="4788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51" name="组合 50"/>
          <p:cNvGrpSpPr/>
          <p:nvPr/>
        </p:nvGrpSpPr>
        <p:grpSpPr>
          <a:xfrm>
            <a:off x="752447" y="2300483"/>
            <a:ext cx="4656073" cy="560880"/>
            <a:chOff x="334281" y="46367"/>
            <a:chExt cx="4656073" cy="560880"/>
          </a:xfrm>
        </p:grpSpPr>
        <p:sp>
          <p:nvSpPr>
            <p:cNvPr id="49" name="矩形: 圆角 48"/>
            <p:cNvSpPr/>
            <p:nvPr/>
          </p:nvSpPr>
          <p:spPr>
            <a:xfrm>
              <a:off x="334281" y="46367"/>
              <a:ext cx="4656073" cy="5608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矩形: 圆角 5"/>
            <p:cNvSpPr txBox="1"/>
            <p:nvPr/>
          </p:nvSpPr>
          <p:spPr>
            <a:xfrm>
              <a:off x="361661" y="73747"/>
              <a:ext cx="4601313"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6891" tIns="0" rIns="176891" bIns="0" numCol="1" spcCol="1270" anchor="ctr" anchorCtr="0">
              <a:noAutofit/>
            </a:bodyPr>
            <a:lstStyle/>
            <a:p>
              <a:pPr marL="0" lvl="0" indent="0" algn="l" defTabSz="800100">
                <a:lnSpc>
                  <a:spcPct val="90000"/>
                </a:lnSpc>
                <a:spcBef>
                  <a:spcPct val="0"/>
                </a:spcBef>
                <a:spcAft>
                  <a:spcPct val="35000"/>
                </a:spcAft>
                <a:buNone/>
              </a:pPr>
              <a:r>
                <a:rPr lang="zh-CN" altLang="en-US" sz="1800" kern="1200" dirty="0"/>
                <a:t>发展旅游事业、完善旅游公共服务的原则</a:t>
              </a:r>
              <a:endParaRPr lang="zh-CN" altLang="en-US" sz="1800" kern="1200" dirty="0"/>
            </a:p>
          </p:txBody>
        </p:sp>
      </p:grpSp>
      <p:sp>
        <p:nvSpPr>
          <p:cNvPr id="53" name="矩形 52"/>
          <p:cNvSpPr/>
          <p:nvPr/>
        </p:nvSpPr>
        <p:spPr>
          <a:xfrm>
            <a:off x="501292" y="3442764"/>
            <a:ext cx="5139488" cy="4788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57" name="组合 56"/>
          <p:cNvGrpSpPr/>
          <p:nvPr/>
        </p:nvGrpSpPr>
        <p:grpSpPr>
          <a:xfrm>
            <a:off x="752447" y="3147068"/>
            <a:ext cx="4679941" cy="560880"/>
            <a:chOff x="334281" y="892952"/>
            <a:chExt cx="4679941" cy="560880"/>
          </a:xfrm>
        </p:grpSpPr>
        <p:sp>
          <p:nvSpPr>
            <p:cNvPr id="55" name="矩形: 圆角 54"/>
            <p:cNvSpPr/>
            <p:nvPr/>
          </p:nvSpPr>
          <p:spPr>
            <a:xfrm>
              <a:off x="334281" y="892952"/>
              <a:ext cx="4679941" cy="5608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6" name="矩形: 圆角 8"/>
            <p:cNvSpPr txBox="1"/>
            <p:nvPr/>
          </p:nvSpPr>
          <p:spPr>
            <a:xfrm>
              <a:off x="361661" y="920332"/>
              <a:ext cx="4625181"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6891" tIns="0" rIns="176891" bIns="0" numCol="1" spcCol="1270" anchor="ctr" anchorCtr="0">
              <a:noAutofit/>
            </a:bodyPr>
            <a:lstStyle/>
            <a:p>
              <a:pPr marL="0" lvl="0" indent="0" algn="l" defTabSz="800100">
                <a:lnSpc>
                  <a:spcPct val="90000"/>
                </a:lnSpc>
                <a:spcBef>
                  <a:spcPct val="0"/>
                </a:spcBef>
                <a:spcAft>
                  <a:spcPct val="35000"/>
                </a:spcAft>
                <a:buNone/>
              </a:pPr>
              <a:r>
                <a:rPr lang="zh-CN" altLang="en-US" sz="1800" kern="1200" dirty="0"/>
                <a:t>依法保护旅游者在旅游活动中权利的原则</a:t>
              </a:r>
              <a:endParaRPr lang="zh-CN" altLang="en-US" sz="1800" kern="1200" dirty="0"/>
            </a:p>
          </p:txBody>
        </p:sp>
      </p:grpSp>
      <p:sp>
        <p:nvSpPr>
          <p:cNvPr id="59" name="矩形 58"/>
          <p:cNvSpPr/>
          <p:nvPr/>
        </p:nvSpPr>
        <p:spPr>
          <a:xfrm>
            <a:off x="501292" y="4304604"/>
            <a:ext cx="5139488" cy="4788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63" name="组合 62"/>
          <p:cNvGrpSpPr/>
          <p:nvPr/>
        </p:nvGrpSpPr>
        <p:grpSpPr>
          <a:xfrm>
            <a:off x="752447" y="4024164"/>
            <a:ext cx="4679941" cy="560880"/>
            <a:chOff x="334281" y="1770048"/>
            <a:chExt cx="4679941" cy="560880"/>
          </a:xfrm>
        </p:grpSpPr>
        <p:sp>
          <p:nvSpPr>
            <p:cNvPr id="61" name="矩形: 圆角 60"/>
            <p:cNvSpPr/>
            <p:nvPr/>
          </p:nvSpPr>
          <p:spPr>
            <a:xfrm>
              <a:off x="334281" y="1770048"/>
              <a:ext cx="4679941" cy="5608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2" name="矩形: 圆角 11"/>
            <p:cNvSpPr txBox="1"/>
            <p:nvPr/>
          </p:nvSpPr>
          <p:spPr>
            <a:xfrm>
              <a:off x="361661" y="1797428"/>
              <a:ext cx="4625181"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6891" tIns="0" rIns="176891" bIns="0" numCol="1" spcCol="1270" anchor="ctr" anchorCtr="0">
              <a:noAutofit/>
            </a:bodyPr>
            <a:lstStyle/>
            <a:p>
              <a:pPr marL="0" lvl="0" indent="0" algn="l" defTabSz="800100">
                <a:lnSpc>
                  <a:spcPct val="90000"/>
                </a:lnSpc>
                <a:spcBef>
                  <a:spcPct val="0"/>
                </a:spcBef>
                <a:spcAft>
                  <a:spcPct val="35000"/>
                </a:spcAft>
                <a:buNone/>
              </a:pPr>
              <a:r>
                <a:rPr lang="zh-CN" altLang="en-US" sz="1800" kern="1200" dirty="0"/>
                <a:t>社会、经济、生态效益相统一的原则</a:t>
              </a:r>
              <a:endParaRPr lang="zh-CN" altLang="en-US" sz="1800" kern="1200" dirty="0"/>
            </a:p>
          </p:txBody>
        </p:sp>
      </p:grpSp>
      <p:sp>
        <p:nvSpPr>
          <p:cNvPr id="65" name="矩形 64"/>
          <p:cNvSpPr/>
          <p:nvPr/>
        </p:nvSpPr>
        <p:spPr>
          <a:xfrm>
            <a:off x="501292" y="5166444"/>
            <a:ext cx="5139488" cy="4788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69" name="组合 68"/>
          <p:cNvGrpSpPr/>
          <p:nvPr/>
        </p:nvGrpSpPr>
        <p:grpSpPr>
          <a:xfrm>
            <a:off x="752447" y="4886004"/>
            <a:ext cx="4679941" cy="560880"/>
            <a:chOff x="334281" y="2631888"/>
            <a:chExt cx="4679941" cy="560880"/>
          </a:xfrm>
        </p:grpSpPr>
        <p:sp>
          <p:nvSpPr>
            <p:cNvPr id="67" name="矩形: 圆角 66"/>
            <p:cNvSpPr/>
            <p:nvPr/>
          </p:nvSpPr>
          <p:spPr>
            <a:xfrm>
              <a:off x="334281" y="2631888"/>
              <a:ext cx="4679941" cy="5608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8" name="矩形: 圆角 14"/>
            <p:cNvSpPr txBox="1"/>
            <p:nvPr/>
          </p:nvSpPr>
          <p:spPr>
            <a:xfrm>
              <a:off x="361661" y="2659268"/>
              <a:ext cx="4625181"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6891" tIns="0" rIns="176891" bIns="0" numCol="1" spcCol="1270" anchor="ctr" anchorCtr="0">
              <a:noAutofit/>
            </a:bodyPr>
            <a:lstStyle/>
            <a:p>
              <a:pPr marL="0" lvl="0" indent="0" algn="l" defTabSz="800100">
                <a:lnSpc>
                  <a:spcPct val="90000"/>
                </a:lnSpc>
                <a:spcBef>
                  <a:spcPct val="0"/>
                </a:spcBef>
                <a:spcAft>
                  <a:spcPct val="35000"/>
                </a:spcAft>
                <a:buNone/>
              </a:pPr>
              <a:r>
                <a:rPr lang="zh-CN" altLang="en-US" sz="1800" kern="1200" dirty="0"/>
                <a:t>国家鼓励全社会参与旅游业发展的原则</a:t>
              </a:r>
              <a:endParaRPr lang="zh-CN" altLang="en-US" sz="1800" kern="1200" dirty="0"/>
            </a:p>
          </p:txBody>
        </p:sp>
      </p:grpSp>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4835287" y="928046"/>
            <a:ext cx="4854624" cy="369332"/>
          </a:xfrm>
          <a:prstGeom prst="rect">
            <a:avLst/>
          </a:prstGeom>
          <a:noFill/>
        </p:spPr>
        <p:txBody>
          <a:bodyPr wrap="square" rtlCol="0">
            <a:spAutoFit/>
          </a:bodyPr>
          <a:lstStyle/>
          <a:p>
            <a:r>
              <a:rPr lang="zh-CN" altLang="en-US" b="1" dirty="0"/>
              <a:t>第二节   旅游者</a:t>
            </a:r>
            <a:endParaRPr lang="zh-CN" altLang="en-US" b="1" dirty="0"/>
          </a:p>
        </p:txBody>
      </p:sp>
      <p:sp>
        <p:nvSpPr>
          <p:cNvPr id="22" name="矩形 21"/>
          <p:cNvSpPr/>
          <p:nvPr/>
        </p:nvSpPr>
        <p:spPr>
          <a:xfrm>
            <a:off x="630621" y="1510958"/>
            <a:ext cx="9230996" cy="369332"/>
          </a:xfrm>
          <a:prstGeom prst="rect">
            <a:avLst/>
          </a:prstGeom>
        </p:spPr>
        <p:txBody>
          <a:bodyPr wrap="square">
            <a:spAutoFit/>
          </a:bodyPr>
          <a:lstStyle/>
          <a:p>
            <a:r>
              <a:rPr lang="zh-CN" altLang="en-US" b="1" dirty="0"/>
              <a:t>一、旅游者的权利</a:t>
            </a:r>
            <a:endParaRPr lang="en-US" altLang="zh-CN" b="1" dirty="0"/>
          </a:p>
        </p:txBody>
      </p:sp>
      <p:graphicFrame>
        <p:nvGraphicFramePr>
          <p:cNvPr id="3" name="图示 2"/>
          <p:cNvGraphicFramePr/>
          <p:nvPr/>
        </p:nvGraphicFramePr>
        <p:xfrm>
          <a:off x="630621" y="2093870"/>
          <a:ext cx="4523270" cy="426337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2" name="文本框 31"/>
          <p:cNvSpPr txBox="1"/>
          <p:nvPr/>
        </p:nvSpPr>
        <p:spPr>
          <a:xfrm>
            <a:off x="6640922" y="1552032"/>
            <a:ext cx="6097978" cy="369332"/>
          </a:xfrm>
          <a:prstGeom prst="rect">
            <a:avLst/>
          </a:prstGeom>
          <a:noFill/>
        </p:spPr>
        <p:txBody>
          <a:bodyPr wrap="square">
            <a:spAutoFit/>
          </a:bodyPr>
          <a:lstStyle/>
          <a:p>
            <a:r>
              <a:rPr lang="zh-CN" altLang="en-US" b="1" dirty="0"/>
              <a:t>二、旅游者的义务</a:t>
            </a:r>
            <a:endParaRPr lang="en-US" altLang="zh-CN" b="1" dirty="0"/>
          </a:p>
        </p:txBody>
      </p:sp>
      <p:graphicFrame>
        <p:nvGraphicFramePr>
          <p:cNvPr id="35" name="图示 34"/>
          <p:cNvGraphicFramePr/>
          <p:nvPr/>
        </p:nvGraphicFramePr>
        <p:xfrm>
          <a:off x="4702629" y="2225479"/>
          <a:ext cx="7766461" cy="404961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4835287" y="928046"/>
            <a:ext cx="4854624" cy="369332"/>
          </a:xfrm>
          <a:prstGeom prst="rect">
            <a:avLst/>
          </a:prstGeom>
          <a:noFill/>
        </p:spPr>
        <p:txBody>
          <a:bodyPr wrap="square" rtlCol="0">
            <a:spAutoFit/>
          </a:bodyPr>
          <a:lstStyle/>
          <a:p>
            <a:r>
              <a:rPr lang="zh-CN" altLang="en-US" b="1" dirty="0"/>
              <a:t>第三节   旅游规划和促进</a:t>
            </a:r>
            <a:endParaRPr lang="zh-CN" altLang="en-US" b="1" dirty="0"/>
          </a:p>
        </p:txBody>
      </p:sp>
      <p:sp>
        <p:nvSpPr>
          <p:cNvPr id="22" name="矩形 21"/>
          <p:cNvSpPr/>
          <p:nvPr/>
        </p:nvSpPr>
        <p:spPr>
          <a:xfrm>
            <a:off x="346852" y="1250295"/>
            <a:ext cx="9230996" cy="646331"/>
          </a:xfrm>
          <a:prstGeom prst="rect">
            <a:avLst/>
          </a:prstGeom>
        </p:spPr>
        <p:txBody>
          <a:bodyPr wrap="square">
            <a:spAutoFit/>
          </a:bodyPr>
          <a:lstStyle/>
          <a:p>
            <a:r>
              <a:rPr lang="zh-CN" altLang="en-US" b="1" dirty="0"/>
              <a:t>一、旅游规划</a:t>
            </a:r>
            <a:endParaRPr lang="en-US" altLang="zh-CN" b="1" dirty="0"/>
          </a:p>
          <a:p>
            <a:r>
              <a:rPr lang="en-US" altLang="zh-CN" b="1" dirty="0"/>
              <a:t>1.</a:t>
            </a:r>
            <a:r>
              <a:rPr lang="zh-CN" altLang="en-US" b="1" dirty="0"/>
              <a:t>旅游规划的编制主体</a:t>
            </a:r>
            <a:endParaRPr lang="en-US" altLang="zh-CN" b="1" dirty="0"/>
          </a:p>
        </p:txBody>
      </p:sp>
      <p:sp>
        <p:nvSpPr>
          <p:cNvPr id="5" name="TextBox 4"/>
          <p:cNvSpPr txBox="1"/>
          <p:nvPr/>
        </p:nvSpPr>
        <p:spPr>
          <a:xfrm>
            <a:off x="346852" y="1856101"/>
            <a:ext cx="12028226" cy="584775"/>
          </a:xfrm>
          <a:prstGeom prst="rect">
            <a:avLst/>
          </a:prstGeom>
          <a:noFill/>
        </p:spPr>
        <p:txBody>
          <a:bodyPr wrap="square" rtlCol="0">
            <a:spAutoFit/>
          </a:bodyPr>
          <a:lstStyle/>
          <a:p>
            <a:r>
              <a:rPr lang="zh-CN" altLang="en-US" sz="1600" b="1" dirty="0"/>
              <a:t>政府</a:t>
            </a:r>
            <a:r>
              <a:rPr lang="zh-CN" altLang="en-US" sz="1600" dirty="0"/>
              <a:t>是组织编制旅游发展规划的主体。</a:t>
            </a:r>
            <a:endParaRPr lang="en-US" altLang="zh-CN" sz="1600" dirty="0"/>
          </a:p>
          <a:p>
            <a:endParaRPr lang="en-US" altLang="zh-CN" sz="1600" dirty="0"/>
          </a:p>
        </p:txBody>
      </p:sp>
      <p:sp>
        <p:nvSpPr>
          <p:cNvPr id="6" name="矩形 5"/>
          <p:cNvSpPr/>
          <p:nvPr/>
        </p:nvSpPr>
        <p:spPr>
          <a:xfrm>
            <a:off x="346852" y="2240006"/>
            <a:ext cx="9230996" cy="646331"/>
          </a:xfrm>
          <a:prstGeom prst="rect">
            <a:avLst/>
          </a:prstGeom>
        </p:spPr>
        <p:txBody>
          <a:bodyPr wrap="square">
            <a:spAutoFit/>
          </a:bodyPr>
          <a:lstStyle/>
          <a:p>
            <a:r>
              <a:rPr lang="en-US" altLang="zh-CN" b="1" dirty="0"/>
              <a:t>2.</a:t>
            </a:r>
            <a:r>
              <a:rPr lang="zh-CN" altLang="en-US" b="1" dirty="0"/>
              <a:t>旅游规划的内容</a:t>
            </a:r>
            <a:endParaRPr lang="en-US" altLang="zh-CN" b="1" dirty="0"/>
          </a:p>
          <a:p>
            <a:endParaRPr lang="en-US" altLang="zh-CN" b="1" dirty="0"/>
          </a:p>
        </p:txBody>
      </p:sp>
      <p:sp>
        <p:nvSpPr>
          <p:cNvPr id="7" name="矩形 6"/>
          <p:cNvSpPr/>
          <p:nvPr/>
        </p:nvSpPr>
        <p:spPr>
          <a:xfrm>
            <a:off x="292260" y="2568269"/>
            <a:ext cx="10239116" cy="830997"/>
          </a:xfrm>
          <a:prstGeom prst="rect">
            <a:avLst/>
          </a:prstGeom>
        </p:spPr>
        <p:txBody>
          <a:bodyPr wrap="square">
            <a:spAutoFit/>
          </a:bodyPr>
          <a:lstStyle/>
          <a:p>
            <a:pPr indent="457200"/>
            <a:r>
              <a:rPr lang="en-US" altLang="zh-CN" sz="1600" dirty="0"/>
              <a:t>《</a:t>
            </a:r>
            <a:r>
              <a:rPr lang="zh-CN" altLang="en-US" sz="1600" dirty="0"/>
              <a:t>旅游法</a:t>
            </a:r>
            <a:r>
              <a:rPr lang="en-US" altLang="zh-CN" sz="1600" dirty="0"/>
              <a:t>》</a:t>
            </a:r>
            <a:r>
              <a:rPr lang="zh-CN" altLang="en-US" sz="1600" dirty="0"/>
              <a:t>第 </a:t>
            </a:r>
            <a:r>
              <a:rPr lang="en-US" altLang="zh-CN" sz="1600" dirty="0"/>
              <a:t>18 </a:t>
            </a:r>
            <a:r>
              <a:rPr lang="zh-CN" altLang="en-US" sz="1600" dirty="0"/>
              <a:t>条规定，旅游发展规划应当包括旅游业发展的总体要求和发展目标，旅游资源保护和利用的要求和措施，以及旅游产品开发、旅游服务质量提升、旅游文化建设、旅游形象宣传和推广、旅游基础设施和公共服务设施建设的要求和促进等内容。</a:t>
            </a:r>
            <a:endParaRPr lang="zh-CN" altLang="en-US" sz="1600" dirty="0"/>
          </a:p>
        </p:txBody>
      </p:sp>
      <p:sp>
        <p:nvSpPr>
          <p:cNvPr id="8" name="矩形 7"/>
          <p:cNvSpPr/>
          <p:nvPr/>
        </p:nvSpPr>
        <p:spPr>
          <a:xfrm>
            <a:off x="346852" y="5504613"/>
            <a:ext cx="1978427" cy="369332"/>
          </a:xfrm>
          <a:prstGeom prst="rect">
            <a:avLst/>
          </a:prstGeom>
        </p:spPr>
        <p:txBody>
          <a:bodyPr wrap="none">
            <a:spAutoFit/>
          </a:bodyPr>
          <a:lstStyle/>
          <a:p>
            <a:r>
              <a:rPr lang="en-US" altLang="zh-CN" b="1" dirty="0"/>
              <a:t>4.</a:t>
            </a:r>
            <a:r>
              <a:rPr lang="zh-CN" altLang="en-US" b="1" dirty="0"/>
              <a:t>旅游规划的评估</a:t>
            </a:r>
            <a:endParaRPr lang="zh-CN" altLang="en-US" b="1" dirty="0"/>
          </a:p>
        </p:txBody>
      </p:sp>
      <p:sp>
        <p:nvSpPr>
          <p:cNvPr id="9" name="TextBox 8"/>
          <p:cNvSpPr txBox="1"/>
          <p:nvPr/>
        </p:nvSpPr>
        <p:spPr>
          <a:xfrm>
            <a:off x="346852" y="5824308"/>
            <a:ext cx="11959988" cy="861774"/>
          </a:xfrm>
          <a:prstGeom prst="rect">
            <a:avLst/>
          </a:prstGeom>
          <a:noFill/>
        </p:spPr>
        <p:txBody>
          <a:bodyPr wrap="square" rtlCol="0">
            <a:spAutoFit/>
          </a:bodyPr>
          <a:lstStyle/>
          <a:p>
            <a:r>
              <a:rPr lang="zh-CN" altLang="en-US" sz="1600" dirty="0"/>
              <a:t>（</a:t>
            </a:r>
            <a:r>
              <a:rPr lang="en-US" altLang="zh-CN" sz="1600" dirty="0"/>
              <a:t>1</a:t>
            </a:r>
            <a:r>
              <a:rPr lang="zh-CN" altLang="en-US" sz="1600" dirty="0"/>
              <a:t>）政府是旅游发展规划评估的组织主体</a:t>
            </a:r>
            <a:endParaRPr lang="en-US" altLang="zh-CN" sz="1600" dirty="0"/>
          </a:p>
          <a:p>
            <a:r>
              <a:rPr lang="zh-CN" altLang="en-US" sz="1600" dirty="0"/>
              <a:t>（</a:t>
            </a:r>
            <a:r>
              <a:rPr lang="en-US" altLang="zh-CN" sz="1600" dirty="0"/>
              <a:t>2</a:t>
            </a:r>
            <a:r>
              <a:rPr lang="zh-CN" altLang="en-US" sz="1600" dirty="0"/>
              <a:t>）评估的内容及组织</a:t>
            </a:r>
            <a:endParaRPr lang="en-US" altLang="zh-CN" sz="1600" dirty="0"/>
          </a:p>
          <a:p>
            <a:r>
              <a:rPr lang="zh-CN" altLang="en-US" sz="1600" dirty="0"/>
              <a:t>（</a:t>
            </a:r>
            <a:r>
              <a:rPr lang="en-US" altLang="zh-CN" sz="1600" dirty="0"/>
              <a:t>3</a:t>
            </a:r>
            <a:r>
              <a:rPr lang="zh-CN" altLang="en-US" sz="1600" dirty="0"/>
              <a:t>）评估的结果应当向社会公布</a:t>
            </a:r>
            <a:endParaRPr lang="en-US" altLang="zh-CN" sz="1600" dirty="0"/>
          </a:p>
        </p:txBody>
      </p:sp>
      <p:sp>
        <p:nvSpPr>
          <p:cNvPr id="10" name="矩形 9"/>
          <p:cNvSpPr/>
          <p:nvPr/>
        </p:nvSpPr>
        <p:spPr>
          <a:xfrm>
            <a:off x="360500" y="3458754"/>
            <a:ext cx="3132589" cy="369332"/>
          </a:xfrm>
          <a:prstGeom prst="rect">
            <a:avLst/>
          </a:prstGeom>
        </p:spPr>
        <p:txBody>
          <a:bodyPr wrap="none">
            <a:spAutoFit/>
          </a:bodyPr>
          <a:lstStyle/>
          <a:p>
            <a:r>
              <a:rPr lang="en-US" altLang="zh-CN" b="1" dirty="0"/>
              <a:t>3.</a:t>
            </a:r>
            <a:r>
              <a:rPr lang="zh-CN" altLang="en-US" b="1" dirty="0"/>
              <a:t>旅游规划与相关规划的关系</a:t>
            </a:r>
            <a:endParaRPr lang="zh-CN" altLang="en-US" b="1" dirty="0"/>
          </a:p>
        </p:txBody>
      </p:sp>
      <p:sp>
        <p:nvSpPr>
          <p:cNvPr id="11" name="TextBox 10"/>
          <p:cNvSpPr txBox="1"/>
          <p:nvPr/>
        </p:nvSpPr>
        <p:spPr>
          <a:xfrm>
            <a:off x="360500" y="3795308"/>
            <a:ext cx="11959988" cy="1569660"/>
          </a:xfrm>
          <a:prstGeom prst="rect">
            <a:avLst/>
          </a:prstGeom>
          <a:noFill/>
        </p:spPr>
        <p:txBody>
          <a:bodyPr wrap="square" rtlCol="0">
            <a:spAutoFit/>
          </a:bodyPr>
          <a:lstStyle/>
          <a:p>
            <a:r>
              <a:rPr lang="zh-CN" altLang="en-US" sz="1600" dirty="0"/>
              <a:t>（</a:t>
            </a:r>
            <a:r>
              <a:rPr lang="en-US" altLang="zh-CN" sz="1600" dirty="0"/>
              <a:t>1</a:t>
            </a:r>
            <a:r>
              <a:rPr lang="zh-CN" altLang="en-US" sz="1600" dirty="0"/>
              <a:t>）旅游规划与其他规划相衔接</a:t>
            </a:r>
            <a:endParaRPr lang="en-US" altLang="zh-CN" sz="1600" dirty="0"/>
          </a:p>
          <a:p>
            <a:pPr>
              <a:buFont typeface="Arial" panose="020B0604020202020204" pitchFamily="34" charset="0"/>
              <a:buChar char="•"/>
            </a:pPr>
            <a:r>
              <a:rPr lang="zh-CN" altLang="en-US" sz="1600" dirty="0"/>
              <a:t>与土地利用总体规划相衔接</a:t>
            </a:r>
            <a:endParaRPr lang="en-US" altLang="zh-CN" sz="1600" dirty="0"/>
          </a:p>
          <a:p>
            <a:pPr>
              <a:buFont typeface="Arial" panose="020B0604020202020204" pitchFamily="34" charset="0"/>
              <a:buChar char="•"/>
            </a:pPr>
            <a:r>
              <a:rPr lang="zh-CN" altLang="en-US" sz="1600" dirty="0"/>
              <a:t>与城乡规划相衔接</a:t>
            </a:r>
            <a:endParaRPr lang="en-US" altLang="zh-CN" sz="1600" dirty="0"/>
          </a:p>
          <a:p>
            <a:pPr>
              <a:buFont typeface="Arial" panose="020B0604020202020204" pitchFamily="34" charset="0"/>
              <a:buChar char="•"/>
            </a:pPr>
            <a:r>
              <a:rPr lang="zh-CN" altLang="en-US" sz="1600" dirty="0"/>
              <a:t>与环境保护规划相衔接</a:t>
            </a:r>
            <a:endParaRPr lang="en-US" altLang="zh-CN" sz="1600" dirty="0"/>
          </a:p>
          <a:p>
            <a:pPr>
              <a:buFont typeface="Arial" panose="020B0604020202020204" pitchFamily="34" charset="0"/>
              <a:buChar char="•"/>
            </a:pPr>
            <a:r>
              <a:rPr lang="zh-CN" altLang="en-US" sz="1600" dirty="0"/>
              <a:t>与其他自然资源、文物等保护和利用规划相衔接</a:t>
            </a:r>
            <a:endParaRPr lang="en-US" altLang="zh-CN" sz="1600" dirty="0"/>
          </a:p>
          <a:p>
            <a:r>
              <a:rPr lang="zh-CN" altLang="en-US" sz="1600" dirty="0"/>
              <a:t>（</a:t>
            </a:r>
            <a:r>
              <a:rPr lang="en-US" altLang="zh-CN" sz="1600" dirty="0"/>
              <a:t>2</a:t>
            </a:r>
            <a:r>
              <a:rPr lang="zh-CN" altLang="en-US" sz="1600" dirty="0"/>
              <a:t>）政府编制其他规划支持旅游业发展</a:t>
            </a:r>
            <a:endParaRPr lang="zh-CN" altLang="en-US" sz="1600" dirty="0"/>
          </a:p>
        </p:txBody>
      </p:sp>
      <p:sp>
        <p:nvSpPr>
          <p:cNvPr id="12" name="矩形 11"/>
          <p:cNvSpPr/>
          <p:nvPr/>
        </p:nvSpPr>
        <p:spPr>
          <a:xfrm>
            <a:off x="6091626" y="3667845"/>
            <a:ext cx="9230996" cy="1200329"/>
          </a:xfrm>
          <a:prstGeom prst="rect">
            <a:avLst/>
          </a:prstGeom>
        </p:spPr>
        <p:txBody>
          <a:bodyPr wrap="square">
            <a:spAutoFit/>
          </a:bodyPr>
          <a:lstStyle/>
          <a:p>
            <a:r>
              <a:rPr lang="zh-CN" altLang="en-US" b="1" dirty="0"/>
              <a:t>二、旅游促进</a:t>
            </a:r>
            <a:endParaRPr lang="en-US" altLang="zh-CN" b="1" dirty="0"/>
          </a:p>
          <a:p>
            <a:r>
              <a:rPr lang="en-US" altLang="zh-CN" b="1" dirty="0"/>
              <a:t>1.</a:t>
            </a:r>
            <a:r>
              <a:rPr lang="zh-CN" altLang="en-US" b="1" dirty="0"/>
              <a:t> 旅游产业的政策扶持</a:t>
            </a:r>
            <a:endParaRPr lang="en-US" altLang="zh-CN" b="1" dirty="0"/>
          </a:p>
          <a:p>
            <a:endParaRPr lang="en-US" altLang="zh-CN" b="1" dirty="0"/>
          </a:p>
          <a:p>
            <a:endParaRPr lang="en-US" altLang="zh-CN" b="1" dirty="0"/>
          </a:p>
        </p:txBody>
      </p:sp>
      <p:sp>
        <p:nvSpPr>
          <p:cNvPr id="13" name="TextBox 12"/>
          <p:cNvSpPr txBox="1"/>
          <p:nvPr/>
        </p:nvSpPr>
        <p:spPr>
          <a:xfrm>
            <a:off x="6091626" y="4260002"/>
            <a:ext cx="12028226" cy="1077218"/>
          </a:xfrm>
          <a:prstGeom prst="rect">
            <a:avLst/>
          </a:prstGeom>
          <a:noFill/>
        </p:spPr>
        <p:txBody>
          <a:bodyPr wrap="square" rtlCol="0">
            <a:spAutoFit/>
          </a:bodyPr>
          <a:lstStyle/>
          <a:p>
            <a:r>
              <a:rPr lang="zh-CN" altLang="en-US" sz="1600" dirty="0"/>
              <a:t>推进旅游休闲体系建设</a:t>
            </a:r>
            <a:endParaRPr lang="en-US" altLang="zh-CN" sz="1600" dirty="0"/>
          </a:p>
          <a:p>
            <a:r>
              <a:rPr lang="zh-CN" altLang="en-US" sz="1600" dirty="0"/>
              <a:t>推动区域旅游合作</a:t>
            </a:r>
            <a:endParaRPr lang="en-US" altLang="zh-CN" sz="1600" dirty="0"/>
          </a:p>
          <a:p>
            <a:r>
              <a:rPr lang="zh-CN" altLang="en-US" sz="1600" dirty="0"/>
              <a:t>促进与其他产业融合发展</a:t>
            </a:r>
            <a:endParaRPr lang="en-US" altLang="zh-CN" sz="1600" dirty="0"/>
          </a:p>
          <a:p>
            <a:r>
              <a:rPr lang="zh-CN" altLang="en-US" sz="1600" dirty="0"/>
              <a:t>扶持老少边穷地区旅游发展</a:t>
            </a:r>
            <a:endParaRPr lang="en-US" altLang="zh-CN" sz="1600" dirty="0"/>
          </a:p>
        </p:txBody>
      </p:sp>
      <p:sp>
        <p:nvSpPr>
          <p:cNvPr id="14" name="矩形 13"/>
          <p:cNvSpPr/>
          <p:nvPr/>
        </p:nvSpPr>
        <p:spPr>
          <a:xfrm>
            <a:off x="6091626" y="5284539"/>
            <a:ext cx="5126980" cy="646331"/>
          </a:xfrm>
          <a:prstGeom prst="rect">
            <a:avLst/>
          </a:prstGeom>
        </p:spPr>
        <p:txBody>
          <a:bodyPr wrap="square">
            <a:spAutoFit/>
          </a:bodyPr>
          <a:lstStyle/>
          <a:p>
            <a:r>
              <a:rPr lang="en-US" altLang="zh-CN" b="1" dirty="0"/>
              <a:t>2.</a:t>
            </a:r>
            <a:r>
              <a:rPr lang="zh-CN" altLang="en-US" b="1" dirty="0"/>
              <a:t> 提供资金保障</a:t>
            </a:r>
            <a:endParaRPr lang="en-US" altLang="zh-CN" b="1" dirty="0"/>
          </a:p>
          <a:p>
            <a:endParaRPr lang="en-US" altLang="zh-CN" b="1" dirty="0"/>
          </a:p>
        </p:txBody>
      </p:sp>
      <p:sp>
        <p:nvSpPr>
          <p:cNvPr id="15" name="矩形 14"/>
          <p:cNvSpPr/>
          <p:nvPr/>
        </p:nvSpPr>
        <p:spPr>
          <a:xfrm>
            <a:off x="6091626" y="5571859"/>
            <a:ext cx="3996271" cy="923330"/>
          </a:xfrm>
          <a:prstGeom prst="rect">
            <a:avLst/>
          </a:prstGeom>
        </p:spPr>
        <p:txBody>
          <a:bodyPr wrap="square">
            <a:spAutoFit/>
          </a:bodyPr>
          <a:lstStyle/>
          <a:p>
            <a:r>
              <a:rPr lang="en-US" altLang="zh-CN" b="1" dirty="0"/>
              <a:t>3. </a:t>
            </a:r>
            <a:r>
              <a:rPr lang="zh-CN" altLang="en-US" b="1" dirty="0"/>
              <a:t>旅游形象推广</a:t>
            </a:r>
            <a:endParaRPr lang="en-US" altLang="zh-CN" b="1" dirty="0"/>
          </a:p>
          <a:p>
            <a:r>
              <a:rPr lang="en-US" altLang="zh-CN" b="1" dirty="0"/>
              <a:t>4. </a:t>
            </a:r>
            <a:r>
              <a:rPr lang="zh-CN" altLang="en-US" b="1" dirty="0"/>
              <a:t>构建旅游公共服务体系</a:t>
            </a:r>
            <a:endParaRPr lang="en-US" altLang="zh-CN" b="1" dirty="0"/>
          </a:p>
          <a:p>
            <a:r>
              <a:rPr lang="en-US" altLang="zh-CN" b="1" dirty="0"/>
              <a:t>5. </a:t>
            </a:r>
            <a:r>
              <a:rPr lang="zh-CN" altLang="en-US" b="1" dirty="0"/>
              <a:t>旅游职业教育和培训</a:t>
            </a:r>
            <a:endParaRPr lang="zh-CN" altLang="en-US" b="1" dirty="0"/>
          </a:p>
        </p:txBody>
      </p:sp>
    </p:spTree>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86608" y="1454632"/>
            <a:ext cx="9230996" cy="923330"/>
          </a:xfrm>
          <a:prstGeom prst="rect">
            <a:avLst/>
          </a:prstGeom>
        </p:spPr>
        <p:txBody>
          <a:bodyPr wrap="square">
            <a:spAutoFit/>
          </a:bodyPr>
          <a:lstStyle/>
          <a:p>
            <a:r>
              <a:rPr lang="zh-CN" altLang="en-US" b="1" dirty="0"/>
              <a:t>一、概述</a:t>
            </a:r>
            <a:endParaRPr lang="en-US" altLang="zh-CN" b="1" dirty="0"/>
          </a:p>
          <a:p>
            <a:r>
              <a:rPr lang="en-US" altLang="zh-CN" b="1" dirty="0"/>
              <a:t>1.</a:t>
            </a:r>
            <a:r>
              <a:rPr lang="zh-CN" altLang="en-US" b="1" dirty="0"/>
              <a:t> 旅游经营者</a:t>
            </a:r>
            <a:endParaRPr lang="en-US" altLang="zh-CN" b="1" dirty="0"/>
          </a:p>
          <a:p>
            <a:endParaRPr lang="en-US" altLang="zh-CN" b="1" dirty="0"/>
          </a:p>
        </p:txBody>
      </p:sp>
      <p:sp>
        <p:nvSpPr>
          <p:cNvPr id="9" name="文本框 19"/>
          <p:cNvSpPr txBox="1"/>
          <p:nvPr/>
        </p:nvSpPr>
        <p:spPr>
          <a:xfrm>
            <a:off x="3652979" y="1078740"/>
            <a:ext cx="4854624" cy="369332"/>
          </a:xfrm>
          <a:prstGeom prst="rect">
            <a:avLst/>
          </a:prstGeom>
          <a:noFill/>
        </p:spPr>
        <p:txBody>
          <a:bodyPr wrap="square" rtlCol="0">
            <a:spAutoFit/>
          </a:bodyPr>
          <a:lstStyle/>
          <a:p>
            <a:pPr algn="ctr"/>
            <a:r>
              <a:rPr lang="zh-CN" altLang="en-US" b="1" dirty="0"/>
              <a:t>第四节   旅游经营</a:t>
            </a:r>
            <a:endParaRPr lang="zh-CN" altLang="en-US" b="1" dirty="0"/>
          </a:p>
        </p:txBody>
      </p:sp>
      <p:sp>
        <p:nvSpPr>
          <p:cNvPr id="10" name="TextBox 9"/>
          <p:cNvSpPr txBox="1"/>
          <p:nvPr/>
        </p:nvSpPr>
        <p:spPr>
          <a:xfrm>
            <a:off x="476250" y="2060480"/>
            <a:ext cx="11572875" cy="2554545"/>
          </a:xfrm>
          <a:prstGeom prst="rect">
            <a:avLst/>
          </a:prstGeom>
          <a:noFill/>
        </p:spPr>
        <p:txBody>
          <a:bodyPr wrap="square" rtlCol="0">
            <a:spAutoFit/>
          </a:bodyPr>
          <a:lstStyle/>
          <a:p>
            <a:r>
              <a:rPr lang="zh-CN" altLang="en-US" sz="1600" dirty="0"/>
              <a:t>（</a:t>
            </a:r>
            <a:r>
              <a:rPr lang="en-US" altLang="zh-CN" sz="1600" dirty="0"/>
              <a:t>1</a:t>
            </a:r>
            <a:r>
              <a:rPr lang="zh-CN" altLang="en-US" sz="1600" dirty="0"/>
              <a:t>）含义</a:t>
            </a:r>
            <a:endParaRPr lang="en-US" altLang="zh-CN" sz="1600" dirty="0"/>
          </a:p>
          <a:p>
            <a:pPr indent="457200"/>
            <a:r>
              <a:rPr lang="en-US" altLang="zh-CN" sz="1600" dirty="0"/>
              <a:t>《</a:t>
            </a:r>
            <a:r>
              <a:rPr lang="zh-CN" altLang="en-US" sz="1600" dirty="0"/>
              <a:t>旅游法</a:t>
            </a:r>
            <a:r>
              <a:rPr lang="en-US" altLang="zh-CN" sz="1600" dirty="0"/>
              <a:t>》</a:t>
            </a:r>
            <a:r>
              <a:rPr lang="zh-CN" altLang="en-US" sz="1600" dirty="0"/>
              <a:t>第 </a:t>
            </a:r>
            <a:r>
              <a:rPr lang="en-US" altLang="zh-CN" sz="1600" dirty="0"/>
              <a:t>111 </a:t>
            </a:r>
            <a:r>
              <a:rPr lang="zh-CN" altLang="en-US" sz="1600" dirty="0"/>
              <a:t>条第 </a:t>
            </a:r>
            <a:r>
              <a:rPr lang="en-US" altLang="zh-CN" sz="1600" dirty="0"/>
              <a:t>1 </a:t>
            </a:r>
            <a:r>
              <a:rPr lang="zh-CN" altLang="en-US" sz="1600" dirty="0"/>
              <a:t>项规定，旅游经营者是指旅行社、景区以及为旅游者提供交通、住宿、餐饮、购物、娱乐等服务的经营者。</a:t>
            </a:r>
            <a:endParaRPr lang="en-US" altLang="zh-CN" sz="1600" dirty="0"/>
          </a:p>
          <a:p>
            <a:r>
              <a:rPr lang="zh-CN" altLang="en-US" sz="1600" dirty="0"/>
              <a:t>（</a:t>
            </a:r>
            <a:r>
              <a:rPr lang="en-US" altLang="zh-CN" sz="1600" dirty="0"/>
              <a:t>2</a:t>
            </a:r>
            <a:r>
              <a:rPr lang="zh-CN" altLang="en-US" sz="1600" dirty="0"/>
              <a:t>）义务</a:t>
            </a:r>
            <a:endParaRPr lang="en-US" altLang="zh-CN" sz="1600" dirty="0"/>
          </a:p>
          <a:p>
            <a:r>
              <a:rPr lang="zh-CN" altLang="en-US" sz="1600" dirty="0"/>
              <a:t>①履行旅游合同；②提供合格产品；③不得进行商业贿赂；④保护旅游者个人信息；⑤承担连带责任；⑥报告；⑦投保责任险。</a:t>
            </a:r>
            <a:endParaRPr lang="en-US" altLang="zh-CN" sz="1600" dirty="0"/>
          </a:p>
          <a:p>
            <a:r>
              <a:rPr lang="zh-CN" altLang="en-US" sz="1600" dirty="0"/>
              <a:t>（</a:t>
            </a:r>
            <a:r>
              <a:rPr lang="en-US" altLang="zh-CN" sz="1600" dirty="0"/>
              <a:t>3</a:t>
            </a:r>
            <a:r>
              <a:rPr lang="zh-CN" altLang="en-US" sz="1600" dirty="0"/>
              <a:t>）旅游经营者的责任承担</a:t>
            </a:r>
            <a:endParaRPr lang="en-US" altLang="zh-CN" sz="1600" dirty="0"/>
          </a:p>
          <a:p>
            <a:pPr indent="457200"/>
            <a:r>
              <a:rPr lang="en-US" altLang="zh-CN" sz="1600" dirty="0"/>
              <a:t>《</a:t>
            </a:r>
            <a:r>
              <a:rPr lang="zh-CN" altLang="en-US" sz="1600" dirty="0"/>
              <a:t>旅游法</a:t>
            </a:r>
            <a:r>
              <a:rPr lang="en-US" altLang="zh-CN" sz="1600" dirty="0"/>
              <a:t>》</a:t>
            </a:r>
            <a:r>
              <a:rPr lang="zh-CN" altLang="en-US" sz="1600" dirty="0"/>
              <a:t>第 </a:t>
            </a:r>
            <a:r>
              <a:rPr lang="en-US" altLang="zh-CN" sz="1600" dirty="0"/>
              <a:t>104 </a:t>
            </a:r>
            <a:r>
              <a:rPr lang="zh-CN" altLang="en-US" sz="1600" dirty="0"/>
              <a:t>条规定， 旅游经营者给予或者收受贿赂的，由市场监督管理部门依照有关法律、法规 的规定处罚；情节严重的，并由旅游主管部门吊销旅行社业务经营许可证。 第 </a:t>
            </a:r>
            <a:r>
              <a:rPr lang="en-US" altLang="zh-CN" sz="1600" dirty="0"/>
              <a:t>107 </a:t>
            </a:r>
            <a:r>
              <a:rPr lang="zh-CN" altLang="en-US" sz="1600" dirty="0"/>
              <a:t>条规定，旅游经营者违反有关安全生产管理和消防安全管理的法律、 法规或者国家标准、行业标准的，由有关主管部门依照有关法律、法规的规 定处罚。第 </a:t>
            </a:r>
            <a:r>
              <a:rPr lang="en-US" altLang="zh-CN" sz="1600" dirty="0"/>
              <a:t>108 </a:t>
            </a:r>
            <a:r>
              <a:rPr lang="zh-CN" altLang="en-US" sz="1600" dirty="0"/>
              <a:t>条规定，对违反本法规定的旅游经营者及其从业人员，旅游主管部门和有关部门应当记入信用档案，向社会公布。 </a:t>
            </a:r>
            <a:endParaRPr lang="en-US" altLang="zh-CN" sz="1600" dirty="0"/>
          </a:p>
        </p:txBody>
      </p:sp>
      <p:sp>
        <p:nvSpPr>
          <p:cNvPr id="11" name="矩形 10"/>
          <p:cNvSpPr/>
          <p:nvPr/>
        </p:nvSpPr>
        <p:spPr>
          <a:xfrm>
            <a:off x="286608" y="4942680"/>
            <a:ext cx="9230996" cy="646331"/>
          </a:xfrm>
          <a:prstGeom prst="rect">
            <a:avLst/>
          </a:prstGeom>
        </p:spPr>
        <p:txBody>
          <a:bodyPr wrap="square">
            <a:spAutoFit/>
          </a:bodyPr>
          <a:lstStyle/>
          <a:p>
            <a:r>
              <a:rPr lang="en-US" altLang="zh-CN" b="1" dirty="0"/>
              <a:t>2.</a:t>
            </a:r>
            <a:r>
              <a:rPr lang="zh-CN" altLang="en-US" b="1" dirty="0"/>
              <a:t> 旅游市场规则</a:t>
            </a:r>
            <a:endParaRPr lang="en-US" altLang="zh-CN" b="1" dirty="0"/>
          </a:p>
          <a:p>
            <a:endParaRPr lang="en-US" altLang="zh-CN" b="1" dirty="0"/>
          </a:p>
        </p:txBody>
      </p:sp>
      <p:sp>
        <p:nvSpPr>
          <p:cNvPr id="12" name="TextBox 11"/>
          <p:cNvSpPr txBox="1"/>
          <p:nvPr/>
        </p:nvSpPr>
        <p:spPr>
          <a:xfrm>
            <a:off x="476250" y="5368337"/>
            <a:ext cx="10761888" cy="584775"/>
          </a:xfrm>
          <a:prstGeom prst="rect">
            <a:avLst/>
          </a:prstGeom>
          <a:noFill/>
        </p:spPr>
        <p:txBody>
          <a:bodyPr wrap="square" rtlCol="0">
            <a:spAutoFit/>
          </a:bodyPr>
          <a:lstStyle/>
          <a:p>
            <a:pPr indent="457200"/>
            <a:r>
              <a:rPr lang="en-US" altLang="zh-CN" sz="1600" dirty="0"/>
              <a:t>《</a:t>
            </a:r>
            <a:r>
              <a:rPr lang="zh-CN" altLang="en-US" sz="1600" dirty="0"/>
              <a:t>旅游法</a:t>
            </a:r>
            <a:r>
              <a:rPr lang="en-US" altLang="zh-CN" sz="1600" dirty="0"/>
              <a:t>》</a:t>
            </a:r>
            <a:r>
              <a:rPr lang="zh-CN" altLang="en-US" sz="1600" dirty="0"/>
              <a:t>第 </a:t>
            </a:r>
            <a:r>
              <a:rPr lang="en-US" altLang="zh-CN" sz="1600" dirty="0"/>
              <a:t>6 </a:t>
            </a:r>
            <a:r>
              <a:rPr lang="zh-CN" altLang="en-US" sz="1600" dirty="0"/>
              <a:t>条规定，国家建立健全旅游服务标准和市场规则，禁止行业垄断和地区垄断。旅游经营者应当诚信经营，公平竞争，承担社会责任，为旅游者提供安全、健康、卫生、方便的旅游服务。</a:t>
            </a:r>
            <a:endParaRPr lang="en-US" altLang="zh-CN" sz="1600" dirty="0"/>
          </a:p>
        </p:txBody>
      </p:sp>
    </p:spTree>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51258" y="1322832"/>
            <a:ext cx="5168843" cy="4308872"/>
          </a:xfrm>
          <a:prstGeom prst="rect">
            <a:avLst/>
          </a:prstGeom>
        </p:spPr>
        <p:txBody>
          <a:bodyPr wrap="square">
            <a:spAutoFit/>
          </a:bodyPr>
          <a:lstStyle/>
          <a:p>
            <a:r>
              <a:rPr lang="zh-CN" altLang="en-US" b="1" dirty="0"/>
              <a:t>二、旅行社业务经营规则</a:t>
            </a:r>
            <a:endParaRPr lang="en-US" altLang="zh-CN" b="1" dirty="0"/>
          </a:p>
          <a:p>
            <a:r>
              <a:rPr lang="en-US" altLang="zh-CN" b="1" dirty="0"/>
              <a:t>1. </a:t>
            </a:r>
            <a:r>
              <a:rPr lang="zh-CN" altLang="en-US" b="1" dirty="0"/>
              <a:t>旅行社及其经营业务范围</a:t>
            </a:r>
            <a:endParaRPr lang="en-US" altLang="zh-CN" b="1" dirty="0"/>
          </a:p>
          <a:p>
            <a:r>
              <a:rPr lang="zh-CN" altLang="en-US" sz="1600" dirty="0"/>
              <a:t>（</a:t>
            </a:r>
            <a:r>
              <a:rPr lang="en-US" altLang="zh-CN" sz="1600" dirty="0"/>
              <a:t>1</a:t>
            </a:r>
            <a:r>
              <a:rPr lang="zh-CN" altLang="en-US" sz="1600" dirty="0"/>
              <a:t>）设立条件</a:t>
            </a:r>
            <a:r>
              <a:rPr lang="en-US" altLang="zh-CN" sz="1600" dirty="0"/>
              <a:t>          《</a:t>
            </a:r>
            <a:r>
              <a:rPr lang="zh-CN" altLang="en-US" sz="1600" dirty="0"/>
              <a:t>旅游法</a:t>
            </a:r>
            <a:r>
              <a:rPr lang="en-US" altLang="zh-CN" sz="1600" dirty="0"/>
              <a:t>》</a:t>
            </a:r>
            <a:r>
              <a:rPr lang="zh-CN" altLang="en-US" sz="1600" dirty="0"/>
              <a:t>第 </a:t>
            </a:r>
            <a:r>
              <a:rPr lang="en-US" altLang="zh-CN" sz="1600" dirty="0"/>
              <a:t>28 </a:t>
            </a:r>
            <a:r>
              <a:rPr lang="zh-CN" altLang="en-US" sz="1600" dirty="0"/>
              <a:t>条</a:t>
            </a:r>
            <a:endParaRPr lang="en-US" altLang="zh-CN" sz="1600" dirty="0"/>
          </a:p>
          <a:p>
            <a:r>
              <a:rPr lang="zh-CN" altLang="en-US" sz="1600" dirty="0"/>
              <a:t>（</a:t>
            </a:r>
            <a:r>
              <a:rPr lang="en-US" altLang="zh-CN" sz="1600" dirty="0"/>
              <a:t>2</a:t>
            </a:r>
            <a:r>
              <a:rPr lang="zh-CN" altLang="en-US" sz="1600" dirty="0"/>
              <a:t>）经营业务范围</a:t>
            </a:r>
            <a:r>
              <a:rPr lang="en-US" altLang="zh-CN" sz="1600" dirty="0"/>
              <a:t>   《</a:t>
            </a:r>
            <a:r>
              <a:rPr lang="zh-CN" altLang="en-US" sz="1600" dirty="0"/>
              <a:t>旅游法</a:t>
            </a:r>
            <a:r>
              <a:rPr lang="en-US" altLang="zh-CN" sz="1600" dirty="0"/>
              <a:t>》</a:t>
            </a:r>
            <a:r>
              <a:rPr lang="zh-CN" altLang="en-US" sz="1600" dirty="0"/>
              <a:t>第 </a:t>
            </a:r>
            <a:r>
              <a:rPr lang="en-US" altLang="zh-CN" sz="1600" dirty="0"/>
              <a:t>29 </a:t>
            </a:r>
            <a:r>
              <a:rPr lang="zh-CN" altLang="en-US" sz="1600" dirty="0"/>
              <a:t>条</a:t>
            </a:r>
            <a:endParaRPr lang="en-US" altLang="zh-CN" sz="1600" dirty="0"/>
          </a:p>
          <a:p>
            <a:r>
              <a:rPr lang="zh-CN" altLang="en-US" sz="1600" dirty="0"/>
              <a:t>（</a:t>
            </a:r>
            <a:r>
              <a:rPr lang="en-US" altLang="zh-CN" sz="1600" dirty="0"/>
              <a:t>3</a:t>
            </a:r>
            <a:r>
              <a:rPr lang="zh-CN" altLang="en-US" sz="1600" dirty="0"/>
              <a:t>）法律责任</a:t>
            </a:r>
            <a:r>
              <a:rPr lang="en-US" altLang="zh-CN" sz="1600" dirty="0"/>
              <a:t>        《</a:t>
            </a:r>
            <a:r>
              <a:rPr lang="zh-CN" altLang="en-US" sz="1600" dirty="0"/>
              <a:t>旅游法</a:t>
            </a:r>
            <a:r>
              <a:rPr lang="en-US" altLang="zh-CN" sz="1600" dirty="0"/>
              <a:t>》</a:t>
            </a:r>
            <a:r>
              <a:rPr lang="zh-CN" altLang="en-US" sz="1600" dirty="0"/>
              <a:t>第</a:t>
            </a:r>
            <a:r>
              <a:rPr lang="en-US" altLang="zh-CN" sz="1600" dirty="0"/>
              <a:t>95 </a:t>
            </a:r>
            <a:r>
              <a:rPr lang="zh-CN" altLang="en-US" sz="1600" dirty="0"/>
              <a:t>条</a:t>
            </a:r>
            <a:endParaRPr lang="en-US" altLang="zh-CN" sz="1600" dirty="0"/>
          </a:p>
          <a:p>
            <a:endParaRPr lang="en-US" altLang="zh-CN" dirty="0"/>
          </a:p>
          <a:p>
            <a:r>
              <a:rPr lang="en-US" altLang="zh-CN" b="1" dirty="0"/>
              <a:t>2. </a:t>
            </a:r>
            <a:r>
              <a:rPr lang="zh-CN" altLang="en-US" b="1" dirty="0"/>
              <a:t>交纳旅游服务质量保证金</a:t>
            </a:r>
            <a:endParaRPr lang="en-US" altLang="zh-CN" b="1" dirty="0"/>
          </a:p>
          <a:p>
            <a:pPr indent="457200"/>
            <a:r>
              <a:rPr lang="en-US" altLang="zh-CN" sz="1600" dirty="0"/>
              <a:t>《</a:t>
            </a:r>
            <a:r>
              <a:rPr lang="zh-CN" altLang="en-US" sz="1600" dirty="0"/>
              <a:t>旅游法</a:t>
            </a:r>
            <a:r>
              <a:rPr lang="en-US" altLang="zh-CN" sz="1600" dirty="0"/>
              <a:t>》</a:t>
            </a:r>
            <a:r>
              <a:rPr lang="zh-CN" altLang="en-US" sz="1600" dirty="0"/>
              <a:t>第 </a:t>
            </a:r>
            <a:r>
              <a:rPr lang="en-US" altLang="zh-CN" sz="1600" dirty="0"/>
              <a:t>31 </a:t>
            </a:r>
            <a:r>
              <a:rPr lang="zh-CN" altLang="en-US" sz="1600" dirty="0"/>
              <a:t>条将被实践证明行之有效的、保护旅游者合法权益的质量保证金制度法律化，规定旅行社应当按照规定交纳旅游服务质量保证金，并规定了质量保证金的适用范围。</a:t>
            </a:r>
            <a:endParaRPr lang="en-US" altLang="zh-CN" sz="1600" dirty="0"/>
          </a:p>
          <a:p>
            <a:endParaRPr lang="en-US" altLang="zh-CN" dirty="0"/>
          </a:p>
          <a:p>
            <a:r>
              <a:rPr lang="en-US" altLang="zh-CN" b="1" dirty="0"/>
              <a:t>3. </a:t>
            </a:r>
            <a:r>
              <a:rPr lang="zh-CN" altLang="en-US" b="1" dirty="0"/>
              <a:t>经营行为规范</a:t>
            </a:r>
            <a:endParaRPr lang="en-US" altLang="zh-CN" b="1" dirty="0"/>
          </a:p>
          <a:p>
            <a:pPr indent="457200"/>
            <a:r>
              <a:rPr lang="en-US" altLang="zh-CN" sz="1600" dirty="0"/>
              <a:t>《</a:t>
            </a:r>
            <a:r>
              <a:rPr lang="zh-CN" altLang="en-US" sz="1600" dirty="0"/>
              <a:t>旅游法</a:t>
            </a:r>
            <a:r>
              <a:rPr lang="en-US" altLang="zh-CN" sz="1600" dirty="0"/>
              <a:t>》</a:t>
            </a:r>
            <a:r>
              <a:rPr lang="zh-CN" altLang="en-US" sz="1600" dirty="0"/>
              <a:t>第 </a:t>
            </a:r>
            <a:r>
              <a:rPr lang="en-US" altLang="zh-CN" sz="1600" dirty="0"/>
              <a:t>31 </a:t>
            </a:r>
            <a:r>
              <a:rPr lang="zh-CN" altLang="en-US" sz="1600" dirty="0"/>
              <a:t>条至第 </a:t>
            </a:r>
            <a:r>
              <a:rPr lang="en-US" altLang="zh-CN" sz="1600" dirty="0"/>
              <a:t>41 </a:t>
            </a:r>
            <a:r>
              <a:rPr lang="zh-CN" altLang="en-US" sz="1600" dirty="0"/>
              <a:t>条，规范了旅行社、导游与领队的行为规范，并规定了违反上述行为规范应当承担的法律责任。</a:t>
            </a:r>
            <a:endParaRPr lang="en-US" altLang="zh-CN" sz="1600" dirty="0"/>
          </a:p>
        </p:txBody>
      </p:sp>
      <p:sp>
        <p:nvSpPr>
          <p:cNvPr id="15" name="矩形 14"/>
          <p:cNvSpPr/>
          <p:nvPr/>
        </p:nvSpPr>
        <p:spPr>
          <a:xfrm>
            <a:off x="5893234" y="1634130"/>
            <a:ext cx="9230996" cy="1477328"/>
          </a:xfrm>
          <a:prstGeom prst="rect">
            <a:avLst/>
          </a:prstGeom>
        </p:spPr>
        <p:txBody>
          <a:bodyPr wrap="square">
            <a:spAutoFit/>
          </a:bodyPr>
          <a:lstStyle/>
          <a:p>
            <a:r>
              <a:rPr lang="zh-CN" altLang="en-US" b="1" dirty="0"/>
              <a:t>三、道路旅游客运经营规范</a:t>
            </a:r>
            <a:endParaRPr lang="en-US" altLang="zh-CN" b="1" dirty="0"/>
          </a:p>
          <a:p>
            <a:pPr marL="342900" indent="-342900"/>
            <a:r>
              <a:rPr lang="en-US" altLang="zh-CN" dirty="0"/>
              <a:t>1.</a:t>
            </a:r>
            <a:r>
              <a:rPr lang="zh-CN" altLang="en-US" dirty="0"/>
              <a:t>遵守道路客运安全管理各项制度</a:t>
            </a:r>
            <a:endParaRPr lang="en-US" altLang="zh-CN" dirty="0"/>
          </a:p>
          <a:p>
            <a:r>
              <a:rPr lang="en-US" altLang="zh-CN" dirty="0"/>
              <a:t>2. </a:t>
            </a:r>
            <a:r>
              <a:rPr lang="zh-CN" altLang="en-US" dirty="0"/>
              <a:t>遵守旅游方面的道路客运安全管理制度</a:t>
            </a:r>
            <a:endParaRPr lang="en-US" altLang="zh-CN" dirty="0"/>
          </a:p>
          <a:p>
            <a:r>
              <a:rPr lang="en-US" altLang="zh-CN" dirty="0"/>
              <a:t>3. </a:t>
            </a:r>
            <a:r>
              <a:rPr lang="zh-CN" altLang="en-US" dirty="0"/>
              <a:t>明示道路旅游客运经营的相关信息</a:t>
            </a:r>
            <a:endParaRPr lang="en-US" altLang="zh-CN" dirty="0"/>
          </a:p>
          <a:p>
            <a:pPr marL="342900" indent="-342900">
              <a:buAutoNum type="arabicPeriod"/>
            </a:pPr>
            <a:endParaRPr lang="en-US" altLang="zh-CN" b="1" dirty="0"/>
          </a:p>
        </p:txBody>
      </p:sp>
      <p:sp>
        <p:nvSpPr>
          <p:cNvPr id="17" name="矩形 16"/>
          <p:cNvSpPr/>
          <p:nvPr/>
        </p:nvSpPr>
        <p:spPr>
          <a:xfrm>
            <a:off x="5893234" y="3746542"/>
            <a:ext cx="5578326" cy="1354217"/>
          </a:xfrm>
          <a:prstGeom prst="rect">
            <a:avLst/>
          </a:prstGeom>
        </p:spPr>
        <p:txBody>
          <a:bodyPr wrap="square">
            <a:spAutoFit/>
          </a:bodyPr>
          <a:lstStyle/>
          <a:p>
            <a:r>
              <a:rPr lang="zh-CN" altLang="en-US" b="1" dirty="0"/>
              <a:t>四、城镇和乡村居民从事旅游经营的规则</a:t>
            </a:r>
            <a:endParaRPr lang="en-US" altLang="zh-CN" b="1" dirty="0"/>
          </a:p>
          <a:p>
            <a:pPr indent="457200"/>
            <a:r>
              <a:rPr lang="zh-CN" altLang="en-US" sz="1600" dirty="0"/>
              <a:t>为鼓励、支持、引导和规范城镇和乡村居民从事旅游经营活动，</a:t>
            </a:r>
            <a:r>
              <a:rPr lang="en-US" altLang="zh-CN" sz="1600" dirty="0"/>
              <a:t>《</a:t>
            </a:r>
            <a:r>
              <a:rPr lang="zh-CN" altLang="en-US" sz="1600" dirty="0"/>
              <a:t>旅游法</a:t>
            </a:r>
            <a:r>
              <a:rPr lang="en-US" altLang="zh-CN" sz="1600" dirty="0"/>
              <a:t>》</a:t>
            </a:r>
            <a:r>
              <a:rPr lang="zh-CN" altLang="en-US" sz="1600" dirty="0"/>
              <a:t>第 </a:t>
            </a:r>
            <a:r>
              <a:rPr lang="en-US" altLang="zh-CN" sz="1600" dirty="0"/>
              <a:t>46 </a:t>
            </a:r>
            <a:r>
              <a:rPr lang="zh-CN" altLang="en-US" sz="1600" dirty="0"/>
              <a:t>条规定，城镇和乡村居民利用自有住宅或其他条件依法从事旅游经营，其管理办法由省、自治区、直辖市制定。</a:t>
            </a:r>
            <a:endParaRPr lang="en-US" altLang="zh-CN" sz="1600" dirty="0"/>
          </a:p>
        </p:txBody>
      </p:sp>
    </p:spTree>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29540" y="1043049"/>
            <a:ext cx="3197431" cy="4915833"/>
          </a:xfrm>
          <a:prstGeom prst="rect">
            <a:avLst/>
          </a:prstGeom>
        </p:spPr>
        <p:txBody>
          <a:bodyPr wrap="square">
            <a:spAutoFit/>
          </a:bodyPr>
          <a:lstStyle/>
          <a:p>
            <a:r>
              <a:rPr lang="zh-CN" altLang="en-US" b="1" dirty="0"/>
              <a:t>五、旅游景区经营规则</a:t>
            </a:r>
            <a:endParaRPr lang="en-US" altLang="zh-CN" b="1" dirty="0"/>
          </a:p>
          <a:p>
            <a:endParaRPr lang="en-US" altLang="zh-CN" sz="1600" b="1" dirty="0"/>
          </a:p>
          <a:p>
            <a:r>
              <a:rPr lang="en-US" altLang="zh-CN" b="1" dirty="0"/>
              <a:t>1.</a:t>
            </a:r>
            <a:r>
              <a:rPr lang="zh-CN" altLang="en-US" b="1" dirty="0"/>
              <a:t>开放条件</a:t>
            </a:r>
            <a:endParaRPr lang="en-US" altLang="zh-CN" b="1" dirty="0"/>
          </a:p>
          <a:p>
            <a:pPr indent="457200">
              <a:lnSpc>
                <a:spcPct val="150000"/>
              </a:lnSpc>
            </a:pPr>
            <a:r>
              <a:rPr lang="zh-CN" altLang="en-US" sz="1600" dirty="0"/>
              <a:t>旅游配套服务和辅助设施；安全设施及制度；有必要的环境保护设施和生态保护措施；法律、行政法规规定的其他条件</a:t>
            </a:r>
            <a:endParaRPr lang="en-US" altLang="zh-CN" sz="1600" dirty="0"/>
          </a:p>
          <a:p>
            <a:pPr indent="457200">
              <a:lnSpc>
                <a:spcPct val="150000"/>
              </a:lnSpc>
            </a:pPr>
            <a:r>
              <a:rPr lang="zh-CN" altLang="en-US" sz="1600" b="1" dirty="0"/>
              <a:t>法律责任：</a:t>
            </a:r>
            <a:endParaRPr lang="en-US" altLang="zh-CN" sz="1600" b="1" dirty="0"/>
          </a:p>
          <a:p>
            <a:pPr indent="457200">
              <a:lnSpc>
                <a:spcPct val="150000"/>
              </a:lnSpc>
            </a:pPr>
            <a:r>
              <a:rPr lang="en-US" altLang="zh-CN" sz="1600" dirty="0"/>
              <a:t>《</a:t>
            </a:r>
            <a:r>
              <a:rPr lang="zh-CN" altLang="en-US" sz="1600" dirty="0"/>
              <a:t>旅游法</a:t>
            </a:r>
            <a:r>
              <a:rPr lang="en-US" altLang="zh-CN" sz="1600" dirty="0"/>
              <a:t>》</a:t>
            </a:r>
            <a:r>
              <a:rPr lang="zh-CN" altLang="en-US" sz="1600" dirty="0"/>
              <a:t>第 </a:t>
            </a:r>
            <a:r>
              <a:rPr lang="en-US" altLang="zh-CN" sz="1600" dirty="0"/>
              <a:t>105 </a:t>
            </a:r>
            <a:r>
              <a:rPr lang="zh-CN" altLang="en-US" sz="1600" dirty="0"/>
              <a:t>条第 </a:t>
            </a:r>
            <a:r>
              <a:rPr lang="en-US" altLang="zh-CN" sz="1600" dirty="0"/>
              <a:t>1 </a:t>
            </a:r>
            <a:r>
              <a:rPr lang="zh-CN" altLang="en-US" sz="1600" dirty="0"/>
              <a:t>款规定，景区不符合规定的开放条件接待旅游者的，由景区主管部门责令停业整顿直至符合开放条件，并处 </a:t>
            </a:r>
            <a:r>
              <a:rPr lang="en-US" altLang="zh-CN" sz="1600" dirty="0"/>
              <a:t>2 </a:t>
            </a:r>
            <a:r>
              <a:rPr lang="zh-CN" altLang="en-US" sz="1600" dirty="0"/>
              <a:t>万元以上 </a:t>
            </a:r>
            <a:r>
              <a:rPr lang="en-US" altLang="zh-CN" sz="1600" dirty="0"/>
              <a:t>20 </a:t>
            </a:r>
            <a:r>
              <a:rPr lang="zh-CN" altLang="en-US" sz="1600" dirty="0"/>
              <a:t>万元以下罚款。</a:t>
            </a:r>
            <a:endParaRPr lang="en-US" altLang="zh-CN" sz="1600" dirty="0"/>
          </a:p>
        </p:txBody>
      </p:sp>
      <p:sp>
        <p:nvSpPr>
          <p:cNvPr id="11" name="文本框 10"/>
          <p:cNvSpPr txBox="1"/>
          <p:nvPr/>
        </p:nvSpPr>
        <p:spPr>
          <a:xfrm>
            <a:off x="3820392" y="1597046"/>
            <a:ext cx="3832760" cy="4023281"/>
          </a:xfrm>
          <a:prstGeom prst="rect">
            <a:avLst/>
          </a:prstGeom>
          <a:noFill/>
        </p:spPr>
        <p:txBody>
          <a:bodyPr wrap="square">
            <a:spAutoFit/>
          </a:bodyPr>
          <a:lstStyle/>
          <a:p>
            <a:r>
              <a:rPr lang="en-US" altLang="zh-CN" b="1" dirty="0"/>
              <a:t>2. </a:t>
            </a:r>
            <a:r>
              <a:rPr lang="zh-CN" altLang="en-US" b="1" dirty="0"/>
              <a:t>门票管理</a:t>
            </a:r>
            <a:endParaRPr lang="en-US" altLang="zh-CN" b="1" dirty="0"/>
          </a:p>
          <a:p>
            <a:pPr indent="457200">
              <a:lnSpc>
                <a:spcPct val="150000"/>
              </a:lnSpc>
            </a:pPr>
            <a:r>
              <a:rPr lang="zh-CN" altLang="en-US" sz="1600" dirty="0"/>
              <a:t>严格控制景区的门票等收费项目价格上涨；公益性城市公园、博物馆、纪念馆逐步免费开放；门票价格公示、合并售票、减少收费的规定</a:t>
            </a:r>
            <a:endParaRPr lang="en-US" altLang="zh-CN" sz="1600" dirty="0"/>
          </a:p>
          <a:p>
            <a:pPr indent="457200">
              <a:lnSpc>
                <a:spcPct val="150000"/>
              </a:lnSpc>
            </a:pPr>
            <a:r>
              <a:rPr lang="zh-CN" altLang="en-US" sz="1600" b="1" dirty="0"/>
              <a:t>法律责任：</a:t>
            </a:r>
            <a:endParaRPr lang="en-US" altLang="zh-CN" sz="1600" b="1" dirty="0"/>
          </a:p>
          <a:p>
            <a:pPr indent="457200">
              <a:lnSpc>
                <a:spcPct val="150000"/>
              </a:lnSpc>
            </a:pPr>
            <a:r>
              <a:rPr lang="en-US" altLang="zh-CN" sz="1600" dirty="0"/>
              <a:t>《</a:t>
            </a:r>
            <a:r>
              <a:rPr lang="zh-CN" altLang="en-US" sz="1600" dirty="0"/>
              <a:t>旅游法</a:t>
            </a:r>
            <a:r>
              <a:rPr lang="en-US" altLang="zh-CN" sz="1600" dirty="0"/>
              <a:t>》</a:t>
            </a:r>
            <a:r>
              <a:rPr lang="zh-CN" altLang="en-US" sz="1600" dirty="0"/>
              <a:t>第 </a:t>
            </a:r>
            <a:r>
              <a:rPr lang="en-US" altLang="zh-CN" sz="1600" dirty="0"/>
              <a:t>106 </a:t>
            </a:r>
            <a:r>
              <a:rPr lang="zh-CN" altLang="en-US" sz="1600" dirty="0"/>
              <a:t>条规定，景区违反规定，擅自提高门票或者另行收费项目的价格，或者有其他价格违法行为的，由有关主管部门依照有关法律、法规的规定处罚。</a:t>
            </a:r>
            <a:endParaRPr lang="zh-CN" altLang="en-US" sz="1600" dirty="0"/>
          </a:p>
        </p:txBody>
      </p:sp>
      <p:sp>
        <p:nvSpPr>
          <p:cNvPr id="13" name="文本框 12"/>
          <p:cNvSpPr txBox="1"/>
          <p:nvPr/>
        </p:nvSpPr>
        <p:spPr>
          <a:xfrm>
            <a:off x="7946571" y="1597046"/>
            <a:ext cx="3989789" cy="4803238"/>
          </a:xfrm>
          <a:prstGeom prst="rect">
            <a:avLst/>
          </a:prstGeom>
          <a:noFill/>
        </p:spPr>
        <p:txBody>
          <a:bodyPr wrap="square">
            <a:spAutoFit/>
          </a:bodyPr>
          <a:lstStyle/>
          <a:p>
            <a:r>
              <a:rPr lang="en-US" altLang="zh-CN" b="1" dirty="0"/>
              <a:t>3. </a:t>
            </a:r>
            <a:r>
              <a:rPr lang="zh-CN" altLang="en-US" b="1" dirty="0"/>
              <a:t>承载量</a:t>
            </a:r>
            <a:endParaRPr lang="en-US" altLang="zh-CN" b="1" dirty="0"/>
          </a:p>
          <a:p>
            <a:pPr indent="457200">
              <a:lnSpc>
                <a:spcPct val="150000"/>
              </a:lnSpc>
            </a:pPr>
            <a:r>
              <a:rPr lang="zh-CN" altLang="en-US" sz="1600" dirty="0"/>
              <a:t>景区是流量控制的责任主体；当地人民政府对景区流量控制负有统筹职责；景区主管部门具有核定和监督景区承载量的职责；景区采取流量控制的方式</a:t>
            </a:r>
            <a:endParaRPr lang="en-US" altLang="zh-CN" sz="1600" dirty="0"/>
          </a:p>
          <a:p>
            <a:pPr indent="457200">
              <a:lnSpc>
                <a:spcPct val="150000"/>
              </a:lnSpc>
            </a:pPr>
            <a:r>
              <a:rPr lang="zh-CN" altLang="en-US" sz="1600" b="1" dirty="0"/>
              <a:t>法律责任：</a:t>
            </a:r>
            <a:endParaRPr lang="en-US" altLang="zh-CN" sz="1600" b="1" dirty="0"/>
          </a:p>
          <a:p>
            <a:pPr indent="457200">
              <a:lnSpc>
                <a:spcPct val="150000"/>
              </a:lnSpc>
            </a:pPr>
            <a:r>
              <a:rPr lang="en-US" altLang="zh-CN" sz="1600" dirty="0"/>
              <a:t>《</a:t>
            </a:r>
            <a:r>
              <a:rPr lang="zh-CN" altLang="en-US" sz="1600" dirty="0"/>
              <a:t>旅游法</a:t>
            </a:r>
            <a:r>
              <a:rPr lang="en-US" altLang="zh-CN" sz="1600" dirty="0"/>
              <a:t>》</a:t>
            </a:r>
            <a:r>
              <a:rPr lang="zh-CN" altLang="en-US" sz="1600" dirty="0"/>
              <a:t>第 </a:t>
            </a:r>
            <a:r>
              <a:rPr lang="en-US" altLang="zh-CN" sz="1600" dirty="0"/>
              <a:t>105 </a:t>
            </a:r>
            <a:r>
              <a:rPr lang="zh-CN" altLang="en-US" sz="1600" dirty="0"/>
              <a:t>条第 </a:t>
            </a:r>
            <a:r>
              <a:rPr lang="en-US" altLang="zh-CN" sz="1600" dirty="0"/>
              <a:t>2 </a:t>
            </a:r>
            <a:r>
              <a:rPr lang="zh-CN" altLang="en-US" sz="1600" dirty="0"/>
              <a:t>款规定，景区在旅游者数量可能达到最大承载量时，未依照</a:t>
            </a:r>
            <a:r>
              <a:rPr lang="en-US" altLang="zh-CN" sz="1600" dirty="0"/>
              <a:t>《</a:t>
            </a:r>
            <a:r>
              <a:rPr lang="zh-CN" altLang="en-US" sz="1600" dirty="0"/>
              <a:t>旅游法</a:t>
            </a:r>
            <a:r>
              <a:rPr lang="en-US" altLang="zh-CN" sz="1600" dirty="0"/>
              <a:t>》</a:t>
            </a:r>
            <a:r>
              <a:rPr lang="zh-CN" altLang="en-US" sz="1600" dirty="0"/>
              <a:t>规定公告或者未向当地人民政府报告，未及时采取疏导、分流等措施，或者超过最大承载量接待旅游者的，由景区主管部门责令改正。情节严重的，责令停业整顿 </a:t>
            </a:r>
            <a:r>
              <a:rPr lang="en-US" altLang="zh-CN" sz="1600" dirty="0"/>
              <a:t>1 </a:t>
            </a:r>
            <a:r>
              <a:rPr lang="zh-CN" altLang="en-US" sz="1600" dirty="0"/>
              <a:t>个月至 </a:t>
            </a:r>
            <a:r>
              <a:rPr lang="en-US" altLang="zh-CN" sz="1600" dirty="0"/>
              <a:t>6 </a:t>
            </a:r>
            <a:r>
              <a:rPr lang="zh-CN" altLang="en-US" sz="1600" dirty="0"/>
              <a:t>个月</a:t>
            </a:r>
            <a:r>
              <a:rPr lang="zh-CN" altLang="en-US" dirty="0"/>
              <a:t>。</a:t>
            </a:r>
            <a:endParaRPr lang="en-US" altLang="zh-CN" dirty="0"/>
          </a:p>
        </p:txBody>
      </p:sp>
    </p:spTree>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536028" y="1503485"/>
            <a:ext cx="9230996" cy="923330"/>
          </a:xfrm>
          <a:prstGeom prst="rect">
            <a:avLst/>
          </a:prstGeom>
        </p:spPr>
        <p:txBody>
          <a:bodyPr wrap="square">
            <a:spAutoFit/>
          </a:bodyPr>
          <a:lstStyle/>
          <a:p>
            <a:r>
              <a:rPr lang="zh-CN" altLang="en-US" b="1" dirty="0"/>
              <a:t>一、监督管理与监督检查</a:t>
            </a:r>
            <a:endParaRPr lang="en-US" altLang="zh-CN" b="1" dirty="0"/>
          </a:p>
          <a:p>
            <a:r>
              <a:rPr lang="en-US" altLang="zh-CN" b="1" dirty="0"/>
              <a:t>1.</a:t>
            </a:r>
            <a:r>
              <a:rPr lang="zh-CN" altLang="en-US" b="1" dirty="0"/>
              <a:t> 主体</a:t>
            </a:r>
            <a:endParaRPr lang="en-US" altLang="zh-CN" b="1" dirty="0"/>
          </a:p>
          <a:p>
            <a:endParaRPr lang="en-US" altLang="zh-CN" b="1" dirty="0"/>
          </a:p>
        </p:txBody>
      </p:sp>
      <p:sp>
        <p:nvSpPr>
          <p:cNvPr id="5" name="TextBox 4"/>
          <p:cNvSpPr txBox="1"/>
          <p:nvPr/>
        </p:nvSpPr>
        <p:spPr>
          <a:xfrm>
            <a:off x="457200" y="2091406"/>
            <a:ext cx="10878207" cy="4124206"/>
          </a:xfrm>
          <a:prstGeom prst="rect">
            <a:avLst/>
          </a:prstGeom>
          <a:noFill/>
        </p:spPr>
        <p:txBody>
          <a:bodyPr wrap="square" rtlCol="0">
            <a:spAutoFit/>
          </a:bodyPr>
          <a:lstStyle/>
          <a:p>
            <a:r>
              <a:rPr lang="zh-CN" altLang="en-US" sz="1600" dirty="0"/>
              <a:t>（</a:t>
            </a:r>
            <a:r>
              <a:rPr lang="en-US" altLang="zh-CN" sz="1600" dirty="0"/>
              <a:t>1</a:t>
            </a:r>
            <a:r>
              <a:rPr lang="zh-CN" altLang="en-US" sz="1600" dirty="0"/>
              <a:t>）监督管理的主体</a:t>
            </a:r>
            <a:endParaRPr lang="en-US" altLang="zh-CN" sz="1600" dirty="0"/>
          </a:p>
          <a:p>
            <a:r>
              <a:rPr lang="en-US" altLang="zh-CN" sz="1600" dirty="0"/>
              <a:t>《</a:t>
            </a:r>
            <a:r>
              <a:rPr lang="zh-CN" altLang="en-US" sz="1600" dirty="0"/>
              <a:t>旅游法</a:t>
            </a:r>
            <a:r>
              <a:rPr lang="en-US" altLang="zh-CN" sz="1600" dirty="0"/>
              <a:t>》</a:t>
            </a:r>
            <a:r>
              <a:rPr lang="zh-CN" altLang="en-US" sz="1600" dirty="0"/>
              <a:t>第 </a:t>
            </a:r>
            <a:r>
              <a:rPr lang="en-US" altLang="zh-CN" sz="1600" dirty="0"/>
              <a:t>83 </a:t>
            </a:r>
            <a:r>
              <a:rPr lang="zh-CN" altLang="en-US" sz="1600" dirty="0"/>
              <a:t>条第 </a:t>
            </a:r>
            <a:r>
              <a:rPr lang="en-US" altLang="zh-CN" sz="1600" dirty="0"/>
              <a:t>1 </a:t>
            </a:r>
            <a:r>
              <a:rPr lang="zh-CN" altLang="en-US" sz="1600" dirty="0"/>
              <a:t>款规定，县级以上人民政府旅游主管部门和有关部门依据</a:t>
            </a:r>
            <a:r>
              <a:rPr lang="en-US" altLang="zh-CN" sz="1600" dirty="0"/>
              <a:t>《</a:t>
            </a:r>
            <a:r>
              <a:rPr lang="zh-CN" altLang="en-US" sz="1600" dirty="0"/>
              <a:t>旅游法</a:t>
            </a:r>
            <a:r>
              <a:rPr lang="en-US" altLang="zh-CN" sz="1600" dirty="0"/>
              <a:t>》</a:t>
            </a:r>
            <a:r>
              <a:rPr lang="zh-CN" altLang="en-US" sz="1600" dirty="0"/>
              <a:t>和有关法律、法规的规定，在各自职责范围内对旅游市场实施监督管理。</a:t>
            </a:r>
            <a:endParaRPr lang="en-US" altLang="zh-CN" sz="1600" dirty="0"/>
          </a:p>
          <a:p>
            <a:r>
              <a:rPr lang="zh-CN" altLang="en-US" sz="1600" dirty="0"/>
              <a:t>（</a:t>
            </a:r>
            <a:r>
              <a:rPr lang="en-US" altLang="zh-CN" sz="1600" dirty="0"/>
              <a:t>2</a:t>
            </a:r>
            <a:r>
              <a:rPr lang="zh-CN" altLang="en-US" sz="1600" dirty="0"/>
              <a:t>）监督检查的主体</a:t>
            </a:r>
            <a:endParaRPr lang="en-US" altLang="zh-CN" sz="1600" dirty="0"/>
          </a:p>
          <a:p>
            <a:r>
              <a:rPr lang="en-US" altLang="zh-CN" sz="1600" dirty="0"/>
              <a:t>《</a:t>
            </a:r>
            <a:r>
              <a:rPr lang="zh-CN" altLang="en-US" sz="1600" dirty="0"/>
              <a:t>旅游法</a:t>
            </a:r>
            <a:r>
              <a:rPr lang="en-US" altLang="zh-CN" sz="1600" dirty="0"/>
              <a:t>》</a:t>
            </a:r>
            <a:r>
              <a:rPr lang="zh-CN" altLang="en-US" sz="1600" dirty="0"/>
              <a:t>第 </a:t>
            </a:r>
            <a:r>
              <a:rPr lang="en-US" altLang="zh-CN" sz="1600" dirty="0"/>
              <a:t>83 </a:t>
            </a:r>
            <a:r>
              <a:rPr lang="zh-CN" altLang="en-US" sz="1600" dirty="0"/>
              <a:t>条第 </a:t>
            </a:r>
            <a:r>
              <a:rPr lang="en-US" altLang="zh-CN" sz="1600" dirty="0"/>
              <a:t>2 </a:t>
            </a:r>
            <a:r>
              <a:rPr lang="zh-CN" altLang="en-US" sz="1600" dirty="0"/>
              <a:t>款规定，县级以上人民政府应当组织旅游主管部门、有关主管部门和市场监督管理、交通等执法部门对相关旅游经营行为实施监督检查。</a:t>
            </a:r>
            <a:endParaRPr lang="en-US" altLang="zh-CN" sz="1600" dirty="0"/>
          </a:p>
          <a:p>
            <a:endParaRPr lang="en-US" altLang="zh-CN" sz="1600" dirty="0"/>
          </a:p>
          <a:p>
            <a:r>
              <a:rPr lang="en-US" altLang="zh-CN" b="1" dirty="0"/>
              <a:t>2. </a:t>
            </a:r>
            <a:r>
              <a:rPr lang="zh-CN" altLang="en-US" b="1" dirty="0"/>
              <a:t>依据</a:t>
            </a:r>
            <a:endParaRPr lang="en-US" altLang="zh-CN" b="1" dirty="0"/>
          </a:p>
          <a:p>
            <a:pPr indent="457200"/>
            <a:r>
              <a:rPr lang="en-US" altLang="zh-CN" sz="1600" dirty="0"/>
              <a:t>《</a:t>
            </a:r>
            <a:r>
              <a:rPr lang="zh-CN" altLang="en-US" sz="1600" dirty="0"/>
              <a:t>旅游法</a:t>
            </a:r>
            <a:r>
              <a:rPr lang="en-US" altLang="zh-CN" sz="1600" dirty="0"/>
              <a:t>》</a:t>
            </a:r>
            <a:r>
              <a:rPr lang="zh-CN" altLang="en-US" sz="1600" dirty="0"/>
              <a:t>以及全国人大或者全国人大常委会通过的规范性文件，以及国务院制定的行政法规、地方人大及其常委会依法制定的地方性法规。</a:t>
            </a:r>
            <a:endParaRPr lang="en-US" altLang="zh-CN" sz="1600" dirty="0"/>
          </a:p>
          <a:p>
            <a:pPr indent="457200"/>
            <a:endParaRPr lang="en-US" altLang="zh-CN" sz="1600" dirty="0"/>
          </a:p>
          <a:p>
            <a:r>
              <a:rPr lang="en-US" altLang="zh-CN" b="1" dirty="0"/>
              <a:t>3. </a:t>
            </a:r>
            <a:r>
              <a:rPr lang="zh-CN" altLang="en-US" b="1" dirty="0"/>
              <a:t>对象</a:t>
            </a:r>
            <a:endParaRPr lang="en-US" altLang="zh-CN" b="1" dirty="0"/>
          </a:p>
          <a:p>
            <a:pPr indent="457200"/>
            <a:r>
              <a:rPr lang="en-US" altLang="zh-CN" sz="1600" dirty="0"/>
              <a:t>《</a:t>
            </a:r>
            <a:r>
              <a:rPr lang="zh-CN" altLang="en-US" sz="1600" dirty="0"/>
              <a:t>旅游法</a:t>
            </a:r>
            <a:r>
              <a:rPr lang="en-US" altLang="zh-CN" sz="1600" dirty="0"/>
              <a:t>》</a:t>
            </a:r>
            <a:r>
              <a:rPr lang="zh-CN" altLang="en-US" sz="1600" dirty="0"/>
              <a:t>第 </a:t>
            </a:r>
            <a:r>
              <a:rPr lang="en-US" altLang="zh-CN" sz="1600" dirty="0"/>
              <a:t>83 </a:t>
            </a:r>
            <a:r>
              <a:rPr lang="zh-CN" altLang="en-US" sz="1600" dirty="0"/>
              <a:t>条规定的监督检查的对象，是“相关旅游经营行为”。 </a:t>
            </a:r>
            <a:endParaRPr lang="en-US" altLang="zh-CN" sz="1600" dirty="0"/>
          </a:p>
          <a:p>
            <a:pPr indent="457200"/>
            <a:r>
              <a:rPr lang="zh-CN" altLang="en-US" sz="1600" dirty="0"/>
              <a:t>根据</a:t>
            </a:r>
            <a:r>
              <a:rPr lang="en-US" altLang="zh-CN" sz="1600" dirty="0"/>
              <a:t>《</a:t>
            </a:r>
            <a:r>
              <a:rPr lang="zh-CN" altLang="en-US" sz="1600" dirty="0"/>
              <a:t>旅游法</a:t>
            </a:r>
            <a:r>
              <a:rPr lang="en-US" altLang="zh-CN" sz="1600" dirty="0"/>
              <a:t>》</a:t>
            </a:r>
            <a:r>
              <a:rPr lang="zh-CN" altLang="en-US" sz="1600" dirty="0"/>
              <a:t>的相关规定，相关旅游经营行为，主要包括旅行社及其从业 人员、景区以及为旅游者提供交通、住宿、餐饮、娱乐等服务的经营者的经 营行为。</a:t>
            </a:r>
            <a:endParaRPr lang="en-US" altLang="zh-CN" sz="1600" dirty="0"/>
          </a:p>
          <a:p>
            <a:endParaRPr lang="en-US" altLang="zh-CN" dirty="0"/>
          </a:p>
        </p:txBody>
      </p:sp>
      <p:sp>
        <p:nvSpPr>
          <p:cNvPr id="8" name="文本框 19"/>
          <p:cNvSpPr txBox="1"/>
          <p:nvPr/>
        </p:nvSpPr>
        <p:spPr>
          <a:xfrm>
            <a:off x="4835287" y="928046"/>
            <a:ext cx="4854624" cy="369332"/>
          </a:xfrm>
          <a:prstGeom prst="rect">
            <a:avLst/>
          </a:prstGeom>
          <a:noFill/>
        </p:spPr>
        <p:txBody>
          <a:bodyPr wrap="square" rtlCol="0">
            <a:spAutoFit/>
          </a:bodyPr>
          <a:lstStyle/>
          <a:p>
            <a:r>
              <a:rPr lang="zh-CN" altLang="en-US" b="1" dirty="0"/>
              <a:t>第五节   旅游监督管理</a:t>
            </a:r>
            <a:endParaRPr lang="zh-CN" altLang="en-US" b="1" dirty="0"/>
          </a:p>
        </p:txBody>
      </p:sp>
    </p:spTree>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688364" y="1072865"/>
            <a:ext cx="10426942" cy="4062651"/>
          </a:xfrm>
          <a:prstGeom prst="rect">
            <a:avLst/>
          </a:prstGeom>
        </p:spPr>
        <p:txBody>
          <a:bodyPr wrap="square">
            <a:spAutoFit/>
          </a:bodyPr>
          <a:lstStyle/>
          <a:p>
            <a:r>
              <a:rPr lang="zh-CN" altLang="en-US" b="1" dirty="0"/>
              <a:t>二、旅游主管部门实施监督检查事项及措施</a:t>
            </a:r>
            <a:endParaRPr lang="en-US" altLang="zh-CN" b="1" dirty="0"/>
          </a:p>
          <a:p>
            <a:r>
              <a:rPr lang="en-US" altLang="zh-CN" b="1" dirty="0"/>
              <a:t>1. </a:t>
            </a:r>
            <a:r>
              <a:rPr lang="zh-CN" altLang="en-US" b="1" dirty="0"/>
              <a:t>监督检查事项</a:t>
            </a:r>
            <a:endParaRPr lang="en-US" altLang="zh-CN" b="1" dirty="0"/>
          </a:p>
          <a:p>
            <a:pPr indent="457200"/>
            <a:r>
              <a:rPr lang="en-US" altLang="zh-CN" sz="1600" dirty="0"/>
              <a:t>《</a:t>
            </a:r>
            <a:r>
              <a:rPr lang="zh-CN" altLang="en-US" sz="1600" dirty="0"/>
              <a:t>旅游法</a:t>
            </a:r>
            <a:r>
              <a:rPr lang="en-US" altLang="zh-CN" sz="1600" dirty="0"/>
              <a:t>》</a:t>
            </a:r>
            <a:r>
              <a:rPr lang="zh-CN" altLang="en-US" sz="1600" dirty="0"/>
              <a:t>第 </a:t>
            </a:r>
            <a:r>
              <a:rPr lang="en-US" altLang="zh-CN" sz="1600" dirty="0"/>
              <a:t>85 </a:t>
            </a:r>
            <a:r>
              <a:rPr lang="zh-CN" altLang="en-US" sz="1600" dirty="0"/>
              <a:t>条规定了县级以上人民政府旅游主管部门监督检查的事项范围。主要包括：经营旅行社业务以及从事导游、领队服务是否取得经营、执业许可；旅行社的经营行为；导游和领队等旅游从业人员的服务行为；法律、法规规定的其他事项。</a:t>
            </a:r>
            <a:endParaRPr lang="en-US" altLang="zh-CN" sz="1600" dirty="0"/>
          </a:p>
          <a:p>
            <a:r>
              <a:rPr lang="en-US" altLang="zh-CN" b="1" dirty="0"/>
              <a:t>2. </a:t>
            </a:r>
            <a:r>
              <a:rPr lang="zh-CN" altLang="en-US" b="1" dirty="0"/>
              <a:t>实施监督检查可以采取的措施</a:t>
            </a:r>
            <a:endParaRPr lang="en-US" altLang="zh-CN" b="1" dirty="0"/>
          </a:p>
          <a:p>
            <a:pPr indent="457200"/>
            <a:r>
              <a:rPr lang="en-US" altLang="zh-CN" sz="1600" dirty="0"/>
              <a:t>《</a:t>
            </a:r>
            <a:r>
              <a:rPr lang="zh-CN" altLang="en-US" sz="1600" dirty="0"/>
              <a:t>旅游法</a:t>
            </a:r>
            <a:r>
              <a:rPr lang="en-US" altLang="zh-CN" sz="1600" dirty="0"/>
              <a:t>》</a:t>
            </a:r>
            <a:r>
              <a:rPr lang="zh-CN" altLang="en-US" sz="1600" dirty="0"/>
              <a:t>第 </a:t>
            </a:r>
            <a:r>
              <a:rPr lang="en-US" altLang="zh-CN" sz="1600" dirty="0"/>
              <a:t>85 </a:t>
            </a:r>
            <a:r>
              <a:rPr lang="zh-CN" altLang="en-US" sz="1600" dirty="0"/>
              <a:t>条规定，旅游主管部门实施监督检查时可以对涉嫌违法的合同、票据、账簿及其他资料进行查阅、复制。</a:t>
            </a:r>
            <a:endParaRPr lang="en-US" altLang="zh-CN" sz="1600" dirty="0"/>
          </a:p>
          <a:p>
            <a:endParaRPr lang="en-US" altLang="zh-CN" dirty="0"/>
          </a:p>
          <a:p>
            <a:r>
              <a:rPr lang="zh-CN" altLang="en-US" b="1" dirty="0"/>
              <a:t>三、监督检查主体的行为限制</a:t>
            </a:r>
            <a:endParaRPr lang="en-US" altLang="zh-CN" b="1" dirty="0"/>
          </a:p>
          <a:p>
            <a:r>
              <a:rPr lang="en-US" altLang="zh-CN" b="1" dirty="0"/>
              <a:t>1. </a:t>
            </a:r>
            <a:r>
              <a:rPr lang="zh-CN" altLang="en-US" b="1" dirty="0"/>
              <a:t>不得违法收费及参与旅游经营活动</a:t>
            </a:r>
            <a:endParaRPr lang="en-US" altLang="zh-CN" b="1" dirty="0"/>
          </a:p>
          <a:p>
            <a:r>
              <a:rPr lang="en-US" altLang="zh-CN" b="1" dirty="0"/>
              <a:t>2. </a:t>
            </a:r>
            <a:r>
              <a:rPr lang="zh-CN" altLang="en-US" b="1" dirty="0"/>
              <a:t>规范实施监督检查职责</a:t>
            </a:r>
            <a:endParaRPr lang="en-US" altLang="zh-CN" b="1" dirty="0"/>
          </a:p>
          <a:p>
            <a:r>
              <a:rPr lang="en-US" altLang="zh-CN" b="1" dirty="0"/>
              <a:t>3. </a:t>
            </a:r>
            <a:r>
              <a:rPr lang="zh-CN" altLang="en-US" b="1" dirty="0"/>
              <a:t>履行保密义务</a:t>
            </a:r>
            <a:endParaRPr lang="en-US" altLang="zh-CN" b="1" dirty="0"/>
          </a:p>
          <a:p>
            <a:r>
              <a:rPr lang="zh-CN" altLang="en-US" b="1" dirty="0"/>
              <a:t>法律责任：</a:t>
            </a:r>
            <a:r>
              <a:rPr lang="en-US" altLang="zh-CN" sz="1600" dirty="0"/>
              <a:t>《</a:t>
            </a:r>
            <a:r>
              <a:rPr lang="zh-CN" altLang="en-US" sz="1600" dirty="0"/>
              <a:t>旅游法</a:t>
            </a:r>
            <a:r>
              <a:rPr lang="en-US" altLang="zh-CN" sz="1600" dirty="0"/>
              <a:t>》</a:t>
            </a:r>
            <a:r>
              <a:rPr lang="zh-CN" altLang="en-US" sz="1600" dirty="0"/>
              <a:t>第 </a:t>
            </a:r>
            <a:r>
              <a:rPr lang="en-US" altLang="zh-CN" sz="1600" dirty="0"/>
              <a:t>109 </a:t>
            </a:r>
            <a:r>
              <a:rPr lang="zh-CN" altLang="en-US" sz="1600" dirty="0"/>
              <a:t>条规定，旅游主管部门和有关部门工作人员在履行监督管理职责中，滥用职权、玩忽职守、徇私舞弊，尚不构成犯罪的，依法给予处分。</a:t>
            </a:r>
            <a:endParaRPr lang="en-US" altLang="zh-CN" sz="1600" dirty="0"/>
          </a:p>
        </p:txBody>
      </p:sp>
      <p:sp>
        <p:nvSpPr>
          <p:cNvPr id="5" name="TextBox 4"/>
          <p:cNvSpPr txBox="1"/>
          <p:nvPr/>
        </p:nvSpPr>
        <p:spPr>
          <a:xfrm>
            <a:off x="688364" y="5272557"/>
            <a:ext cx="12028226" cy="1200329"/>
          </a:xfrm>
          <a:prstGeom prst="rect">
            <a:avLst/>
          </a:prstGeom>
          <a:noFill/>
        </p:spPr>
        <p:txBody>
          <a:bodyPr wrap="square" rtlCol="0">
            <a:spAutoFit/>
          </a:bodyPr>
          <a:lstStyle/>
          <a:p>
            <a:r>
              <a:rPr lang="zh-CN" altLang="en-US" b="1" dirty="0"/>
              <a:t>四、行业协会自律管理</a:t>
            </a:r>
            <a:endParaRPr lang="en-US" altLang="zh-CN" b="1" dirty="0"/>
          </a:p>
          <a:p>
            <a:pPr marL="342900" indent="-342900"/>
            <a:r>
              <a:rPr lang="en-US" altLang="zh-CN" dirty="0"/>
              <a:t>1. </a:t>
            </a:r>
            <a:r>
              <a:rPr lang="zh-CN" altLang="en-US" dirty="0"/>
              <a:t>自律管理的依据</a:t>
            </a:r>
            <a:endParaRPr lang="en-US" altLang="zh-CN" dirty="0"/>
          </a:p>
          <a:p>
            <a:pPr marL="342900" indent="-342900"/>
            <a:r>
              <a:rPr lang="en-US" altLang="zh-CN" dirty="0"/>
              <a:t>2. </a:t>
            </a:r>
            <a:r>
              <a:rPr lang="zh-CN" altLang="en-US" dirty="0"/>
              <a:t>监督会员的经营行为和服务质量</a:t>
            </a:r>
            <a:endParaRPr lang="en-US" altLang="zh-CN" dirty="0"/>
          </a:p>
          <a:p>
            <a:pPr marL="342900" indent="-342900"/>
            <a:r>
              <a:rPr lang="en-US" altLang="zh-CN" dirty="0"/>
              <a:t>3. </a:t>
            </a:r>
            <a:r>
              <a:rPr lang="zh-CN" altLang="en-US" dirty="0"/>
              <a:t>开展培训提高从业者素质 </a:t>
            </a:r>
            <a:endParaRPr lang="en-US" altLang="zh-CN"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31900" y="1981478"/>
            <a:ext cx="9652000" cy="699294"/>
          </a:xfrm>
          <a:prstGeom prst="rect">
            <a:avLst/>
          </a:prstGeom>
        </p:spPr>
        <p:txBody>
          <a:bodyPr wrap="square">
            <a:spAutoFit/>
          </a:bodyPr>
          <a:lstStyle/>
          <a:p>
            <a:pPr indent="457200" algn="just">
              <a:lnSpc>
                <a:spcPct val="120000"/>
              </a:lnSpc>
            </a:pPr>
            <a:r>
              <a:rPr lang="zh-CN" altLang="en-US" sz="1600" dirty="0"/>
              <a:t>党的十八届四中全会把</a:t>
            </a:r>
            <a:r>
              <a:rPr lang="zh-CN" altLang="en-US" sz="1600" b="1" dirty="0"/>
              <a:t>“</a:t>
            </a:r>
            <a:r>
              <a:rPr lang="zh-CN" altLang="en-US" b="1" dirty="0"/>
              <a:t>建设中国特色社会主义法治体系，建设社会主义法治国家</a:t>
            </a:r>
            <a:r>
              <a:rPr lang="zh-CN" altLang="en-US" sz="1600" b="1" dirty="0"/>
              <a:t>”</a:t>
            </a:r>
            <a:r>
              <a:rPr lang="zh-CN" altLang="en-US" sz="1600" dirty="0"/>
              <a:t>明确为全面推进依法治国的总目标。</a:t>
            </a:r>
            <a:endParaRPr lang="zh-CN" altLang="en-US" sz="1600" dirty="0"/>
          </a:p>
        </p:txBody>
      </p:sp>
      <p:sp>
        <p:nvSpPr>
          <p:cNvPr id="3" name="矩形 2"/>
          <p:cNvSpPr/>
          <p:nvPr/>
        </p:nvSpPr>
        <p:spPr>
          <a:xfrm>
            <a:off x="4181425" y="1102750"/>
            <a:ext cx="3752950" cy="369332"/>
          </a:xfrm>
          <a:prstGeom prst="rect">
            <a:avLst/>
          </a:prstGeom>
        </p:spPr>
        <p:txBody>
          <a:bodyPr wrap="none">
            <a:spAutoFit/>
          </a:bodyPr>
          <a:lstStyle/>
          <a:p>
            <a:r>
              <a:rPr lang="zh-CN" altLang="en-US" b="1" dirty="0"/>
              <a:t>第二节  全面推进依法治国的总目标</a:t>
            </a:r>
            <a:endParaRPr lang="zh-CN" altLang="en-US" b="1" dirty="0"/>
          </a:p>
        </p:txBody>
      </p:sp>
      <p:grpSp>
        <p:nvGrpSpPr>
          <p:cNvPr id="26" name="组合 25"/>
          <p:cNvGrpSpPr/>
          <p:nvPr/>
        </p:nvGrpSpPr>
        <p:grpSpPr>
          <a:xfrm>
            <a:off x="903634" y="2740096"/>
            <a:ext cx="10826427" cy="3395980"/>
            <a:chOff x="974886" y="3070806"/>
            <a:chExt cx="10826427" cy="3395980"/>
          </a:xfrm>
        </p:grpSpPr>
        <p:grpSp>
          <p:nvGrpSpPr>
            <p:cNvPr id="6" name="组合 5"/>
            <p:cNvGrpSpPr/>
            <p:nvPr/>
          </p:nvGrpSpPr>
          <p:grpSpPr>
            <a:xfrm>
              <a:off x="974886" y="3580202"/>
              <a:ext cx="2882168" cy="2377186"/>
              <a:chOff x="682786" y="1237106"/>
              <a:chExt cx="2882168" cy="2377186"/>
            </a:xfrm>
          </p:grpSpPr>
          <p:sp>
            <p:nvSpPr>
              <p:cNvPr id="24" name="圆角矩形 23"/>
              <p:cNvSpPr/>
              <p:nvPr/>
            </p:nvSpPr>
            <p:spPr>
              <a:xfrm>
                <a:off x="682786" y="1237106"/>
                <a:ext cx="2882168" cy="2377186"/>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圆角矩形 4"/>
              <p:cNvSpPr/>
              <p:nvPr/>
            </p:nvSpPr>
            <p:spPr>
              <a:xfrm>
                <a:off x="737492" y="1291812"/>
                <a:ext cx="2772756" cy="17583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3825" tIns="123825" rIns="123825" bIns="123825" numCol="1" spcCol="1270" anchor="t" anchorCtr="0">
                <a:noAutofit/>
              </a:bodyPr>
              <a:lstStyle/>
              <a:p>
                <a:pPr marL="0" lvl="1" defTabSz="800100">
                  <a:lnSpc>
                    <a:spcPct val="90000"/>
                  </a:lnSpc>
                  <a:spcBef>
                    <a:spcPct val="0"/>
                  </a:spcBef>
                  <a:spcAft>
                    <a:spcPct val="15000"/>
                  </a:spcAft>
                </a:pPr>
                <a:r>
                  <a:rPr lang="zh-CN" altLang="en-US" sz="1600" dirty="0"/>
                  <a:t>全面推进依法治国，必须坚持党的领导，坚持中国特色社会主义制度，贯彻中国特色社会主义法治理论。</a:t>
                </a:r>
                <a:endParaRPr lang="en-US" sz="1600" kern="1200" dirty="0"/>
              </a:p>
            </p:txBody>
          </p:sp>
        </p:grpSp>
        <p:grpSp>
          <p:nvGrpSpPr>
            <p:cNvPr id="8" name="组合 7"/>
            <p:cNvGrpSpPr/>
            <p:nvPr/>
          </p:nvGrpSpPr>
          <p:grpSpPr>
            <a:xfrm>
              <a:off x="1615368" y="5447992"/>
              <a:ext cx="2561927" cy="1018794"/>
              <a:chOff x="1323268" y="3104896"/>
              <a:chExt cx="2561927" cy="1018794"/>
            </a:xfrm>
          </p:grpSpPr>
          <p:sp>
            <p:nvSpPr>
              <p:cNvPr id="22" name="圆角矩形 21"/>
              <p:cNvSpPr/>
              <p:nvPr/>
            </p:nvSpPr>
            <p:spPr>
              <a:xfrm>
                <a:off x="1323268" y="3104896"/>
                <a:ext cx="2561927" cy="101879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圆角矩形 7"/>
              <p:cNvSpPr/>
              <p:nvPr/>
            </p:nvSpPr>
            <p:spPr>
              <a:xfrm>
                <a:off x="1353107" y="3134735"/>
                <a:ext cx="2502249" cy="9591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600" kern="1200" dirty="0"/>
                  <a:t>1. </a:t>
                </a:r>
                <a:r>
                  <a:rPr lang="zh-CN" sz="1600" kern="1200" dirty="0"/>
                  <a:t>中国特色社会主义法治道路的核心要义</a:t>
                </a:r>
                <a:endParaRPr lang="en-US" sz="1600" kern="1200" dirty="0"/>
              </a:p>
            </p:txBody>
          </p:sp>
        </p:grpSp>
        <p:grpSp>
          <p:nvGrpSpPr>
            <p:cNvPr id="9" name="组合 8"/>
            <p:cNvGrpSpPr/>
            <p:nvPr/>
          </p:nvGrpSpPr>
          <p:grpSpPr>
            <a:xfrm>
              <a:off x="4786895" y="3580202"/>
              <a:ext cx="2882168" cy="2741765"/>
              <a:chOff x="4494795" y="1237107"/>
              <a:chExt cx="2882168" cy="2377186"/>
            </a:xfrm>
          </p:grpSpPr>
          <p:sp>
            <p:nvSpPr>
              <p:cNvPr id="20" name="圆角矩形 19"/>
              <p:cNvSpPr/>
              <p:nvPr/>
            </p:nvSpPr>
            <p:spPr>
              <a:xfrm>
                <a:off x="4494795" y="1237107"/>
                <a:ext cx="2882168" cy="2377186"/>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圆角矩形 9"/>
              <p:cNvSpPr/>
              <p:nvPr/>
            </p:nvSpPr>
            <p:spPr>
              <a:xfrm>
                <a:off x="4549501" y="1801210"/>
                <a:ext cx="2772756" cy="17583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3825" tIns="123825" rIns="123825" bIns="123825" numCol="1" spcCol="1270" anchor="t" anchorCtr="0">
                <a:noAutofit/>
              </a:bodyPr>
              <a:lstStyle/>
              <a:p>
                <a:pPr marL="0" lvl="1" indent="-171450" defTabSz="800100">
                  <a:lnSpc>
                    <a:spcPct val="90000"/>
                  </a:lnSpc>
                  <a:spcBef>
                    <a:spcPct val="0"/>
                  </a:spcBef>
                  <a:spcAft>
                    <a:spcPct val="15000"/>
                  </a:spcAft>
                </a:pPr>
                <a:r>
                  <a:rPr lang="zh-CN" sz="1600" dirty="0"/>
                  <a:t>把建设中国特色社会主义法治体系、建设社会主义法治国家确立为全面推进依法治国的总目标，进而把建设中国特色社会主义法治体系视为全面依法治国的总抓手</a:t>
                </a:r>
                <a:endParaRPr lang="en-US" sz="1600" dirty="0"/>
              </a:p>
            </p:txBody>
          </p:sp>
        </p:grpSp>
        <p:grpSp>
          <p:nvGrpSpPr>
            <p:cNvPr id="11" name="组合 10"/>
            <p:cNvGrpSpPr/>
            <p:nvPr/>
          </p:nvGrpSpPr>
          <p:grpSpPr>
            <a:xfrm>
              <a:off x="5427377" y="3070806"/>
              <a:ext cx="2561927" cy="1018794"/>
              <a:chOff x="5135277" y="727710"/>
              <a:chExt cx="2561927" cy="1018794"/>
            </a:xfrm>
          </p:grpSpPr>
          <p:sp>
            <p:nvSpPr>
              <p:cNvPr id="18" name="圆角矩形 17"/>
              <p:cNvSpPr/>
              <p:nvPr/>
            </p:nvSpPr>
            <p:spPr>
              <a:xfrm>
                <a:off x="5135277" y="727710"/>
                <a:ext cx="2561927" cy="101879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圆角矩形 12"/>
              <p:cNvSpPr/>
              <p:nvPr/>
            </p:nvSpPr>
            <p:spPr>
              <a:xfrm>
                <a:off x="5165116" y="757549"/>
                <a:ext cx="2502249" cy="9591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600" kern="1200" dirty="0"/>
                  <a:t>2. </a:t>
                </a:r>
                <a:r>
                  <a:rPr lang="zh-CN" sz="1600" kern="1200" dirty="0"/>
                  <a:t>全面推进依法治国的总抓手</a:t>
                </a:r>
                <a:endParaRPr lang="en-US" sz="1600" kern="1200" dirty="0"/>
              </a:p>
            </p:txBody>
          </p:sp>
        </p:grpSp>
        <p:grpSp>
          <p:nvGrpSpPr>
            <p:cNvPr id="12" name="组合 11"/>
            <p:cNvGrpSpPr/>
            <p:nvPr/>
          </p:nvGrpSpPr>
          <p:grpSpPr>
            <a:xfrm>
              <a:off x="8598904" y="3580202"/>
              <a:ext cx="2882168" cy="2377186"/>
              <a:chOff x="8306804" y="1237106"/>
              <a:chExt cx="2882168" cy="2377186"/>
            </a:xfrm>
          </p:grpSpPr>
          <p:sp>
            <p:nvSpPr>
              <p:cNvPr id="16" name="圆角矩形 15"/>
              <p:cNvSpPr/>
              <p:nvPr/>
            </p:nvSpPr>
            <p:spPr>
              <a:xfrm>
                <a:off x="8306804" y="1237106"/>
                <a:ext cx="2882168" cy="2377186"/>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圆角矩形 14"/>
              <p:cNvSpPr/>
              <p:nvPr/>
            </p:nvSpPr>
            <p:spPr>
              <a:xfrm>
                <a:off x="8361510" y="1291812"/>
                <a:ext cx="2772756" cy="17583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3825" tIns="123825" rIns="123825" bIns="123825" numCol="1" spcCol="1270" anchor="t" anchorCtr="0">
                <a:noAutofit/>
              </a:bodyPr>
              <a:lstStyle/>
              <a:p>
                <a:pPr marL="0" lvl="1" indent="-171450" defTabSz="800100">
                  <a:lnSpc>
                    <a:spcPct val="90000"/>
                  </a:lnSpc>
                  <a:spcBef>
                    <a:spcPct val="0"/>
                  </a:spcBef>
                  <a:spcAft>
                    <a:spcPct val="15000"/>
                  </a:spcAft>
                </a:pPr>
                <a:r>
                  <a:rPr lang="zh-CN" sz="1600" dirty="0"/>
                  <a:t>（</a:t>
                </a:r>
                <a:r>
                  <a:rPr lang="en-US" sz="1600" dirty="0"/>
                  <a:t>1</a:t>
                </a:r>
                <a:r>
                  <a:rPr lang="zh-CN" sz="1600" dirty="0"/>
                  <a:t>）坚持依法治国、依法执政、依法行政共同推进</a:t>
                </a:r>
                <a:endParaRPr lang="en-US" sz="1600" dirty="0"/>
              </a:p>
              <a:p>
                <a:pPr marL="0" lvl="1" indent="-171450" defTabSz="800100">
                  <a:lnSpc>
                    <a:spcPct val="90000"/>
                  </a:lnSpc>
                  <a:spcBef>
                    <a:spcPct val="0"/>
                  </a:spcBef>
                  <a:spcAft>
                    <a:spcPct val="15000"/>
                  </a:spcAft>
                </a:pPr>
                <a:r>
                  <a:rPr lang="zh-CN" sz="1600" dirty="0"/>
                  <a:t>（</a:t>
                </a:r>
                <a:r>
                  <a:rPr lang="en-US" sz="1600" dirty="0"/>
                  <a:t>2</a:t>
                </a:r>
                <a:r>
                  <a:rPr lang="zh-CN" sz="1600" dirty="0"/>
                  <a:t>）坚持法治国家、法治政府、法治社会一体建设</a:t>
                </a:r>
                <a:endParaRPr lang="zh-CN" sz="1600" dirty="0"/>
              </a:p>
            </p:txBody>
          </p:sp>
        </p:grpSp>
        <p:grpSp>
          <p:nvGrpSpPr>
            <p:cNvPr id="13" name="组合 12"/>
            <p:cNvGrpSpPr/>
            <p:nvPr/>
          </p:nvGrpSpPr>
          <p:grpSpPr>
            <a:xfrm>
              <a:off x="9239386" y="5447992"/>
              <a:ext cx="2561927" cy="1018794"/>
              <a:chOff x="8947286" y="3104896"/>
              <a:chExt cx="2561927" cy="1018794"/>
            </a:xfrm>
          </p:grpSpPr>
          <p:sp>
            <p:nvSpPr>
              <p:cNvPr id="14" name="圆角矩形 13"/>
              <p:cNvSpPr/>
              <p:nvPr/>
            </p:nvSpPr>
            <p:spPr>
              <a:xfrm>
                <a:off x="8947286" y="3104896"/>
                <a:ext cx="2561927" cy="101879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圆角矩形 16"/>
              <p:cNvSpPr/>
              <p:nvPr/>
            </p:nvSpPr>
            <p:spPr>
              <a:xfrm>
                <a:off x="8977125" y="3134735"/>
                <a:ext cx="2502249" cy="9591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600" kern="1200" dirty="0"/>
                  <a:t>3. </a:t>
                </a:r>
                <a:r>
                  <a:rPr lang="zh-CN" sz="1600" kern="1200" dirty="0"/>
                  <a:t>全面推进依法治国的工作布局</a:t>
                </a:r>
                <a:endParaRPr lang="en-US" sz="1600" kern="1200" dirty="0"/>
              </a:p>
            </p:txBody>
          </p:sp>
        </p:grpSp>
      </p:grpSp>
      <p:sp>
        <p:nvSpPr>
          <p:cNvPr id="4" name="文本框 3"/>
          <p:cNvSpPr txBox="1"/>
          <p:nvPr/>
        </p:nvSpPr>
        <p:spPr>
          <a:xfrm>
            <a:off x="1306032" y="1542114"/>
            <a:ext cx="4854624" cy="369332"/>
          </a:xfrm>
          <a:prstGeom prst="rect">
            <a:avLst/>
          </a:prstGeom>
          <a:noFill/>
        </p:spPr>
        <p:txBody>
          <a:bodyPr wrap="square" rtlCol="0">
            <a:spAutoFit/>
          </a:bodyPr>
          <a:lstStyle/>
          <a:p>
            <a:r>
              <a:rPr lang="zh-CN" altLang="en-US" b="1" dirty="0"/>
              <a:t>一、总目标</a:t>
            </a:r>
            <a:endParaRPr lang="zh-CN" altLang="en-US" b="1"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3536028" y="5173345"/>
            <a:ext cx="5369560" cy="939800"/>
          </a:xfrm>
          <a:prstGeom prst="rect">
            <a:avLst/>
          </a:prstGeom>
          <a:noFill/>
        </p:spPr>
        <p:txBody>
          <a:bodyPr wrap="square" rtlCol="0">
            <a:spAutoFit/>
          </a:bodyPr>
          <a:lstStyle/>
          <a:p>
            <a:pPr>
              <a:lnSpc>
                <a:spcPct val="120000"/>
              </a:lnSpc>
            </a:pPr>
            <a:r>
              <a:rPr lang="zh-CN" altLang="en-US" dirty="0">
                <a:solidFill>
                  <a:schemeClr val="bg1"/>
                </a:solidFill>
              </a:rPr>
              <a:t>第八章 </a:t>
            </a:r>
            <a:endParaRPr lang="en-US" altLang="zh-CN" dirty="0">
              <a:solidFill>
                <a:schemeClr val="bg1"/>
              </a:solidFill>
            </a:endParaRPr>
          </a:p>
          <a:p>
            <a:pPr algn="ctr">
              <a:lnSpc>
                <a:spcPct val="120000"/>
              </a:lnSpc>
            </a:pPr>
            <a:r>
              <a:rPr lang="zh-CN" altLang="en-US" sz="2800" b="1" dirty="0">
                <a:solidFill>
                  <a:schemeClr val="bg1"/>
                </a:solidFill>
              </a:rPr>
              <a:t>合同与旅游服务合同法律制度</a:t>
            </a:r>
            <a:endParaRPr lang="zh-CN" altLang="en-US" sz="2800" b="1" dirty="0">
              <a:solidFill>
                <a:schemeClr val="bg1"/>
              </a:solidFill>
            </a:endParaRPr>
          </a:p>
        </p:txBody>
      </p:sp>
      <p:grpSp>
        <p:nvGrpSpPr>
          <p:cNvPr id="2" name="组合 28"/>
          <p:cNvGrpSpPr/>
          <p:nvPr/>
        </p:nvGrpSpPr>
        <p:grpSpPr>
          <a:xfrm>
            <a:off x="2707413" y="5341346"/>
            <a:ext cx="664429" cy="643114"/>
            <a:chOff x="3030538" y="663575"/>
            <a:chExt cx="1435101" cy="1389063"/>
          </a:xfrm>
          <a:solidFill>
            <a:schemeClr val="bg1"/>
          </a:solidFill>
        </p:grpSpPr>
        <p:sp>
          <p:nvSpPr>
            <p:cNvPr id="30" name="Freeform 11"/>
            <p:cNvSpPr>
              <a:spLocks noEditPoints="1"/>
            </p:cNvSpPr>
            <p:nvPr/>
          </p:nvSpPr>
          <p:spPr bwMode="auto">
            <a:xfrm>
              <a:off x="3030538" y="671513"/>
              <a:ext cx="1098550" cy="1103313"/>
            </a:xfrm>
            <a:custGeom>
              <a:avLst/>
              <a:gdLst>
                <a:gd name="T0" fmla="*/ 188 w 376"/>
                <a:gd name="T1" fmla="*/ 0 h 377"/>
                <a:gd name="T2" fmla="*/ 0 w 376"/>
                <a:gd name="T3" fmla="*/ 189 h 377"/>
                <a:gd name="T4" fmla="*/ 188 w 376"/>
                <a:gd name="T5" fmla="*/ 377 h 377"/>
                <a:gd name="T6" fmla="*/ 376 w 376"/>
                <a:gd name="T7" fmla="*/ 189 h 377"/>
                <a:gd name="T8" fmla="*/ 188 w 376"/>
                <a:gd name="T9" fmla="*/ 0 h 377"/>
                <a:gd name="T10" fmla="*/ 188 w 376"/>
                <a:gd name="T11" fmla="*/ 329 h 377"/>
                <a:gd name="T12" fmla="*/ 48 w 376"/>
                <a:gd name="T13" fmla="*/ 189 h 377"/>
                <a:gd name="T14" fmla="*/ 188 w 376"/>
                <a:gd name="T15" fmla="*/ 48 h 377"/>
                <a:gd name="T16" fmla="*/ 328 w 376"/>
                <a:gd name="T17" fmla="*/ 189 h 377"/>
                <a:gd name="T18" fmla="*/ 188 w 376"/>
                <a:gd name="T19" fmla="*/ 329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377">
                  <a:moveTo>
                    <a:pt x="188" y="0"/>
                  </a:moveTo>
                  <a:cubicBezTo>
                    <a:pt x="84" y="0"/>
                    <a:pt x="0" y="85"/>
                    <a:pt x="0" y="189"/>
                  </a:cubicBezTo>
                  <a:cubicBezTo>
                    <a:pt x="0" y="292"/>
                    <a:pt x="84" y="377"/>
                    <a:pt x="188" y="377"/>
                  </a:cubicBezTo>
                  <a:cubicBezTo>
                    <a:pt x="292" y="377"/>
                    <a:pt x="376" y="292"/>
                    <a:pt x="376" y="189"/>
                  </a:cubicBezTo>
                  <a:cubicBezTo>
                    <a:pt x="376" y="85"/>
                    <a:pt x="292" y="0"/>
                    <a:pt x="188" y="0"/>
                  </a:cubicBezTo>
                  <a:close/>
                  <a:moveTo>
                    <a:pt x="188" y="329"/>
                  </a:moveTo>
                  <a:cubicBezTo>
                    <a:pt x="111" y="329"/>
                    <a:pt x="48" y="266"/>
                    <a:pt x="48" y="189"/>
                  </a:cubicBezTo>
                  <a:cubicBezTo>
                    <a:pt x="48" y="111"/>
                    <a:pt x="111" y="48"/>
                    <a:pt x="188" y="48"/>
                  </a:cubicBezTo>
                  <a:cubicBezTo>
                    <a:pt x="265" y="48"/>
                    <a:pt x="328" y="111"/>
                    <a:pt x="328" y="189"/>
                  </a:cubicBezTo>
                  <a:cubicBezTo>
                    <a:pt x="328" y="266"/>
                    <a:pt x="265" y="329"/>
                    <a:pt x="188" y="3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2"/>
            <p:cNvSpPr/>
            <p:nvPr/>
          </p:nvSpPr>
          <p:spPr bwMode="auto">
            <a:xfrm>
              <a:off x="3933826" y="1538288"/>
              <a:ext cx="111125" cy="115888"/>
            </a:xfrm>
            <a:custGeom>
              <a:avLst/>
              <a:gdLst>
                <a:gd name="T0" fmla="*/ 34 w 38"/>
                <a:gd name="T1" fmla="*/ 4 h 40"/>
                <a:gd name="T2" fmla="*/ 34 w 38"/>
                <a:gd name="T3" fmla="*/ 19 h 40"/>
                <a:gd name="T4" fmla="*/ 19 w 38"/>
                <a:gd name="T5" fmla="*/ 35 h 40"/>
                <a:gd name="T6" fmla="*/ 4 w 38"/>
                <a:gd name="T7" fmla="*/ 36 h 40"/>
                <a:gd name="T8" fmla="*/ 4 w 38"/>
                <a:gd name="T9" fmla="*/ 36 h 40"/>
                <a:gd name="T10" fmla="*/ 5 w 38"/>
                <a:gd name="T11" fmla="*/ 21 h 40"/>
                <a:gd name="T12" fmla="*/ 19 w 38"/>
                <a:gd name="T13" fmla="*/ 6 h 40"/>
                <a:gd name="T14" fmla="*/ 34 w 38"/>
                <a:gd name="T15" fmla="*/ 4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0">
                  <a:moveTo>
                    <a:pt x="34" y="4"/>
                  </a:moveTo>
                  <a:cubicBezTo>
                    <a:pt x="38" y="8"/>
                    <a:pt x="38" y="15"/>
                    <a:pt x="34" y="19"/>
                  </a:cubicBezTo>
                  <a:cubicBezTo>
                    <a:pt x="19" y="35"/>
                    <a:pt x="19" y="35"/>
                    <a:pt x="19" y="35"/>
                  </a:cubicBezTo>
                  <a:cubicBezTo>
                    <a:pt x="15" y="39"/>
                    <a:pt x="8" y="40"/>
                    <a:pt x="4" y="36"/>
                  </a:cubicBezTo>
                  <a:cubicBezTo>
                    <a:pt x="4" y="36"/>
                    <a:pt x="4" y="36"/>
                    <a:pt x="4" y="36"/>
                  </a:cubicBezTo>
                  <a:cubicBezTo>
                    <a:pt x="0" y="32"/>
                    <a:pt x="1" y="26"/>
                    <a:pt x="5" y="21"/>
                  </a:cubicBezTo>
                  <a:cubicBezTo>
                    <a:pt x="19" y="6"/>
                    <a:pt x="19" y="6"/>
                    <a:pt x="19" y="6"/>
                  </a:cubicBezTo>
                  <a:cubicBezTo>
                    <a:pt x="24" y="1"/>
                    <a:pt x="30" y="0"/>
                    <a:pt x="3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3"/>
            <p:cNvSpPr/>
            <p:nvPr/>
          </p:nvSpPr>
          <p:spPr bwMode="auto">
            <a:xfrm>
              <a:off x="3971926" y="1573213"/>
              <a:ext cx="493713" cy="479425"/>
            </a:xfrm>
            <a:custGeom>
              <a:avLst/>
              <a:gdLst>
                <a:gd name="T0" fmla="*/ 163 w 169"/>
                <a:gd name="T1" fmla="*/ 104 h 164"/>
                <a:gd name="T2" fmla="*/ 162 w 169"/>
                <a:gd name="T3" fmla="*/ 129 h 164"/>
                <a:gd name="T4" fmla="*/ 137 w 169"/>
                <a:gd name="T5" fmla="*/ 155 h 164"/>
                <a:gd name="T6" fmla="*/ 112 w 169"/>
                <a:gd name="T7" fmla="*/ 158 h 164"/>
                <a:gd name="T8" fmla="*/ 112 w 169"/>
                <a:gd name="T9" fmla="*/ 158 h 164"/>
                <a:gd name="T10" fmla="*/ 7 w 169"/>
                <a:gd name="T11" fmla="*/ 33 h 164"/>
                <a:gd name="T12" fmla="*/ 32 w 169"/>
                <a:gd name="T13" fmla="*/ 7 h 164"/>
                <a:gd name="T14" fmla="*/ 163 w 169"/>
                <a:gd name="T15" fmla="*/ 10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64">
                  <a:moveTo>
                    <a:pt x="163" y="104"/>
                  </a:moveTo>
                  <a:cubicBezTo>
                    <a:pt x="169" y="110"/>
                    <a:pt x="169" y="121"/>
                    <a:pt x="162" y="129"/>
                  </a:cubicBezTo>
                  <a:cubicBezTo>
                    <a:pt x="137" y="155"/>
                    <a:pt x="137" y="155"/>
                    <a:pt x="137" y="155"/>
                  </a:cubicBezTo>
                  <a:cubicBezTo>
                    <a:pt x="130" y="163"/>
                    <a:pt x="119" y="164"/>
                    <a:pt x="112" y="158"/>
                  </a:cubicBezTo>
                  <a:cubicBezTo>
                    <a:pt x="112" y="158"/>
                    <a:pt x="112" y="158"/>
                    <a:pt x="112" y="158"/>
                  </a:cubicBezTo>
                  <a:cubicBezTo>
                    <a:pt x="105" y="151"/>
                    <a:pt x="0" y="41"/>
                    <a:pt x="7" y="33"/>
                  </a:cubicBezTo>
                  <a:cubicBezTo>
                    <a:pt x="32" y="7"/>
                    <a:pt x="32" y="7"/>
                    <a:pt x="32" y="7"/>
                  </a:cubicBezTo>
                  <a:cubicBezTo>
                    <a:pt x="39" y="0"/>
                    <a:pt x="156" y="97"/>
                    <a:pt x="163"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4"/>
            <p:cNvSpPr/>
            <p:nvPr/>
          </p:nvSpPr>
          <p:spPr bwMode="auto">
            <a:xfrm>
              <a:off x="4000501" y="771525"/>
              <a:ext cx="271463" cy="58738"/>
            </a:xfrm>
            <a:custGeom>
              <a:avLst/>
              <a:gdLst>
                <a:gd name="T0" fmla="*/ 93 w 93"/>
                <a:gd name="T1" fmla="*/ 10 h 20"/>
                <a:gd name="T2" fmla="*/ 83 w 93"/>
                <a:gd name="T3" fmla="*/ 20 h 20"/>
                <a:gd name="T4" fmla="*/ 9 w 93"/>
                <a:gd name="T5" fmla="*/ 20 h 20"/>
                <a:gd name="T6" fmla="*/ 0 w 93"/>
                <a:gd name="T7" fmla="*/ 10 h 20"/>
                <a:gd name="T8" fmla="*/ 0 w 93"/>
                <a:gd name="T9" fmla="*/ 10 h 20"/>
                <a:gd name="T10" fmla="*/ 9 w 93"/>
                <a:gd name="T11" fmla="*/ 0 h 20"/>
                <a:gd name="T12" fmla="*/ 83 w 93"/>
                <a:gd name="T13" fmla="*/ 0 h 20"/>
                <a:gd name="T14" fmla="*/ 93 w 93"/>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20">
                  <a:moveTo>
                    <a:pt x="93" y="10"/>
                  </a:moveTo>
                  <a:cubicBezTo>
                    <a:pt x="93" y="15"/>
                    <a:pt x="89" y="20"/>
                    <a:pt x="83" y="20"/>
                  </a:cubicBezTo>
                  <a:cubicBezTo>
                    <a:pt x="9" y="20"/>
                    <a:pt x="9" y="20"/>
                    <a:pt x="9" y="20"/>
                  </a:cubicBezTo>
                  <a:cubicBezTo>
                    <a:pt x="4" y="20"/>
                    <a:pt x="0" y="15"/>
                    <a:pt x="0" y="10"/>
                  </a:cubicBezTo>
                  <a:cubicBezTo>
                    <a:pt x="0" y="10"/>
                    <a:pt x="0" y="10"/>
                    <a:pt x="0" y="10"/>
                  </a:cubicBezTo>
                  <a:cubicBezTo>
                    <a:pt x="0" y="4"/>
                    <a:pt x="4" y="0"/>
                    <a:pt x="9" y="0"/>
                  </a:cubicBezTo>
                  <a:cubicBezTo>
                    <a:pt x="83" y="0"/>
                    <a:pt x="83" y="0"/>
                    <a:pt x="83" y="0"/>
                  </a:cubicBezTo>
                  <a:cubicBezTo>
                    <a:pt x="89" y="0"/>
                    <a:pt x="93" y="4"/>
                    <a:pt x="9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5"/>
            <p:cNvSpPr/>
            <p:nvPr/>
          </p:nvSpPr>
          <p:spPr bwMode="auto">
            <a:xfrm>
              <a:off x="4108451" y="663575"/>
              <a:ext cx="55563" cy="271463"/>
            </a:xfrm>
            <a:custGeom>
              <a:avLst/>
              <a:gdLst>
                <a:gd name="T0" fmla="*/ 9 w 19"/>
                <a:gd name="T1" fmla="*/ 0 h 93"/>
                <a:gd name="T2" fmla="*/ 19 w 19"/>
                <a:gd name="T3" fmla="*/ 10 h 93"/>
                <a:gd name="T4" fmla="*/ 19 w 19"/>
                <a:gd name="T5" fmla="*/ 84 h 93"/>
                <a:gd name="T6" fmla="*/ 9 w 19"/>
                <a:gd name="T7" fmla="*/ 93 h 93"/>
                <a:gd name="T8" fmla="*/ 9 w 19"/>
                <a:gd name="T9" fmla="*/ 93 h 93"/>
                <a:gd name="T10" fmla="*/ 0 w 19"/>
                <a:gd name="T11" fmla="*/ 84 h 93"/>
                <a:gd name="T12" fmla="*/ 0 w 19"/>
                <a:gd name="T13" fmla="*/ 10 h 93"/>
                <a:gd name="T14" fmla="*/ 9 w 19"/>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93">
                  <a:moveTo>
                    <a:pt x="9" y="0"/>
                  </a:moveTo>
                  <a:cubicBezTo>
                    <a:pt x="15" y="0"/>
                    <a:pt x="19" y="4"/>
                    <a:pt x="19" y="10"/>
                  </a:cubicBezTo>
                  <a:cubicBezTo>
                    <a:pt x="19" y="84"/>
                    <a:pt x="19" y="84"/>
                    <a:pt x="19" y="84"/>
                  </a:cubicBezTo>
                  <a:cubicBezTo>
                    <a:pt x="19" y="89"/>
                    <a:pt x="15" y="93"/>
                    <a:pt x="9" y="93"/>
                  </a:cubicBezTo>
                  <a:cubicBezTo>
                    <a:pt x="9" y="93"/>
                    <a:pt x="9" y="93"/>
                    <a:pt x="9" y="93"/>
                  </a:cubicBezTo>
                  <a:cubicBezTo>
                    <a:pt x="4" y="93"/>
                    <a:pt x="0" y="89"/>
                    <a:pt x="0" y="84"/>
                  </a:cubicBezTo>
                  <a:cubicBezTo>
                    <a:pt x="0" y="10"/>
                    <a:pt x="0" y="10"/>
                    <a:pt x="0" y="10"/>
                  </a:cubicBezTo>
                  <a:cubicBezTo>
                    <a:pt x="0" y="4"/>
                    <a:pt x="4"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6"/>
            <p:cNvSpPr/>
            <p:nvPr/>
          </p:nvSpPr>
          <p:spPr bwMode="auto">
            <a:xfrm>
              <a:off x="3590926" y="844550"/>
              <a:ext cx="354013" cy="287338"/>
            </a:xfrm>
            <a:custGeom>
              <a:avLst/>
              <a:gdLst>
                <a:gd name="T0" fmla="*/ 105 w 121"/>
                <a:gd name="T1" fmla="*/ 93 h 98"/>
                <a:gd name="T2" fmla="*/ 7 w 121"/>
                <a:gd name="T3" fmla="*/ 15 h 98"/>
                <a:gd name="T4" fmla="*/ 7 w 121"/>
                <a:gd name="T5" fmla="*/ 15 h 98"/>
                <a:gd name="T6" fmla="*/ 1 w 121"/>
                <a:gd name="T7" fmla="*/ 7 h 98"/>
                <a:gd name="T8" fmla="*/ 1 w 121"/>
                <a:gd name="T9" fmla="*/ 7 h 98"/>
                <a:gd name="T10" fmla="*/ 9 w 121"/>
                <a:gd name="T11" fmla="*/ 0 h 98"/>
                <a:gd name="T12" fmla="*/ 9 w 121"/>
                <a:gd name="T13" fmla="*/ 0 h 98"/>
                <a:gd name="T14" fmla="*/ 119 w 121"/>
                <a:gd name="T15" fmla="*/ 88 h 98"/>
                <a:gd name="T16" fmla="*/ 119 w 121"/>
                <a:gd name="T17" fmla="*/ 88 h 98"/>
                <a:gd name="T18" fmla="*/ 115 w 121"/>
                <a:gd name="T19" fmla="*/ 98 h 98"/>
                <a:gd name="T20" fmla="*/ 115 w 121"/>
                <a:gd name="T21" fmla="*/ 98 h 98"/>
                <a:gd name="T22" fmla="*/ 112 w 121"/>
                <a:gd name="T23" fmla="*/ 98 h 98"/>
                <a:gd name="T24" fmla="*/ 112 w 121"/>
                <a:gd name="T25" fmla="*/ 98 h 98"/>
                <a:gd name="T26" fmla="*/ 105 w 121"/>
                <a:gd name="T27"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 h="98">
                  <a:moveTo>
                    <a:pt x="105" y="93"/>
                  </a:moveTo>
                  <a:cubicBezTo>
                    <a:pt x="91" y="51"/>
                    <a:pt x="53" y="19"/>
                    <a:pt x="7" y="15"/>
                  </a:cubicBezTo>
                  <a:cubicBezTo>
                    <a:pt x="7" y="15"/>
                    <a:pt x="7" y="15"/>
                    <a:pt x="7" y="15"/>
                  </a:cubicBezTo>
                  <a:cubicBezTo>
                    <a:pt x="3" y="14"/>
                    <a:pt x="0" y="11"/>
                    <a:pt x="1" y="7"/>
                  </a:cubicBezTo>
                  <a:cubicBezTo>
                    <a:pt x="1" y="7"/>
                    <a:pt x="1" y="7"/>
                    <a:pt x="1" y="7"/>
                  </a:cubicBezTo>
                  <a:cubicBezTo>
                    <a:pt x="1" y="3"/>
                    <a:pt x="5" y="0"/>
                    <a:pt x="9" y="0"/>
                  </a:cubicBezTo>
                  <a:cubicBezTo>
                    <a:pt x="9" y="0"/>
                    <a:pt x="9" y="0"/>
                    <a:pt x="9" y="0"/>
                  </a:cubicBezTo>
                  <a:cubicBezTo>
                    <a:pt x="61" y="5"/>
                    <a:pt x="103" y="41"/>
                    <a:pt x="119" y="88"/>
                  </a:cubicBezTo>
                  <a:cubicBezTo>
                    <a:pt x="119" y="88"/>
                    <a:pt x="119" y="88"/>
                    <a:pt x="119" y="88"/>
                  </a:cubicBezTo>
                  <a:cubicBezTo>
                    <a:pt x="121" y="92"/>
                    <a:pt x="118" y="96"/>
                    <a:pt x="115" y="98"/>
                  </a:cubicBezTo>
                  <a:cubicBezTo>
                    <a:pt x="115" y="98"/>
                    <a:pt x="115" y="98"/>
                    <a:pt x="115" y="98"/>
                  </a:cubicBezTo>
                  <a:cubicBezTo>
                    <a:pt x="114" y="98"/>
                    <a:pt x="113" y="98"/>
                    <a:pt x="112" y="98"/>
                  </a:cubicBezTo>
                  <a:cubicBezTo>
                    <a:pt x="112" y="98"/>
                    <a:pt x="112" y="98"/>
                    <a:pt x="112" y="98"/>
                  </a:cubicBezTo>
                  <a:cubicBezTo>
                    <a:pt x="109" y="98"/>
                    <a:pt x="106" y="96"/>
                    <a:pt x="105"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Oval 17"/>
            <p:cNvSpPr>
              <a:spLocks noChangeArrowheads="1"/>
            </p:cNvSpPr>
            <p:nvPr/>
          </p:nvSpPr>
          <p:spPr bwMode="auto">
            <a:xfrm>
              <a:off x="3906838" y="1149350"/>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 name="矩形 3"/>
          <p:cNvSpPr/>
          <p:nvPr/>
        </p:nvSpPr>
        <p:spPr>
          <a:xfrm>
            <a:off x="4597271" y="3613666"/>
            <a:ext cx="3023585" cy="461665"/>
          </a:xfrm>
          <a:prstGeom prst="rect">
            <a:avLst/>
          </a:prstGeom>
        </p:spPr>
        <p:txBody>
          <a:bodyPr wrap="none">
            <a:spAutoFit/>
          </a:bodyPr>
          <a:lstStyle/>
          <a:p>
            <a:r>
              <a:rPr lang="zh-CN" altLang="en-US" sz="2400" b="1" dirty="0">
                <a:solidFill>
                  <a:schemeClr val="bg1"/>
                </a:solidFill>
              </a:rPr>
              <a:t>第三篇  法律法规篇</a:t>
            </a:r>
            <a:endParaRPr lang="zh-CN" altLang="en-US" sz="2400" b="1" dirty="0">
              <a:solidFill>
                <a:schemeClr val="bg1"/>
              </a:solidFill>
            </a:endParaRPr>
          </a:p>
        </p:txBody>
      </p:sp>
      <p:sp>
        <p:nvSpPr>
          <p:cNvPr id="25" name="Freeform 5"/>
          <p:cNvSpPr/>
          <p:nvPr/>
        </p:nvSpPr>
        <p:spPr bwMode="auto">
          <a:xfrm>
            <a:off x="6095468" y="1705040"/>
            <a:ext cx="861448" cy="1723960"/>
          </a:xfrm>
          <a:custGeom>
            <a:avLst/>
            <a:gdLst>
              <a:gd name="T0" fmla="*/ 0 w 6745"/>
              <a:gd name="T1" fmla="*/ 13488 h 13488"/>
              <a:gd name="T2" fmla="*/ 6745 w 6745"/>
              <a:gd name="T3" fmla="*/ 1807 h 13488"/>
              <a:gd name="T4" fmla="*/ 0 w 6745"/>
              <a:gd name="T5" fmla="*/ 0 h 13488"/>
              <a:gd name="T6" fmla="*/ 0 w 6745"/>
              <a:gd name="T7" fmla="*/ 13488 h 13488"/>
            </a:gdLst>
            <a:ahLst/>
            <a:cxnLst>
              <a:cxn ang="0">
                <a:pos x="T0" y="T1"/>
              </a:cxn>
              <a:cxn ang="0">
                <a:pos x="T2" y="T3"/>
              </a:cxn>
              <a:cxn ang="0">
                <a:pos x="T4" y="T5"/>
              </a:cxn>
              <a:cxn ang="0">
                <a:pos x="T6" y="T7"/>
              </a:cxn>
            </a:cxnLst>
            <a:rect l="0" t="0" r="r" b="b"/>
            <a:pathLst>
              <a:path w="6745" h="13488">
                <a:moveTo>
                  <a:pt x="0" y="13488"/>
                </a:moveTo>
                <a:lnTo>
                  <a:pt x="6745" y="1807"/>
                </a:lnTo>
                <a:cubicBezTo>
                  <a:pt x="4694" y="623"/>
                  <a:pt x="2368" y="0"/>
                  <a:pt x="0" y="0"/>
                </a:cubicBezTo>
                <a:lnTo>
                  <a:pt x="0" y="13488"/>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26" name="Freeform 6"/>
          <p:cNvSpPr>
            <a:spLocks noEditPoints="1"/>
          </p:cNvSpPr>
          <p:nvPr/>
        </p:nvSpPr>
        <p:spPr bwMode="auto">
          <a:xfrm>
            <a:off x="6089079" y="1698651"/>
            <a:ext cx="874226" cy="1736738"/>
          </a:xfrm>
          <a:custGeom>
            <a:avLst/>
            <a:gdLst>
              <a:gd name="T0" fmla="*/ 7 w 6843"/>
              <a:gd name="T1" fmla="*/ 13512 h 13588"/>
              <a:gd name="T2" fmla="*/ 6769 w 6843"/>
              <a:gd name="T3" fmla="*/ 1897 h 13588"/>
              <a:gd name="T4" fmla="*/ 6382 w 6843"/>
              <a:gd name="T5" fmla="*/ 1682 h 13588"/>
              <a:gd name="T6" fmla="*/ 5990 w 6843"/>
              <a:gd name="T7" fmla="*/ 1480 h 13588"/>
              <a:gd name="T8" fmla="*/ 5592 w 6843"/>
              <a:gd name="T9" fmla="*/ 1292 h 13588"/>
              <a:gd name="T10" fmla="*/ 5188 w 6843"/>
              <a:gd name="T11" fmla="*/ 1117 h 13588"/>
              <a:gd name="T12" fmla="*/ 4780 w 6843"/>
              <a:gd name="T13" fmla="*/ 956 h 13588"/>
              <a:gd name="T14" fmla="*/ 4367 w 6843"/>
              <a:gd name="T15" fmla="*/ 808 h 13588"/>
              <a:gd name="T16" fmla="*/ 3949 w 6843"/>
              <a:gd name="T17" fmla="*/ 674 h 13588"/>
              <a:gd name="T18" fmla="*/ 3527 w 6843"/>
              <a:gd name="T19" fmla="*/ 554 h 13588"/>
              <a:gd name="T20" fmla="*/ 3102 w 6843"/>
              <a:gd name="T21" fmla="*/ 447 h 13588"/>
              <a:gd name="T22" fmla="*/ 2673 w 6843"/>
              <a:gd name="T23" fmla="*/ 354 h 13588"/>
              <a:gd name="T24" fmla="*/ 2241 w 6843"/>
              <a:gd name="T25" fmla="*/ 276 h 13588"/>
              <a:gd name="T26" fmla="*/ 1806 w 6843"/>
              <a:gd name="T27" fmla="*/ 212 h 13588"/>
              <a:gd name="T28" fmla="*/ 1369 w 6843"/>
              <a:gd name="T29" fmla="*/ 161 h 13588"/>
              <a:gd name="T30" fmla="*/ 930 w 6843"/>
              <a:gd name="T31" fmla="*/ 125 h 13588"/>
              <a:gd name="T32" fmla="*/ 490 w 6843"/>
              <a:gd name="T33" fmla="*/ 103 h 13588"/>
              <a:gd name="T34" fmla="*/ 48 w 6843"/>
              <a:gd name="T35" fmla="*/ 96 h 13588"/>
              <a:gd name="T36" fmla="*/ 96 w 6843"/>
              <a:gd name="T37" fmla="*/ 13536 h 13588"/>
              <a:gd name="T38" fmla="*/ 15 w 6843"/>
              <a:gd name="T39" fmla="*/ 14 h 13588"/>
              <a:gd name="T40" fmla="*/ 271 w 6843"/>
              <a:gd name="T41" fmla="*/ 2 h 13588"/>
              <a:gd name="T42" fmla="*/ 716 w 6843"/>
              <a:gd name="T43" fmla="*/ 17 h 13588"/>
              <a:gd name="T44" fmla="*/ 1159 w 6843"/>
              <a:gd name="T45" fmla="*/ 46 h 13588"/>
              <a:gd name="T46" fmla="*/ 1600 w 6843"/>
              <a:gd name="T47" fmla="*/ 89 h 13588"/>
              <a:gd name="T48" fmla="*/ 2039 w 6843"/>
              <a:gd name="T49" fmla="*/ 147 h 13588"/>
              <a:gd name="T50" fmla="*/ 2475 w 6843"/>
              <a:gd name="T51" fmla="*/ 219 h 13588"/>
              <a:gd name="T52" fmla="*/ 2908 w 6843"/>
              <a:gd name="T53" fmla="*/ 306 h 13588"/>
              <a:gd name="T54" fmla="*/ 3338 w 6843"/>
              <a:gd name="T55" fmla="*/ 406 h 13588"/>
              <a:gd name="T56" fmla="*/ 3766 w 6843"/>
              <a:gd name="T57" fmla="*/ 520 h 13588"/>
              <a:gd name="T58" fmla="*/ 4188 w 6843"/>
              <a:gd name="T59" fmla="*/ 648 h 13588"/>
              <a:gd name="T60" fmla="*/ 4606 w 6843"/>
              <a:gd name="T61" fmla="*/ 790 h 13588"/>
              <a:gd name="T62" fmla="*/ 5020 w 6843"/>
              <a:gd name="T63" fmla="*/ 946 h 13588"/>
              <a:gd name="T64" fmla="*/ 5430 w 6843"/>
              <a:gd name="T65" fmla="*/ 1115 h 13588"/>
              <a:gd name="T66" fmla="*/ 5833 w 6843"/>
              <a:gd name="T67" fmla="*/ 1298 h 13588"/>
              <a:gd name="T68" fmla="*/ 6231 w 6843"/>
              <a:gd name="T69" fmla="*/ 1494 h 13588"/>
              <a:gd name="T70" fmla="*/ 6624 w 6843"/>
              <a:gd name="T71" fmla="*/ 1704 h 13588"/>
              <a:gd name="T72" fmla="*/ 6839 w 6843"/>
              <a:gd name="T73" fmla="*/ 1842 h 13588"/>
              <a:gd name="T74" fmla="*/ 90 w 6843"/>
              <a:gd name="T75" fmla="*/ 13560 h 13588"/>
              <a:gd name="T76" fmla="*/ 0 w 6843"/>
              <a:gd name="T77" fmla="*/ 13536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3" h="13588">
                <a:moveTo>
                  <a:pt x="96" y="13536"/>
                </a:moveTo>
                <a:lnTo>
                  <a:pt x="7" y="13512"/>
                </a:lnTo>
                <a:lnTo>
                  <a:pt x="6751" y="1831"/>
                </a:lnTo>
                <a:lnTo>
                  <a:pt x="6769" y="1897"/>
                </a:lnTo>
                <a:lnTo>
                  <a:pt x="6576" y="1787"/>
                </a:lnTo>
                <a:lnTo>
                  <a:pt x="6382" y="1682"/>
                </a:lnTo>
                <a:lnTo>
                  <a:pt x="6187" y="1580"/>
                </a:lnTo>
                <a:lnTo>
                  <a:pt x="5990" y="1480"/>
                </a:lnTo>
                <a:lnTo>
                  <a:pt x="5792" y="1385"/>
                </a:lnTo>
                <a:lnTo>
                  <a:pt x="5592" y="1292"/>
                </a:lnTo>
                <a:lnTo>
                  <a:pt x="5391" y="1203"/>
                </a:lnTo>
                <a:lnTo>
                  <a:pt x="5188" y="1117"/>
                </a:lnTo>
                <a:lnTo>
                  <a:pt x="4985" y="1035"/>
                </a:lnTo>
                <a:lnTo>
                  <a:pt x="4780" y="956"/>
                </a:lnTo>
                <a:lnTo>
                  <a:pt x="4574" y="881"/>
                </a:lnTo>
                <a:lnTo>
                  <a:pt x="4367" y="808"/>
                </a:lnTo>
                <a:lnTo>
                  <a:pt x="4158" y="740"/>
                </a:lnTo>
                <a:lnTo>
                  <a:pt x="3949" y="674"/>
                </a:lnTo>
                <a:lnTo>
                  <a:pt x="3738" y="612"/>
                </a:lnTo>
                <a:lnTo>
                  <a:pt x="3527" y="554"/>
                </a:lnTo>
                <a:lnTo>
                  <a:pt x="3314" y="499"/>
                </a:lnTo>
                <a:lnTo>
                  <a:pt x="3102" y="447"/>
                </a:lnTo>
                <a:lnTo>
                  <a:pt x="2888" y="399"/>
                </a:lnTo>
                <a:lnTo>
                  <a:pt x="2673" y="354"/>
                </a:lnTo>
                <a:lnTo>
                  <a:pt x="2457" y="314"/>
                </a:lnTo>
                <a:lnTo>
                  <a:pt x="2241" y="276"/>
                </a:lnTo>
                <a:lnTo>
                  <a:pt x="2024" y="242"/>
                </a:lnTo>
                <a:lnTo>
                  <a:pt x="1806" y="212"/>
                </a:lnTo>
                <a:lnTo>
                  <a:pt x="1588" y="185"/>
                </a:lnTo>
                <a:lnTo>
                  <a:pt x="1369" y="161"/>
                </a:lnTo>
                <a:lnTo>
                  <a:pt x="1150" y="141"/>
                </a:lnTo>
                <a:lnTo>
                  <a:pt x="930" y="125"/>
                </a:lnTo>
                <a:lnTo>
                  <a:pt x="710" y="112"/>
                </a:lnTo>
                <a:lnTo>
                  <a:pt x="490" y="103"/>
                </a:lnTo>
                <a:lnTo>
                  <a:pt x="269" y="98"/>
                </a:lnTo>
                <a:lnTo>
                  <a:pt x="48" y="96"/>
                </a:lnTo>
                <a:lnTo>
                  <a:pt x="96" y="48"/>
                </a:lnTo>
                <a:lnTo>
                  <a:pt x="96" y="13536"/>
                </a:lnTo>
                <a:close/>
                <a:moveTo>
                  <a:pt x="0" y="48"/>
                </a:moveTo>
                <a:cubicBezTo>
                  <a:pt x="0" y="35"/>
                  <a:pt x="6" y="23"/>
                  <a:pt x="15" y="14"/>
                </a:cubicBezTo>
                <a:cubicBezTo>
                  <a:pt x="24" y="5"/>
                  <a:pt x="36" y="0"/>
                  <a:pt x="49" y="0"/>
                </a:cubicBezTo>
                <a:lnTo>
                  <a:pt x="271" y="2"/>
                </a:lnTo>
                <a:lnTo>
                  <a:pt x="494" y="8"/>
                </a:lnTo>
                <a:lnTo>
                  <a:pt x="716" y="17"/>
                </a:lnTo>
                <a:lnTo>
                  <a:pt x="938" y="29"/>
                </a:lnTo>
                <a:lnTo>
                  <a:pt x="1159" y="46"/>
                </a:lnTo>
                <a:lnTo>
                  <a:pt x="1380" y="66"/>
                </a:lnTo>
                <a:lnTo>
                  <a:pt x="1600" y="89"/>
                </a:lnTo>
                <a:lnTo>
                  <a:pt x="1820" y="116"/>
                </a:lnTo>
                <a:lnTo>
                  <a:pt x="2039" y="147"/>
                </a:lnTo>
                <a:lnTo>
                  <a:pt x="2257" y="181"/>
                </a:lnTo>
                <a:lnTo>
                  <a:pt x="2475" y="219"/>
                </a:lnTo>
                <a:lnTo>
                  <a:pt x="2692" y="260"/>
                </a:lnTo>
                <a:lnTo>
                  <a:pt x="2908" y="306"/>
                </a:lnTo>
                <a:lnTo>
                  <a:pt x="3124" y="354"/>
                </a:lnTo>
                <a:lnTo>
                  <a:pt x="3338" y="406"/>
                </a:lnTo>
                <a:lnTo>
                  <a:pt x="3553" y="461"/>
                </a:lnTo>
                <a:lnTo>
                  <a:pt x="3766" y="520"/>
                </a:lnTo>
                <a:lnTo>
                  <a:pt x="3977" y="583"/>
                </a:lnTo>
                <a:lnTo>
                  <a:pt x="4188" y="648"/>
                </a:lnTo>
                <a:lnTo>
                  <a:pt x="4398" y="718"/>
                </a:lnTo>
                <a:lnTo>
                  <a:pt x="4606" y="790"/>
                </a:lnTo>
                <a:lnTo>
                  <a:pt x="4814" y="866"/>
                </a:lnTo>
                <a:lnTo>
                  <a:pt x="5020" y="946"/>
                </a:lnTo>
                <a:lnTo>
                  <a:pt x="5226" y="1029"/>
                </a:lnTo>
                <a:lnTo>
                  <a:pt x="5430" y="1115"/>
                </a:lnTo>
                <a:lnTo>
                  <a:pt x="5632" y="1205"/>
                </a:lnTo>
                <a:lnTo>
                  <a:pt x="5833" y="1298"/>
                </a:lnTo>
                <a:lnTo>
                  <a:pt x="6033" y="1395"/>
                </a:lnTo>
                <a:lnTo>
                  <a:pt x="6231" y="1494"/>
                </a:lnTo>
                <a:lnTo>
                  <a:pt x="6428" y="1597"/>
                </a:lnTo>
                <a:lnTo>
                  <a:pt x="6624" y="1704"/>
                </a:lnTo>
                <a:lnTo>
                  <a:pt x="6817" y="1813"/>
                </a:lnTo>
                <a:cubicBezTo>
                  <a:pt x="6828" y="1820"/>
                  <a:pt x="6836" y="1830"/>
                  <a:pt x="6839" y="1842"/>
                </a:cubicBezTo>
                <a:cubicBezTo>
                  <a:pt x="6843" y="1855"/>
                  <a:pt x="6841" y="1868"/>
                  <a:pt x="6835" y="1879"/>
                </a:cubicBezTo>
                <a:lnTo>
                  <a:pt x="90" y="13560"/>
                </a:lnTo>
                <a:cubicBezTo>
                  <a:pt x="79" y="13579"/>
                  <a:pt x="57" y="13588"/>
                  <a:pt x="36" y="13583"/>
                </a:cubicBezTo>
                <a:cubicBezTo>
                  <a:pt x="15" y="13577"/>
                  <a:pt x="0" y="13558"/>
                  <a:pt x="0" y="13536"/>
                </a:cubicBezTo>
                <a:lnTo>
                  <a:pt x="0" y="48"/>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27" name="Freeform 7"/>
          <p:cNvSpPr/>
          <p:nvPr/>
        </p:nvSpPr>
        <p:spPr bwMode="auto">
          <a:xfrm>
            <a:off x="6095468" y="1936108"/>
            <a:ext cx="1492892" cy="1492892"/>
          </a:xfrm>
          <a:custGeom>
            <a:avLst/>
            <a:gdLst>
              <a:gd name="T0" fmla="*/ 0 w 5841"/>
              <a:gd name="T1" fmla="*/ 5840 h 5840"/>
              <a:gd name="T2" fmla="*/ 5841 w 5841"/>
              <a:gd name="T3" fmla="*/ 2468 h 5840"/>
              <a:gd name="T4" fmla="*/ 3373 w 5841"/>
              <a:gd name="T5" fmla="*/ 0 h 5840"/>
              <a:gd name="T6" fmla="*/ 0 w 5841"/>
              <a:gd name="T7" fmla="*/ 5840 h 5840"/>
            </a:gdLst>
            <a:ahLst/>
            <a:cxnLst>
              <a:cxn ang="0">
                <a:pos x="T0" y="T1"/>
              </a:cxn>
              <a:cxn ang="0">
                <a:pos x="T2" y="T3"/>
              </a:cxn>
              <a:cxn ang="0">
                <a:pos x="T4" y="T5"/>
              </a:cxn>
              <a:cxn ang="0">
                <a:pos x="T6" y="T7"/>
              </a:cxn>
            </a:cxnLst>
            <a:rect l="0" t="0" r="r" b="b"/>
            <a:pathLst>
              <a:path w="5841" h="5840">
                <a:moveTo>
                  <a:pt x="0" y="5840"/>
                </a:moveTo>
                <a:lnTo>
                  <a:pt x="5841" y="2468"/>
                </a:lnTo>
                <a:cubicBezTo>
                  <a:pt x="5249" y="1443"/>
                  <a:pt x="4398" y="592"/>
                  <a:pt x="3373" y="0"/>
                </a:cubicBezTo>
                <a:lnTo>
                  <a:pt x="0" y="5840"/>
                </a:lnTo>
                <a:close/>
              </a:path>
            </a:pathLst>
          </a:custGeom>
          <a:solidFill>
            <a:srgbClr val="2EA7E0"/>
          </a:solidFill>
          <a:ln w="0">
            <a:noFill/>
            <a:prstDash val="solid"/>
            <a:round/>
          </a:ln>
        </p:spPr>
        <p:txBody>
          <a:bodyPr vert="horz" wrap="square" lIns="91440" tIns="45720" rIns="91440" bIns="45720" numCol="1" anchor="t" anchorCtr="0" compatLnSpc="1"/>
          <a:lstStyle/>
          <a:p>
            <a:endParaRPr lang="zh-CN" altLang="en-US"/>
          </a:p>
        </p:txBody>
      </p:sp>
      <p:sp>
        <p:nvSpPr>
          <p:cNvPr id="28" name="Freeform 8"/>
          <p:cNvSpPr>
            <a:spLocks noEditPoints="1"/>
          </p:cNvSpPr>
          <p:nvPr/>
        </p:nvSpPr>
        <p:spPr bwMode="auto">
          <a:xfrm>
            <a:off x="6089079" y="1929719"/>
            <a:ext cx="1505670" cy="1505670"/>
          </a:xfrm>
          <a:custGeom>
            <a:avLst/>
            <a:gdLst>
              <a:gd name="T0" fmla="*/ 47 w 5892"/>
              <a:gd name="T1" fmla="*/ 5877 h 5892"/>
              <a:gd name="T2" fmla="*/ 14 w 5892"/>
              <a:gd name="T3" fmla="*/ 5845 h 5892"/>
              <a:gd name="T4" fmla="*/ 5855 w 5892"/>
              <a:gd name="T5" fmla="*/ 2473 h 5892"/>
              <a:gd name="T6" fmla="*/ 5847 w 5892"/>
              <a:gd name="T7" fmla="*/ 2506 h 5892"/>
              <a:gd name="T8" fmla="*/ 5791 w 5892"/>
              <a:gd name="T9" fmla="*/ 2410 h 5892"/>
              <a:gd name="T10" fmla="*/ 5733 w 5892"/>
              <a:gd name="T11" fmla="*/ 2316 h 5892"/>
              <a:gd name="T12" fmla="*/ 5613 w 5892"/>
              <a:gd name="T13" fmla="*/ 2130 h 5892"/>
              <a:gd name="T14" fmla="*/ 5488 w 5892"/>
              <a:gd name="T15" fmla="*/ 1949 h 5892"/>
              <a:gd name="T16" fmla="*/ 5357 w 5892"/>
              <a:gd name="T17" fmla="*/ 1773 h 5892"/>
              <a:gd name="T18" fmla="*/ 5220 w 5892"/>
              <a:gd name="T19" fmla="*/ 1601 h 5892"/>
              <a:gd name="T20" fmla="*/ 5078 w 5892"/>
              <a:gd name="T21" fmla="*/ 1433 h 5892"/>
              <a:gd name="T22" fmla="*/ 4931 w 5892"/>
              <a:gd name="T23" fmla="*/ 1271 h 5892"/>
              <a:gd name="T24" fmla="*/ 4778 w 5892"/>
              <a:gd name="T25" fmla="*/ 1113 h 5892"/>
              <a:gd name="T26" fmla="*/ 4621 w 5892"/>
              <a:gd name="T27" fmla="*/ 961 h 5892"/>
              <a:gd name="T28" fmla="*/ 4458 w 5892"/>
              <a:gd name="T29" fmla="*/ 814 h 5892"/>
              <a:gd name="T30" fmla="*/ 4291 w 5892"/>
              <a:gd name="T31" fmla="*/ 671 h 5892"/>
              <a:gd name="T32" fmla="*/ 4119 w 5892"/>
              <a:gd name="T33" fmla="*/ 535 h 5892"/>
              <a:gd name="T34" fmla="*/ 3942 w 5892"/>
              <a:gd name="T35" fmla="*/ 404 h 5892"/>
              <a:gd name="T36" fmla="*/ 3761 w 5892"/>
              <a:gd name="T37" fmla="*/ 278 h 5892"/>
              <a:gd name="T38" fmla="*/ 3576 w 5892"/>
              <a:gd name="T39" fmla="*/ 159 h 5892"/>
              <a:gd name="T40" fmla="*/ 3482 w 5892"/>
              <a:gd name="T41" fmla="*/ 101 h 5892"/>
              <a:gd name="T42" fmla="*/ 3387 w 5892"/>
              <a:gd name="T43" fmla="*/ 45 h 5892"/>
              <a:gd name="T44" fmla="*/ 3420 w 5892"/>
              <a:gd name="T45" fmla="*/ 37 h 5892"/>
              <a:gd name="T46" fmla="*/ 47 w 5892"/>
              <a:gd name="T47" fmla="*/ 5877 h 5892"/>
              <a:gd name="T48" fmla="*/ 3378 w 5892"/>
              <a:gd name="T49" fmla="*/ 13 h 5892"/>
              <a:gd name="T50" fmla="*/ 3393 w 5892"/>
              <a:gd name="T51" fmla="*/ 2 h 5892"/>
              <a:gd name="T52" fmla="*/ 3411 w 5892"/>
              <a:gd name="T53" fmla="*/ 4 h 5892"/>
              <a:gd name="T54" fmla="*/ 3507 w 5892"/>
              <a:gd name="T55" fmla="*/ 60 h 5892"/>
              <a:gd name="T56" fmla="*/ 3602 w 5892"/>
              <a:gd name="T57" fmla="*/ 119 h 5892"/>
              <a:gd name="T58" fmla="*/ 3788 w 5892"/>
              <a:gd name="T59" fmla="*/ 239 h 5892"/>
              <a:gd name="T60" fmla="*/ 3971 w 5892"/>
              <a:gd name="T61" fmla="*/ 365 h 5892"/>
              <a:gd name="T62" fmla="*/ 4149 w 5892"/>
              <a:gd name="T63" fmla="*/ 497 h 5892"/>
              <a:gd name="T64" fmla="*/ 4322 w 5892"/>
              <a:gd name="T65" fmla="*/ 635 h 5892"/>
              <a:gd name="T66" fmla="*/ 4490 w 5892"/>
              <a:gd name="T67" fmla="*/ 778 h 5892"/>
              <a:gd name="T68" fmla="*/ 4654 w 5892"/>
              <a:gd name="T69" fmla="*/ 926 h 5892"/>
              <a:gd name="T70" fmla="*/ 4813 w 5892"/>
              <a:gd name="T71" fmla="*/ 1080 h 5892"/>
              <a:gd name="T72" fmla="*/ 4967 w 5892"/>
              <a:gd name="T73" fmla="*/ 1239 h 5892"/>
              <a:gd name="T74" fmla="*/ 5115 w 5892"/>
              <a:gd name="T75" fmla="*/ 1402 h 5892"/>
              <a:gd name="T76" fmla="*/ 5258 w 5892"/>
              <a:gd name="T77" fmla="*/ 1571 h 5892"/>
              <a:gd name="T78" fmla="*/ 5395 w 5892"/>
              <a:gd name="T79" fmla="*/ 1744 h 5892"/>
              <a:gd name="T80" fmla="*/ 5527 w 5892"/>
              <a:gd name="T81" fmla="*/ 1922 h 5892"/>
              <a:gd name="T82" fmla="*/ 5654 w 5892"/>
              <a:gd name="T83" fmla="*/ 2104 h 5892"/>
              <a:gd name="T84" fmla="*/ 5774 w 5892"/>
              <a:gd name="T85" fmla="*/ 2291 h 5892"/>
              <a:gd name="T86" fmla="*/ 5832 w 5892"/>
              <a:gd name="T87" fmla="*/ 2386 h 5892"/>
              <a:gd name="T88" fmla="*/ 5888 w 5892"/>
              <a:gd name="T89" fmla="*/ 2481 h 5892"/>
              <a:gd name="T90" fmla="*/ 5891 w 5892"/>
              <a:gd name="T91" fmla="*/ 2500 h 5892"/>
              <a:gd name="T92" fmla="*/ 5879 w 5892"/>
              <a:gd name="T93" fmla="*/ 2514 h 5892"/>
              <a:gd name="T94" fmla="*/ 38 w 5892"/>
              <a:gd name="T95" fmla="*/ 5886 h 5892"/>
              <a:gd name="T96" fmla="*/ 9 w 5892"/>
              <a:gd name="T97" fmla="*/ 5882 h 5892"/>
              <a:gd name="T98" fmla="*/ 6 w 5892"/>
              <a:gd name="T99" fmla="*/ 5853 h 5892"/>
              <a:gd name="T100" fmla="*/ 3378 w 5892"/>
              <a:gd name="T101" fmla="*/ 13 h 5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92" h="5892">
                <a:moveTo>
                  <a:pt x="47" y="5877"/>
                </a:moveTo>
                <a:lnTo>
                  <a:pt x="14" y="5845"/>
                </a:lnTo>
                <a:lnTo>
                  <a:pt x="5855" y="2473"/>
                </a:lnTo>
                <a:lnTo>
                  <a:pt x="5847" y="2506"/>
                </a:lnTo>
                <a:lnTo>
                  <a:pt x="5791" y="2410"/>
                </a:lnTo>
                <a:lnTo>
                  <a:pt x="5733" y="2316"/>
                </a:lnTo>
                <a:lnTo>
                  <a:pt x="5613" y="2130"/>
                </a:lnTo>
                <a:lnTo>
                  <a:pt x="5488" y="1949"/>
                </a:lnTo>
                <a:lnTo>
                  <a:pt x="5357" y="1773"/>
                </a:lnTo>
                <a:lnTo>
                  <a:pt x="5220" y="1601"/>
                </a:lnTo>
                <a:lnTo>
                  <a:pt x="5078" y="1433"/>
                </a:lnTo>
                <a:lnTo>
                  <a:pt x="4931" y="1271"/>
                </a:lnTo>
                <a:lnTo>
                  <a:pt x="4778" y="1113"/>
                </a:lnTo>
                <a:lnTo>
                  <a:pt x="4621" y="961"/>
                </a:lnTo>
                <a:lnTo>
                  <a:pt x="4458" y="814"/>
                </a:lnTo>
                <a:lnTo>
                  <a:pt x="4291" y="671"/>
                </a:lnTo>
                <a:lnTo>
                  <a:pt x="4119" y="535"/>
                </a:lnTo>
                <a:lnTo>
                  <a:pt x="3942" y="404"/>
                </a:lnTo>
                <a:lnTo>
                  <a:pt x="3761" y="278"/>
                </a:lnTo>
                <a:lnTo>
                  <a:pt x="3576" y="159"/>
                </a:lnTo>
                <a:lnTo>
                  <a:pt x="3482" y="101"/>
                </a:lnTo>
                <a:lnTo>
                  <a:pt x="3387" y="45"/>
                </a:lnTo>
                <a:lnTo>
                  <a:pt x="3420" y="37"/>
                </a:lnTo>
                <a:lnTo>
                  <a:pt x="47" y="5877"/>
                </a:lnTo>
                <a:close/>
                <a:moveTo>
                  <a:pt x="3378" y="13"/>
                </a:moveTo>
                <a:cubicBezTo>
                  <a:pt x="3381" y="7"/>
                  <a:pt x="3386" y="3"/>
                  <a:pt x="3393" y="2"/>
                </a:cubicBezTo>
                <a:cubicBezTo>
                  <a:pt x="3399" y="0"/>
                  <a:pt x="3405" y="1"/>
                  <a:pt x="3411" y="4"/>
                </a:cubicBezTo>
                <a:lnTo>
                  <a:pt x="3507" y="60"/>
                </a:lnTo>
                <a:lnTo>
                  <a:pt x="3602" y="119"/>
                </a:lnTo>
                <a:lnTo>
                  <a:pt x="3788" y="239"/>
                </a:lnTo>
                <a:lnTo>
                  <a:pt x="3971" y="365"/>
                </a:lnTo>
                <a:lnTo>
                  <a:pt x="4149" y="497"/>
                </a:lnTo>
                <a:lnTo>
                  <a:pt x="4322" y="635"/>
                </a:lnTo>
                <a:lnTo>
                  <a:pt x="4490" y="778"/>
                </a:lnTo>
                <a:lnTo>
                  <a:pt x="4654" y="926"/>
                </a:lnTo>
                <a:lnTo>
                  <a:pt x="4813" y="1080"/>
                </a:lnTo>
                <a:lnTo>
                  <a:pt x="4967" y="1239"/>
                </a:lnTo>
                <a:lnTo>
                  <a:pt x="5115" y="1402"/>
                </a:lnTo>
                <a:lnTo>
                  <a:pt x="5258" y="1571"/>
                </a:lnTo>
                <a:lnTo>
                  <a:pt x="5395" y="1744"/>
                </a:lnTo>
                <a:lnTo>
                  <a:pt x="5527" y="1922"/>
                </a:lnTo>
                <a:lnTo>
                  <a:pt x="5654" y="2104"/>
                </a:lnTo>
                <a:lnTo>
                  <a:pt x="5774" y="2291"/>
                </a:lnTo>
                <a:lnTo>
                  <a:pt x="5832" y="2386"/>
                </a:lnTo>
                <a:lnTo>
                  <a:pt x="5888" y="2481"/>
                </a:lnTo>
                <a:cubicBezTo>
                  <a:pt x="5891" y="2487"/>
                  <a:pt x="5892" y="2493"/>
                  <a:pt x="5891" y="2500"/>
                </a:cubicBezTo>
                <a:cubicBezTo>
                  <a:pt x="5889" y="2506"/>
                  <a:pt x="5885" y="2511"/>
                  <a:pt x="5879" y="2514"/>
                </a:cubicBezTo>
                <a:lnTo>
                  <a:pt x="38" y="5886"/>
                </a:lnTo>
                <a:cubicBezTo>
                  <a:pt x="29" y="5892"/>
                  <a:pt x="17" y="5890"/>
                  <a:pt x="9" y="5882"/>
                </a:cubicBezTo>
                <a:cubicBezTo>
                  <a:pt x="2" y="5875"/>
                  <a:pt x="0" y="5863"/>
                  <a:pt x="6" y="5853"/>
                </a:cubicBezTo>
                <a:lnTo>
                  <a:pt x="3378" y="13"/>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29" name="Freeform 9"/>
          <p:cNvSpPr/>
          <p:nvPr/>
        </p:nvSpPr>
        <p:spPr bwMode="auto">
          <a:xfrm>
            <a:off x="6095468" y="2566488"/>
            <a:ext cx="1723960" cy="862512"/>
          </a:xfrm>
          <a:custGeom>
            <a:avLst/>
            <a:gdLst>
              <a:gd name="T0" fmla="*/ 0 w 6745"/>
              <a:gd name="T1" fmla="*/ 3372 h 3372"/>
              <a:gd name="T2" fmla="*/ 6745 w 6745"/>
              <a:gd name="T3" fmla="*/ 3372 h 3372"/>
              <a:gd name="T4" fmla="*/ 5841 w 6745"/>
              <a:gd name="T5" fmla="*/ 0 h 3372"/>
              <a:gd name="T6" fmla="*/ 0 w 6745"/>
              <a:gd name="T7" fmla="*/ 3372 h 3372"/>
            </a:gdLst>
            <a:ahLst/>
            <a:cxnLst>
              <a:cxn ang="0">
                <a:pos x="T0" y="T1"/>
              </a:cxn>
              <a:cxn ang="0">
                <a:pos x="T2" y="T3"/>
              </a:cxn>
              <a:cxn ang="0">
                <a:pos x="T4" y="T5"/>
              </a:cxn>
              <a:cxn ang="0">
                <a:pos x="T6" y="T7"/>
              </a:cxn>
            </a:cxnLst>
            <a:rect l="0" t="0" r="r" b="b"/>
            <a:pathLst>
              <a:path w="6745" h="3372">
                <a:moveTo>
                  <a:pt x="0" y="3372"/>
                </a:moveTo>
                <a:lnTo>
                  <a:pt x="6745" y="3372"/>
                </a:lnTo>
                <a:cubicBezTo>
                  <a:pt x="6745" y="2189"/>
                  <a:pt x="6433" y="1026"/>
                  <a:pt x="5841" y="0"/>
                </a:cubicBezTo>
                <a:lnTo>
                  <a:pt x="0" y="3372"/>
                </a:lnTo>
                <a:close/>
              </a:path>
            </a:pathLst>
          </a:custGeom>
          <a:solidFill>
            <a:srgbClr val="2EA7E0"/>
          </a:solidFill>
          <a:ln w="0">
            <a:noFill/>
            <a:prstDash val="solid"/>
            <a:round/>
          </a:ln>
        </p:spPr>
        <p:txBody>
          <a:bodyPr vert="horz" wrap="square" lIns="91440" tIns="45720" rIns="91440" bIns="45720" numCol="1" anchor="t" anchorCtr="0" compatLnSpc="1"/>
          <a:lstStyle/>
          <a:p>
            <a:endParaRPr lang="zh-CN" altLang="en-US"/>
          </a:p>
        </p:txBody>
      </p:sp>
      <p:sp>
        <p:nvSpPr>
          <p:cNvPr id="37" name="Freeform 10"/>
          <p:cNvSpPr>
            <a:spLocks noEditPoints="1"/>
          </p:cNvSpPr>
          <p:nvPr/>
        </p:nvSpPr>
        <p:spPr bwMode="auto">
          <a:xfrm>
            <a:off x="6089079" y="2561163"/>
            <a:ext cx="1736738" cy="874226"/>
          </a:xfrm>
          <a:custGeom>
            <a:avLst/>
            <a:gdLst>
              <a:gd name="T0" fmla="*/ 26 w 6795"/>
              <a:gd name="T1" fmla="*/ 3372 h 3420"/>
              <a:gd name="T2" fmla="*/ 6747 w 6795"/>
              <a:gd name="T3" fmla="*/ 3397 h 3420"/>
              <a:gd name="T4" fmla="*/ 6743 w 6795"/>
              <a:gd name="T5" fmla="*/ 3175 h 3420"/>
              <a:gd name="T6" fmla="*/ 6733 w 6795"/>
              <a:gd name="T7" fmla="*/ 2955 h 3420"/>
              <a:gd name="T8" fmla="*/ 6714 w 6795"/>
              <a:gd name="T9" fmla="*/ 2736 h 3420"/>
              <a:gd name="T10" fmla="*/ 6689 w 6795"/>
              <a:gd name="T11" fmla="*/ 2517 h 3420"/>
              <a:gd name="T12" fmla="*/ 6657 w 6795"/>
              <a:gd name="T13" fmla="*/ 2300 h 3420"/>
              <a:gd name="T14" fmla="*/ 6618 w 6795"/>
              <a:gd name="T15" fmla="*/ 2084 h 3420"/>
              <a:gd name="T16" fmla="*/ 6571 w 6795"/>
              <a:gd name="T17" fmla="*/ 1870 h 3420"/>
              <a:gd name="T18" fmla="*/ 6518 w 6795"/>
              <a:gd name="T19" fmla="*/ 1657 h 3420"/>
              <a:gd name="T20" fmla="*/ 6458 w 6795"/>
              <a:gd name="T21" fmla="*/ 1446 h 3420"/>
              <a:gd name="T22" fmla="*/ 6391 w 6795"/>
              <a:gd name="T23" fmla="*/ 1237 h 3420"/>
              <a:gd name="T24" fmla="*/ 6317 w 6795"/>
              <a:gd name="T25" fmla="*/ 1031 h 3420"/>
              <a:gd name="T26" fmla="*/ 6236 w 6795"/>
              <a:gd name="T27" fmla="*/ 826 h 3420"/>
              <a:gd name="T28" fmla="*/ 6149 w 6795"/>
              <a:gd name="T29" fmla="*/ 625 h 3420"/>
              <a:gd name="T30" fmla="*/ 6055 w 6795"/>
              <a:gd name="T31" fmla="*/ 426 h 3420"/>
              <a:gd name="T32" fmla="*/ 5954 w 6795"/>
              <a:gd name="T33" fmla="*/ 229 h 3420"/>
              <a:gd name="T34" fmla="*/ 5847 w 6795"/>
              <a:gd name="T35" fmla="*/ 36 h 3420"/>
              <a:gd name="T36" fmla="*/ 38 w 6795"/>
              <a:gd name="T37" fmla="*/ 3417 h 3420"/>
              <a:gd name="T38" fmla="*/ 5874 w 6795"/>
              <a:gd name="T39" fmla="*/ 1 h 3420"/>
              <a:gd name="T40" fmla="*/ 5943 w 6795"/>
              <a:gd name="T41" fmla="*/ 109 h 3420"/>
              <a:gd name="T42" fmla="*/ 6048 w 6795"/>
              <a:gd name="T43" fmla="*/ 306 h 3420"/>
              <a:gd name="T44" fmla="*/ 6146 w 6795"/>
              <a:gd name="T45" fmla="*/ 505 h 3420"/>
              <a:gd name="T46" fmla="*/ 6238 w 6795"/>
              <a:gd name="T47" fmla="*/ 706 h 3420"/>
              <a:gd name="T48" fmla="*/ 6322 w 6795"/>
              <a:gd name="T49" fmla="*/ 911 h 3420"/>
              <a:gd name="T50" fmla="*/ 6400 w 6795"/>
              <a:gd name="T51" fmla="*/ 1118 h 3420"/>
              <a:gd name="T52" fmla="*/ 6471 w 6795"/>
              <a:gd name="T53" fmla="*/ 1327 h 3420"/>
              <a:gd name="T54" fmla="*/ 6535 w 6795"/>
              <a:gd name="T55" fmla="*/ 1539 h 3420"/>
              <a:gd name="T56" fmla="*/ 6592 w 6795"/>
              <a:gd name="T57" fmla="*/ 1752 h 3420"/>
              <a:gd name="T58" fmla="*/ 6642 w 6795"/>
              <a:gd name="T59" fmla="*/ 1967 h 3420"/>
              <a:gd name="T60" fmla="*/ 6685 w 6795"/>
              <a:gd name="T61" fmla="*/ 2184 h 3420"/>
              <a:gd name="T62" fmla="*/ 6721 w 6795"/>
              <a:gd name="T63" fmla="*/ 2402 h 3420"/>
              <a:gd name="T64" fmla="*/ 6750 w 6795"/>
              <a:gd name="T65" fmla="*/ 2621 h 3420"/>
              <a:gd name="T66" fmla="*/ 6772 w 6795"/>
              <a:gd name="T67" fmla="*/ 2842 h 3420"/>
              <a:gd name="T68" fmla="*/ 6787 w 6795"/>
              <a:gd name="T69" fmla="*/ 3063 h 3420"/>
              <a:gd name="T70" fmla="*/ 6794 w 6795"/>
              <a:gd name="T71" fmla="*/ 3285 h 3420"/>
              <a:gd name="T72" fmla="*/ 6788 w 6795"/>
              <a:gd name="T73" fmla="*/ 3413 h 3420"/>
              <a:gd name="T74" fmla="*/ 26 w 6795"/>
              <a:gd name="T75" fmla="*/ 3420 h 3420"/>
              <a:gd name="T76" fmla="*/ 14 w 6795"/>
              <a:gd name="T77" fmla="*/ 3376 h 3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95" h="3420">
                <a:moveTo>
                  <a:pt x="38" y="3417"/>
                </a:moveTo>
                <a:lnTo>
                  <a:pt x="26" y="3372"/>
                </a:lnTo>
                <a:lnTo>
                  <a:pt x="6771" y="3372"/>
                </a:lnTo>
                <a:lnTo>
                  <a:pt x="6747" y="3397"/>
                </a:lnTo>
                <a:lnTo>
                  <a:pt x="6746" y="3286"/>
                </a:lnTo>
                <a:lnTo>
                  <a:pt x="6743" y="3175"/>
                </a:lnTo>
                <a:lnTo>
                  <a:pt x="6739" y="3065"/>
                </a:lnTo>
                <a:lnTo>
                  <a:pt x="6733" y="2955"/>
                </a:lnTo>
                <a:lnTo>
                  <a:pt x="6724" y="2845"/>
                </a:lnTo>
                <a:lnTo>
                  <a:pt x="6714" y="2736"/>
                </a:lnTo>
                <a:lnTo>
                  <a:pt x="6703" y="2626"/>
                </a:lnTo>
                <a:lnTo>
                  <a:pt x="6689" y="2517"/>
                </a:lnTo>
                <a:lnTo>
                  <a:pt x="6674" y="2409"/>
                </a:lnTo>
                <a:lnTo>
                  <a:pt x="6657" y="2300"/>
                </a:lnTo>
                <a:lnTo>
                  <a:pt x="6638" y="2192"/>
                </a:lnTo>
                <a:lnTo>
                  <a:pt x="6618" y="2084"/>
                </a:lnTo>
                <a:lnTo>
                  <a:pt x="6595" y="1977"/>
                </a:lnTo>
                <a:lnTo>
                  <a:pt x="6571" y="1870"/>
                </a:lnTo>
                <a:lnTo>
                  <a:pt x="6545" y="1763"/>
                </a:lnTo>
                <a:lnTo>
                  <a:pt x="6518" y="1657"/>
                </a:lnTo>
                <a:lnTo>
                  <a:pt x="6489" y="1551"/>
                </a:lnTo>
                <a:lnTo>
                  <a:pt x="6458" y="1446"/>
                </a:lnTo>
                <a:lnTo>
                  <a:pt x="6425" y="1342"/>
                </a:lnTo>
                <a:lnTo>
                  <a:pt x="6391" y="1237"/>
                </a:lnTo>
                <a:lnTo>
                  <a:pt x="6355" y="1134"/>
                </a:lnTo>
                <a:lnTo>
                  <a:pt x="6317" y="1031"/>
                </a:lnTo>
                <a:lnTo>
                  <a:pt x="6277" y="928"/>
                </a:lnTo>
                <a:lnTo>
                  <a:pt x="6236" y="826"/>
                </a:lnTo>
                <a:lnTo>
                  <a:pt x="6193" y="725"/>
                </a:lnTo>
                <a:lnTo>
                  <a:pt x="6149" y="625"/>
                </a:lnTo>
                <a:lnTo>
                  <a:pt x="6102" y="525"/>
                </a:lnTo>
                <a:lnTo>
                  <a:pt x="6055" y="426"/>
                </a:lnTo>
                <a:lnTo>
                  <a:pt x="6005" y="327"/>
                </a:lnTo>
                <a:lnTo>
                  <a:pt x="5954" y="229"/>
                </a:lnTo>
                <a:lnTo>
                  <a:pt x="5901" y="132"/>
                </a:lnTo>
                <a:lnTo>
                  <a:pt x="5847" y="36"/>
                </a:lnTo>
                <a:lnTo>
                  <a:pt x="5879" y="45"/>
                </a:lnTo>
                <a:lnTo>
                  <a:pt x="38" y="3417"/>
                </a:lnTo>
                <a:close/>
                <a:moveTo>
                  <a:pt x="5855" y="4"/>
                </a:moveTo>
                <a:cubicBezTo>
                  <a:pt x="5861" y="0"/>
                  <a:pt x="5868" y="0"/>
                  <a:pt x="5874" y="1"/>
                </a:cubicBezTo>
                <a:cubicBezTo>
                  <a:pt x="5880" y="3"/>
                  <a:pt x="5885" y="7"/>
                  <a:pt x="5888" y="13"/>
                </a:cubicBezTo>
                <a:lnTo>
                  <a:pt x="5943" y="109"/>
                </a:lnTo>
                <a:lnTo>
                  <a:pt x="5996" y="207"/>
                </a:lnTo>
                <a:lnTo>
                  <a:pt x="6048" y="306"/>
                </a:lnTo>
                <a:lnTo>
                  <a:pt x="6098" y="405"/>
                </a:lnTo>
                <a:lnTo>
                  <a:pt x="6146" y="505"/>
                </a:lnTo>
                <a:lnTo>
                  <a:pt x="6193" y="605"/>
                </a:lnTo>
                <a:lnTo>
                  <a:pt x="6238" y="706"/>
                </a:lnTo>
                <a:lnTo>
                  <a:pt x="6281" y="808"/>
                </a:lnTo>
                <a:lnTo>
                  <a:pt x="6322" y="911"/>
                </a:lnTo>
                <a:lnTo>
                  <a:pt x="6362" y="1014"/>
                </a:lnTo>
                <a:lnTo>
                  <a:pt x="6400" y="1118"/>
                </a:lnTo>
                <a:lnTo>
                  <a:pt x="6436" y="1222"/>
                </a:lnTo>
                <a:lnTo>
                  <a:pt x="6471" y="1327"/>
                </a:lnTo>
                <a:lnTo>
                  <a:pt x="6504" y="1433"/>
                </a:lnTo>
                <a:lnTo>
                  <a:pt x="6535" y="1539"/>
                </a:lnTo>
                <a:lnTo>
                  <a:pt x="6564" y="1645"/>
                </a:lnTo>
                <a:lnTo>
                  <a:pt x="6592" y="1752"/>
                </a:lnTo>
                <a:lnTo>
                  <a:pt x="6618" y="1859"/>
                </a:lnTo>
                <a:lnTo>
                  <a:pt x="6642" y="1967"/>
                </a:lnTo>
                <a:lnTo>
                  <a:pt x="6665" y="2075"/>
                </a:lnTo>
                <a:lnTo>
                  <a:pt x="6685" y="2184"/>
                </a:lnTo>
                <a:lnTo>
                  <a:pt x="6704" y="2293"/>
                </a:lnTo>
                <a:lnTo>
                  <a:pt x="6721" y="2402"/>
                </a:lnTo>
                <a:lnTo>
                  <a:pt x="6737" y="2512"/>
                </a:lnTo>
                <a:lnTo>
                  <a:pt x="6750" y="2621"/>
                </a:lnTo>
                <a:lnTo>
                  <a:pt x="6762" y="2731"/>
                </a:lnTo>
                <a:lnTo>
                  <a:pt x="6772" y="2842"/>
                </a:lnTo>
                <a:lnTo>
                  <a:pt x="6780" y="2952"/>
                </a:lnTo>
                <a:lnTo>
                  <a:pt x="6787" y="3063"/>
                </a:lnTo>
                <a:lnTo>
                  <a:pt x="6791" y="3174"/>
                </a:lnTo>
                <a:lnTo>
                  <a:pt x="6794" y="3285"/>
                </a:lnTo>
                <a:lnTo>
                  <a:pt x="6795" y="3396"/>
                </a:lnTo>
                <a:cubicBezTo>
                  <a:pt x="6795" y="3403"/>
                  <a:pt x="6793" y="3409"/>
                  <a:pt x="6788" y="3413"/>
                </a:cubicBezTo>
                <a:cubicBezTo>
                  <a:pt x="6784" y="3418"/>
                  <a:pt x="6777" y="3420"/>
                  <a:pt x="6771" y="3420"/>
                </a:cubicBezTo>
                <a:lnTo>
                  <a:pt x="26" y="3420"/>
                </a:lnTo>
                <a:cubicBezTo>
                  <a:pt x="16" y="3420"/>
                  <a:pt x="6" y="3413"/>
                  <a:pt x="3" y="3403"/>
                </a:cubicBezTo>
                <a:cubicBezTo>
                  <a:pt x="0" y="3392"/>
                  <a:pt x="5" y="3381"/>
                  <a:pt x="14" y="3376"/>
                </a:cubicBezTo>
                <a:lnTo>
                  <a:pt x="5855" y="4"/>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38" name="Freeform 23"/>
          <p:cNvSpPr/>
          <p:nvPr/>
        </p:nvSpPr>
        <p:spPr bwMode="auto">
          <a:xfrm>
            <a:off x="4371508" y="2566488"/>
            <a:ext cx="1723960" cy="862512"/>
          </a:xfrm>
          <a:custGeom>
            <a:avLst/>
            <a:gdLst>
              <a:gd name="T0" fmla="*/ 13488 w 13488"/>
              <a:gd name="T1" fmla="*/ 6744 h 6744"/>
              <a:gd name="T2" fmla="*/ 1807 w 13488"/>
              <a:gd name="T3" fmla="*/ 0 h 6744"/>
              <a:gd name="T4" fmla="*/ 0 w 13488"/>
              <a:gd name="T5" fmla="*/ 6744 h 6744"/>
              <a:gd name="T6" fmla="*/ 13488 w 13488"/>
              <a:gd name="T7" fmla="*/ 6744 h 6744"/>
            </a:gdLst>
            <a:ahLst/>
            <a:cxnLst>
              <a:cxn ang="0">
                <a:pos x="T0" y="T1"/>
              </a:cxn>
              <a:cxn ang="0">
                <a:pos x="T2" y="T3"/>
              </a:cxn>
              <a:cxn ang="0">
                <a:pos x="T4" y="T5"/>
              </a:cxn>
              <a:cxn ang="0">
                <a:pos x="T6" y="T7"/>
              </a:cxn>
            </a:cxnLst>
            <a:rect l="0" t="0" r="r" b="b"/>
            <a:pathLst>
              <a:path w="13488" h="6744">
                <a:moveTo>
                  <a:pt x="13488" y="6744"/>
                </a:moveTo>
                <a:lnTo>
                  <a:pt x="1807" y="0"/>
                </a:lnTo>
                <a:cubicBezTo>
                  <a:pt x="623" y="2051"/>
                  <a:pt x="0" y="4377"/>
                  <a:pt x="0" y="6744"/>
                </a:cubicBezTo>
                <a:lnTo>
                  <a:pt x="13488" y="6744"/>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39" name="Freeform 24"/>
          <p:cNvSpPr>
            <a:spLocks noEditPoints="1"/>
          </p:cNvSpPr>
          <p:nvPr/>
        </p:nvSpPr>
        <p:spPr bwMode="auto">
          <a:xfrm>
            <a:off x="4366184" y="2561163"/>
            <a:ext cx="1735673" cy="874226"/>
          </a:xfrm>
          <a:custGeom>
            <a:avLst/>
            <a:gdLst>
              <a:gd name="T0" fmla="*/ 13512 w 13588"/>
              <a:gd name="T1" fmla="*/ 6835 h 6841"/>
              <a:gd name="T2" fmla="*/ 1897 w 13588"/>
              <a:gd name="T3" fmla="*/ 73 h 6841"/>
              <a:gd name="T4" fmla="*/ 1682 w 13588"/>
              <a:gd name="T5" fmla="*/ 460 h 6841"/>
              <a:gd name="T6" fmla="*/ 1480 w 13588"/>
              <a:gd name="T7" fmla="*/ 853 h 6841"/>
              <a:gd name="T8" fmla="*/ 1292 w 13588"/>
              <a:gd name="T9" fmla="*/ 1251 h 6841"/>
              <a:gd name="T10" fmla="*/ 1117 w 13588"/>
              <a:gd name="T11" fmla="*/ 1654 h 6841"/>
              <a:gd name="T12" fmla="*/ 956 w 13588"/>
              <a:gd name="T13" fmla="*/ 2063 h 6841"/>
              <a:gd name="T14" fmla="*/ 808 w 13588"/>
              <a:gd name="T15" fmla="*/ 2476 h 6841"/>
              <a:gd name="T16" fmla="*/ 674 w 13588"/>
              <a:gd name="T17" fmla="*/ 2894 h 6841"/>
              <a:gd name="T18" fmla="*/ 554 w 13588"/>
              <a:gd name="T19" fmla="*/ 3315 h 6841"/>
              <a:gd name="T20" fmla="*/ 447 w 13588"/>
              <a:gd name="T21" fmla="*/ 3741 h 6841"/>
              <a:gd name="T22" fmla="*/ 354 w 13588"/>
              <a:gd name="T23" fmla="*/ 4170 h 6841"/>
              <a:gd name="T24" fmla="*/ 276 w 13588"/>
              <a:gd name="T25" fmla="*/ 4602 h 6841"/>
              <a:gd name="T26" fmla="*/ 212 w 13588"/>
              <a:gd name="T27" fmla="*/ 5036 h 6841"/>
              <a:gd name="T28" fmla="*/ 161 w 13588"/>
              <a:gd name="T29" fmla="*/ 5473 h 6841"/>
              <a:gd name="T30" fmla="*/ 125 w 13588"/>
              <a:gd name="T31" fmla="*/ 5912 h 6841"/>
              <a:gd name="T32" fmla="*/ 103 w 13588"/>
              <a:gd name="T33" fmla="*/ 6352 h 6841"/>
              <a:gd name="T34" fmla="*/ 96 w 13588"/>
              <a:gd name="T35" fmla="*/ 6794 h 6841"/>
              <a:gd name="T36" fmla="*/ 13536 w 13588"/>
              <a:gd name="T37" fmla="*/ 6745 h 6841"/>
              <a:gd name="T38" fmla="*/ 14 w 13588"/>
              <a:gd name="T39" fmla="*/ 6827 h 6841"/>
              <a:gd name="T40" fmla="*/ 2 w 13588"/>
              <a:gd name="T41" fmla="*/ 6570 h 6841"/>
              <a:gd name="T42" fmla="*/ 17 w 13588"/>
              <a:gd name="T43" fmla="*/ 6126 h 6841"/>
              <a:gd name="T44" fmla="*/ 46 w 13588"/>
              <a:gd name="T45" fmla="*/ 5683 h 6841"/>
              <a:gd name="T46" fmla="*/ 89 w 13588"/>
              <a:gd name="T47" fmla="*/ 5242 h 6841"/>
              <a:gd name="T48" fmla="*/ 147 w 13588"/>
              <a:gd name="T49" fmla="*/ 4804 h 6841"/>
              <a:gd name="T50" fmla="*/ 219 w 13588"/>
              <a:gd name="T51" fmla="*/ 4367 h 6841"/>
              <a:gd name="T52" fmla="*/ 306 w 13588"/>
              <a:gd name="T53" fmla="*/ 3934 h 6841"/>
              <a:gd name="T54" fmla="*/ 406 w 13588"/>
              <a:gd name="T55" fmla="*/ 3503 h 6841"/>
              <a:gd name="T56" fmla="*/ 520 w 13588"/>
              <a:gd name="T57" fmla="*/ 3077 h 6841"/>
              <a:gd name="T58" fmla="*/ 648 w 13588"/>
              <a:gd name="T59" fmla="*/ 2654 h 6841"/>
              <a:gd name="T60" fmla="*/ 790 w 13588"/>
              <a:gd name="T61" fmla="*/ 2235 h 6841"/>
              <a:gd name="T62" fmla="*/ 946 w 13588"/>
              <a:gd name="T63" fmla="*/ 1822 h 6841"/>
              <a:gd name="T64" fmla="*/ 1115 w 13588"/>
              <a:gd name="T65" fmla="*/ 1412 h 6841"/>
              <a:gd name="T66" fmla="*/ 1298 w 13588"/>
              <a:gd name="T67" fmla="*/ 1009 h 6841"/>
              <a:gd name="T68" fmla="*/ 1494 w 13588"/>
              <a:gd name="T69" fmla="*/ 611 h 6841"/>
              <a:gd name="T70" fmla="*/ 1704 w 13588"/>
              <a:gd name="T71" fmla="*/ 219 h 6841"/>
              <a:gd name="T72" fmla="*/ 1842 w 13588"/>
              <a:gd name="T73" fmla="*/ 3 h 6841"/>
              <a:gd name="T74" fmla="*/ 13560 w 13588"/>
              <a:gd name="T75" fmla="*/ 6752 h 6841"/>
              <a:gd name="T76" fmla="*/ 13536 w 13588"/>
              <a:gd name="T77" fmla="*/ 6841 h 6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88" h="6841">
                <a:moveTo>
                  <a:pt x="13536" y="6745"/>
                </a:moveTo>
                <a:lnTo>
                  <a:pt x="13512" y="6835"/>
                </a:lnTo>
                <a:lnTo>
                  <a:pt x="1831" y="91"/>
                </a:lnTo>
                <a:lnTo>
                  <a:pt x="1897" y="73"/>
                </a:lnTo>
                <a:lnTo>
                  <a:pt x="1787" y="266"/>
                </a:lnTo>
                <a:lnTo>
                  <a:pt x="1682" y="460"/>
                </a:lnTo>
                <a:lnTo>
                  <a:pt x="1580" y="656"/>
                </a:lnTo>
                <a:lnTo>
                  <a:pt x="1480" y="853"/>
                </a:lnTo>
                <a:lnTo>
                  <a:pt x="1385" y="1051"/>
                </a:lnTo>
                <a:lnTo>
                  <a:pt x="1292" y="1251"/>
                </a:lnTo>
                <a:lnTo>
                  <a:pt x="1203" y="1451"/>
                </a:lnTo>
                <a:lnTo>
                  <a:pt x="1117" y="1654"/>
                </a:lnTo>
                <a:lnTo>
                  <a:pt x="1035" y="1858"/>
                </a:lnTo>
                <a:lnTo>
                  <a:pt x="956" y="2063"/>
                </a:lnTo>
                <a:lnTo>
                  <a:pt x="881" y="2268"/>
                </a:lnTo>
                <a:lnTo>
                  <a:pt x="808" y="2476"/>
                </a:lnTo>
                <a:lnTo>
                  <a:pt x="740" y="2684"/>
                </a:lnTo>
                <a:lnTo>
                  <a:pt x="674" y="2894"/>
                </a:lnTo>
                <a:lnTo>
                  <a:pt x="612" y="3104"/>
                </a:lnTo>
                <a:lnTo>
                  <a:pt x="554" y="3315"/>
                </a:lnTo>
                <a:lnTo>
                  <a:pt x="499" y="3527"/>
                </a:lnTo>
                <a:lnTo>
                  <a:pt x="447" y="3741"/>
                </a:lnTo>
                <a:lnTo>
                  <a:pt x="399" y="3955"/>
                </a:lnTo>
                <a:lnTo>
                  <a:pt x="354" y="4170"/>
                </a:lnTo>
                <a:lnTo>
                  <a:pt x="314" y="4385"/>
                </a:lnTo>
                <a:lnTo>
                  <a:pt x="276" y="4602"/>
                </a:lnTo>
                <a:lnTo>
                  <a:pt x="242" y="4818"/>
                </a:lnTo>
                <a:lnTo>
                  <a:pt x="212" y="5036"/>
                </a:lnTo>
                <a:lnTo>
                  <a:pt x="185" y="5254"/>
                </a:lnTo>
                <a:lnTo>
                  <a:pt x="161" y="5473"/>
                </a:lnTo>
                <a:lnTo>
                  <a:pt x="141" y="5692"/>
                </a:lnTo>
                <a:lnTo>
                  <a:pt x="125" y="5912"/>
                </a:lnTo>
                <a:lnTo>
                  <a:pt x="112" y="6132"/>
                </a:lnTo>
                <a:lnTo>
                  <a:pt x="103" y="6352"/>
                </a:lnTo>
                <a:lnTo>
                  <a:pt x="98" y="6573"/>
                </a:lnTo>
                <a:lnTo>
                  <a:pt x="96" y="6794"/>
                </a:lnTo>
                <a:lnTo>
                  <a:pt x="48" y="6745"/>
                </a:lnTo>
                <a:lnTo>
                  <a:pt x="13536" y="6745"/>
                </a:lnTo>
                <a:close/>
                <a:moveTo>
                  <a:pt x="48" y="6841"/>
                </a:moveTo>
                <a:cubicBezTo>
                  <a:pt x="35" y="6841"/>
                  <a:pt x="23" y="6836"/>
                  <a:pt x="14" y="6827"/>
                </a:cubicBezTo>
                <a:cubicBezTo>
                  <a:pt x="5" y="6818"/>
                  <a:pt x="0" y="6806"/>
                  <a:pt x="0" y="6793"/>
                </a:cubicBezTo>
                <a:lnTo>
                  <a:pt x="2" y="6570"/>
                </a:lnTo>
                <a:lnTo>
                  <a:pt x="8" y="6348"/>
                </a:lnTo>
                <a:lnTo>
                  <a:pt x="17" y="6126"/>
                </a:lnTo>
                <a:lnTo>
                  <a:pt x="29" y="5904"/>
                </a:lnTo>
                <a:lnTo>
                  <a:pt x="46" y="5683"/>
                </a:lnTo>
                <a:lnTo>
                  <a:pt x="66" y="5462"/>
                </a:lnTo>
                <a:lnTo>
                  <a:pt x="89" y="5242"/>
                </a:lnTo>
                <a:lnTo>
                  <a:pt x="116" y="5023"/>
                </a:lnTo>
                <a:lnTo>
                  <a:pt x="147" y="4804"/>
                </a:lnTo>
                <a:lnTo>
                  <a:pt x="181" y="4585"/>
                </a:lnTo>
                <a:lnTo>
                  <a:pt x="219" y="4367"/>
                </a:lnTo>
                <a:lnTo>
                  <a:pt x="260" y="4150"/>
                </a:lnTo>
                <a:lnTo>
                  <a:pt x="306" y="3934"/>
                </a:lnTo>
                <a:lnTo>
                  <a:pt x="354" y="3718"/>
                </a:lnTo>
                <a:lnTo>
                  <a:pt x="406" y="3503"/>
                </a:lnTo>
                <a:lnTo>
                  <a:pt x="461" y="3290"/>
                </a:lnTo>
                <a:lnTo>
                  <a:pt x="520" y="3077"/>
                </a:lnTo>
                <a:lnTo>
                  <a:pt x="583" y="2865"/>
                </a:lnTo>
                <a:lnTo>
                  <a:pt x="648" y="2654"/>
                </a:lnTo>
                <a:lnTo>
                  <a:pt x="718" y="2444"/>
                </a:lnTo>
                <a:lnTo>
                  <a:pt x="790" y="2235"/>
                </a:lnTo>
                <a:lnTo>
                  <a:pt x="866" y="2028"/>
                </a:lnTo>
                <a:lnTo>
                  <a:pt x="946" y="1822"/>
                </a:lnTo>
                <a:lnTo>
                  <a:pt x="1029" y="1617"/>
                </a:lnTo>
                <a:lnTo>
                  <a:pt x="1115" y="1412"/>
                </a:lnTo>
                <a:lnTo>
                  <a:pt x="1205" y="1210"/>
                </a:lnTo>
                <a:lnTo>
                  <a:pt x="1298" y="1009"/>
                </a:lnTo>
                <a:lnTo>
                  <a:pt x="1395" y="809"/>
                </a:lnTo>
                <a:lnTo>
                  <a:pt x="1494" y="611"/>
                </a:lnTo>
                <a:lnTo>
                  <a:pt x="1597" y="414"/>
                </a:lnTo>
                <a:lnTo>
                  <a:pt x="1704" y="219"/>
                </a:lnTo>
                <a:lnTo>
                  <a:pt x="1813" y="26"/>
                </a:lnTo>
                <a:cubicBezTo>
                  <a:pt x="1820" y="15"/>
                  <a:pt x="1830" y="7"/>
                  <a:pt x="1842" y="3"/>
                </a:cubicBezTo>
                <a:cubicBezTo>
                  <a:pt x="1855" y="0"/>
                  <a:pt x="1868" y="2"/>
                  <a:pt x="1879" y="8"/>
                </a:cubicBezTo>
                <a:lnTo>
                  <a:pt x="13560" y="6752"/>
                </a:lnTo>
                <a:cubicBezTo>
                  <a:pt x="13579" y="6763"/>
                  <a:pt x="13588" y="6785"/>
                  <a:pt x="13583" y="6806"/>
                </a:cubicBezTo>
                <a:cubicBezTo>
                  <a:pt x="13577" y="6827"/>
                  <a:pt x="13558" y="6841"/>
                  <a:pt x="13536" y="6841"/>
                </a:cubicBezTo>
                <a:lnTo>
                  <a:pt x="48" y="6841"/>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40" name="Freeform 25"/>
          <p:cNvSpPr/>
          <p:nvPr/>
        </p:nvSpPr>
        <p:spPr bwMode="auto">
          <a:xfrm>
            <a:off x="4602576" y="1936108"/>
            <a:ext cx="1492892" cy="1492892"/>
          </a:xfrm>
          <a:custGeom>
            <a:avLst/>
            <a:gdLst>
              <a:gd name="T0" fmla="*/ 11681 w 11681"/>
              <a:gd name="T1" fmla="*/ 11681 h 11681"/>
              <a:gd name="T2" fmla="*/ 4937 w 11681"/>
              <a:gd name="T3" fmla="*/ 0 h 11681"/>
              <a:gd name="T4" fmla="*/ 0 w 11681"/>
              <a:gd name="T5" fmla="*/ 4937 h 11681"/>
              <a:gd name="T6" fmla="*/ 11681 w 11681"/>
              <a:gd name="T7" fmla="*/ 11681 h 11681"/>
            </a:gdLst>
            <a:ahLst/>
            <a:cxnLst>
              <a:cxn ang="0">
                <a:pos x="T0" y="T1"/>
              </a:cxn>
              <a:cxn ang="0">
                <a:pos x="T2" y="T3"/>
              </a:cxn>
              <a:cxn ang="0">
                <a:pos x="T4" y="T5"/>
              </a:cxn>
              <a:cxn ang="0">
                <a:pos x="T6" y="T7"/>
              </a:cxn>
            </a:cxnLst>
            <a:rect l="0" t="0" r="r" b="b"/>
            <a:pathLst>
              <a:path w="11681" h="11681">
                <a:moveTo>
                  <a:pt x="11681" y="11681"/>
                </a:moveTo>
                <a:lnTo>
                  <a:pt x="4937" y="0"/>
                </a:lnTo>
                <a:cubicBezTo>
                  <a:pt x="2886" y="1184"/>
                  <a:pt x="1184" y="2886"/>
                  <a:pt x="0" y="4937"/>
                </a:cubicBezTo>
                <a:lnTo>
                  <a:pt x="11681" y="11681"/>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41" name="Freeform 26"/>
          <p:cNvSpPr>
            <a:spLocks noEditPoints="1"/>
          </p:cNvSpPr>
          <p:nvPr/>
        </p:nvSpPr>
        <p:spPr bwMode="auto">
          <a:xfrm>
            <a:off x="4596187" y="1929719"/>
            <a:ext cx="1505670" cy="1505670"/>
          </a:xfrm>
          <a:custGeom>
            <a:avLst/>
            <a:gdLst>
              <a:gd name="T0" fmla="*/ 11755 w 11784"/>
              <a:gd name="T1" fmla="*/ 11690 h 11784"/>
              <a:gd name="T2" fmla="*/ 11690 w 11784"/>
              <a:gd name="T3" fmla="*/ 11755 h 11784"/>
              <a:gd name="T4" fmla="*/ 4946 w 11784"/>
              <a:gd name="T5" fmla="*/ 74 h 11784"/>
              <a:gd name="T6" fmla="*/ 5012 w 11784"/>
              <a:gd name="T7" fmla="*/ 91 h 11784"/>
              <a:gd name="T8" fmla="*/ 4820 w 11784"/>
              <a:gd name="T9" fmla="*/ 204 h 11784"/>
              <a:gd name="T10" fmla="*/ 4632 w 11784"/>
              <a:gd name="T11" fmla="*/ 319 h 11784"/>
              <a:gd name="T12" fmla="*/ 4261 w 11784"/>
              <a:gd name="T13" fmla="*/ 558 h 11784"/>
              <a:gd name="T14" fmla="*/ 3899 w 11784"/>
              <a:gd name="T15" fmla="*/ 809 h 11784"/>
              <a:gd name="T16" fmla="*/ 3546 w 11784"/>
              <a:gd name="T17" fmla="*/ 1071 h 11784"/>
              <a:gd name="T18" fmla="*/ 3202 w 11784"/>
              <a:gd name="T19" fmla="*/ 1344 h 11784"/>
              <a:gd name="T20" fmla="*/ 2867 w 11784"/>
              <a:gd name="T21" fmla="*/ 1629 h 11784"/>
              <a:gd name="T22" fmla="*/ 2542 w 11784"/>
              <a:gd name="T23" fmla="*/ 1923 h 11784"/>
              <a:gd name="T24" fmla="*/ 2227 w 11784"/>
              <a:gd name="T25" fmla="*/ 2228 h 11784"/>
              <a:gd name="T26" fmla="*/ 1922 w 11784"/>
              <a:gd name="T27" fmla="*/ 2543 h 11784"/>
              <a:gd name="T28" fmla="*/ 1628 w 11784"/>
              <a:gd name="T29" fmla="*/ 2868 h 11784"/>
              <a:gd name="T30" fmla="*/ 1343 w 11784"/>
              <a:gd name="T31" fmla="*/ 3203 h 11784"/>
              <a:gd name="T32" fmla="*/ 1070 w 11784"/>
              <a:gd name="T33" fmla="*/ 3547 h 11784"/>
              <a:gd name="T34" fmla="*/ 808 w 11784"/>
              <a:gd name="T35" fmla="*/ 3900 h 11784"/>
              <a:gd name="T36" fmla="*/ 557 w 11784"/>
              <a:gd name="T37" fmla="*/ 4262 h 11784"/>
              <a:gd name="T38" fmla="*/ 318 w 11784"/>
              <a:gd name="T39" fmla="*/ 4633 h 11784"/>
              <a:gd name="T40" fmla="*/ 203 w 11784"/>
              <a:gd name="T41" fmla="*/ 4821 h 11784"/>
              <a:gd name="T42" fmla="*/ 91 w 11784"/>
              <a:gd name="T43" fmla="*/ 5012 h 11784"/>
              <a:gd name="T44" fmla="*/ 74 w 11784"/>
              <a:gd name="T45" fmla="*/ 4946 h 11784"/>
              <a:gd name="T46" fmla="*/ 11755 w 11784"/>
              <a:gd name="T47" fmla="*/ 11690 h 11784"/>
              <a:gd name="T48" fmla="*/ 26 w 11784"/>
              <a:gd name="T49" fmla="*/ 5029 h 11784"/>
              <a:gd name="T50" fmla="*/ 4 w 11784"/>
              <a:gd name="T51" fmla="*/ 5000 h 11784"/>
              <a:gd name="T52" fmla="*/ 9 w 11784"/>
              <a:gd name="T53" fmla="*/ 4963 h 11784"/>
              <a:gd name="T54" fmla="*/ 122 w 11784"/>
              <a:gd name="T55" fmla="*/ 4771 h 11784"/>
              <a:gd name="T56" fmla="*/ 238 w 11784"/>
              <a:gd name="T57" fmla="*/ 4581 h 11784"/>
              <a:gd name="T58" fmla="*/ 478 w 11784"/>
              <a:gd name="T59" fmla="*/ 4208 h 11784"/>
              <a:gd name="T60" fmla="*/ 731 w 11784"/>
              <a:gd name="T61" fmla="*/ 3843 h 11784"/>
              <a:gd name="T62" fmla="*/ 995 w 11784"/>
              <a:gd name="T63" fmla="*/ 3487 h 11784"/>
              <a:gd name="T64" fmla="*/ 1270 w 11784"/>
              <a:gd name="T65" fmla="*/ 3141 h 11784"/>
              <a:gd name="T66" fmla="*/ 1556 w 11784"/>
              <a:gd name="T67" fmla="*/ 2804 h 11784"/>
              <a:gd name="T68" fmla="*/ 1853 w 11784"/>
              <a:gd name="T69" fmla="*/ 2477 h 11784"/>
              <a:gd name="T70" fmla="*/ 2160 w 11784"/>
              <a:gd name="T71" fmla="*/ 2159 h 11784"/>
              <a:gd name="T72" fmla="*/ 2478 w 11784"/>
              <a:gd name="T73" fmla="*/ 1852 h 11784"/>
              <a:gd name="T74" fmla="*/ 2805 w 11784"/>
              <a:gd name="T75" fmla="*/ 1555 h 11784"/>
              <a:gd name="T76" fmla="*/ 3142 w 11784"/>
              <a:gd name="T77" fmla="*/ 1269 h 11784"/>
              <a:gd name="T78" fmla="*/ 3489 w 11784"/>
              <a:gd name="T79" fmla="*/ 994 h 11784"/>
              <a:gd name="T80" fmla="*/ 3844 w 11784"/>
              <a:gd name="T81" fmla="*/ 730 h 11784"/>
              <a:gd name="T82" fmla="*/ 4209 w 11784"/>
              <a:gd name="T83" fmla="*/ 478 h 11784"/>
              <a:gd name="T84" fmla="*/ 4582 w 11784"/>
              <a:gd name="T85" fmla="*/ 237 h 11784"/>
              <a:gd name="T86" fmla="*/ 4772 w 11784"/>
              <a:gd name="T87" fmla="*/ 121 h 11784"/>
              <a:gd name="T88" fmla="*/ 4963 w 11784"/>
              <a:gd name="T89" fmla="*/ 9 h 11784"/>
              <a:gd name="T90" fmla="*/ 5000 w 11784"/>
              <a:gd name="T91" fmla="*/ 4 h 11784"/>
              <a:gd name="T92" fmla="*/ 5029 w 11784"/>
              <a:gd name="T93" fmla="*/ 26 h 11784"/>
              <a:gd name="T94" fmla="*/ 11773 w 11784"/>
              <a:gd name="T95" fmla="*/ 11707 h 11784"/>
              <a:gd name="T96" fmla="*/ 11765 w 11784"/>
              <a:gd name="T97" fmla="*/ 11765 h 11784"/>
              <a:gd name="T98" fmla="*/ 11707 w 11784"/>
              <a:gd name="T99" fmla="*/ 11773 h 11784"/>
              <a:gd name="T100" fmla="*/ 26 w 11784"/>
              <a:gd name="T101" fmla="*/ 5029 h 11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84" h="11784">
                <a:moveTo>
                  <a:pt x="11755" y="11690"/>
                </a:moveTo>
                <a:lnTo>
                  <a:pt x="11690" y="11755"/>
                </a:lnTo>
                <a:lnTo>
                  <a:pt x="4946" y="74"/>
                </a:lnTo>
                <a:lnTo>
                  <a:pt x="5012" y="91"/>
                </a:lnTo>
                <a:lnTo>
                  <a:pt x="4820" y="204"/>
                </a:lnTo>
                <a:lnTo>
                  <a:pt x="4632" y="319"/>
                </a:lnTo>
                <a:lnTo>
                  <a:pt x="4261" y="558"/>
                </a:lnTo>
                <a:lnTo>
                  <a:pt x="3899" y="809"/>
                </a:lnTo>
                <a:lnTo>
                  <a:pt x="3546" y="1071"/>
                </a:lnTo>
                <a:lnTo>
                  <a:pt x="3202" y="1344"/>
                </a:lnTo>
                <a:lnTo>
                  <a:pt x="2867" y="1629"/>
                </a:lnTo>
                <a:lnTo>
                  <a:pt x="2542" y="1923"/>
                </a:lnTo>
                <a:lnTo>
                  <a:pt x="2227" y="2228"/>
                </a:lnTo>
                <a:lnTo>
                  <a:pt x="1922" y="2543"/>
                </a:lnTo>
                <a:lnTo>
                  <a:pt x="1628" y="2868"/>
                </a:lnTo>
                <a:lnTo>
                  <a:pt x="1343" y="3203"/>
                </a:lnTo>
                <a:lnTo>
                  <a:pt x="1070" y="3547"/>
                </a:lnTo>
                <a:lnTo>
                  <a:pt x="808" y="3900"/>
                </a:lnTo>
                <a:lnTo>
                  <a:pt x="557" y="4262"/>
                </a:lnTo>
                <a:lnTo>
                  <a:pt x="318" y="4633"/>
                </a:lnTo>
                <a:lnTo>
                  <a:pt x="203" y="4821"/>
                </a:lnTo>
                <a:lnTo>
                  <a:pt x="91" y="5012"/>
                </a:lnTo>
                <a:lnTo>
                  <a:pt x="74" y="4946"/>
                </a:lnTo>
                <a:lnTo>
                  <a:pt x="11755" y="11690"/>
                </a:lnTo>
                <a:close/>
                <a:moveTo>
                  <a:pt x="26" y="5029"/>
                </a:moveTo>
                <a:cubicBezTo>
                  <a:pt x="15" y="5023"/>
                  <a:pt x="7" y="5012"/>
                  <a:pt x="4" y="5000"/>
                </a:cubicBezTo>
                <a:cubicBezTo>
                  <a:pt x="0" y="4987"/>
                  <a:pt x="2" y="4974"/>
                  <a:pt x="9" y="4963"/>
                </a:cubicBezTo>
                <a:lnTo>
                  <a:pt x="122" y="4771"/>
                </a:lnTo>
                <a:lnTo>
                  <a:pt x="238" y="4581"/>
                </a:lnTo>
                <a:lnTo>
                  <a:pt x="478" y="4208"/>
                </a:lnTo>
                <a:lnTo>
                  <a:pt x="731" y="3843"/>
                </a:lnTo>
                <a:lnTo>
                  <a:pt x="995" y="3487"/>
                </a:lnTo>
                <a:lnTo>
                  <a:pt x="1270" y="3141"/>
                </a:lnTo>
                <a:lnTo>
                  <a:pt x="1556" y="2804"/>
                </a:lnTo>
                <a:lnTo>
                  <a:pt x="1853" y="2477"/>
                </a:lnTo>
                <a:lnTo>
                  <a:pt x="2160" y="2159"/>
                </a:lnTo>
                <a:lnTo>
                  <a:pt x="2478" y="1852"/>
                </a:lnTo>
                <a:lnTo>
                  <a:pt x="2805" y="1555"/>
                </a:lnTo>
                <a:lnTo>
                  <a:pt x="3142" y="1269"/>
                </a:lnTo>
                <a:lnTo>
                  <a:pt x="3489" y="994"/>
                </a:lnTo>
                <a:lnTo>
                  <a:pt x="3844" y="730"/>
                </a:lnTo>
                <a:lnTo>
                  <a:pt x="4209" y="478"/>
                </a:lnTo>
                <a:lnTo>
                  <a:pt x="4582" y="237"/>
                </a:lnTo>
                <a:lnTo>
                  <a:pt x="4772" y="121"/>
                </a:lnTo>
                <a:lnTo>
                  <a:pt x="4963" y="9"/>
                </a:lnTo>
                <a:cubicBezTo>
                  <a:pt x="4974" y="2"/>
                  <a:pt x="4987" y="0"/>
                  <a:pt x="5000" y="4"/>
                </a:cubicBezTo>
                <a:cubicBezTo>
                  <a:pt x="5012" y="7"/>
                  <a:pt x="5023" y="15"/>
                  <a:pt x="5029" y="26"/>
                </a:cubicBezTo>
                <a:lnTo>
                  <a:pt x="11773" y="11707"/>
                </a:lnTo>
                <a:cubicBezTo>
                  <a:pt x="11784" y="11726"/>
                  <a:pt x="11781" y="11750"/>
                  <a:pt x="11765" y="11765"/>
                </a:cubicBezTo>
                <a:cubicBezTo>
                  <a:pt x="11750" y="11781"/>
                  <a:pt x="11726" y="11784"/>
                  <a:pt x="11707" y="11773"/>
                </a:cubicBezTo>
                <a:lnTo>
                  <a:pt x="26" y="5029"/>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42" name="Freeform 27"/>
          <p:cNvSpPr/>
          <p:nvPr/>
        </p:nvSpPr>
        <p:spPr bwMode="auto">
          <a:xfrm>
            <a:off x="5234021" y="1705040"/>
            <a:ext cx="861448" cy="1723960"/>
          </a:xfrm>
          <a:custGeom>
            <a:avLst/>
            <a:gdLst>
              <a:gd name="T0" fmla="*/ 6744 w 6744"/>
              <a:gd name="T1" fmla="*/ 13488 h 13488"/>
              <a:gd name="T2" fmla="*/ 6744 w 6744"/>
              <a:gd name="T3" fmla="*/ 0 h 13488"/>
              <a:gd name="T4" fmla="*/ 0 w 6744"/>
              <a:gd name="T5" fmla="*/ 1807 h 13488"/>
              <a:gd name="T6" fmla="*/ 6744 w 6744"/>
              <a:gd name="T7" fmla="*/ 13488 h 13488"/>
            </a:gdLst>
            <a:ahLst/>
            <a:cxnLst>
              <a:cxn ang="0">
                <a:pos x="T0" y="T1"/>
              </a:cxn>
              <a:cxn ang="0">
                <a:pos x="T2" y="T3"/>
              </a:cxn>
              <a:cxn ang="0">
                <a:pos x="T4" y="T5"/>
              </a:cxn>
              <a:cxn ang="0">
                <a:pos x="T6" y="T7"/>
              </a:cxn>
            </a:cxnLst>
            <a:rect l="0" t="0" r="r" b="b"/>
            <a:pathLst>
              <a:path w="6744" h="13488">
                <a:moveTo>
                  <a:pt x="6744" y="13488"/>
                </a:moveTo>
                <a:lnTo>
                  <a:pt x="6744" y="0"/>
                </a:lnTo>
                <a:cubicBezTo>
                  <a:pt x="4377" y="0"/>
                  <a:pt x="2051" y="623"/>
                  <a:pt x="0" y="1807"/>
                </a:cubicBezTo>
                <a:lnTo>
                  <a:pt x="6744" y="13488"/>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43" name="Freeform 28"/>
          <p:cNvSpPr>
            <a:spLocks noEditPoints="1"/>
          </p:cNvSpPr>
          <p:nvPr/>
        </p:nvSpPr>
        <p:spPr bwMode="auto">
          <a:xfrm>
            <a:off x="5227632" y="1698651"/>
            <a:ext cx="874226" cy="1736738"/>
          </a:xfrm>
          <a:custGeom>
            <a:avLst/>
            <a:gdLst>
              <a:gd name="T0" fmla="*/ 6745 w 6841"/>
              <a:gd name="T1" fmla="*/ 13536 h 13588"/>
              <a:gd name="T2" fmla="*/ 6794 w 6841"/>
              <a:gd name="T3" fmla="*/ 96 h 13588"/>
              <a:gd name="T4" fmla="*/ 6351 w 6841"/>
              <a:gd name="T5" fmla="*/ 103 h 13588"/>
              <a:gd name="T6" fmla="*/ 5911 w 6841"/>
              <a:gd name="T7" fmla="*/ 125 h 13588"/>
              <a:gd name="T8" fmla="*/ 5472 w 6841"/>
              <a:gd name="T9" fmla="*/ 161 h 13588"/>
              <a:gd name="T10" fmla="*/ 5035 w 6841"/>
              <a:gd name="T11" fmla="*/ 212 h 13588"/>
              <a:gd name="T12" fmla="*/ 4601 w 6841"/>
              <a:gd name="T13" fmla="*/ 276 h 13588"/>
              <a:gd name="T14" fmla="*/ 4169 w 6841"/>
              <a:gd name="T15" fmla="*/ 355 h 13588"/>
              <a:gd name="T16" fmla="*/ 3740 w 6841"/>
              <a:gd name="T17" fmla="*/ 447 h 13588"/>
              <a:gd name="T18" fmla="*/ 3314 w 6841"/>
              <a:gd name="T19" fmla="*/ 554 h 13588"/>
              <a:gd name="T20" fmla="*/ 2893 w 6841"/>
              <a:gd name="T21" fmla="*/ 674 h 13588"/>
              <a:gd name="T22" fmla="*/ 2475 w 6841"/>
              <a:gd name="T23" fmla="*/ 809 h 13588"/>
              <a:gd name="T24" fmla="*/ 2062 w 6841"/>
              <a:gd name="T25" fmla="*/ 956 h 13588"/>
              <a:gd name="T26" fmla="*/ 1653 w 6841"/>
              <a:gd name="T27" fmla="*/ 1117 h 13588"/>
              <a:gd name="T28" fmla="*/ 1250 w 6841"/>
              <a:gd name="T29" fmla="*/ 1292 h 13588"/>
              <a:gd name="T30" fmla="*/ 852 w 6841"/>
              <a:gd name="T31" fmla="*/ 1481 h 13588"/>
              <a:gd name="T32" fmla="*/ 459 w 6841"/>
              <a:gd name="T33" fmla="*/ 1682 h 13588"/>
              <a:gd name="T34" fmla="*/ 73 w 6841"/>
              <a:gd name="T35" fmla="*/ 1897 h 13588"/>
              <a:gd name="T36" fmla="*/ 6835 w 6841"/>
              <a:gd name="T37" fmla="*/ 13512 h 13588"/>
              <a:gd name="T38" fmla="*/ 3 w 6841"/>
              <a:gd name="T39" fmla="*/ 1842 h 13588"/>
              <a:gd name="T40" fmla="*/ 219 w 6841"/>
              <a:gd name="T41" fmla="*/ 1703 h 13588"/>
              <a:gd name="T42" fmla="*/ 612 w 6841"/>
              <a:gd name="T43" fmla="*/ 1494 h 13588"/>
              <a:gd name="T44" fmla="*/ 1010 w 6841"/>
              <a:gd name="T45" fmla="*/ 1298 h 13588"/>
              <a:gd name="T46" fmla="*/ 1413 w 6841"/>
              <a:gd name="T47" fmla="*/ 1115 h 13588"/>
              <a:gd name="T48" fmla="*/ 1823 w 6841"/>
              <a:gd name="T49" fmla="*/ 946 h 13588"/>
              <a:gd name="T50" fmla="*/ 2236 w 6841"/>
              <a:gd name="T51" fmla="*/ 790 h 13588"/>
              <a:gd name="T52" fmla="*/ 2655 w 6841"/>
              <a:gd name="T53" fmla="*/ 648 h 13588"/>
              <a:gd name="T54" fmla="*/ 3078 w 6841"/>
              <a:gd name="T55" fmla="*/ 520 h 13588"/>
              <a:gd name="T56" fmla="*/ 3504 w 6841"/>
              <a:gd name="T57" fmla="*/ 406 h 13588"/>
              <a:gd name="T58" fmla="*/ 3935 w 6841"/>
              <a:gd name="T59" fmla="*/ 305 h 13588"/>
              <a:gd name="T60" fmla="*/ 4368 w 6841"/>
              <a:gd name="T61" fmla="*/ 219 h 13588"/>
              <a:gd name="T62" fmla="*/ 4804 w 6841"/>
              <a:gd name="T63" fmla="*/ 147 h 13588"/>
              <a:gd name="T64" fmla="*/ 5243 w 6841"/>
              <a:gd name="T65" fmla="*/ 89 h 13588"/>
              <a:gd name="T66" fmla="*/ 5684 w 6841"/>
              <a:gd name="T67" fmla="*/ 46 h 13588"/>
              <a:gd name="T68" fmla="*/ 6127 w 6841"/>
              <a:gd name="T69" fmla="*/ 17 h 13588"/>
              <a:gd name="T70" fmla="*/ 6571 w 6841"/>
              <a:gd name="T71" fmla="*/ 2 h 13588"/>
              <a:gd name="T72" fmla="*/ 6827 w 6841"/>
              <a:gd name="T73" fmla="*/ 14 h 13588"/>
              <a:gd name="T74" fmla="*/ 6841 w 6841"/>
              <a:gd name="T75" fmla="*/ 13536 h 13588"/>
              <a:gd name="T76" fmla="*/ 6752 w 6841"/>
              <a:gd name="T77" fmla="*/ 13560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1" h="13588">
                <a:moveTo>
                  <a:pt x="6835" y="13512"/>
                </a:moveTo>
                <a:lnTo>
                  <a:pt x="6745" y="13536"/>
                </a:lnTo>
                <a:lnTo>
                  <a:pt x="6745" y="48"/>
                </a:lnTo>
                <a:lnTo>
                  <a:pt x="6794" y="96"/>
                </a:lnTo>
                <a:lnTo>
                  <a:pt x="6572" y="98"/>
                </a:lnTo>
                <a:lnTo>
                  <a:pt x="6351" y="103"/>
                </a:lnTo>
                <a:lnTo>
                  <a:pt x="6131" y="112"/>
                </a:lnTo>
                <a:lnTo>
                  <a:pt x="5911" y="125"/>
                </a:lnTo>
                <a:lnTo>
                  <a:pt x="5691" y="141"/>
                </a:lnTo>
                <a:lnTo>
                  <a:pt x="5472" y="161"/>
                </a:lnTo>
                <a:lnTo>
                  <a:pt x="5253" y="185"/>
                </a:lnTo>
                <a:lnTo>
                  <a:pt x="5035" y="212"/>
                </a:lnTo>
                <a:lnTo>
                  <a:pt x="4818" y="242"/>
                </a:lnTo>
                <a:lnTo>
                  <a:pt x="4601" y="276"/>
                </a:lnTo>
                <a:lnTo>
                  <a:pt x="4384" y="314"/>
                </a:lnTo>
                <a:lnTo>
                  <a:pt x="4169" y="355"/>
                </a:lnTo>
                <a:lnTo>
                  <a:pt x="3954" y="399"/>
                </a:lnTo>
                <a:lnTo>
                  <a:pt x="3740" y="447"/>
                </a:lnTo>
                <a:lnTo>
                  <a:pt x="3527" y="499"/>
                </a:lnTo>
                <a:lnTo>
                  <a:pt x="3314" y="554"/>
                </a:lnTo>
                <a:lnTo>
                  <a:pt x="3103" y="612"/>
                </a:lnTo>
                <a:lnTo>
                  <a:pt x="2893" y="674"/>
                </a:lnTo>
                <a:lnTo>
                  <a:pt x="2684" y="740"/>
                </a:lnTo>
                <a:lnTo>
                  <a:pt x="2475" y="809"/>
                </a:lnTo>
                <a:lnTo>
                  <a:pt x="2268" y="881"/>
                </a:lnTo>
                <a:lnTo>
                  <a:pt x="2062" y="956"/>
                </a:lnTo>
                <a:lnTo>
                  <a:pt x="1857" y="1035"/>
                </a:lnTo>
                <a:lnTo>
                  <a:pt x="1653" y="1117"/>
                </a:lnTo>
                <a:lnTo>
                  <a:pt x="1451" y="1203"/>
                </a:lnTo>
                <a:lnTo>
                  <a:pt x="1250" y="1292"/>
                </a:lnTo>
                <a:lnTo>
                  <a:pt x="1050" y="1385"/>
                </a:lnTo>
                <a:lnTo>
                  <a:pt x="852" y="1481"/>
                </a:lnTo>
                <a:lnTo>
                  <a:pt x="655" y="1580"/>
                </a:lnTo>
                <a:lnTo>
                  <a:pt x="459" y="1682"/>
                </a:lnTo>
                <a:lnTo>
                  <a:pt x="265" y="1788"/>
                </a:lnTo>
                <a:lnTo>
                  <a:pt x="73" y="1897"/>
                </a:lnTo>
                <a:lnTo>
                  <a:pt x="91" y="1831"/>
                </a:lnTo>
                <a:lnTo>
                  <a:pt x="6835" y="13512"/>
                </a:lnTo>
                <a:close/>
                <a:moveTo>
                  <a:pt x="8" y="1879"/>
                </a:moveTo>
                <a:cubicBezTo>
                  <a:pt x="2" y="1868"/>
                  <a:pt x="0" y="1855"/>
                  <a:pt x="3" y="1842"/>
                </a:cubicBezTo>
                <a:cubicBezTo>
                  <a:pt x="7" y="1830"/>
                  <a:pt x="15" y="1820"/>
                  <a:pt x="26" y="1813"/>
                </a:cubicBezTo>
                <a:lnTo>
                  <a:pt x="219" y="1703"/>
                </a:lnTo>
                <a:lnTo>
                  <a:pt x="415" y="1597"/>
                </a:lnTo>
                <a:lnTo>
                  <a:pt x="612" y="1494"/>
                </a:lnTo>
                <a:lnTo>
                  <a:pt x="810" y="1394"/>
                </a:lnTo>
                <a:lnTo>
                  <a:pt x="1010" y="1298"/>
                </a:lnTo>
                <a:lnTo>
                  <a:pt x="1211" y="1205"/>
                </a:lnTo>
                <a:lnTo>
                  <a:pt x="1413" y="1115"/>
                </a:lnTo>
                <a:lnTo>
                  <a:pt x="1618" y="1028"/>
                </a:lnTo>
                <a:lnTo>
                  <a:pt x="1823" y="946"/>
                </a:lnTo>
                <a:lnTo>
                  <a:pt x="2029" y="866"/>
                </a:lnTo>
                <a:lnTo>
                  <a:pt x="2236" y="790"/>
                </a:lnTo>
                <a:lnTo>
                  <a:pt x="2445" y="717"/>
                </a:lnTo>
                <a:lnTo>
                  <a:pt x="2655" y="648"/>
                </a:lnTo>
                <a:lnTo>
                  <a:pt x="2866" y="582"/>
                </a:lnTo>
                <a:lnTo>
                  <a:pt x="3078" y="520"/>
                </a:lnTo>
                <a:lnTo>
                  <a:pt x="3290" y="461"/>
                </a:lnTo>
                <a:lnTo>
                  <a:pt x="3504" y="406"/>
                </a:lnTo>
                <a:lnTo>
                  <a:pt x="3719" y="354"/>
                </a:lnTo>
                <a:lnTo>
                  <a:pt x="3935" y="305"/>
                </a:lnTo>
                <a:lnTo>
                  <a:pt x="4151" y="260"/>
                </a:lnTo>
                <a:lnTo>
                  <a:pt x="4368" y="219"/>
                </a:lnTo>
                <a:lnTo>
                  <a:pt x="4586" y="181"/>
                </a:lnTo>
                <a:lnTo>
                  <a:pt x="4804" y="147"/>
                </a:lnTo>
                <a:lnTo>
                  <a:pt x="5024" y="116"/>
                </a:lnTo>
                <a:lnTo>
                  <a:pt x="5243" y="89"/>
                </a:lnTo>
                <a:lnTo>
                  <a:pt x="5463" y="66"/>
                </a:lnTo>
                <a:lnTo>
                  <a:pt x="5684" y="46"/>
                </a:lnTo>
                <a:lnTo>
                  <a:pt x="5905" y="29"/>
                </a:lnTo>
                <a:lnTo>
                  <a:pt x="6127" y="17"/>
                </a:lnTo>
                <a:lnTo>
                  <a:pt x="6349" y="7"/>
                </a:lnTo>
                <a:lnTo>
                  <a:pt x="6571" y="2"/>
                </a:lnTo>
                <a:lnTo>
                  <a:pt x="6793" y="0"/>
                </a:lnTo>
                <a:cubicBezTo>
                  <a:pt x="6806" y="0"/>
                  <a:pt x="6818" y="5"/>
                  <a:pt x="6827" y="14"/>
                </a:cubicBezTo>
                <a:cubicBezTo>
                  <a:pt x="6836" y="23"/>
                  <a:pt x="6841" y="35"/>
                  <a:pt x="6841" y="48"/>
                </a:cubicBezTo>
                <a:lnTo>
                  <a:pt x="6841" y="13536"/>
                </a:lnTo>
                <a:cubicBezTo>
                  <a:pt x="6841" y="13558"/>
                  <a:pt x="6827" y="13577"/>
                  <a:pt x="6806" y="13583"/>
                </a:cubicBezTo>
                <a:cubicBezTo>
                  <a:pt x="6785" y="13588"/>
                  <a:pt x="6763" y="13579"/>
                  <a:pt x="6752" y="13560"/>
                </a:cubicBezTo>
                <a:lnTo>
                  <a:pt x="8" y="1879"/>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图示 11"/>
          <p:cNvGraphicFramePr/>
          <p:nvPr/>
        </p:nvGraphicFramePr>
        <p:xfrm>
          <a:off x="655081" y="1844034"/>
          <a:ext cx="11160867" cy="452431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8" name="文本框 19"/>
          <p:cNvSpPr txBox="1"/>
          <p:nvPr/>
        </p:nvSpPr>
        <p:spPr>
          <a:xfrm>
            <a:off x="4835287" y="928046"/>
            <a:ext cx="4854624" cy="368300"/>
          </a:xfrm>
          <a:prstGeom prst="rect">
            <a:avLst/>
          </a:prstGeom>
          <a:noFill/>
        </p:spPr>
        <p:txBody>
          <a:bodyPr wrap="square" rtlCol="0">
            <a:spAutoFit/>
          </a:bodyPr>
          <a:lstStyle/>
          <a:p>
            <a:r>
              <a:rPr lang="zh-CN" altLang="en-US" b="1" dirty="0"/>
              <a:t>第一节   概述</a:t>
            </a:r>
            <a:endParaRPr lang="zh-CN" altLang="en-US" b="1" dirty="0"/>
          </a:p>
        </p:txBody>
      </p:sp>
      <p:sp>
        <p:nvSpPr>
          <p:cNvPr id="13" name="文本框 12"/>
          <p:cNvSpPr txBox="1"/>
          <p:nvPr/>
        </p:nvSpPr>
        <p:spPr>
          <a:xfrm>
            <a:off x="914400" y="1593456"/>
            <a:ext cx="6151418" cy="369332"/>
          </a:xfrm>
          <a:prstGeom prst="rect">
            <a:avLst/>
          </a:prstGeom>
          <a:noFill/>
        </p:spPr>
        <p:txBody>
          <a:bodyPr wrap="square">
            <a:spAutoFit/>
          </a:bodyPr>
          <a:lstStyle/>
          <a:p>
            <a:r>
              <a:rPr lang="zh-CN" altLang="en-US" b="1" dirty="0"/>
              <a:t>一、合同法的基本原则</a:t>
            </a:r>
            <a:endParaRPr lang="zh-CN" altLang="en-US" b="1" dirty="0"/>
          </a:p>
        </p:txBody>
      </p:sp>
    </p:spTree>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628650" y="1431325"/>
            <a:ext cx="11111118" cy="5078313"/>
          </a:xfrm>
          <a:prstGeom prst="rect">
            <a:avLst/>
          </a:prstGeom>
        </p:spPr>
        <p:txBody>
          <a:bodyPr wrap="square">
            <a:spAutoFit/>
          </a:bodyPr>
          <a:lstStyle/>
          <a:p>
            <a:r>
              <a:rPr lang="zh-CN" altLang="en-US" b="1" dirty="0"/>
              <a:t>一、合同的</a:t>
            </a:r>
            <a:r>
              <a:rPr lang="zh-CN" altLang="en-US" b="1" dirty="0">
                <a:sym typeface="+mn-ea"/>
              </a:rPr>
              <a:t>订立主体</a:t>
            </a:r>
            <a:endParaRPr lang="zh-CN" altLang="en-US" b="1" dirty="0"/>
          </a:p>
          <a:p>
            <a:r>
              <a:rPr lang="zh-CN" altLang="en-US" b="1" dirty="0"/>
              <a:t>1. </a:t>
            </a:r>
            <a:r>
              <a:rPr lang="en-US" altLang="zh-CN" b="1" dirty="0"/>
              <a:t> </a:t>
            </a:r>
            <a:r>
              <a:rPr lang="zh-CN" altLang="en-US" b="1" dirty="0"/>
              <a:t>合同订立的当事人及订约资格 </a:t>
            </a:r>
            <a:endParaRPr lang="en-US" altLang="zh-CN" b="1" dirty="0"/>
          </a:p>
          <a:p>
            <a:pPr indent="457200"/>
            <a:r>
              <a:rPr lang="en-US" altLang="zh-CN" sz="1600" dirty="0"/>
              <a:t>《</a:t>
            </a:r>
            <a:r>
              <a:rPr lang="zh-CN" altLang="en-US" sz="1600" dirty="0"/>
              <a:t>合同法</a:t>
            </a:r>
            <a:r>
              <a:rPr lang="en-US" altLang="zh-CN" sz="1600" dirty="0"/>
              <a:t>》</a:t>
            </a:r>
            <a:r>
              <a:rPr lang="zh-CN" altLang="en-US" sz="1600" dirty="0"/>
              <a:t>第</a:t>
            </a:r>
            <a:r>
              <a:rPr lang="en-US" altLang="zh-CN" sz="1600" dirty="0"/>
              <a:t>2</a:t>
            </a:r>
            <a:r>
              <a:rPr lang="zh-CN" altLang="en-US" sz="1600" dirty="0"/>
              <a:t>条规定了合同订立的当事人包括自然人、法人和其他组 织。第 </a:t>
            </a:r>
            <a:r>
              <a:rPr lang="en-US" altLang="zh-CN" sz="1600" dirty="0"/>
              <a:t>9 </a:t>
            </a:r>
            <a:r>
              <a:rPr lang="zh-CN" altLang="en-US" sz="1600" dirty="0"/>
              <a:t>条规定，当事人订立合同，应当具有相应的民事权利能力和民事行为能力。</a:t>
            </a:r>
            <a:endParaRPr lang="en-US" altLang="zh-CN" sz="1600" dirty="0"/>
          </a:p>
          <a:p>
            <a:r>
              <a:rPr lang="en-US" altLang="zh-CN" b="1" dirty="0"/>
              <a:t>2. </a:t>
            </a:r>
            <a:r>
              <a:rPr lang="zh-CN" altLang="en-US" b="1" dirty="0"/>
              <a:t>民事权利能力与民事行为能力 </a:t>
            </a:r>
            <a:endParaRPr lang="en-US" altLang="zh-CN" b="1" dirty="0"/>
          </a:p>
          <a:p>
            <a:pPr indent="457200"/>
            <a:r>
              <a:rPr lang="zh-CN" altLang="en-US" sz="1600" dirty="0"/>
              <a:t>（</a:t>
            </a:r>
            <a:r>
              <a:rPr lang="en-US" altLang="zh-CN" sz="1600" dirty="0"/>
              <a:t>1</a:t>
            </a:r>
            <a:r>
              <a:rPr lang="zh-CN" altLang="en-US" sz="1600" dirty="0"/>
              <a:t>）民事权利能力</a:t>
            </a:r>
            <a:endParaRPr lang="en-US" altLang="zh-CN" sz="1600" dirty="0"/>
          </a:p>
          <a:p>
            <a:pPr indent="457200"/>
            <a:r>
              <a:rPr lang="en-US" altLang="zh-CN" sz="1600" dirty="0"/>
              <a:t>《</a:t>
            </a:r>
            <a:r>
              <a:rPr lang="zh-CN" altLang="en-US" sz="1600" dirty="0"/>
              <a:t>民法总则</a:t>
            </a:r>
            <a:r>
              <a:rPr lang="en-US" altLang="zh-CN" sz="1600" dirty="0"/>
              <a:t>》</a:t>
            </a:r>
            <a:r>
              <a:rPr lang="zh-CN" altLang="en-US" sz="1600" dirty="0"/>
              <a:t>第 </a:t>
            </a:r>
            <a:r>
              <a:rPr lang="en-US" altLang="zh-CN" sz="1600" dirty="0"/>
              <a:t>13 </a:t>
            </a:r>
            <a:r>
              <a:rPr lang="zh-CN" altLang="en-US" sz="1600" dirty="0"/>
              <a:t>条规定，自然人从出生时起到死亡时止，具有民事权利能力，依法享有民事权利，承担民事义务。</a:t>
            </a:r>
            <a:endParaRPr lang="en-US" altLang="zh-CN" sz="1600" dirty="0"/>
          </a:p>
          <a:p>
            <a:pPr indent="457200"/>
            <a:r>
              <a:rPr lang="zh-CN" altLang="en-US" sz="1600" dirty="0"/>
              <a:t>第</a:t>
            </a:r>
            <a:r>
              <a:rPr lang="en-US" altLang="zh-CN" sz="1600" dirty="0"/>
              <a:t>14</a:t>
            </a:r>
            <a:r>
              <a:rPr lang="zh-CN" altLang="en-US" sz="1600" dirty="0"/>
              <a:t>条规定，自然人的民事权利能力一律平等。</a:t>
            </a:r>
            <a:endParaRPr lang="en-US" altLang="zh-CN" sz="1600" dirty="0"/>
          </a:p>
          <a:p>
            <a:pPr indent="457200"/>
            <a:r>
              <a:rPr lang="zh-CN" altLang="en-US" sz="1600" dirty="0"/>
              <a:t>第 </a:t>
            </a:r>
            <a:r>
              <a:rPr lang="en-US" altLang="zh-CN" sz="1600" dirty="0"/>
              <a:t>59 </a:t>
            </a:r>
            <a:r>
              <a:rPr lang="zh-CN" altLang="en-US" sz="1600" dirty="0"/>
              <a:t>条规定，法人的民事权利能力，从法人成立时产生，到法人终止时消灭。 </a:t>
            </a:r>
            <a:endParaRPr lang="en-US" altLang="zh-CN" sz="1600" dirty="0"/>
          </a:p>
          <a:p>
            <a:pPr indent="457200"/>
            <a:r>
              <a:rPr lang="zh-CN" altLang="en-US" sz="1600" dirty="0"/>
              <a:t>（</a:t>
            </a:r>
            <a:r>
              <a:rPr lang="en-US" altLang="zh-CN" sz="1600" dirty="0"/>
              <a:t>2</a:t>
            </a:r>
            <a:r>
              <a:rPr lang="zh-CN" altLang="en-US" sz="1600" dirty="0"/>
              <a:t>）民事行为能力</a:t>
            </a:r>
            <a:endParaRPr lang="en-US" altLang="zh-CN" sz="1600" dirty="0"/>
          </a:p>
          <a:p>
            <a:pPr indent="457200"/>
            <a:r>
              <a:rPr lang="zh-CN" altLang="en-US" sz="1600" dirty="0"/>
              <a:t>根据我国</a:t>
            </a:r>
            <a:r>
              <a:rPr lang="en-US" altLang="zh-CN" sz="1600" dirty="0"/>
              <a:t>《</a:t>
            </a:r>
            <a:r>
              <a:rPr lang="zh-CN" altLang="en-US" sz="1600" dirty="0"/>
              <a:t>民法总则</a:t>
            </a:r>
            <a:r>
              <a:rPr lang="en-US" altLang="zh-CN" sz="1600" dirty="0"/>
              <a:t>》</a:t>
            </a:r>
            <a:r>
              <a:rPr lang="zh-CN" altLang="en-US" sz="1600" dirty="0"/>
              <a:t>的规定，自然人的民 事行为能力分为三种情况：</a:t>
            </a:r>
            <a:endParaRPr lang="en-US" altLang="zh-CN" sz="1600" dirty="0"/>
          </a:p>
          <a:p>
            <a:pPr indent="457200"/>
            <a:r>
              <a:rPr lang="zh-CN" altLang="en-US" sz="1600" dirty="0"/>
              <a:t> ①完全民事行为能力人。②限制民事行为能力人。③无民事行为能力人。</a:t>
            </a:r>
            <a:endParaRPr lang="en-US" altLang="zh-CN" sz="1600" dirty="0"/>
          </a:p>
          <a:p>
            <a:r>
              <a:rPr lang="en-US" altLang="zh-CN" b="1" dirty="0"/>
              <a:t>3. </a:t>
            </a:r>
            <a:r>
              <a:rPr lang="zh-CN" altLang="en-US" b="1" dirty="0"/>
              <a:t>委托代订合同 </a:t>
            </a:r>
            <a:endParaRPr lang="en-US" altLang="zh-CN" b="1" dirty="0"/>
          </a:p>
          <a:p>
            <a:pPr indent="457200"/>
            <a:r>
              <a:rPr lang="en-US" altLang="zh-CN" sz="1600" dirty="0"/>
              <a:t>《</a:t>
            </a:r>
            <a:r>
              <a:rPr lang="zh-CN" altLang="en-US" sz="1600" dirty="0"/>
              <a:t>合同法</a:t>
            </a:r>
            <a:r>
              <a:rPr lang="en-US" altLang="zh-CN" sz="1600" dirty="0"/>
              <a:t>》</a:t>
            </a:r>
            <a:r>
              <a:rPr lang="zh-CN" altLang="en-US" sz="1600" dirty="0"/>
              <a:t>第</a:t>
            </a:r>
            <a:r>
              <a:rPr lang="en-US" altLang="zh-CN" sz="1600" dirty="0"/>
              <a:t>9</a:t>
            </a:r>
            <a:r>
              <a:rPr lang="zh-CN" altLang="en-US" sz="1600" dirty="0"/>
              <a:t>条规定，当事人可以依法委托代理人订立合同。</a:t>
            </a:r>
            <a:endParaRPr lang="en-US" altLang="zh-CN" sz="1600" dirty="0"/>
          </a:p>
          <a:p>
            <a:endParaRPr lang="en-US" altLang="zh-CN" dirty="0"/>
          </a:p>
          <a:p>
            <a:r>
              <a:rPr lang="zh-CN" altLang="en-US" b="1" dirty="0"/>
              <a:t>二、合同订立的形式</a:t>
            </a:r>
            <a:endParaRPr lang="zh-CN" altLang="en-US" b="1" dirty="0"/>
          </a:p>
          <a:p>
            <a:r>
              <a:rPr lang="en-US" altLang="zh-CN" b="1" dirty="0"/>
              <a:t>1.</a:t>
            </a:r>
            <a:r>
              <a:rPr lang="zh-CN" altLang="en-US" b="1" dirty="0"/>
              <a:t>口头形式</a:t>
            </a:r>
            <a:endParaRPr lang="zh-CN" altLang="en-US" b="1" dirty="0"/>
          </a:p>
          <a:p>
            <a:r>
              <a:rPr lang="en-US" altLang="zh-CN" b="1" dirty="0"/>
              <a:t>2.</a:t>
            </a:r>
            <a:r>
              <a:rPr lang="zh-CN" altLang="en-US" b="1" dirty="0"/>
              <a:t>书面形式</a:t>
            </a:r>
            <a:endParaRPr lang="zh-CN" altLang="en-US" b="1" dirty="0"/>
          </a:p>
          <a:p>
            <a:r>
              <a:rPr lang="en-US" altLang="zh-CN" b="1" dirty="0"/>
              <a:t>3.</a:t>
            </a:r>
            <a:r>
              <a:rPr lang="zh-CN" altLang="en-US" b="1" dirty="0"/>
              <a:t>其他形式</a:t>
            </a:r>
            <a:endParaRPr lang="zh-CN" altLang="en-US" b="1" dirty="0"/>
          </a:p>
        </p:txBody>
      </p:sp>
      <p:sp>
        <p:nvSpPr>
          <p:cNvPr id="8" name="文本框 19"/>
          <p:cNvSpPr txBox="1"/>
          <p:nvPr/>
        </p:nvSpPr>
        <p:spPr>
          <a:xfrm>
            <a:off x="4407776" y="895444"/>
            <a:ext cx="4854624" cy="368300"/>
          </a:xfrm>
          <a:prstGeom prst="rect">
            <a:avLst/>
          </a:prstGeom>
          <a:noFill/>
        </p:spPr>
        <p:txBody>
          <a:bodyPr wrap="square" rtlCol="0">
            <a:spAutoFit/>
          </a:bodyPr>
          <a:lstStyle/>
          <a:p>
            <a:r>
              <a:rPr lang="zh-CN" altLang="en-US" b="1" dirty="0"/>
              <a:t>   第二节  合同的订立和效力</a:t>
            </a:r>
            <a:endParaRPr lang="zh-CN" altLang="en-US" b="1" dirty="0"/>
          </a:p>
        </p:txBody>
      </p:sp>
    </p:spTree>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462766" y="1022994"/>
            <a:ext cx="11266467" cy="5355312"/>
          </a:xfrm>
          <a:prstGeom prst="rect">
            <a:avLst/>
          </a:prstGeom>
        </p:spPr>
        <p:txBody>
          <a:bodyPr wrap="square">
            <a:spAutoFit/>
          </a:bodyPr>
          <a:lstStyle/>
          <a:p>
            <a:r>
              <a:rPr lang="zh-CN" altLang="en-US" b="1" dirty="0"/>
              <a:t>三、合同的内容</a:t>
            </a:r>
            <a:endParaRPr lang="zh-CN" altLang="en-US" b="1" dirty="0"/>
          </a:p>
          <a:p>
            <a:r>
              <a:rPr lang="en-US" altLang="zh-CN" b="1" dirty="0"/>
              <a:t>1. </a:t>
            </a:r>
            <a:r>
              <a:rPr lang="zh-CN" altLang="en-US" b="1" dirty="0"/>
              <a:t>合同的条款</a:t>
            </a:r>
            <a:endParaRPr lang="en-US" altLang="zh-CN" b="1" dirty="0"/>
          </a:p>
          <a:p>
            <a:pPr indent="457200"/>
            <a:r>
              <a:rPr lang="en-US" altLang="zh-CN" sz="1600" dirty="0"/>
              <a:t>《</a:t>
            </a:r>
            <a:r>
              <a:rPr lang="zh-CN" altLang="en-US" sz="1600" dirty="0"/>
              <a:t>合同法</a:t>
            </a:r>
            <a:r>
              <a:rPr lang="en-US" altLang="zh-CN" sz="1600" dirty="0"/>
              <a:t>》</a:t>
            </a:r>
            <a:r>
              <a:rPr lang="zh-CN" altLang="en-US" sz="1600" dirty="0"/>
              <a:t>第 </a:t>
            </a:r>
            <a:r>
              <a:rPr lang="en-US" altLang="zh-CN" sz="1600" dirty="0"/>
              <a:t>12 </a:t>
            </a:r>
            <a:r>
              <a:rPr lang="zh-CN" altLang="en-US" sz="1600" dirty="0"/>
              <a:t>条规定，合同的内容由当事人约定，一般包括以下条款：当事人的名称或者姓名和住所；标的；数量； 质量；价款或者报酬；履行期限、地点和方式；违约责任；解决争议的方法。 </a:t>
            </a:r>
            <a:endParaRPr lang="en-US" altLang="zh-CN" sz="1600" dirty="0"/>
          </a:p>
          <a:p>
            <a:r>
              <a:rPr lang="en-US" altLang="zh-CN" b="1" dirty="0"/>
              <a:t>2. </a:t>
            </a:r>
            <a:r>
              <a:rPr lang="zh-CN" altLang="en-US" b="1" dirty="0"/>
              <a:t>合同示范文本</a:t>
            </a:r>
            <a:endParaRPr lang="en-US" altLang="zh-CN" b="1" dirty="0"/>
          </a:p>
          <a:p>
            <a:pPr indent="457200"/>
            <a:r>
              <a:rPr lang="zh-CN" altLang="en-US" dirty="0"/>
              <a:t> </a:t>
            </a:r>
            <a:r>
              <a:rPr lang="en-US" altLang="zh-CN" sz="1600" dirty="0"/>
              <a:t>《</a:t>
            </a:r>
            <a:r>
              <a:rPr lang="zh-CN" altLang="en-US" sz="1600" dirty="0"/>
              <a:t>合同法</a:t>
            </a:r>
            <a:r>
              <a:rPr lang="en-US" altLang="zh-CN" sz="1600" dirty="0"/>
              <a:t>》</a:t>
            </a:r>
            <a:r>
              <a:rPr lang="zh-CN" altLang="en-US" sz="1600" dirty="0"/>
              <a:t>第 </a:t>
            </a:r>
            <a:r>
              <a:rPr lang="en-US" altLang="zh-CN" sz="1600" dirty="0"/>
              <a:t>12 </a:t>
            </a:r>
            <a:r>
              <a:rPr lang="zh-CN" altLang="en-US" sz="1600" dirty="0"/>
              <a:t>条第 </a:t>
            </a:r>
            <a:r>
              <a:rPr lang="en-US" altLang="zh-CN" sz="1600" dirty="0"/>
              <a:t>2 </a:t>
            </a:r>
            <a:r>
              <a:rPr lang="zh-CN" altLang="en-US" sz="1600" dirty="0"/>
              <a:t>款规定，当事人可以参照各类合同的示范文本订立合同。</a:t>
            </a:r>
            <a:endParaRPr lang="en-US" altLang="zh-CN" sz="1600" dirty="0"/>
          </a:p>
          <a:p>
            <a:r>
              <a:rPr lang="en-US" altLang="zh-CN" b="1" dirty="0"/>
              <a:t>3. </a:t>
            </a:r>
            <a:r>
              <a:rPr lang="zh-CN" altLang="en-US" b="1" dirty="0"/>
              <a:t>合同的格式条款</a:t>
            </a:r>
            <a:endParaRPr lang="zh-CN" altLang="en-US" b="1" dirty="0"/>
          </a:p>
          <a:p>
            <a:pPr indent="457200"/>
            <a:r>
              <a:rPr lang="zh-CN" altLang="en-US" sz="1600" dirty="0"/>
              <a:t>（</a:t>
            </a:r>
            <a:r>
              <a:rPr lang="en-US" altLang="zh-CN" sz="1600" dirty="0"/>
              <a:t>1</a:t>
            </a:r>
            <a:r>
              <a:rPr lang="zh-CN" altLang="en-US" sz="1600" dirty="0"/>
              <a:t>）格式条款的含义。</a:t>
            </a:r>
            <a:r>
              <a:rPr lang="en-US" altLang="zh-CN" sz="1600" dirty="0"/>
              <a:t>《</a:t>
            </a:r>
            <a:r>
              <a:rPr lang="zh-CN" altLang="en-US" sz="1600" dirty="0"/>
              <a:t>合同法</a:t>
            </a:r>
            <a:r>
              <a:rPr lang="en-US" altLang="zh-CN" sz="1600" dirty="0"/>
              <a:t>》</a:t>
            </a:r>
            <a:r>
              <a:rPr lang="zh-CN" altLang="en-US" sz="1600" dirty="0"/>
              <a:t>第 </a:t>
            </a:r>
            <a:r>
              <a:rPr lang="en-US" altLang="zh-CN" sz="1600" dirty="0"/>
              <a:t>39 </a:t>
            </a:r>
            <a:r>
              <a:rPr lang="zh-CN" altLang="en-US" sz="1600" dirty="0"/>
              <a:t>条第 </a:t>
            </a:r>
            <a:r>
              <a:rPr lang="en-US" altLang="zh-CN" sz="1600" dirty="0"/>
              <a:t>2 </a:t>
            </a:r>
            <a:r>
              <a:rPr lang="zh-CN" altLang="en-US" sz="1600" dirty="0"/>
              <a:t>款规定，格式条款是指当事人为了重复使用而预先拟定，并在合同订立时未与对方协商的条款。</a:t>
            </a:r>
            <a:endParaRPr lang="en-US" altLang="zh-CN" sz="1600" dirty="0"/>
          </a:p>
          <a:p>
            <a:pPr indent="457200"/>
            <a:r>
              <a:rPr lang="zh-CN" altLang="en-US" sz="1600" dirty="0"/>
              <a:t>（</a:t>
            </a:r>
            <a:r>
              <a:rPr lang="en-US" altLang="zh-CN" sz="1600" dirty="0"/>
              <a:t>2</a:t>
            </a:r>
            <a:r>
              <a:rPr lang="zh-CN" altLang="en-US" sz="1600" dirty="0"/>
              <a:t>）格式条款的限制。</a:t>
            </a:r>
            <a:r>
              <a:rPr lang="en-US" altLang="zh-CN" sz="1600" dirty="0"/>
              <a:t>《</a:t>
            </a:r>
            <a:r>
              <a:rPr lang="zh-CN" altLang="en-US" sz="1600" dirty="0"/>
              <a:t>合同法</a:t>
            </a:r>
            <a:r>
              <a:rPr lang="en-US" altLang="zh-CN" sz="1600" dirty="0"/>
              <a:t>》</a:t>
            </a:r>
            <a:r>
              <a:rPr lang="zh-CN" altLang="en-US" sz="1600" dirty="0"/>
              <a:t>第 </a:t>
            </a:r>
            <a:r>
              <a:rPr lang="en-US" altLang="zh-CN" sz="1600" dirty="0"/>
              <a:t>39 </a:t>
            </a:r>
            <a:r>
              <a:rPr lang="zh-CN" altLang="en-US" sz="1600" dirty="0"/>
              <a:t>至 </a:t>
            </a:r>
            <a:r>
              <a:rPr lang="en-US" altLang="zh-CN" sz="1600" dirty="0"/>
              <a:t>41 </a:t>
            </a:r>
            <a:r>
              <a:rPr lang="zh-CN" altLang="en-US" sz="1600" dirty="0"/>
              <a:t>条对格式条款从三方面予 以限制：①提供格式条款的一方应当遵循公平原则确定当事人之间的权利和 义务，并采取合理的方式提请对方注意免除或者限制其责任的条款，并按照对方的要求，对该条款予以说明。②提供格式条款一方免除其责任、加重对 方责任、排除对方主要权利的相应条款无效。另外，合同中出现无效合同情 形以及下列免责条款也无效：因故意或者重大过失给对方造成财产损失的； 造成对方人身伤害的。③对格式条款的理解发生争议的，应当按照通常理解予以解释。对格式条款有两种以上解释的，应当做出不利于提供格式条款一 方的解释。格式条款和非格式条款不一致的，应当采用非格式条款。</a:t>
            </a:r>
            <a:endParaRPr lang="en-US" altLang="zh-CN" sz="1600" dirty="0"/>
          </a:p>
          <a:p>
            <a:endParaRPr lang="zh-CN" altLang="en-US" dirty="0"/>
          </a:p>
          <a:p>
            <a:r>
              <a:rPr lang="zh-CN" altLang="en-US" b="1" dirty="0"/>
              <a:t>四、合同订立的方式</a:t>
            </a:r>
            <a:endParaRPr lang="zh-CN" altLang="en-US" b="1" dirty="0"/>
          </a:p>
          <a:p>
            <a:pPr indent="457200"/>
            <a:r>
              <a:rPr lang="en-US" altLang="zh-CN" sz="1600" dirty="0"/>
              <a:t>《</a:t>
            </a:r>
            <a:r>
              <a:rPr lang="zh-CN" altLang="en-US" sz="1600" dirty="0"/>
              <a:t>合同法</a:t>
            </a:r>
            <a:r>
              <a:rPr lang="en-US" altLang="zh-CN" sz="1600" dirty="0"/>
              <a:t>》</a:t>
            </a:r>
            <a:r>
              <a:rPr lang="zh-CN" altLang="en-US" sz="1600" dirty="0"/>
              <a:t>第 </a:t>
            </a:r>
            <a:r>
              <a:rPr lang="en-US" altLang="zh-CN" sz="1600" dirty="0"/>
              <a:t>13 </a:t>
            </a:r>
            <a:r>
              <a:rPr lang="zh-CN" altLang="en-US" sz="1600" dirty="0"/>
              <a:t>条规定，当事人订立合同，采取</a:t>
            </a:r>
            <a:r>
              <a:rPr lang="zh-CN" altLang="en-US" b="1" dirty="0"/>
              <a:t>要约、承诺</a:t>
            </a:r>
            <a:r>
              <a:rPr lang="zh-CN" altLang="en-US" sz="1600" dirty="0"/>
              <a:t>方式。采用该方式订立合同，</a:t>
            </a:r>
            <a:endParaRPr lang="en-US" altLang="zh-CN" sz="1600" dirty="0"/>
          </a:p>
          <a:p>
            <a:pPr indent="457200"/>
            <a:r>
              <a:rPr lang="zh-CN" altLang="en-US" sz="1600" dirty="0"/>
              <a:t>一般要经过要约和承诺两个法律行为，两个行为完成则标志着合同的成立。 </a:t>
            </a:r>
            <a:endParaRPr lang="zh-CN" altLang="en-US" sz="1600" dirty="0"/>
          </a:p>
          <a:p>
            <a:endParaRPr lang="zh-CN" altLang="en-US" dirty="0"/>
          </a:p>
        </p:txBody>
      </p:sp>
    </p:spTree>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435082" y="987871"/>
            <a:ext cx="11321835" cy="5478423"/>
          </a:xfrm>
          <a:prstGeom prst="rect">
            <a:avLst/>
          </a:prstGeom>
        </p:spPr>
        <p:txBody>
          <a:bodyPr wrap="square">
            <a:spAutoFit/>
          </a:bodyPr>
          <a:lstStyle/>
          <a:p>
            <a:r>
              <a:rPr lang="zh-CN" altLang="en-US" b="1" dirty="0">
                <a:sym typeface="+mn-ea"/>
              </a:rPr>
              <a:t>五、合同的效力</a:t>
            </a:r>
            <a:endParaRPr lang="zh-CN" altLang="en-US" b="1" dirty="0">
              <a:sym typeface="+mn-ea"/>
            </a:endParaRPr>
          </a:p>
          <a:p>
            <a:r>
              <a:rPr lang="zh-CN" altLang="en-US" dirty="0">
                <a:sym typeface="+mn-ea"/>
              </a:rPr>
              <a:t>合同的效力问题，是指合同是否有效。</a:t>
            </a:r>
            <a:endParaRPr lang="zh-CN" altLang="en-US" dirty="0">
              <a:sym typeface="+mn-ea"/>
            </a:endParaRPr>
          </a:p>
          <a:p>
            <a:r>
              <a:rPr lang="en-US" altLang="zh-CN" b="1" dirty="0"/>
              <a:t>1. </a:t>
            </a:r>
            <a:r>
              <a:rPr lang="zh-CN" altLang="en-US" b="1" dirty="0"/>
              <a:t>合同的成立与生效 </a:t>
            </a:r>
            <a:endParaRPr lang="en-US" altLang="zh-CN" b="1" dirty="0"/>
          </a:p>
          <a:p>
            <a:pPr indent="457200"/>
            <a:r>
              <a:rPr lang="zh-CN" altLang="en-US" sz="1600" dirty="0"/>
              <a:t>（</a:t>
            </a:r>
            <a:r>
              <a:rPr lang="en-US" altLang="zh-CN" sz="1600" dirty="0"/>
              <a:t>1</a:t>
            </a:r>
            <a:r>
              <a:rPr lang="zh-CN" altLang="en-US" sz="1600" dirty="0"/>
              <a:t>）合同成立。</a:t>
            </a:r>
            <a:r>
              <a:rPr lang="en-US" altLang="zh-CN" sz="1600" dirty="0"/>
              <a:t>《</a:t>
            </a:r>
            <a:r>
              <a:rPr lang="zh-CN" altLang="en-US" sz="1600" dirty="0"/>
              <a:t>合同法</a:t>
            </a:r>
            <a:r>
              <a:rPr lang="en-US" altLang="zh-CN" sz="1600" dirty="0"/>
              <a:t>》</a:t>
            </a:r>
            <a:r>
              <a:rPr lang="zh-CN" altLang="en-US" sz="1600" dirty="0"/>
              <a:t>第 </a:t>
            </a:r>
            <a:r>
              <a:rPr lang="en-US" altLang="zh-CN" sz="1600" dirty="0"/>
              <a:t>25 </a:t>
            </a:r>
            <a:r>
              <a:rPr lang="zh-CN" altLang="en-US" sz="1600" dirty="0"/>
              <a:t>条规定，承诺生效时合同成立。</a:t>
            </a:r>
            <a:endParaRPr lang="en-US" altLang="zh-CN" sz="1600" dirty="0"/>
          </a:p>
          <a:p>
            <a:pPr indent="457200"/>
            <a:r>
              <a:rPr lang="zh-CN" altLang="en-US" sz="1600" dirty="0"/>
              <a:t>（</a:t>
            </a:r>
            <a:r>
              <a:rPr lang="en-US" altLang="zh-CN" sz="1600" dirty="0"/>
              <a:t>2</a:t>
            </a:r>
            <a:r>
              <a:rPr lang="zh-CN" altLang="en-US" sz="1600" dirty="0"/>
              <a:t>）合同的生效。</a:t>
            </a:r>
            <a:r>
              <a:rPr lang="en-US" altLang="zh-CN" sz="1600" dirty="0"/>
              <a:t>《</a:t>
            </a:r>
            <a:r>
              <a:rPr lang="zh-CN" altLang="en-US" sz="1600" dirty="0"/>
              <a:t>合同法</a:t>
            </a:r>
            <a:r>
              <a:rPr lang="en-US" altLang="zh-CN" sz="1600" dirty="0"/>
              <a:t>》</a:t>
            </a:r>
            <a:r>
              <a:rPr lang="zh-CN" altLang="en-US" sz="1600" dirty="0"/>
              <a:t>第 </a:t>
            </a:r>
            <a:r>
              <a:rPr lang="en-US" altLang="zh-CN" sz="1600" dirty="0"/>
              <a:t>44 </a:t>
            </a:r>
            <a:r>
              <a:rPr lang="zh-CN" altLang="en-US" sz="1600" dirty="0"/>
              <a:t>条规定，依法成立的合同，自成立时生效，法律、行政法规规定应当办理批准、登记手续生效的，依照其规定。</a:t>
            </a:r>
            <a:endParaRPr lang="en-US" altLang="zh-CN" sz="1600" dirty="0"/>
          </a:p>
          <a:p>
            <a:r>
              <a:rPr lang="en-US" altLang="zh-CN" b="1" dirty="0"/>
              <a:t>2. </a:t>
            </a:r>
            <a:r>
              <a:rPr lang="zh-CN" altLang="en-US" b="1" dirty="0"/>
              <a:t>当事人对合同效力的限制</a:t>
            </a:r>
            <a:endParaRPr lang="en-US" altLang="zh-CN" b="1" dirty="0"/>
          </a:p>
          <a:p>
            <a:pPr indent="457200"/>
            <a:r>
              <a:rPr lang="zh-CN" altLang="en-US" dirty="0"/>
              <a:t> </a:t>
            </a:r>
            <a:r>
              <a:rPr lang="zh-CN" altLang="en-US" sz="1600" dirty="0"/>
              <a:t>（</a:t>
            </a:r>
            <a:r>
              <a:rPr lang="en-US" altLang="zh-CN" sz="1600" dirty="0"/>
              <a:t>1</a:t>
            </a:r>
            <a:r>
              <a:rPr lang="zh-CN" altLang="en-US" sz="1600" dirty="0"/>
              <a:t>）附条件的合同。</a:t>
            </a:r>
            <a:r>
              <a:rPr lang="en-US" altLang="zh-CN" sz="1600" dirty="0"/>
              <a:t>《</a:t>
            </a:r>
            <a:r>
              <a:rPr lang="zh-CN" altLang="en-US" sz="1600" dirty="0"/>
              <a:t>合同法</a:t>
            </a:r>
            <a:r>
              <a:rPr lang="en-US" altLang="zh-CN" sz="1600" dirty="0"/>
              <a:t>》</a:t>
            </a:r>
            <a:r>
              <a:rPr lang="zh-CN" altLang="en-US" sz="1600" dirty="0"/>
              <a:t>第 </a:t>
            </a:r>
            <a:r>
              <a:rPr lang="en-US" altLang="zh-CN" sz="1600" dirty="0"/>
              <a:t>45 </a:t>
            </a:r>
            <a:r>
              <a:rPr lang="zh-CN" altLang="en-US" sz="1600" dirty="0"/>
              <a:t>条规定，当事人对合同的效力可以约定附加条件。附生效条件的合同，自条件成就时生效。附解除条件的合同，自条件成就时失效。当事人为自己的利益不正当地阻止条件成就的，视 为条件已成就；不正当地促成条件成就的，视为条件不成就。 </a:t>
            </a:r>
            <a:endParaRPr lang="en-US" altLang="zh-CN" sz="1600" dirty="0"/>
          </a:p>
          <a:p>
            <a:pPr indent="457200"/>
            <a:r>
              <a:rPr lang="zh-CN" altLang="en-US" sz="1600" dirty="0"/>
              <a:t>（</a:t>
            </a:r>
            <a:r>
              <a:rPr lang="en-US" altLang="zh-CN" sz="1600" dirty="0"/>
              <a:t>2</a:t>
            </a:r>
            <a:r>
              <a:rPr lang="zh-CN" altLang="en-US" sz="1600" dirty="0"/>
              <a:t>）附期限的合同。</a:t>
            </a:r>
            <a:r>
              <a:rPr lang="en-US" altLang="zh-CN" sz="1600" dirty="0"/>
              <a:t>《</a:t>
            </a:r>
            <a:r>
              <a:rPr lang="zh-CN" altLang="en-US" sz="1600" dirty="0"/>
              <a:t>合同法</a:t>
            </a:r>
            <a:r>
              <a:rPr lang="en-US" altLang="zh-CN" sz="1600" dirty="0"/>
              <a:t>》</a:t>
            </a:r>
            <a:r>
              <a:rPr lang="zh-CN" altLang="en-US" sz="1600" dirty="0"/>
              <a:t>第 </a:t>
            </a:r>
            <a:r>
              <a:rPr lang="en-US" altLang="zh-CN" sz="1600" dirty="0"/>
              <a:t>46 </a:t>
            </a:r>
            <a:r>
              <a:rPr lang="zh-CN" altLang="en-US" sz="1600" dirty="0"/>
              <a:t>条规定，当事人对合同的效力可以约定附期限，附生效期限的合同，自期限届至时生效。附终止期限的合同， 自期限届满时失效。</a:t>
            </a:r>
            <a:endParaRPr lang="en-US" altLang="zh-CN" sz="1600" dirty="0"/>
          </a:p>
          <a:p>
            <a:r>
              <a:rPr lang="en-US" altLang="zh-CN" b="1" dirty="0"/>
              <a:t>3. </a:t>
            </a:r>
            <a:r>
              <a:rPr lang="zh-CN" altLang="en-US" b="1" dirty="0"/>
              <a:t>效力待定合同 </a:t>
            </a:r>
            <a:endParaRPr lang="en-US" altLang="zh-CN" b="1" dirty="0"/>
          </a:p>
          <a:p>
            <a:pPr indent="457200"/>
            <a:r>
              <a:rPr lang="zh-CN" altLang="en-US" sz="1600" dirty="0"/>
              <a:t>（</a:t>
            </a:r>
            <a:r>
              <a:rPr lang="en-US" altLang="zh-CN" sz="1600" dirty="0"/>
              <a:t>1</a:t>
            </a:r>
            <a:r>
              <a:rPr lang="zh-CN" altLang="en-US" sz="1600" dirty="0"/>
              <a:t>）限制民事行为能力人订立的合同。</a:t>
            </a:r>
            <a:endParaRPr lang="en-US" altLang="zh-CN" sz="1600" dirty="0"/>
          </a:p>
          <a:p>
            <a:pPr indent="457200"/>
            <a:r>
              <a:rPr lang="zh-CN" altLang="en-US" sz="1600" dirty="0"/>
              <a:t>（</a:t>
            </a:r>
            <a:r>
              <a:rPr lang="en-US" altLang="zh-CN" sz="1600" dirty="0"/>
              <a:t>2</a:t>
            </a:r>
            <a:r>
              <a:rPr lang="zh-CN" altLang="en-US" sz="1600" dirty="0"/>
              <a:t>）无权代理的行为人代订的合同。 </a:t>
            </a:r>
            <a:endParaRPr lang="en-US" altLang="zh-CN" sz="1600" dirty="0"/>
          </a:p>
          <a:p>
            <a:r>
              <a:rPr lang="en-US" altLang="zh-CN" b="1" dirty="0"/>
              <a:t>4. </a:t>
            </a:r>
            <a:r>
              <a:rPr lang="zh-CN" altLang="en-US" b="1" dirty="0"/>
              <a:t>合同的无效 </a:t>
            </a:r>
            <a:endParaRPr lang="en-US" altLang="zh-CN" b="1" dirty="0"/>
          </a:p>
          <a:p>
            <a:pPr indent="457200"/>
            <a:r>
              <a:rPr lang="zh-CN" altLang="en-US" sz="1600" dirty="0"/>
              <a:t>（</a:t>
            </a:r>
            <a:r>
              <a:rPr lang="en-US" altLang="zh-CN" sz="1600" dirty="0"/>
              <a:t>1</a:t>
            </a:r>
            <a:r>
              <a:rPr lang="zh-CN" altLang="en-US" sz="1600" dirty="0"/>
              <a:t>）合同无效的法定情形。</a:t>
            </a:r>
            <a:r>
              <a:rPr lang="en-US" altLang="zh-CN" sz="1600" dirty="0"/>
              <a:t>《</a:t>
            </a:r>
            <a:r>
              <a:rPr lang="zh-CN" altLang="en-US" sz="1600" dirty="0"/>
              <a:t>合同法</a:t>
            </a:r>
            <a:r>
              <a:rPr lang="en-US" altLang="zh-CN" sz="1600" dirty="0"/>
              <a:t>》</a:t>
            </a:r>
            <a:r>
              <a:rPr lang="zh-CN" altLang="en-US" sz="1600" dirty="0"/>
              <a:t>第 </a:t>
            </a:r>
            <a:r>
              <a:rPr lang="en-US" altLang="zh-CN" sz="1600" dirty="0"/>
              <a:t>52 </a:t>
            </a:r>
            <a:r>
              <a:rPr lang="zh-CN" altLang="en-US" sz="1600" dirty="0"/>
              <a:t>条规定，有下列情形之一的，合同无效：</a:t>
            </a:r>
            <a:endParaRPr lang="en-US" altLang="zh-CN" sz="1600" dirty="0"/>
          </a:p>
          <a:p>
            <a:pPr indent="457200"/>
            <a:r>
              <a:rPr lang="zh-CN" altLang="en-US" sz="1600" dirty="0"/>
              <a:t>①一方以欺诈、胁迫的手段订立合同，损害国家利益；②恶意串通，损 害国家、集体或者第三人利益；③以合法形式掩盖非法目的；④损害社会公 共利益；⑤违反法律、行政法规的强制性规定。 </a:t>
            </a:r>
            <a:endParaRPr lang="en-US" altLang="zh-CN" sz="1600" dirty="0"/>
          </a:p>
          <a:p>
            <a:pPr indent="457200"/>
            <a:r>
              <a:rPr lang="zh-CN" altLang="en-US" sz="1600" dirty="0"/>
              <a:t>（</a:t>
            </a:r>
            <a:r>
              <a:rPr lang="en-US" altLang="zh-CN" sz="1600" dirty="0"/>
              <a:t>2</a:t>
            </a:r>
            <a:r>
              <a:rPr lang="zh-CN" altLang="en-US" sz="1600" dirty="0"/>
              <a:t>）合同免责条款的无效。</a:t>
            </a:r>
            <a:r>
              <a:rPr lang="en-US" altLang="zh-CN" sz="1600" dirty="0"/>
              <a:t>《</a:t>
            </a:r>
            <a:r>
              <a:rPr lang="zh-CN" altLang="en-US" sz="1600" dirty="0"/>
              <a:t>合同法</a:t>
            </a:r>
            <a:r>
              <a:rPr lang="en-US" altLang="zh-CN" sz="1600" dirty="0"/>
              <a:t>》</a:t>
            </a:r>
            <a:r>
              <a:rPr lang="zh-CN" altLang="en-US" sz="1600" dirty="0"/>
              <a:t>第 </a:t>
            </a:r>
            <a:r>
              <a:rPr lang="en-US" altLang="zh-CN" sz="1600" dirty="0"/>
              <a:t>53 </a:t>
            </a:r>
            <a:r>
              <a:rPr lang="zh-CN" altLang="en-US" sz="1600" dirty="0"/>
              <a:t>条规定，合同中的下列免责条款无效：</a:t>
            </a:r>
            <a:endParaRPr lang="en-US" altLang="zh-CN" sz="1600" dirty="0"/>
          </a:p>
          <a:p>
            <a:pPr indent="457200"/>
            <a:r>
              <a:rPr lang="zh-CN" altLang="en-US" sz="1600" dirty="0"/>
              <a:t>①造成对方人身伤害的；②因故意或者重大过失造成对方财产损失的。 </a:t>
            </a:r>
            <a:endParaRPr lang="en-US" altLang="zh-CN" sz="1600" dirty="0"/>
          </a:p>
        </p:txBody>
      </p:sp>
    </p:spTree>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07522" y="1312591"/>
            <a:ext cx="10317677" cy="4124206"/>
          </a:xfrm>
          <a:prstGeom prst="rect">
            <a:avLst/>
          </a:prstGeom>
          <a:noFill/>
        </p:spPr>
        <p:txBody>
          <a:bodyPr wrap="square">
            <a:spAutoFit/>
          </a:bodyPr>
          <a:lstStyle/>
          <a:p>
            <a:r>
              <a:rPr lang="en-US" altLang="zh-CN" b="1" dirty="0"/>
              <a:t>5. </a:t>
            </a:r>
            <a:r>
              <a:rPr lang="zh-CN" altLang="en-US" b="1" dirty="0"/>
              <a:t>可变更、可撤销的合同 </a:t>
            </a:r>
            <a:endParaRPr lang="en-US" altLang="zh-CN" b="1" dirty="0"/>
          </a:p>
          <a:p>
            <a:pPr indent="457200"/>
            <a:r>
              <a:rPr lang="zh-CN" altLang="en-US" sz="1600" dirty="0"/>
              <a:t>（</a:t>
            </a:r>
            <a:r>
              <a:rPr lang="en-US" altLang="zh-CN" sz="1600" dirty="0"/>
              <a:t>1</a:t>
            </a:r>
            <a:r>
              <a:rPr lang="zh-CN" altLang="en-US" sz="1600" dirty="0"/>
              <a:t>）可变更、可撤销合同的法定情形。</a:t>
            </a:r>
            <a:endParaRPr lang="en-US" altLang="zh-CN" sz="1600" dirty="0"/>
          </a:p>
          <a:p>
            <a:pPr indent="457200"/>
            <a:r>
              <a:rPr lang="en-US" altLang="zh-CN" sz="1600" dirty="0"/>
              <a:t>《</a:t>
            </a:r>
            <a:r>
              <a:rPr lang="zh-CN" altLang="en-US" sz="1600" dirty="0"/>
              <a:t>合同法</a:t>
            </a:r>
            <a:r>
              <a:rPr lang="en-US" altLang="zh-CN" sz="1600" dirty="0"/>
              <a:t>》</a:t>
            </a:r>
            <a:r>
              <a:rPr lang="zh-CN" altLang="en-US" sz="1600" dirty="0"/>
              <a:t>第 </a:t>
            </a:r>
            <a:r>
              <a:rPr lang="en-US" altLang="zh-CN" sz="1600" dirty="0"/>
              <a:t>54 </a:t>
            </a:r>
            <a:r>
              <a:rPr lang="zh-CN" altLang="en-US" sz="1600" dirty="0"/>
              <a:t>条规定，下列合 同，当事人一方有权请求人民法院或者仲裁机构变更或者撤销：①因重大误解订立的合同；②显失公平的合同；③一方以欺诈、胁迫或者乘人之危，使 对方在违背真实意思的情况下订立的合同，受害方有权提出变更或撤销。当 事人请求变更的，人民法院或者仲裁机构不得撤销。 </a:t>
            </a:r>
            <a:endParaRPr lang="en-US" altLang="zh-CN" sz="1600" dirty="0"/>
          </a:p>
          <a:p>
            <a:pPr indent="457200"/>
            <a:r>
              <a:rPr lang="zh-CN" altLang="en-US" sz="1600" dirty="0"/>
              <a:t>（</a:t>
            </a:r>
            <a:r>
              <a:rPr lang="en-US" altLang="zh-CN" sz="1600" dirty="0"/>
              <a:t>2</a:t>
            </a:r>
            <a:r>
              <a:rPr lang="zh-CN" altLang="en-US" sz="1600" dirty="0"/>
              <a:t>）撤销权的消灭。</a:t>
            </a:r>
            <a:endParaRPr lang="en-US" altLang="zh-CN" sz="1600" dirty="0"/>
          </a:p>
          <a:p>
            <a:pPr indent="457200"/>
            <a:r>
              <a:rPr lang="en-US" altLang="zh-CN" sz="1600" dirty="0"/>
              <a:t>《</a:t>
            </a:r>
            <a:r>
              <a:rPr lang="zh-CN" altLang="en-US" sz="1600" dirty="0"/>
              <a:t>合同法</a:t>
            </a:r>
            <a:r>
              <a:rPr lang="en-US" altLang="zh-CN" sz="1600" dirty="0"/>
              <a:t>》</a:t>
            </a:r>
            <a:r>
              <a:rPr lang="zh-CN" altLang="en-US" sz="1600" dirty="0"/>
              <a:t>第 </a:t>
            </a:r>
            <a:r>
              <a:rPr lang="en-US" altLang="zh-CN" sz="1600" dirty="0"/>
              <a:t>55 </a:t>
            </a:r>
            <a:r>
              <a:rPr lang="zh-CN" altLang="en-US" sz="1600" dirty="0"/>
              <a:t>条规定，有下列情形之一的，撤销 权消灭：具有撤销权的当事人自知道或者应当知道撤销事由之日起一年内没 有行使撤销权；具有撤销权的当事人知道撤销事由后明确表示或者以自己的 行为放弃撤销权。 </a:t>
            </a:r>
            <a:endParaRPr lang="en-US" altLang="zh-CN" sz="1600" dirty="0"/>
          </a:p>
          <a:p>
            <a:endParaRPr lang="en-US" altLang="zh-CN" dirty="0"/>
          </a:p>
          <a:p>
            <a:r>
              <a:rPr lang="en-US" altLang="zh-CN" b="1" dirty="0"/>
              <a:t>6. </a:t>
            </a:r>
            <a:r>
              <a:rPr lang="zh-CN" altLang="en-US" b="1" dirty="0"/>
              <a:t>合同无效或者被撤销后的法律后果 </a:t>
            </a:r>
            <a:endParaRPr lang="en-US" altLang="zh-CN" b="1" dirty="0"/>
          </a:p>
          <a:p>
            <a:pPr indent="457200"/>
            <a:r>
              <a:rPr lang="en-US" altLang="zh-CN" sz="1600" dirty="0"/>
              <a:t>《</a:t>
            </a:r>
            <a:r>
              <a:rPr lang="zh-CN" altLang="en-US" sz="1600" dirty="0"/>
              <a:t>合同法</a:t>
            </a:r>
            <a:r>
              <a:rPr lang="en-US" altLang="zh-CN" sz="1600" dirty="0"/>
              <a:t>》</a:t>
            </a:r>
            <a:r>
              <a:rPr lang="zh-CN" altLang="en-US" sz="1600" dirty="0"/>
              <a:t>第 </a:t>
            </a:r>
            <a:r>
              <a:rPr lang="en-US" altLang="zh-CN" sz="1600" dirty="0"/>
              <a:t>56 </a:t>
            </a:r>
            <a:r>
              <a:rPr lang="zh-CN" altLang="en-US" sz="1600" dirty="0"/>
              <a:t>条规定，无效的合同或者被撤销的 合同自始没有法律约束力。合同部分无效，不影响其他部分效力的，其他部分仍然有效。</a:t>
            </a:r>
            <a:endParaRPr lang="en-US" altLang="zh-CN" sz="1600" dirty="0"/>
          </a:p>
          <a:p>
            <a:pPr indent="457200"/>
            <a:r>
              <a:rPr lang="en-US" altLang="zh-CN" sz="1600" dirty="0"/>
              <a:t>《</a:t>
            </a:r>
            <a:r>
              <a:rPr lang="zh-CN" altLang="en-US" sz="1600" dirty="0"/>
              <a:t>合同法</a:t>
            </a:r>
            <a:r>
              <a:rPr lang="en-US" altLang="zh-CN" sz="1600" dirty="0"/>
              <a:t>》</a:t>
            </a:r>
            <a:r>
              <a:rPr lang="zh-CN" altLang="en-US" sz="1600" dirty="0"/>
              <a:t>第 </a:t>
            </a:r>
            <a:r>
              <a:rPr lang="en-US" altLang="zh-CN" sz="1600" dirty="0"/>
              <a:t>57 </a:t>
            </a:r>
            <a:r>
              <a:rPr lang="zh-CN" altLang="en-US" sz="1600" dirty="0"/>
              <a:t>条规定，合同无效、被撤销或者终止的，不影响合同中独立存在的有关解决争议方法的条款的效力。 </a:t>
            </a:r>
            <a:endParaRPr lang="en-US" altLang="zh-CN" sz="1600" dirty="0"/>
          </a:p>
          <a:p>
            <a:pPr indent="457200"/>
            <a:r>
              <a:rPr lang="en-US" altLang="zh-CN" sz="1600" dirty="0"/>
              <a:t>《</a:t>
            </a:r>
            <a:r>
              <a:rPr lang="zh-CN" altLang="en-US" sz="1600" dirty="0"/>
              <a:t>合同法</a:t>
            </a:r>
            <a:r>
              <a:rPr lang="en-US" altLang="zh-CN" sz="1600" dirty="0"/>
              <a:t>》</a:t>
            </a:r>
            <a:r>
              <a:rPr lang="zh-CN" altLang="en-US" sz="1600" dirty="0"/>
              <a:t>第 </a:t>
            </a:r>
            <a:r>
              <a:rPr lang="en-US" altLang="zh-CN" sz="1600" dirty="0"/>
              <a:t>58 </a:t>
            </a:r>
            <a:r>
              <a:rPr lang="zh-CN" altLang="en-US" sz="1600" dirty="0"/>
              <a:t>条规定了合同无效或者被撤销后的法律后果，通常有以下三种情况：</a:t>
            </a:r>
            <a:endParaRPr lang="en-US" altLang="zh-CN" sz="1600" dirty="0"/>
          </a:p>
          <a:p>
            <a:pPr indent="457200"/>
            <a:r>
              <a:rPr lang="zh-CN" altLang="en-US" sz="1600" dirty="0"/>
              <a:t>①返还财产；②赔偿损失；③追缴财产。</a:t>
            </a:r>
            <a:endParaRPr lang="zh-CN" altLang="en-US" sz="1600" dirty="0"/>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467096" y="1467796"/>
            <a:ext cx="11257808" cy="4339650"/>
          </a:xfrm>
          <a:prstGeom prst="rect">
            <a:avLst/>
          </a:prstGeom>
        </p:spPr>
        <p:txBody>
          <a:bodyPr wrap="square">
            <a:spAutoFit/>
          </a:bodyPr>
          <a:lstStyle/>
          <a:p>
            <a:r>
              <a:rPr lang="zh-CN" altLang="en-US" b="1" dirty="0"/>
              <a:t>一、合同的变更</a:t>
            </a:r>
            <a:endParaRPr lang="zh-CN" altLang="en-US" b="1" dirty="0"/>
          </a:p>
          <a:p>
            <a:r>
              <a:rPr lang="zh-CN" altLang="en-US" b="1" dirty="0"/>
              <a:t>1. 含义</a:t>
            </a:r>
            <a:endParaRPr lang="zh-CN" altLang="en-US" b="1" dirty="0"/>
          </a:p>
          <a:p>
            <a:pPr indent="457200"/>
            <a:r>
              <a:rPr sz="1600" dirty="0" err="1"/>
              <a:t>合同的变更，是指合同内容的变化，在合同成立以后至未履行或者未完全履行之前，当事人经过协商对合同的内容进行修改或补充</a:t>
            </a:r>
            <a:r>
              <a:rPr sz="1600" dirty="0"/>
              <a:t>。</a:t>
            </a:r>
            <a:endParaRPr lang="zh-CN" altLang="en-US" sz="1600" dirty="0"/>
          </a:p>
          <a:p>
            <a:r>
              <a:rPr lang="zh-CN" altLang="en-US" b="1" dirty="0">
                <a:sym typeface="+mn-ea"/>
              </a:rPr>
              <a:t>2. 变更的条件</a:t>
            </a:r>
            <a:endParaRPr dirty="0">
              <a:sym typeface="+mn-ea"/>
            </a:endParaRPr>
          </a:p>
          <a:p>
            <a:pPr indent="457200"/>
            <a:r>
              <a:rPr lang="zh-CN" altLang="en-US" sz="1600" dirty="0"/>
              <a:t>《合同法》第77 条对合同的变更做了如下限定：当事人协商一致，可以变更合同；法律、行政法规规定变更合同应当办理批准、登记等手续的，依照其规定。第78 条规定，当事人对合同变更的内容约定不明确的，推定为未变更。</a:t>
            </a:r>
            <a:endParaRPr lang="en-US" altLang="zh-CN" sz="1600" dirty="0"/>
          </a:p>
          <a:p>
            <a:endParaRPr lang="zh-CN" altLang="en-US" dirty="0"/>
          </a:p>
          <a:p>
            <a:r>
              <a:rPr lang="zh-CN" altLang="en-US" b="1" dirty="0"/>
              <a:t>二、合同的转让</a:t>
            </a:r>
            <a:endParaRPr lang="zh-CN" altLang="en-US" b="1" dirty="0"/>
          </a:p>
          <a:p>
            <a:r>
              <a:rPr lang="zh-CN" altLang="en-US" b="1" dirty="0">
                <a:sym typeface="+mn-ea"/>
              </a:rPr>
              <a:t>1. 含义</a:t>
            </a:r>
            <a:endParaRPr lang="zh-CN" altLang="en-US" b="1" dirty="0">
              <a:sym typeface="+mn-ea"/>
            </a:endParaRPr>
          </a:p>
          <a:p>
            <a:pPr indent="457200"/>
            <a:r>
              <a:rPr lang="zh-CN" altLang="en-US" sz="1600" dirty="0"/>
              <a:t>合同的转让是合同主体的变更，是指合同的一方当事人将合同的全部或者部分权利义务转让给第三人，而合同的内容并不发生变化。包括合同权利（债权）的转让、合同义务（债务）的转移、合同权利义务的概括转让。</a:t>
            </a:r>
            <a:endParaRPr lang="en-US" altLang="zh-CN" sz="1600" dirty="0"/>
          </a:p>
          <a:p>
            <a:r>
              <a:rPr lang="zh-CN" altLang="en-US" b="1" dirty="0"/>
              <a:t>2. 债权转让</a:t>
            </a:r>
            <a:endParaRPr lang="zh-CN" altLang="en-US" b="1" dirty="0"/>
          </a:p>
          <a:p>
            <a:r>
              <a:rPr lang="en-US" altLang="zh-CN" b="1" dirty="0"/>
              <a:t>3.</a:t>
            </a:r>
            <a:r>
              <a:rPr lang="zh-CN" altLang="en-US" b="1" dirty="0"/>
              <a:t>债务转移</a:t>
            </a:r>
            <a:endParaRPr lang="zh-CN" altLang="en-US" b="1" dirty="0"/>
          </a:p>
          <a:p>
            <a:r>
              <a:rPr lang="zh-CN" altLang="en-US" b="1" dirty="0"/>
              <a:t>4. 债权债务的概括转让</a:t>
            </a:r>
            <a:endParaRPr lang="zh-CN" altLang="en-US" dirty="0"/>
          </a:p>
          <a:p>
            <a:endParaRPr lang="zh-CN" altLang="en-US" dirty="0"/>
          </a:p>
        </p:txBody>
      </p:sp>
      <p:sp>
        <p:nvSpPr>
          <p:cNvPr id="8" name="文本框 19"/>
          <p:cNvSpPr txBox="1"/>
          <p:nvPr/>
        </p:nvSpPr>
        <p:spPr>
          <a:xfrm>
            <a:off x="3778387" y="937571"/>
            <a:ext cx="4854624" cy="368300"/>
          </a:xfrm>
          <a:prstGeom prst="rect">
            <a:avLst/>
          </a:prstGeom>
          <a:noFill/>
        </p:spPr>
        <p:txBody>
          <a:bodyPr wrap="square" rtlCol="0">
            <a:spAutoFit/>
          </a:bodyPr>
          <a:lstStyle/>
          <a:p>
            <a:r>
              <a:rPr lang="zh-CN" altLang="en-US" b="1" dirty="0"/>
              <a:t>   第三节  合同的变更、转让、解除和终止</a:t>
            </a:r>
            <a:endParaRPr lang="zh-CN" altLang="en-US" b="1" dirty="0"/>
          </a:p>
        </p:txBody>
      </p:sp>
    </p:spTree>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298822" y="990534"/>
            <a:ext cx="11750675" cy="5386090"/>
          </a:xfrm>
          <a:prstGeom prst="rect">
            <a:avLst/>
          </a:prstGeom>
        </p:spPr>
        <p:txBody>
          <a:bodyPr wrap="square">
            <a:spAutoFit/>
          </a:bodyPr>
          <a:lstStyle/>
          <a:p>
            <a:r>
              <a:rPr lang="zh-CN" altLang="en-US" b="1" dirty="0"/>
              <a:t>三、合同的终止</a:t>
            </a:r>
            <a:endParaRPr lang="zh-CN" altLang="en-US" b="1" dirty="0"/>
          </a:p>
          <a:p>
            <a:r>
              <a:rPr lang="zh-CN" altLang="en-US" b="1" dirty="0"/>
              <a:t>1. 合同终止及其终止的情形</a:t>
            </a:r>
            <a:endParaRPr lang="zh-CN" altLang="en-US" b="1" dirty="0"/>
          </a:p>
          <a:p>
            <a:pPr indent="457200"/>
            <a:r>
              <a:rPr lang="zh-CN" altLang="en-US" sz="1600" dirty="0"/>
              <a:t>合同的终止，是指依法生效的合同，因具备法定情形或当事人约定的情形，使确立的权利义务关系消灭。</a:t>
            </a:r>
            <a:endParaRPr lang="zh-CN" altLang="en-US" sz="1600" dirty="0"/>
          </a:p>
          <a:p>
            <a:pPr indent="457200"/>
            <a:r>
              <a:rPr lang="zh-CN" altLang="en-US" sz="1600" dirty="0"/>
              <a:t>《合同法》第91 条规定，有下列情形之一的，合同的权利义务终止：①债务已经按照约定履行；②合同解除；③债务相互抵销；④债务人依法将标的物提存；⑤债权人免除债务；⑥债权债务同归于一人；⑦法律规定或者当事人约定终止的其他情形。第98 条规定，合同的权利义务终止后，不影响合同中结算和清理条款的效力。</a:t>
            </a:r>
            <a:endParaRPr lang="zh-CN" altLang="en-US" sz="1600" dirty="0"/>
          </a:p>
          <a:p>
            <a:r>
              <a:rPr lang="zh-CN" altLang="en-US" b="1" dirty="0"/>
              <a:t>2. 合同因解除而终止</a:t>
            </a:r>
            <a:endParaRPr lang="zh-CN" altLang="en-US" b="1" dirty="0"/>
          </a:p>
          <a:p>
            <a:pPr indent="457200"/>
            <a:r>
              <a:rPr lang="zh-CN" altLang="en-US" sz="1600" dirty="0"/>
              <a:t>合同的解除，指合同有效成立后，当具备合同解除条件后，因当事人一方的意思表示或者由当事人双方协商，使合同关系归于消灭。</a:t>
            </a:r>
            <a:endParaRPr lang="zh-CN" altLang="en-US" sz="1600" dirty="0"/>
          </a:p>
          <a:p>
            <a:pPr indent="457200"/>
            <a:r>
              <a:rPr lang="zh-CN" altLang="en-US" sz="1600" dirty="0"/>
              <a:t>①约定解除   ②法定解除</a:t>
            </a:r>
            <a:endParaRPr lang="zh-CN" altLang="en-US" sz="1600" dirty="0"/>
          </a:p>
          <a:p>
            <a:r>
              <a:rPr lang="zh-CN" altLang="en-US" b="1" dirty="0"/>
              <a:t>3. 合同解除的程序与法律后果</a:t>
            </a:r>
            <a:endParaRPr lang="zh-CN" altLang="en-US" b="1" dirty="0"/>
          </a:p>
          <a:p>
            <a:pPr indent="457200"/>
            <a:r>
              <a:rPr lang="zh-CN" altLang="en-US" sz="1600" dirty="0"/>
              <a:t>（1）合同解除的程序</a:t>
            </a:r>
            <a:endParaRPr lang="zh-CN" altLang="en-US" sz="1600" dirty="0"/>
          </a:p>
          <a:p>
            <a:pPr indent="457200"/>
            <a:r>
              <a:rPr lang="zh-CN" altLang="en-US" sz="1600" dirty="0"/>
              <a:t>①符合法律规定的解除条件；②按照法律规定进行催告；③一方主张解除合同的，必须通知对方，而且一般采取书面形式通知对方，合同自通知到达对方时解除；④在法律规定或者当事人约定解除权限内行使解除权，否则该权利消灭。另外，法律没有规定或者当事人没有约定解除权的行使期限，经对方催告后在合理期限内不行使的，解除权消灭；⑤依法办理批准登记手续，法律、行政法规规定解除合同应当办理登记手续的，未办理有关手续，合同关系不能终止；⑥当事人行使解除权时，如果对方有异议的，可以请求人民法院或者仲裁机构确认合同效力。</a:t>
            </a:r>
            <a:endParaRPr lang="zh-CN" altLang="en-US" sz="1600" dirty="0"/>
          </a:p>
          <a:p>
            <a:pPr indent="457200"/>
            <a:r>
              <a:rPr lang="zh-CN" altLang="en-US" sz="1600" dirty="0"/>
              <a:t>（2）合同解除的法律后果</a:t>
            </a:r>
            <a:endParaRPr lang="zh-CN" altLang="en-US" sz="1600" dirty="0"/>
          </a:p>
          <a:p>
            <a:pPr indent="457200"/>
            <a:r>
              <a:rPr lang="zh-CN" altLang="en-US" sz="1600" dirty="0"/>
              <a:t>《合同法》第97 条规定，合同解除后，尚未履行的，终止履行；已经履行的，根据履行情况和合同性质，当事人可以要求恢复原状、采取其他补救措施，并有权要求赔偿损失。</a:t>
            </a:r>
            <a:endParaRPr lang="zh-CN" altLang="en-US" sz="1600" dirty="0"/>
          </a:p>
          <a:p>
            <a:pPr indent="457200"/>
            <a:r>
              <a:rPr lang="zh-CN" altLang="en-US" sz="1600" dirty="0"/>
              <a:t>第98 条规定，合同的权利义务终止，不影响合同中结算和清理条款的效力。</a:t>
            </a:r>
            <a:endParaRPr lang="zh-CN" altLang="en-US" sz="1600" dirty="0"/>
          </a:p>
        </p:txBody>
      </p:sp>
    </p:spTree>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08759" y="1394200"/>
            <a:ext cx="11750675" cy="5509200"/>
          </a:xfrm>
          <a:prstGeom prst="rect">
            <a:avLst/>
          </a:prstGeom>
        </p:spPr>
        <p:txBody>
          <a:bodyPr wrap="square">
            <a:spAutoFit/>
          </a:bodyPr>
          <a:lstStyle/>
          <a:p>
            <a:r>
              <a:rPr lang="zh-CN" altLang="en-US" b="1" dirty="0"/>
              <a:t>一、合同的履行</a:t>
            </a:r>
            <a:endParaRPr lang="zh-CN" altLang="en-US" b="1" dirty="0"/>
          </a:p>
          <a:p>
            <a:r>
              <a:rPr lang="zh-CN" altLang="en-US" b="1" dirty="0"/>
              <a:t>1. 概念</a:t>
            </a:r>
            <a:endParaRPr lang="zh-CN" altLang="en-US" b="1" dirty="0"/>
          </a:p>
          <a:p>
            <a:pPr indent="457200"/>
            <a:r>
              <a:rPr lang="zh-CN" altLang="en-US" sz="1600" dirty="0"/>
              <a:t>合同的履行是指合同生效以后，债务人通过完成合同规定的义务，使债权人的合同权利得以实现的行为。</a:t>
            </a:r>
            <a:endParaRPr lang="zh-CN" altLang="en-US" sz="1600" dirty="0"/>
          </a:p>
          <a:p>
            <a:r>
              <a:rPr lang="zh-CN" altLang="en-US" b="1" dirty="0">
                <a:sym typeface="+mn-ea"/>
              </a:rPr>
              <a:t>2. 合同履行的原则</a:t>
            </a:r>
            <a:endParaRPr lang="zh-CN" altLang="en-US" b="1" dirty="0">
              <a:sym typeface="+mn-ea"/>
            </a:endParaRPr>
          </a:p>
          <a:p>
            <a:pPr indent="457200"/>
            <a:r>
              <a:rPr lang="en-US" altLang="zh-CN" sz="1600" dirty="0">
                <a:sym typeface="+mn-ea"/>
              </a:rPr>
              <a:t>《</a:t>
            </a:r>
            <a:r>
              <a:rPr lang="zh-CN" altLang="en-US" sz="1600" dirty="0">
                <a:sym typeface="+mn-ea"/>
              </a:rPr>
              <a:t>合同法</a:t>
            </a:r>
            <a:r>
              <a:rPr lang="en-US" altLang="zh-CN" sz="1600" dirty="0">
                <a:sym typeface="+mn-ea"/>
              </a:rPr>
              <a:t>》</a:t>
            </a:r>
            <a:r>
              <a:rPr lang="zh-CN" altLang="en-US" sz="1600" dirty="0">
                <a:sym typeface="+mn-ea"/>
              </a:rPr>
              <a:t>第 </a:t>
            </a:r>
            <a:r>
              <a:rPr lang="en-US" altLang="zh-CN" sz="1600" dirty="0">
                <a:sym typeface="+mn-ea"/>
              </a:rPr>
              <a:t>60 </a:t>
            </a:r>
            <a:r>
              <a:rPr lang="zh-CN" altLang="en-US" sz="1600" dirty="0">
                <a:sym typeface="+mn-ea"/>
              </a:rPr>
              <a:t>条规定，当事人应当按照约定全面履行自己的义务。当 事人应当遵循诚实信用原则，根据合同的性质、目的和交易习惯履行通知、 协助、保密等义务。</a:t>
            </a:r>
            <a:endParaRPr lang="en-US" altLang="zh-CN" sz="1600" dirty="0">
              <a:sym typeface="+mn-ea"/>
            </a:endParaRPr>
          </a:p>
          <a:p>
            <a:pPr indent="457200"/>
            <a:r>
              <a:rPr lang="zh-CN" altLang="en-US" sz="1600" dirty="0">
                <a:sym typeface="+mn-ea"/>
              </a:rPr>
              <a:t>①</a:t>
            </a:r>
            <a:r>
              <a:rPr sz="1600" dirty="0" err="1">
                <a:sym typeface="+mn-ea"/>
              </a:rPr>
              <a:t>全面履行原则</a:t>
            </a:r>
            <a:r>
              <a:rPr lang="zh-CN" altLang="en-US" sz="1600" dirty="0">
                <a:sym typeface="+mn-ea"/>
              </a:rPr>
              <a:t>；②</a:t>
            </a:r>
            <a:r>
              <a:rPr sz="1600" dirty="0" err="1">
                <a:sym typeface="+mn-ea"/>
              </a:rPr>
              <a:t>遵循诚实信用原则</a:t>
            </a:r>
            <a:r>
              <a:rPr lang="zh-CN" altLang="en-US" sz="1600" dirty="0">
                <a:sym typeface="+mn-ea"/>
              </a:rPr>
              <a:t>。</a:t>
            </a:r>
            <a:endParaRPr sz="1600" dirty="0">
              <a:sym typeface="+mn-ea"/>
            </a:endParaRPr>
          </a:p>
          <a:p>
            <a:r>
              <a:rPr lang="zh-CN" altLang="en-US" b="1" dirty="0"/>
              <a:t>3. 合同约定不明的补救与处理</a:t>
            </a:r>
            <a:endParaRPr lang="zh-CN" altLang="en-US" b="1" dirty="0"/>
          </a:p>
          <a:p>
            <a:pPr indent="457200"/>
            <a:r>
              <a:rPr lang="zh-CN" altLang="en-US" sz="1600" dirty="0"/>
              <a:t>（1）合同约定不明的补救</a:t>
            </a:r>
            <a:endParaRPr lang="zh-CN" altLang="en-US" sz="1600" dirty="0"/>
          </a:p>
          <a:p>
            <a:pPr indent="457200"/>
            <a:r>
              <a:rPr lang="zh-CN" altLang="en-US" sz="1600" dirty="0"/>
              <a:t>《合同法》第61 条规定，合同生效后，当事人就质量、价款或者报酬、履行地点等内容没有约定或者约定不明确</a:t>
            </a:r>
            <a:endParaRPr lang="zh-CN" altLang="en-US" sz="1600" dirty="0"/>
          </a:p>
          <a:p>
            <a:pPr indent="457200"/>
            <a:r>
              <a:rPr lang="zh-CN" altLang="en-US" sz="1600" dirty="0"/>
              <a:t>的，可以协议补充；不能达成补充协议的，按照合同有关条款或者交易习惯确定。</a:t>
            </a:r>
            <a:endParaRPr lang="zh-CN" altLang="en-US" sz="1600" dirty="0"/>
          </a:p>
          <a:p>
            <a:pPr indent="457200"/>
            <a:r>
              <a:rPr lang="zh-CN" altLang="en-US" sz="1600" dirty="0"/>
              <a:t>（2）合同约定不明时的处理</a:t>
            </a:r>
            <a:endParaRPr lang="zh-CN" altLang="en-US" sz="1600" dirty="0"/>
          </a:p>
          <a:p>
            <a:pPr indent="457200"/>
            <a:r>
              <a:rPr lang="zh-CN" altLang="en-US" sz="1600" dirty="0"/>
              <a:t>①质量要求不明确的，按照国家标准、行业标准履行；没有国家标准、行业标准的，按照通常标准或者符合合同目的的特定标准履行。②价款或者报酬不明确的，按照订立合同时履行地的市场价格履行；依法应当执行政府定价或者政府指导价的，按照规定履行。③履行地点不明确，给付货币的，在接受货币一方所在地履行；交付不动产的，在不动产所在地履行；其他标的，在履行义务一方所在地履行。④履行期限不明确的，债务人可以随时履行，债权人也可以随时要求履行，但应当给对方必要的准备时间。⑤履行方式不明确的，按照有利于实现合同目的的方式履行。⑥履行费用的负担不明确的，由履行义务一方负担。</a:t>
            </a:r>
            <a:endParaRPr lang="zh-CN" altLang="en-US" sz="1600" dirty="0"/>
          </a:p>
          <a:p>
            <a:endParaRPr lang="zh-CN" altLang="en-US" dirty="0"/>
          </a:p>
          <a:p>
            <a:endParaRPr lang="zh-CN" altLang="en-US" dirty="0"/>
          </a:p>
          <a:p>
            <a:endParaRPr lang="zh-CN" altLang="en-US" dirty="0"/>
          </a:p>
          <a:p>
            <a:endParaRPr lang="zh-CN" altLang="en-US" dirty="0"/>
          </a:p>
        </p:txBody>
      </p:sp>
      <p:sp>
        <p:nvSpPr>
          <p:cNvPr id="8" name="文本框 19"/>
          <p:cNvSpPr txBox="1"/>
          <p:nvPr/>
        </p:nvSpPr>
        <p:spPr>
          <a:xfrm>
            <a:off x="3621343" y="943811"/>
            <a:ext cx="4854624" cy="368300"/>
          </a:xfrm>
          <a:prstGeom prst="rect">
            <a:avLst/>
          </a:prstGeom>
          <a:noFill/>
        </p:spPr>
        <p:txBody>
          <a:bodyPr wrap="square" rtlCol="0">
            <a:spAutoFit/>
          </a:bodyPr>
          <a:lstStyle/>
          <a:p>
            <a:pPr algn="ctr"/>
            <a:r>
              <a:rPr lang="zh-CN" altLang="en-US" b="1" dirty="0"/>
              <a:t>   第四节  合同的履行和违约责任</a:t>
            </a:r>
            <a:endParaRPr lang="zh-CN" altLang="en-US" b="1" dirty="0"/>
          </a:p>
        </p:txBody>
      </p:sp>
    </p:spTree>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638810" y="1061720"/>
            <a:ext cx="10914379" cy="5970865"/>
          </a:xfrm>
          <a:prstGeom prst="rect">
            <a:avLst/>
          </a:prstGeom>
        </p:spPr>
        <p:txBody>
          <a:bodyPr wrap="square">
            <a:spAutoFit/>
          </a:bodyPr>
          <a:lstStyle/>
          <a:p>
            <a:r>
              <a:rPr lang="zh-CN" altLang="en-US" b="1" dirty="0"/>
              <a:t>二、违约责任</a:t>
            </a:r>
            <a:endParaRPr lang="zh-CN" altLang="en-US" b="1" dirty="0"/>
          </a:p>
          <a:p>
            <a:r>
              <a:rPr lang="en-US" altLang="zh-CN" b="1" dirty="0"/>
              <a:t>1</a:t>
            </a:r>
            <a:r>
              <a:rPr lang="zh-CN" altLang="en-US" b="1" dirty="0"/>
              <a:t>. 违约责任的构成要件</a:t>
            </a:r>
            <a:endParaRPr lang="zh-CN" altLang="en-US" b="1" dirty="0"/>
          </a:p>
          <a:p>
            <a:pPr indent="457200"/>
            <a:r>
              <a:rPr lang="zh-CN" altLang="en-US" sz="1600" dirty="0"/>
              <a:t>（1）当事人有违约行为</a:t>
            </a:r>
            <a:endParaRPr lang="zh-CN" altLang="en-US" sz="1600" dirty="0"/>
          </a:p>
          <a:p>
            <a:pPr indent="457200"/>
            <a:r>
              <a:rPr lang="zh-CN" altLang="en-US" sz="1600" dirty="0"/>
              <a:t>（2）不存在法定和约定的免责事由。</a:t>
            </a:r>
            <a:endParaRPr lang="en-US" altLang="zh-CN" sz="1600" dirty="0"/>
          </a:p>
          <a:p>
            <a:pPr indent="457200"/>
            <a:endParaRPr lang="zh-CN" altLang="en-US" sz="1600" dirty="0"/>
          </a:p>
          <a:p>
            <a:r>
              <a:rPr lang="en-US" altLang="zh-CN" b="1" dirty="0"/>
              <a:t>2</a:t>
            </a:r>
            <a:r>
              <a:rPr lang="zh-CN" altLang="en-US" b="1" dirty="0"/>
              <a:t>.承担违约责任的方式</a:t>
            </a:r>
            <a:endParaRPr lang="zh-CN" altLang="en-US" b="1" dirty="0"/>
          </a:p>
          <a:p>
            <a:pPr indent="457200"/>
            <a:r>
              <a:rPr lang="zh-CN" altLang="en-US" sz="1600" dirty="0"/>
              <a:t>（1）继续履行</a:t>
            </a:r>
            <a:endParaRPr lang="zh-CN" altLang="en-US" sz="1600" dirty="0"/>
          </a:p>
          <a:p>
            <a:pPr indent="457200"/>
            <a:r>
              <a:rPr lang="zh-CN" altLang="en-US" sz="1600" dirty="0"/>
              <a:t>（2）补救措施</a:t>
            </a:r>
            <a:endParaRPr lang="zh-CN" altLang="en-US" sz="1600" dirty="0"/>
          </a:p>
          <a:p>
            <a:pPr indent="457200"/>
            <a:r>
              <a:rPr lang="zh-CN" altLang="en-US" sz="1600" dirty="0"/>
              <a:t>（3）赔偿损失</a:t>
            </a:r>
            <a:endParaRPr lang="zh-CN" altLang="en-US" sz="1600" dirty="0"/>
          </a:p>
          <a:p>
            <a:pPr indent="457200"/>
            <a:r>
              <a:rPr lang="zh-CN" altLang="en-US" sz="1600" dirty="0"/>
              <a:t>具体方式包括赔偿损失、支付违约金和适用定金罚则等。</a:t>
            </a:r>
            <a:endParaRPr lang="en-US" altLang="zh-CN" sz="1600" dirty="0"/>
          </a:p>
          <a:p>
            <a:pPr indent="457200"/>
            <a:endParaRPr lang="zh-CN" altLang="en-US" sz="1600" dirty="0"/>
          </a:p>
          <a:p>
            <a:r>
              <a:rPr lang="en-US" altLang="zh-CN" b="1" dirty="0"/>
              <a:t>3. 防止损失扩大义务</a:t>
            </a:r>
            <a:endParaRPr lang="en-US" altLang="zh-CN" b="1" dirty="0"/>
          </a:p>
          <a:p>
            <a:pPr indent="457200"/>
            <a:r>
              <a:rPr lang="en-US" altLang="zh-CN" sz="1600" dirty="0"/>
              <a:t>（1）意义</a:t>
            </a:r>
            <a:endParaRPr lang="en-US" altLang="zh-CN" sz="1600" dirty="0"/>
          </a:p>
          <a:p>
            <a:pPr indent="457200"/>
            <a:r>
              <a:rPr lang="en-US" altLang="zh-CN" sz="1600" dirty="0"/>
              <a:t>彰显公平、防止损失的扩大</a:t>
            </a:r>
            <a:endParaRPr lang="en-US" altLang="zh-CN" sz="1600" dirty="0"/>
          </a:p>
          <a:p>
            <a:pPr indent="457200"/>
            <a:r>
              <a:rPr lang="en-US" altLang="zh-CN" sz="1600" dirty="0"/>
              <a:t>（2）义务内容</a:t>
            </a:r>
            <a:endParaRPr lang="en-US" altLang="zh-CN" sz="1600" dirty="0"/>
          </a:p>
          <a:p>
            <a:pPr indent="457200"/>
            <a:r>
              <a:rPr lang="en-US" altLang="zh-CN" sz="1600" dirty="0"/>
              <a:t>《合同法》第119 条规定，当事人一方违约后，对方应当采取适当措施防止损失的扩大；没有采取适当措施致使损失扩大的，不得就扩大的损失要求赔偿。</a:t>
            </a:r>
            <a:endParaRPr lang="en-US" altLang="zh-CN" sz="1600" dirty="0"/>
          </a:p>
          <a:p>
            <a:pPr indent="457200"/>
            <a:r>
              <a:rPr lang="en-US" altLang="zh-CN" sz="1600" dirty="0"/>
              <a:t>（3）费用承担</a:t>
            </a:r>
            <a:endParaRPr lang="en-US" altLang="zh-CN" sz="1600" dirty="0"/>
          </a:p>
          <a:p>
            <a:pPr indent="457200"/>
            <a:r>
              <a:rPr lang="en-US" altLang="zh-CN" sz="1600" dirty="0"/>
              <a:t>《合同法》第119 条第2 款规定，当事人因防止损失扩大而支出的合理费用，由违约方承担。</a:t>
            </a:r>
            <a:endParaRPr lang="en-US" altLang="zh-CN" sz="1600" dirty="0"/>
          </a:p>
          <a:p>
            <a:pPr indent="457200"/>
            <a:r>
              <a:rPr lang="en-US" altLang="zh-CN" sz="1600" dirty="0"/>
              <a:t>合理费用，是指因采取有关措施防止损失扩大而支出的必要费用。</a:t>
            </a:r>
            <a:endParaRPr lang="en-US" altLang="zh-CN" sz="1600" dirty="0"/>
          </a:p>
          <a:p>
            <a:endParaRPr lang="en-US" altLang="zh-CN" dirty="0"/>
          </a:p>
          <a:p>
            <a:endParaRPr lang="en-US" altLang="zh-CN" dirty="0"/>
          </a:p>
          <a:p>
            <a:endParaRPr lang="en-US" altLang="zh-CN" dirty="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41376" y="1185854"/>
            <a:ext cx="4854624" cy="369332"/>
          </a:xfrm>
          <a:prstGeom prst="rect">
            <a:avLst/>
          </a:prstGeom>
          <a:noFill/>
        </p:spPr>
        <p:txBody>
          <a:bodyPr wrap="square" rtlCol="0">
            <a:spAutoFit/>
          </a:bodyPr>
          <a:lstStyle/>
          <a:p>
            <a:r>
              <a:rPr lang="zh-CN" altLang="en-US" b="1" dirty="0"/>
              <a:t>二、基本原则</a:t>
            </a:r>
            <a:endParaRPr lang="zh-CN" altLang="en-US" b="1" dirty="0"/>
          </a:p>
        </p:txBody>
      </p:sp>
      <p:sp>
        <p:nvSpPr>
          <p:cNvPr id="5" name="文本框 4"/>
          <p:cNvSpPr txBox="1"/>
          <p:nvPr/>
        </p:nvSpPr>
        <p:spPr>
          <a:xfrm>
            <a:off x="744682" y="1739852"/>
            <a:ext cx="10702636" cy="338554"/>
          </a:xfrm>
          <a:prstGeom prst="rect">
            <a:avLst/>
          </a:prstGeom>
          <a:noFill/>
        </p:spPr>
        <p:txBody>
          <a:bodyPr wrap="square">
            <a:spAutoFit/>
          </a:bodyPr>
          <a:lstStyle/>
          <a:p>
            <a:pPr indent="457200"/>
            <a:r>
              <a:rPr lang="zh-CN" altLang="en-US" sz="1600" dirty="0"/>
              <a:t>《决定》指出，要实现全面推进依法治国的总目标，就必须要全面贯彻 和坚持五项基本原则。</a:t>
            </a:r>
            <a:endParaRPr lang="en-US" altLang="zh-CN" sz="1600" dirty="0"/>
          </a:p>
        </p:txBody>
      </p:sp>
      <p:graphicFrame>
        <p:nvGraphicFramePr>
          <p:cNvPr id="9" name="图示 8"/>
          <p:cNvGraphicFramePr/>
          <p:nvPr/>
        </p:nvGraphicFramePr>
        <p:xfrm>
          <a:off x="1689962" y="2293850"/>
          <a:ext cx="5121233" cy="428699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0" name="文本框 9"/>
          <p:cNvSpPr txBox="1"/>
          <p:nvPr/>
        </p:nvSpPr>
        <p:spPr>
          <a:xfrm>
            <a:off x="7034646" y="2636763"/>
            <a:ext cx="2945080" cy="338554"/>
          </a:xfrm>
          <a:prstGeom prst="rect">
            <a:avLst/>
          </a:prstGeom>
          <a:noFill/>
        </p:spPr>
        <p:txBody>
          <a:bodyPr wrap="square" rtlCol="0">
            <a:spAutoFit/>
          </a:bodyPr>
          <a:lstStyle/>
          <a:p>
            <a:r>
              <a:rPr lang="zh-CN" altLang="en-US" sz="1600" dirty="0"/>
              <a:t>政治保证</a:t>
            </a:r>
            <a:endParaRPr lang="zh-CN" altLang="en-US" sz="1600" dirty="0"/>
          </a:p>
        </p:txBody>
      </p:sp>
      <p:sp>
        <p:nvSpPr>
          <p:cNvPr id="12" name="文本框 11"/>
          <p:cNvSpPr txBox="1"/>
          <p:nvPr/>
        </p:nvSpPr>
        <p:spPr>
          <a:xfrm>
            <a:off x="7034646" y="3357748"/>
            <a:ext cx="2945080" cy="338554"/>
          </a:xfrm>
          <a:prstGeom prst="rect">
            <a:avLst/>
          </a:prstGeom>
          <a:noFill/>
        </p:spPr>
        <p:txBody>
          <a:bodyPr wrap="square" rtlCol="0">
            <a:spAutoFit/>
          </a:bodyPr>
          <a:lstStyle/>
          <a:p>
            <a:r>
              <a:rPr lang="zh-CN" altLang="en-US" sz="1600" dirty="0"/>
              <a:t>主体和力量源泉</a:t>
            </a:r>
            <a:endParaRPr lang="zh-CN" altLang="en-US" sz="1600" dirty="0"/>
          </a:p>
        </p:txBody>
      </p:sp>
      <p:sp>
        <p:nvSpPr>
          <p:cNvPr id="14" name="文本框 13"/>
          <p:cNvSpPr txBox="1"/>
          <p:nvPr/>
        </p:nvSpPr>
        <p:spPr>
          <a:xfrm>
            <a:off x="7034646" y="4244451"/>
            <a:ext cx="2945080" cy="338554"/>
          </a:xfrm>
          <a:prstGeom prst="rect">
            <a:avLst/>
          </a:prstGeom>
          <a:noFill/>
        </p:spPr>
        <p:txBody>
          <a:bodyPr wrap="square" rtlCol="0">
            <a:spAutoFit/>
          </a:bodyPr>
          <a:lstStyle/>
          <a:p>
            <a:r>
              <a:rPr lang="zh-CN" altLang="en-US" sz="1600" dirty="0"/>
              <a:t>价值追求</a:t>
            </a:r>
            <a:endParaRPr lang="zh-CN" altLang="en-US" sz="1600" dirty="0"/>
          </a:p>
        </p:txBody>
      </p:sp>
      <p:sp>
        <p:nvSpPr>
          <p:cNvPr id="16" name="文本框 15"/>
          <p:cNvSpPr txBox="1"/>
          <p:nvPr/>
        </p:nvSpPr>
        <p:spPr>
          <a:xfrm>
            <a:off x="7034646" y="5046896"/>
            <a:ext cx="2945080" cy="338554"/>
          </a:xfrm>
          <a:prstGeom prst="rect">
            <a:avLst/>
          </a:prstGeom>
          <a:noFill/>
        </p:spPr>
        <p:txBody>
          <a:bodyPr wrap="square" rtlCol="0">
            <a:spAutoFit/>
          </a:bodyPr>
          <a:lstStyle/>
          <a:p>
            <a:r>
              <a:rPr lang="zh-CN" altLang="en-US" sz="1600" dirty="0"/>
              <a:t>精神支撑</a:t>
            </a:r>
            <a:endParaRPr lang="zh-CN" altLang="en-US" sz="1600" dirty="0"/>
          </a:p>
        </p:txBody>
      </p:sp>
      <p:sp>
        <p:nvSpPr>
          <p:cNvPr id="18" name="文本框 17"/>
          <p:cNvSpPr txBox="1"/>
          <p:nvPr/>
        </p:nvSpPr>
        <p:spPr>
          <a:xfrm>
            <a:off x="7034646" y="5844637"/>
            <a:ext cx="2945080" cy="338554"/>
          </a:xfrm>
          <a:prstGeom prst="rect">
            <a:avLst/>
          </a:prstGeom>
          <a:noFill/>
        </p:spPr>
        <p:txBody>
          <a:bodyPr wrap="square" rtlCol="0">
            <a:spAutoFit/>
          </a:bodyPr>
          <a:lstStyle/>
          <a:p>
            <a:r>
              <a:rPr lang="zh-CN" altLang="en-US" sz="1600" dirty="0"/>
              <a:t>实践基础</a:t>
            </a:r>
            <a:endParaRPr lang="zh-CN" altLang="en-US" sz="1600" dirty="0"/>
          </a:p>
        </p:txBody>
      </p:sp>
      <p:sp>
        <p:nvSpPr>
          <p:cNvPr id="19" name="文本框 18"/>
          <p:cNvSpPr txBox="1"/>
          <p:nvPr/>
        </p:nvSpPr>
        <p:spPr>
          <a:xfrm>
            <a:off x="1945078" y="2654710"/>
            <a:ext cx="653142" cy="338554"/>
          </a:xfrm>
          <a:prstGeom prst="rect">
            <a:avLst/>
          </a:prstGeom>
          <a:noFill/>
        </p:spPr>
        <p:txBody>
          <a:bodyPr wrap="square" rtlCol="0">
            <a:spAutoFit/>
          </a:bodyPr>
          <a:lstStyle/>
          <a:p>
            <a:r>
              <a:rPr lang="en-US" altLang="zh-CN" sz="1600" dirty="0"/>
              <a:t>1</a:t>
            </a:r>
            <a:endParaRPr lang="zh-CN" altLang="en-US" sz="1600" dirty="0"/>
          </a:p>
        </p:txBody>
      </p:sp>
      <p:sp>
        <p:nvSpPr>
          <p:cNvPr id="21" name="文本框 20"/>
          <p:cNvSpPr txBox="1"/>
          <p:nvPr/>
        </p:nvSpPr>
        <p:spPr>
          <a:xfrm>
            <a:off x="2342902" y="3464627"/>
            <a:ext cx="2945080" cy="338554"/>
          </a:xfrm>
          <a:prstGeom prst="rect">
            <a:avLst/>
          </a:prstGeom>
          <a:noFill/>
        </p:spPr>
        <p:txBody>
          <a:bodyPr wrap="square" rtlCol="0">
            <a:spAutoFit/>
          </a:bodyPr>
          <a:lstStyle/>
          <a:p>
            <a:r>
              <a:rPr lang="en-US" altLang="zh-CN" sz="1600" dirty="0"/>
              <a:t>2</a:t>
            </a:r>
            <a:endParaRPr lang="zh-CN" altLang="en-US" sz="1600" dirty="0"/>
          </a:p>
        </p:txBody>
      </p:sp>
      <p:sp>
        <p:nvSpPr>
          <p:cNvPr id="23" name="文本框 22"/>
          <p:cNvSpPr txBox="1"/>
          <p:nvPr/>
        </p:nvSpPr>
        <p:spPr>
          <a:xfrm>
            <a:off x="2431573" y="4252680"/>
            <a:ext cx="2945080" cy="338554"/>
          </a:xfrm>
          <a:prstGeom prst="rect">
            <a:avLst/>
          </a:prstGeom>
          <a:noFill/>
        </p:spPr>
        <p:txBody>
          <a:bodyPr wrap="square" rtlCol="0">
            <a:spAutoFit/>
          </a:bodyPr>
          <a:lstStyle/>
          <a:p>
            <a:r>
              <a:rPr lang="en-US" altLang="zh-CN" sz="1600" dirty="0"/>
              <a:t>3</a:t>
            </a:r>
            <a:endParaRPr lang="zh-CN" altLang="en-US" sz="1600" dirty="0"/>
          </a:p>
        </p:txBody>
      </p:sp>
      <p:sp>
        <p:nvSpPr>
          <p:cNvPr id="25" name="文本框 24"/>
          <p:cNvSpPr txBox="1"/>
          <p:nvPr/>
        </p:nvSpPr>
        <p:spPr>
          <a:xfrm>
            <a:off x="2342902" y="5058771"/>
            <a:ext cx="2945080" cy="338554"/>
          </a:xfrm>
          <a:prstGeom prst="rect">
            <a:avLst/>
          </a:prstGeom>
          <a:noFill/>
        </p:spPr>
        <p:txBody>
          <a:bodyPr wrap="square" rtlCol="0">
            <a:spAutoFit/>
          </a:bodyPr>
          <a:lstStyle/>
          <a:p>
            <a:r>
              <a:rPr lang="en-US" altLang="zh-CN" sz="1600" dirty="0"/>
              <a:t>4</a:t>
            </a:r>
            <a:endParaRPr lang="zh-CN" altLang="en-US" sz="1600" dirty="0"/>
          </a:p>
        </p:txBody>
      </p:sp>
      <p:sp>
        <p:nvSpPr>
          <p:cNvPr id="27" name="文本框 26"/>
          <p:cNvSpPr txBox="1"/>
          <p:nvPr/>
        </p:nvSpPr>
        <p:spPr>
          <a:xfrm>
            <a:off x="1945078" y="5844637"/>
            <a:ext cx="2945080" cy="338554"/>
          </a:xfrm>
          <a:prstGeom prst="rect">
            <a:avLst/>
          </a:prstGeom>
          <a:noFill/>
        </p:spPr>
        <p:txBody>
          <a:bodyPr wrap="square" rtlCol="0">
            <a:spAutoFit/>
          </a:bodyPr>
          <a:lstStyle/>
          <a:p>
            <a:r>
              <a:rPr lang="en-US" altLang="zh-CN" sz="1600" dirty="0"/>
              <a:t>5</a:t>
            </a:r>
            <a:endParaRPr lang="zh-CN" altLang="en-US" sz="1600" dirty="0"/>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545976" y="1442396"/>
            <a:ext cx="11398469" cy="4585871"/>
          </a:xfrm>
          <a:prstGeom prst="rect">
            <a:avLst/>
          </a:prstGeom>
        </p:spPr>
        <p:txBody>
          <a:bodyPr wrap="square">
            <a:spAutoFit/>
          </a:bodyPr>
          <a:lstStyle/>
          <a:p>
            <a:r>
              <a:rPr lang="zh-CN" altLang="en-US" b="1" dirty="0"/>
              <a:t>一、旅游服务合同与合同的关系</a:t>
            </a:r>
            <a:endParaRPr lang="zh-CN" altLang="en-US" dirty="0"/>
          </a:p>
          <a:p>
            <a:r>
              <a:rPr lang="en-US" altLang="zh-CN" b="1" dirty="0"/>
              <a:t>1. </a:t>
            </a:r>
            <a:r>
              <a:rPr lang="zh-CN" altLang="en-US" b="1" dirty="0"/>
              <a:t>旅游服务合同 </a:t>
            </a:r>
            <a:endParaRPr lang="en-US" altLang="zh-CN" b="1" dirty="0"/>
          </a:p>
          <a:p>
            <a:pPr indent="457200"/>
            <a:r>
              <a:rPr lang="en-US" altLang="zh-CN" sz="1600" dirty="0"/>
              <a:t>《</a:t>
            </a:r>
            <a:r>
              <a:rPr lang="zh-CN" altLang="en-US" sz="1600" dirty="0"/>
              <a:t>旅游法</a:t>
            </a:r>
            <a:r>
              <a:rPr lang="en-US" altLang="zh-CN" sz="1600" dirty="0"/>
              <a:t>》</a:t>
            </a:r>
            <a:r>
              <a:rPr lang="zh-CN" altLang="en-US" sz="1600" dirty="0"/>
              <a:t>专章规定了旅游服务合同，第 </a:t>
            </a:r>
            <a:r>
              <a:rPr lang="en-US" altLang="zh-CN" sz="1600" dirty="0"/>
              <a:t>57 </a:t>
            </a:r>
            <a:r>
              <a:rPr lang="zh-CN" altLang="en-US" sz="1600" dirty="0"/>
              <a:t>条规定，旅行社组织和安排 旅游活动，应当与旅游者签订合同。</a:t>
            </a:r>
            <a:endParaRPr lang="zh-CN" altLang="en-US" sz="1600" dirty="0"/>
          </a:p>
          <a:p>
            <a:r>
              <a:rPr lang="en-US" altLang="zh-CN" b="1" dirty="0"/>
              <a:t>2. </a:t>
            </a:r>
            <a:r>
              <a:rPr lang="zh-CN" altLang="en-US" b="1" dirty="0"/>
              <a:t>旅游服务合同类型 </a:t>
            </a:r>
            <a:endParaRPr lang="en-US" altLang="zh-CN" b="1" dirty="0"/>
          </a:p>
          <a:p>
            <a:pPr indent="457200"/>
            <a:r>
              <a:rPr lang="en-US" altLang="zh-CN" sz="1600" dirty="0"/>
              <a:t>《</a:t>
            </a:r>
            <a:r>
              <a:rPr lang="zh-CN" altLang="en-US" sz="1600" dirty="0"/>
              <a:t>旅游法</a:t>
            </a:r>
            <a:r>
              <a:rPr lang="en-US" altLang="zh-CN" sz="1600" dirty="0"/>
              <a:t>》</a:t>
            </a:r>
            <a:r>
              <a:rPr lang="zh-CN" altLang="en-US" sz="1600" dirty="0"/>
              <a:t>规定的旅游服务合同主要是指包价旅游合同、旅游代订合同 和旅游设计、咨询合同等。</a:t>
            </a:r>
            <a:endParaRPr lang="en-US" altLang="zh-CN" sz="1600" dirty="0"/>
          </a:p>
          <a:p>
            <a:r>
              <a:rPr lang="en-US" altLang="zh-CN" b="1" dirty="0"/>
              <a:t>3. </a:t>
            </a:r>
            <a:r>
              <a:rPr lang="zh-CN" altLang="en-US" b="1" dirty="0"/>
              <a:t>合同与旅游服务合同的关系</a:t>
            </a:r>
            <a:endParaRPr lang="en-US" altLang="zh-CN" b="1" dirty="0"/>
          </a:p>
          <a:p>
            <a:pPr indent="457200"/>
            <a:r>
              <a:rPr lang="zh-CN" altLang="en-US" dirty="0"/>
              <a:t> </a:t>
            </a:r>
            <a:r>
              <a:rPr lang="zh-CN" altLang="en-US" sz="1600" dirty="0"/>
              <a:t>旅游服务合同属于典型的合同，具有合同的法律属性，又因为旅游服务 的特殊性使旅游服务合同成为典型合同的一种。</a:t>
            </a:r>
            <a:endParaRPr lang="en-US" altLang="zh-CN" sz="1600" dirty="0"/>
          </a:p>
          <a:p>
            <a:endParaRPr lang="en-US" altLang="zh-CN" dirty="0"/>
          </a:p>
          <a:p>
            <a:r>
              <a:rPr lang="zh-CN" altLang="en-US" b="1" dirty="0"/>
              <a:t>二、包价旅游合同的概念及特征</a:t>
            </a:r>
            <a:endParaRPr lang="zh-CN" altLang="en-US" b="1" dirty="0"/>
          </a:p>
          <a:p>
            <a:r>
              <a:rPr lang="en-US" altLang="zh-CN" b="1" dirty="0"/>
              <a:t>1. </a:t>
            </a:r>
            <a:r>
              <a:rPr lang="zh-CN" altLang="en-US" b="1" dirty="0"/>
              <a:t>包价旅游合同的概念</a:t>
            </a:r>
            <a:endParaRPr lang="en-US" altLang="zh-CN" b="1" dirty="0"/>
          </a:p>
          <a:p>
            <a:pPr indent="457200"/>
            <a:r>
              <a:rPr lang="en-US" altLang="zh-CN" sz="1600" dirty="0"/>
              <a:t>《</a:t>
            </a:r>
            <a:r>
              <a:rPr lang="zh-CN" altLang="en-US" sz="1600" dirty="0"/>
              <a:t>旅游法</a:t>
            </a:r>
            <a:r>
              <a:rPr lang="en-US" altLang="zh-CN" sz="1600" dirty="0"/>
              <a:t>》</a:t>
            </a:r>
            <a:r>
              <a:rPr lang="zh-CN" altLang="en-US" sz="1600" dirty="0"/>
              <a:t>第 </a:t>
            </a:r>
            <a:r>
              <a:rPr lang="en-US" altLang="zh-CN" sz="1600" dirty="0"/>
              <a:t>111 </a:t>
            </a:r>
            <a:r>
              <a:rPr lang="zh-CN" altLang="en-US" sz="1600" dirty="0"/>
              <a:t>条第 </a:t>
            </a:r>
            <a:r>
              <a:rPr lang="en-US" altLang="zh-CN" sz="1600" dirty="0"/>
              <a:t>3 </a:t>
            </a:r>
            <a:r>
              <a:rPr lang="zh-CN" altLang="en-US" sz="1600" dirty="0"/>
              <a:t>款对包价旅游合同做出界定：包价旅游合同，是 指旅行社预先安排行程，提供或者通过履行辅助人提供交通、住宿、餐饮、 游览、导游或领队等两项以上旅游服务，旅游者以总价支付旅游费用的合同。 </a:t>
            </a:r>
            <a:endParaRPr lang="en-US" altLang="zh-CN" sz="1600" dirty="0"/>
          </a:p>
          <a:p>
            <a:r>
              <a:rPr lang="en-US" altLang="zh-CN" b="1" dirty="0"/>
              <a:t>2. </a:t>
            </a:r>
            <a:r>
              <a:rPr lang="zh-CN" altLang="en-US" b="1" dirty="0"/>
              <a:t>包价旅游合同的特征</a:t>
            </a:r>
            <a:endParaRPr lang="en-US" altLang="zh-CN" b="1" dirty="0"/>
          </a:p>
          <a:p>
            <a:pPr indent="457200"/>
            <a:r>
              <a:rPr lang="zh-CN" altLang="en-US" dirty="0"/>
              <a:t> </a:t>
            </a:r>
            <a:r>
              <a:rPr lang="zh-CN" altLang="en-US" sz="1600" dirty="0"/>
              <a:t>根据</a:t>
            </a:r>
            <a:r>
              <a:rPr lang="en-US" altLang="zh-CN" sz="1600" dirty="0"/>
              <a:t>《</a:t>
            </a:r>
            <a:r>
              <a:rPr lang="zh-CN" altLang="en-US" sz="1600" dirty="0"/>
              <a:t>旅游法</a:t>
            </a:r>
            <a:r>
              <a:rPr lang="en-US" altLang="zh-CN" sz="1600" dirty="0"/>
              <a:t>》</a:t>
            </a:r>
            <a:r>
              <a:rPr lang="zh-CN" altLang="en-US" sz="1600" dirty="0"/>
              <a:t>的规定，包价旅游合同的特征表现在以下三个方面：</a:t>
            </a:r>
            <a:endParaRPr lang="en-US" altLang="zh-CN" sz="1600" dirty="0"/>
          </a:p>
          <a:p>
            <a:pPr indent="457200"/>
            <a:r>
              <a:rPr lang="zh-CN" altLang="en-US" sz="1600" dirty="0"/>
              <a:t>（</a:t>
            </a:r>
            <a:r>
              <a:rPr lang="en-US" altLang="zh-CN" sz="1600" dirty="0"/>
              <a:t>1</a:t>
            </a:r>
            <a:r>
              <a:rPr lang="zh-CN" altLang="en-US" sz="1600" dirty="0"/>
              <a:t>）合同内容预先安排；</a:t>
            </a:r>
            <a:endParaRPr lang="en-US" altLang="zh-CN" sz="1600" dirty="0"/>
          </a:p>
          <a:p>
            <a:pPr indent="457200"/>
            <a:r>
              <a:rPr lang="zh-CN" altLang="en-US" sz="1600" dirty="0"/>
              <a:t>（</a:t>
            </a:r>
            <a:r>
              <a:rPr lang="en-US" altLang="zh-CN" sz="1600" dirty="0"/>
              <a:t>2</a:t>
            </a:r>
            <a:r>
              <a:rPr lang="zh-CN" altLang="en-US" sz="1600" dirty="0"/>
              <a:t>）服务的数量符合法律规定；</a:t>
            </a:r>
            <a:endParaRPr lang="en-US" altLang="zh-CN" sz="1600" dirty="0"/>
          </a:p>
          <a:p>
            <a:pPr indent="457200"/>
            <a:r>
              <a:rPr lang="zh-CN" altLang="en-US" sz="1600" dirty="0"/>
              <a:t>（</a:t>
            </a:r>
            <a:r>
              <a:rPr lang="en-US" altLang="zh-CN" sz="1600" dirty="0"/>
              <a:t>3</a:t>
            </a:r>
            <a:r>
              <a:rPr lang="zh-CN" altLang="en-US" sz="1600" dirty="0"/>
              <a:t>）合同价款以总价方式一揽子支付。</a:t>
            </a:r>
            <a:endParaRPr lang="zh-CN" altLang="en-US" sz="1600" dirty="0"/>
          </a:p>
        </p:txBody>
      </p:sp>
      <p:sp>
        <p:nvSpPr>
          <p:cNvPr id="8" name="文本框 19"/>
          <p:cNvSpPr txBox="1"/>
          <p:nvPr/>
        </p:nvSpPr>
        <p:spPr>
          <a:xfrm>
            <a:off x="3447812" y="969321"/>
            <a:ext cx="4854624" cy="368300"/>
          </a:xfrm>
          <a:prstGeom prst="rect">
            <a:avLst/>
          </a:prstGeom>
          <a:noFill/>
        </p:spPr>
        <p:txBody>
          <a:bodyPr wrap="square" rtlCol="0">
            <a:spAutoFit/>
          </a:bodyPr>
          <a:lstStyle/>
          <a:p>
            <a:pPr algn="ctr"/>
            <a:r>
              <a:rPr lang="zh-CN" altLang="en-US" b="1" dirty="0"/>
              <a:t>   第五节  旅游服务合同</a:t>
            </a:r>
            <a:endParaRPr lang="zh-CN" altLang="en-US" b="1" dirty="0"/>
          </a:p>
        </p:txBody>
      </p:sp>
    </p:spTree>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692192" y="1164134"/>
            <a:ext cx="10639424" cy="5693866"/>
          </a:xfrm>
          <a:prstGeom prst="rect">
            <a:avLst/>
          </a:prstGeom>
        </p:spPr>
        <p:txBody>
          <a:bodyPr wrap="square">
            <a:spAutoFit/>
          </a:bodyPr>
          <a:lstStyle/>
          <a:p>
            <a:r>
              <a:rPr lang="zh-CN" altLang="en-US" b="1" dirty="0"/>
              <a:t>三、包价旅游合同的订立</a:t>
            </a:r>
            <a:endParaRPr lang="zh-CN" altLang="en-US" b="1" dirty="0"/>
          </a:p>
          <a:p>
            <a:r>
              <a:rPr lang="en-US" altLang="zh-CN" b="1" dirty="0"/>
              <a:t>1. </a:t>
            </a:r>
            <a:r>
              <a:rPr lang="zh-CN" altLang="en-US" b="1" dirty="0"/>
              <a:t>包价旅游合同的形式</a:t>
            </a:r>
            <a:endParaRPr lang="zh-CN" altLang="en-US" b="1" dirty="0"/>
          </a:p>
          <a:p>
            <a:pPr indent="457200"/>
            <a:r>
              <a:rPr lang="en-US" altLang="zh-CN" sz="1600" dirty="0"/>
              <a:t>《</a:t>
            </a:r>
            <a:r>
              <a:rPr lang="zh-CN" altLang="en-US" sz="1600" dirty="0"/>
              <a:t>旅游法</a:t>
            </a:r>
            <a:r>
              <a:rPr lang="en-US" altLang="zh-CN" sz="1600" dirty="0"/>
              <a:t>》</a:t>
            </a:r>
            <a:r>
              <a:rPr lang="zh-CN" altLang="en-US" sz="1600" dirty="0"/>
              <a:t>规定，包价旅游合同应当采用</a:t>
            </a:r>
            <a:r>
              <a:rPr lang="zh-CN" altLang="en-US" sz="1600" b="1" dirty="0"/>
              <a:t>书面</a:t>
            </a:r>
            <a:r>
              <a:rPr lang="zh-CN" altLang="en-US" sz="1600" dirty="0"/>
              <a:t>形式。</a:t>
            </a:r>
            <a:endParaRPr lang="zh-CN" altLang="en-US" sz="1600" dirty="0"/>
          </a:p>
          <a:p>
            <a:r>
              <a:rPr lang="en-US" altLang="zh-CN" b="1" dirty="0">
                <a:sym typeface="+mn-ea"/>
              </a:rPr>
              <a:t>2. </a:t>
            </a:r>
            <a:r>
              <a:rPr lang="zh-CN" altLang="en-US" b="1" dirty="0">
                <a:sym typeface="+mn-ea"/>
              </a:rPr>
              <a:t>包价旅游合同的内容</a:t>
            </a:r>
            <a:endParaRPr lang="zh-CN" altLang="en-US" b="1" dirty="0">
              <a:sym typeface="+mn-ea"/>
            </a:endParaRPr>
          </a:p>
          <a:p>
            <a:pPr indent="457200"/>
            <a:r>
              <a:rPr lang="en-US" altLang="zh-CN" sz="1600" dirty="0">
                <a:sym typeface="+mn-ea"/>
              </a:rPr>
              <a:t>《</a:t>
            </a:r>
            <a:r>
              <a:rPr lang="zh-CN" altLang="en-US" sz="1600" dirty="0">
                <a:sym typeface="+mn-ea"/>
              </a:rPr>
              <a:t>旅游法</a:t>
            </a:r>
            <a:r>
              <a:rPr lang="en-US" altLang="zh-CN" sz="1600" dirty="0">
                <a:sym typeface="+mn-ea"/>
              </a:rPr>
              <a:t>》</a:t>
            </a:r>
            <a:r>
              <a:rPr lang="zh-CN" altLang="en-US" sz="1600" dirty="0">
                <a:sym typeface="+mn-ea"/>
              </a:rPr>
              <a:t>第</a:t>
            </a:r>
            <a:r>
              <a:rPr lang="en-US" altLang="zh-CN" sz="1600" dirty="0">
                <a:sym typeface="+mn-ea"/>
              </a:rPr>
              <a:t>58 </a:t>
            </a:r>
            <a:r>
              <a:rPr lang="zh-CN" altLang="en-US" sz="1600" dirty="0">
                <a:sym typeface="+mn-ea"/>
              </a:rPr>
              <a:t>条第</a:t>
            </a:r>
            <a:r>
              <a:rPr lang="en-US" altLang="zh-CN" sz="1600" dirty="0">
                <a:sym typeface="+mn-ea"/>
              </a:rPr>
              <a:t>1 </a:t>
            </a:r>
            <a:r>
              <a:rPr lang="zh-CN" altLang="en-US" sz="1600" dirty="0">
                <a:sym typeface="+mn-ea"/>
              </a:rPr>
              <a:t>款规定，包价旅游合同应当包括下列内容：</a:t>
            </a:r>
            <a:endParaRPr lang="en-US" altLang="zh-CN" sz="1600" dirty="0">
              <a:sym typeface="+mn-ea"/>
            </a:endParaRPr>
          </a:p>
          <a:p>
            <a:pPr indent="457200"/>
            <a:r>
              <a:rPr lang="zh-CN" altLang="en-US" sz="1600" dirty="0">
                <a:sym typeface="+mn-ea"/>
              </a:rPr>
              <a:t>①旅行社、旅游者的基本信息；②旅游行程安排；③旅游团成团的最低人数；④交通、住宿、餐饮等旅游服务安排和标准；⑤游览、娱乐等项目的具体内容和时间；⑥自由活动时间安排；⑦旅游费用及其交纳的期限和方式；⑧违约责任和解决纠纷的方式；⑨法律、法规规定和双方约定的其他事项。</a:t>
            </a:r>
            <a:endParaRPr lang="en-US" altLang="zh-CN" sz="1600" dirty="0">
              <a:sym typeface="+mn-ea"/>
            </a:endParaRPr>
          </a:p>
          <a:p>
            <a:pPr indent="457200"/>
            <a:r>
              <a:rPr lang="en-US" altLang="zh-CN" sz="1600" dirty="0">
                <a:sym typeface="+mn-ea"/>
              </a:rPr>
              <a:t>《</a:t>
            </a:r>
            <a:r>
              <a:rPr lang="zh-CN" altLang="en-US" sz="1600" dirty="0">
                <a:sym typeface="+mn-ea"/>
              </a:rPr>
              <a:t>旅游法</a:t>
            </a:r>
            <a:r>
              <a:rPr lang="en-US" altLang="zh-CN" sz="1600" dirty="0">
                <a:sym typeface="+mn-ea"/>
              </a:rPr>
              <a:t>》</a:t>
            </a:r>
            <a:r>
              <a:rPr lang="zh-CN" altLang="en-US" sz="1600" dirty="0">
                <a:sym typeface="+mn-ea"/>
              </a:rPr>
              <a:t>第 </a:t>
            </a:r>
            <a:r>
              <a:rPr lang="en-US" altLang="zh-CN" sz="1600" dirty="0">
                <a:sym typeface="+mn-ea"/>
              </a:rPr>
              <a:t>59 </a:t>
            </a:r>
            <a:r>
              <a:rPr lang="zh-CN" altLang="en-US" sz="1600" dirty="0">
                <a:sym typeface="+mn-ea"/>
              </a:rPr>
              <a:t>条规定，旅行社应当在旅游行程开始前向旅游者提供旅 游行程单。旅游行程单是包价旅游合同的组成部分。</a:t>
            </a:r>
            <a:endParaRPr lang="zh-CN" altLang="en-US" sz="1600" dirty="0">
              <a:sym typeface="+mn-ea"/>
            </a:endParaRPr>
          </a:p>
          <a:p>
            <a:r>
              <a:rPr lang="en-US" altLang="zh-CN" b="1" dirty="0"/>
              <a:t>3.</a:t>
            </a:r>
            <a:r>
              <a:rPr lang="zh-CN" altLang="en-US" b="1" dirty="0"/>
              <a:t>旅行社的订约说明告知义务</a:t>
            </a:r>
            <a:endParaRPr lang="zh-CN" altLang="en-US" b="1" dirty="0"/>
          </a:p>
          <a:p>
            <a:pPr indent="457200"/>
            <a:r>
              <a:rPr lang="zh-CN" altLang="en-US" sz="1600" dirty="0"/>
              <a:t>（</a:t>
            </a:r>
            <a:r>
              <a:rPr lang="en-US" altLang="zh-CN" sz="1600" dirty="0"/>
              <a:t>1</a:t>
            </a:r>
            <a:r>
              <a:rPr lang="zh-CN" altLang="en-US" sz="1600" dirty="0"/>
              <a:t>）说明义务。</a:t>
            </a:r>
            <a:r>
              <a:rPr lang="en-US" altLang="zh-CN" sz="1600" dirty="0"/>
              <a:t>《</a:t>
            </a:r>
            <a:r>
              <a:rPr lang="zh-CN" altLang="en-US" sz="1600" dirty="0"/>
              <a:t>旅游法</a:t>
            </a:r>
            <a:r>
              <a:rPr lang="en-US" altLang="zh-CN" sz="1600" dirty="0"/>
              <a:t>》</a:t>
            </a:r>
            <a:r>
              <a:rPr lang="zh-CN" altLang="en-US" sz="1600" dirty="0"/>
              <a:t>第</a:t>
            </a:r>
            <a:r>
              <a:rPr lang="en-US" altLang="zh-CN" sz="1600" dirty="0"/>
              <a:t>58</a:t>
            </a:r>
            <a:r>
              <a:rPr lang="zh-CN" altLang="en-US" sz="1600" dirty="0"/>
              <a:t>条第</a:t>
            </a:r>
            <a:r>
              <a:rPr lang="en-US" altLang="zh-CN" sz="1600" dirty="0"/>
              <a:t>2</a:t>
            </a:r>
            <a:r>
              <a:rPr lang="zh-CN" altLang="en-US" sz="1600" dirty="0"/>
              <a:t>款规定，在订立包价旅游合同时， 旅行社负有向旅游者详细说明本条第 </a:t>
            </a:r>
            <a:r>
              <a:rPr lang="en-US" altLang="zh-CN" sz="1600" dirty="0"/>
              <a:t>1 </a:t>
            </a:r>
            <a:r>
              <a:rPr lang="zh-CN" altLang="en-US" sz="1600" dirty="0"/>
              <a:t>款所规定的第 </a:t>
            </a:r>
            <a:r>
              <a:rPr lang="en-US" altLang="zh-CN" sz="1600" dirty="0"/>
              <a:t>2 </a:t>
            </a:r>
            <a:r>
              <a:rPr lang="zh-CN" altLang="en-US" sz="1600" dirty="0"/>
              <a:t>项至第 </a:t>
            </a:r>
            <a:r>
              <a:rPr lang="en-US" altLang="zh-CN" sz="1600" dirty="0"/>
              <a:t>8 </a:t>
            </a:r>
            <a:r>
              <a:rPr lang="zh-CN" altLang="en-US" sz="1600" dirty="0"/>
              <a:t>项相关内容 的义务；未履行该义务的，即可能因为违反说明义务而导致包价旅游合同不 成立、被撤销等，因此造成旅游者损失的，应当承担赔偿损失的责任。 </a:t>
            </a:r>
            <a:endParaRPr lang="en-US" altLang="zh-CN" sz="1600" dirty="0"/>
          </a:p>
          <a:p>
            <a:pPr indent="457200"/>
            <a:r>
              <a:rPr lang="zh-CN" altLang="en-US" sz="1600" dirty="0"/>
              <a:t>（</a:t>
            </a:r>
            <a:r>
              <a:rPr lang="en-US" altLang="zh-CN" sz="1600" dirty="0"/>
              <a:t>2</a:t>
            </a:r>
            <a:r>
              <a:rPr lang="zh-CN" altLang="en-US" sz="1600" dirty="0"/>
              <a:t>）告知事项。</a:t>
            </a:r>
            <a:r>
              <a:rPr lang="en-US" altLang="zh-CN" sz="1600" dirty="0"/>
              <a:t>《</a:t>
            </a:r>
            <a:r>
              <a:rPr lang="zh-CN" altLang="en-US" sz="1600" dirty="0"/>
              <a:t>旅游法</a:t>
            </a:r>
            <a:r>
              <a:rPr lang="en-US" altLang="zh-CN" sz="1600" dirty="0"/>
              <a:t>》</a:t>
            </a:r>
            <a:r>
              <a:rPr lang="zh-CN" altLang="en-US" sz="1600" dirty="0"/>
              <a:t>第 </a:t>
            </a:r>
            <a:r>
              <a:rPr lang="en-US" altLang="zh-CN" sz="1600" dirty="0"/>
              <a:t>62 </a:t>
            </a:r>
            <a:r>
              <a:rPr lang="zh-CN" altLang="en-US" sz="1600" dirty="0"/>
              <a:t>条规定，订立包价旅游合同时，旅行社 还应当向旅游者告知下列事项：</a:t>
            </a:r>
            <a:endParaRPr lang="en-US" altLang="zh-CN" sz="1600" dirty="0"/>
          </a:p>
          <a:p>
            <a:pPr indent="457200"/>
            <a:r>
              <a:rPr lang="zh-CN" altLang="en-US" sz="1600" dirty="0"/>
              <a:t>①旅游者不适合参加旅游活动的情形；</a:t>
            </a:r>
            <a:endParaRPr lang="en-US" altLang="zh-CN" sz="1600" dirty="0"/>
          </a:p>
          <a:p>
            <a:pPr indent="457200"/>
            <a:r>
              <a:rPr lang="zh-CN" altLang="en-US" sz="1600" dirty="0"/>
              <a:t>②旅 游活动中的安全注意事项；</a:t>
            </a:r>
            <a:endParaRPr lang="en-US" altLang="zh-CN" sz="1600" dirty="0"/>
          </a:p>
          <a:p>
            <a:pPr indent="457200"/>
            <a:r>
              <a:rPr lang="zh-CN" altLang="en-US" sz="1600" dirty="0"/>
              <a:t>③旅行社依法可以减免责任的信息；</a:t>
            </a:r>
            <a:endParaRPr lang="en-US" altLang="zh-CN" sz="1600" dirty="0"/>
          </a:p>
          <a:p>
            <a:pPr indent="457200"/>
            <a:r>
              <a:rPr lang="zh-CN" altLang="en-US" sz="1600" dirty="0"/>
              <a:t>④旅游者应 当注意的旅游目的地相关法律、法规和风俗习惯、宗教禁忌，依照中国法律不宜参加的活动等；</a:t>
            </a:r>
            <a:endParaRPr lang="en-US" altLang="zh-CN" sz="1600" dirty="0"/>
          </a:p>
          <a:p>
            <a:pPr indent="457200"/>
            <a:r>
              <a:rPr lang="zh-CN" altLang="en-US" sz="1600" dirty="0"/>
              <a:t>⑤法律、法规规定的其他应当告知的事项。</a:t>
            </a:r>
            <a:endParaRPr lang="zh-CN" altLang="en-US" sz="1600" dirty="0"/>
          </a:p>
          <a:p>
            <a:endParaRPr lang="zh-CN" altLang="en-US" dirty="0"/>
          </a:p>
          <a:p>
            <a:endParaRPr lang="zh-CN" altLang="en-US" dirty="0"/>
          </a:p>
        </p:txBody>
      </p:sp>
    </p:spTree>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519917" y="1376612"/>
            <a:ext cx="5215788" cy="3877985"/>
          </a:xfrm>
          <a:prstGeom prst="rect">
            <a:avLst/>
          </a:prstGeom>
        </p:spPr>
        <p:txBody>
          <a:bodyPr wrap="square">
            <a:spAutoFit/>
          </a:bodyPr>
          <a:lstStyle/>
          <a:p>
            <a:r>
              <a:rPr lang="zh-CN" altLang="en-US" b="1" dirty="0"/>
              <a:t>四、包价旅游合同的履行</a:t>
            </a:r>
            <a:endParaRPr lang="zh-CN" altLang="en-US" b="1" dirty="0"/>
          </a:p>
          <a:p>
            <a:r>
              <a:rPr lang="en-US" altLang="zh-CN" b="1" dirty="0"/>
              <a:t>1. </a:t>
            </a:r>
            <a:r>
              <a:rPr lang="zh-CN" altLang="en-US" b="1" dirty="0"/>
              <a:t>履行原则</a:t>
            </a:r>
            <a:endParaRPr lang="zh-CN" altLang="en-US" b="1" dirty="0"/>
          </a:p>
          <a:p>
            <a:pPr indent="457200"/>
            <a:r>
              <a:rPr lang="en-US" altLang="zh-CN" sz="1600" dirty="0"/>
              <a:t>《</a:t>
            </a:r>
            <a:r>
              <a:rPr lang="zh-CN" altLang="en-US" sz="1600" dirty="0"/>
              <a:t>旅游法</a:t>
            </a:r>
            <a:r>
              <a:rPr lang="en-US" altLang="zh-CN" sz="1600" dirty="0"/>
              <a:t>》</a:t>
            </a:r>
            <a:r>
              <a:rPr lang="zh-CN" altLang="en-US" sz="1600" dirty="0"/>
              <a:t>第 </a:t>
            </a:r>
            <a:r>
              <a:rPr lang="en-US" altLang="zh-CN" sz="1600" dirty="0"/>
              <a:t>69 </a:t>
            </a:r>
            <a:r>
              <a:rPr lang="zh-CN" altLang="en-US" sz="1600" dirty="0"/>
              <a:t>条规定，旅行社应当按照包价旅游合同的约定履行义务，不得擅自变更旅游行程安排。经旅游者同意，旅行社将包价旅游合同中的接待业务委托给其他具有相应资质的地接社履行的，应当与地接社订立书面委托合同，约定双方的权利和义务，向 地接社提供与旅游者订立的包价旅游合同的副本，并向地接社支付不低于接 待和服务成本的费用。地接社应当按照包价旅游合同和委托合同提供服务。 </a:t>
            </a:r>
            <a:endParaRPr lang="en-US" altLang="zh-CN" sz="1600" dirty="0"/>
          </a:p>
          <a:p>
            <a:pPr indent="457200"/>
            <a:endParaRPr lang="en-US" altLang="zh-CN" sz="1600" dirty="0"/>
          </a:p>
          <a:p>
            <a:r>
              <a:rPr lang="en-US" altLang="zh-CN" b="1" dirty="0"/>
              <a:t>2. </a:t>
            </a:r>
            <a:r>
              <a:rPr lang="zh-CN" altLang="en-US" b="1" dirty="0"/>
              <a:t>履行规则</a:t>
            </a:r>
            <a:endParaRPr lang="zh-CN" altLang="en-US" b="1" dirty="0"/>
          </a:p>
          <a:p>
            <a:r>
              <a:rPr lang="zh-CN" altLang="en-US" sz="1600" dirty="0">
                <a:sym typeface="+mn-ea"/>
              </a:rPr>
              <a:t>（</a:t>
            </a:r>
            <a:r>
              <a:rPr lang="en-US" altLang="zh-CN" sz="1600" dirty="0">
                <a:sym typeface="+mn-ea"/>
              </a:rPr>
              <a:t>1</a:t>
            </a:r>
            <a:r>
              <a:rPr lang="zh-CN" altLang="en-US" sz="1600" dirty="0">
                <a:sym typeface="+mn-ea"/>
              </a:rPr>
              <a:t>）组团社必须根据合同约定的内容、标准提供服务</a:t>
            </a:r>
            <a:endParaRPr lang="zh-CN" altLang="en-US" sz="1600" dirty="0">
              <a:sym typeface="+mn-ea"/>
            </a:endParaRPr>
          </a:p>
          <a:p>
            <a:r>
              <a:rPr lang="zh-CN" altLang="en-US" sz="1600" dirty="0">
                <a:sym typeface="+mn-ea"/>
              </a:rPr>
              <a:t>（</a:t>
            </a:r>
            <a:r>
              <a:rPr lang="en-US" altLang="zh-CN" sz="1600" dirty="0">
                <a:sym typeface="+mn-ea"/>
              </a:rPr>
              <a:t>2</a:t>
            </a:r>
            <a:r>
              <a:rPr lang="zh-CN" altLang="en-US" sz="1600" dirty="0">
                <a:sym typeface="+mn-ea"/>
              </a:rPr>
              <a:t>）组团社将接待业务必须委托给有资质的地接社履行</a:t>
            </a:r>
            <a:endParaRPr lang="zh-CN" altLang="en-US" sz="1600" dirty="0">
              <a:sym typeface="+mn-ea"/>
            </a:endParaRPr>
          </a:p>
          <a:p>
            <a:r>
              <a:rPr lang="zh-CN" altLang="en-US" sz="1600" dirty="0">
                <a:sym typeface="+mn-ea"/>
              </a:rPr>
              <a:t>（</a:t>
            </a:r>
            <a:r>
              <a:rPr lang="en-US" altLang="zh-CN" sz="1600" dirty="0">
                <a:sym typeface="+mn-ea"/>
              </a:rPr>
              <a:t>3</a:t>
            </a:r>
            <a:r>
              <a:rPr lang="zh-CN" altLang="en-US" sz="1600" dirty="0">
                <a:sym typeface="+mn-ea"/>
              </a:rPr>
              <a:t>）地接社必须按包价旅游合同履行义务</a:t>
            </a:r>
            <a:endParaRPr lang="zh-CN" altLang="en-US" sz="1600" dirty="0"/>
          </a:p>
        </p:txBody>
      </p:sp>
      <p:sp>
        <p:nvSpPr>
          <p:cNvPr id="4" name="文本框 3"/>
          <p:cNvSpPr txBox="1"/>
          <p:nvPr/>
        </p:nvSpPr>
        <p:spPr>
          <a:xfrm>
            <a:off x="6096000" y="1376612"/>
            <a:ext cx="5576083" cy="4401205"/>
          </a:xfrm>
          <a:prstGeom prst="rect">
            <a:avLst/>
          </a:prstGeom>
          <a:noFill/>
        </p:spPr>
        <p:txBody>
          <a:bodyPr wrap="square">
            <a:spAutoFit/>
          </a:bodyPr>
          <a:lstStyle/>
          <a:p>
            <a:r>
              <a:rPr lang="zh-CN" altLang="en-US" b="1" dirty="0"/>
              <a:t>五、包价旅游合同的转让、解除及法律后果</a:t>
            </a:r>
            <a:endParaRPr lang="zh-CN" altLang="en-US" b="1" dirty="0"/>
          </a:p>
          <a:p>
            <a:r>
              <a:rPr lang="zh-CN" altLang="en-US" b="1" dirty="0"/>
              <a:t>1. 旅游者转让、解除合同权的行使及法律后果</a:t>
            </a:r>
            <a:endParaRPr lang="zh-CN" altLang="en-US" b="1" dirty="0"/>
          </a:p>
          <a:p>
            <a:r>
              <a:rPr lang="zh-CN" altLang="en-US" sz="1600" dirty="0"/>
              <a:t>（1）旅游者转让包价旅游合同及法律后果。《旅游法》第64 条规定，旅游行程开始前，旅游者可以将包价旅游合同中自身的权利义务转让给第三人，旅行社没有正当理由的不得拒绝，因此增加的费用由旅游者和第三人承担。</a:t>
            </a:r>
            <a:endParaRPr lang="zh-CN" altLang="en-US" sz="1600" dirty="0"/>
          </a:p>
          <a:p>
            <a:r>
              <a:rPr lang="zh-CN" altLang="en-US" sz="1600" dirty="0"/>
              <a:t>（2）旅游者解除包价旅游合同及法律后果。《旅游法》第65 条规定，旅游行程结束前，旅游者解除合同的，组团社应当在扣除必要的费用后，将余款退还旅游者。</a:t>
            </a:r>
            <a:endParaRPr lang="en-US" altLang="zh-CN" sz="1600" dirty="0"/>
          </a:p>
          <a:p>
            <a:r>
              <a:rPr lang="zh-CN" altLang="en-US" b="1" dirty="0"/>
              <a:t>2. 旅行社转让、解除合同权的行使及法律后果</a:t>
            </a:r>
            <a:endParaRPr lang="zh-CN" altLang="en-US" b="1" dirty="0"/>
          </a:p>
          <a:p>
            <a:r>
              <a:rPr lang="zh-CN" altLang="en-US" sz="1600" dirty="0"/>
              <a:t>（1）因未达到约定成团人数不能出团而解除合同及法律责任；</a:t>
            </a:r>
            <a:endParaRPr lang="en-US" altLang="zh-CN" sz="1600" dirty="0"/>
          </a:p>
          <a:p>
            <a:r>
              <a:rPr lang="zh-CN" altLang="en-US" sz="1600" dirty="0"/>
              <a:t>（2）因旅游者原因导致合同解除及法律责任。</a:t>
            </a:r>
            <a:endParaRPr lang="zh-CN" altLang="en-US" sz="1600" dirty="0"/>
          </a:p>
          <a:p>
            <a:r>
              <a:rPr lang="zh-CN" altLang="en-US" b="1" dirty="0"/>
              <a:t>3. 包价旅游合同解除后旅行社的协助义务及费用承担</a:t>
            </a:r>
            <a:endParaRPr lang="zh-CN" altLang="en-US" b="1" dirty="0"/>
          </a:p>
          <a:p>
            <a:pPr indent="457200"/>
            <a:r>
              <a:rPr lang="zh-CN" altLang="en-US" sz="1600" dirty="0"/>
              <a:t>《旅游法》第68 条规定，旅游行程中解除合同的，旅行社应当协助旅游者返回出发地或者旅游者指定的</a:t>
            </a:r>
            <a:endParaRPr lang="en-US" altLang="zh-CN" sz="1600" dirty="0"/>
          </a:p>
          <a:p>
            <a:pPr indent="457200"/>
            <a:r>
              <a:rPr lang="zh-CN" altLang="en-US" sz="1600" dirty="0"/>
              <a:t>合理地点。由于旅行社或者履行辅助人的原因导致合同解除的，返程费用由旅行社承担。</a:t>
            </a:r>
            <a:endParaRPr lang="zh-CN" altLang="en-US" sz="1600" dirty="0"/>
          </a:p>
        </p:txBody>
      </p:sp>
    </p:spTree>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803275" y="1334351"/>
            <a:ext cx="11750675" cy="5820183"/>
          </a:xfrm>
          <a:prstGeom prst="rect">
            <a:avLst/>
          </a:prstGeom>
        </p:spPr>
        <p:txBody>
          <a:bodyPr wrap="square">
            <a:spAutoFit/>
          </a:bodyPr>
          <a:lstStyle/>
          <a:p>
            <a:pPr>
              <a:lnSpc>
                <a:spcPct val="150000"/>
              </a:lnSpc>
            </a:pPr>
            <a:r>
              <a:rPr lang="zh-CN" altLang="en-US" b="1" dirty="0"/>
              <a:t>六、包价旅游合同的违约责任</a:t>
            </a:r>
            <a:endParaRPr lang="zh-CN" altLang="en-US" b="1" dirty="0"/>
          </a:p>
          <a:p>
            <a:pPr>
              <a:lnSpc>
                <a:spcPct val="150000"/>
              </a:lnSpc>
            </a:pPr>
            <a:r>
              <a:rPr lang="zh-CN" altLang="en-US" b="1" dirty="0"/>
              <a:t>1. 旅行社的违约责任</a:t>
            </a:r>
            <a:endParaRPr lang="zh-CN" altLang="en-US" b="1" dirty="0"/>
          </a:p>
          <a:p>
            <a:pPr>
              <a:lnSpc>
                <a:spcPct val="150000"/>
              </a:lnSpc>
            </a:pPr>
            <a:r>
              <a:rPr lang="zh-CN" altLang="en-US" sz="1600" dirty="0"/>
              <a:t>（1）旅行社在一般情形下应当承担的责任</a:t>
            </a:r>
            <a:endParaRPr lang="zh-CN" altLang="en-US" sz="1600" dirty="0"/>
          </a:p>
          <a:p>
            <a:pPr>
              <a:lnSpc>
                <a:spcPct val="150000"/>
              </a:lnSpc>
            </a:pPr>
            <a:r>
              <a:rPr lang="zh-CN" altLang="en-US" sz="1600" dirty="0"/>
              <a:t>（2）旅行社的惩罚性赔偿责任</a:t>
            </a:r>
            <a:endParaRPr lang="zh-CN" altLang="en-US" sz="1600" dirty="0"/>
          </a:p>
          <a:p>
            <a:pPr>
              <a:lnSpc>
                <a:spcPct val="150000"/>
              </a:lnSpc>
            </a:pPr>
            <a:r>
              <a:rPr lang="zh-CN" altLang="en-US" sz="1600" dirty="0"/>
              <a:t>（3）旅行社不承担违约责任的情形</a:t>
            </a:r>
            <a:endParaRPr lang="zh-CN" altLang="en-US" sz="1600" dirty="0"/>
          </a:p>
          <a:p>
            <a:pPr>
              <a:lnSpc>
                <a:spcPct val="150000"/>
              </a:lnSpc>
            </a:pPr>
            <a:r>
              <a:rPr lang="zh-CN" altLang="en-US" sz="1600" dirty="0"/>
              <a:t>（4）旅游者自行安排活动期间的旅行社责任</a:t>
            </a:r>
            <a:endParaRPr lang="en-US" altLang="zh-CN" sz="1600" dirty="0"/>
          </a:p>
          <a:p>
            <a:pPr>
              <a:lnSpc>
                <a:spcPct val="150000"/>
              </a:lnSpc>
            </a:pPr>
            <a:endParaRPr lang="en-US" altLang="zh-CN" sz="1600" dirty="0"/>
          </a:p>
          <a:p>
            <a:pPr>
              <a:lnSpc>
                <a:spcPct val="150000"/>
              </a:lnSpc>
            </a:pPr>
            <a:r>
              <a:rPr lang="zh-CN" altLang="en-US" b="1" dirty="0"/>
              <a:t>2. 旅游者的违约责任</a:t>
            </a:r>
            <a:endParaRPr lang="zh-CN" altLang="en-US" b="1" dirty="0"/>
          </a:p>
          <a:p>
            <a:pPr>
              <a:lnSpc>
                <a:spcPct val="150000"/>
              </a:lnSpc>
            </a:pPr>
            <a:r>
              <a:rPr lang="zh-CN" altLang="en-US" sz="1600" dirty="0"/>
              <a:t>（1）旅游者的不当行为：</a:t>
            </a:r>
            <a:endParaRPr lang="en-US" altLang="zh-CN" sz="1600" dirty="0"/>
          </a:p>
          <a:p>
            <a:pPr>
              <a:lnSpc>
                <a:spcPct val="150000"/>
              </a:lnSpc>
            </a:pPr>
            <a:r>
              <a:rPr lang="zh-CN" altLang="en-US" sz="1600" dirty="0"/>
              <a:t>①影响行程，阻碍合同的正常履行；</a:t>
            </a:r>
            <a:endParaRPr lang="en-US" altLang="zh-CN" sz="1600" dirty="0"/>
          </a:p>
          <a:p>
            <a:pPr>
              <a:lnSpc>
                <a:spcPct val="150000"/>
              </a:lnSpc>
            </a:pPr>
            <a:r>
              <a:rPr lang="zh-CN" altLang="en-US" sz="1600" dirty="0"/>
              <a:t>②侵害他人的财产权；</a:t>
            </a:r>
            <a:endParaRPr lang="en-US" altLang="zh-CN" sz="1600" dirty="0"/>
          </a:p>
          <a:p>
            <a:pPr>
              <a:lnSpc>
                <a:spcPct val="150000"/>
              </a:lnSpc>
            </a:pPr>
            <a:r>
              <a:rPr lang="zh-CN" altLang="en-US" sz="1600" dirty="0"/>
              <a:t>③侵害他人的人身权。</a:t>
            </a:r>
            <a:endParaRPr lang="zh-CN" altLang="en-US" sz="1600" dirty="0"/>
          </a:p>
          <a:p>
            <a:pPr>
              <a:lnSpc>
                <a:spcPct val="150000"/>
              </a:lnSpc>
            </a:pPr>
            <a:r>
              <a:rPr lang="zh-CN" altLang="en-US" sz="1600" dirty="0"/>
              <a:t>（2）旅游者的侵权损害赔偿责任</a:t>
            </a:r>
            <a:endParaRPr lang="zh-CN" altLang="en-US" sz="1600" dirty="0"/>
          </a:p>
          <a:p>
            <a:pPr>
              <a:lnSpc>
                <a:spcPct val="150000"/>
              </a:lnSpc>
            </a:pPr>
            <a:endParaRPr lang="zh-CN" altLang="en-US" dirty="0"/>
          </a:p>
          <a:p>
            <a:pPr>
              <a:lnSpc>
                <a:spcPct val="150000"/>
              </a:lnSpc>
            </a:pPr>
            <a:endParaRPr lang="zh-CN" altLang="en-US" dirty="0"/>
          </a:p>
        </p:txBody>
      </p:sp>
      <p:sp>
        <p:nvSpPr>
          <p:cNvPr id="4" name="文本框 3"/>
          <p:cNvSpPr txBox="1"/>
          <p:nvPr/>
        </p:nvSpPr>
        <p:spPr>
          <a:xfrm>
            <a:off x="5400675" y="1563291"/>
            <a:ext cx="6276975" cy="4207947"/>
          </a:xfrm>
          <a:prstGeom prst="rect">
            <a:avLst/>
          </a:prstGeom>
          <a:noFill/>
        </p:spPr>
        <p:txBody>
          <a:bodyPr wrap="square">
            <a:spAutoFit/>
          </a:bodyPr>
          <a:lstStyle/>
          <a:p>
            <a:pPr>
              <a:lnSpc>
                <a:spcPct val="150000"/>
              </a:lnSpc>
            </a:pPr>
            <a:r>
              <a:rPr lang="zh-CN" altLang="en-US" b="1" dirty="0"/>
              <a:t>3. 地接社、履行辅助人的违约责任</a:t>
            </a:r>
            <a:endParaRPr lang="zh-CN" altLang="en-US" b="1" dirty="0"/>
          </a:p>
          <a:p>
            <a:pPr>
              <a:lnSpc>
                <a:spcPct val="150000"/>
              </a:lnSpc>
            </a:pPr>
            <a:r>
              <a:rPr lang="zh-CN" altLang="en-US" sz="1600" dirty="0"/>
              <a:t>（1）组团社应当为地接社、履行辅助人的违约行为承担责任</a:t>
            </a:r>
            <a:endParaRPr lang="zh-CN" altLang="en-US" sz="1600" dirty="0"/>
          </a:p>
          <a:p>
            <a:pPr>
              <a:lnSpc>
                <a:spcPct val="150000"/>
              </a:lnSpc>
            </a:pPr>
            <a:r>
              <a:rPr lang="zh-CN" altLang="en-US" sz="1600" dirty="0"/>
              <a:t>（2）组团社向地接社、履行辅助人行使追偿权</a:t>
            </a:r>
            <a:endParaRPr lang="zh-CN" altLang="en-US" sz="1600" dirty="0"/>
          </a:p>
          <a:p>
            <a:pPr>
              <a:lnSpc>
                <a:spcPct val="150000"/>
              </a:lnSpc>
            </a:pPr>
            <a:r>
              <a:rPr lang="zh-CN" altLang="en-US" sz="1600" dirty="0"/>
              <a:t>（3）人身损害、财产损失责任的承担</a:t>
            </a:r>
            <a:endParaRPr lang="zh-CN" altLang="en-US" sz="1600" dirty="0"/>
          </a:p>
          <a:p>
            <a:pPr>
              <a:lnSpc>
                <a:spcPct val="150000"/>
              </a:lnSpc>
            </a:pPr>
            <a:r>
              <a:rPr lang="zh-CN" altLang="en-US" sz="1600" dirty="0"/>
              <a:t>（4）旅行社协助旅游者索赔义务</a:t>
            </a:r>
            <a:endParaRPr lang="en-US" altLang="zh-CN" sz="1600" dirty="0"/>
          </a:p>
          <a:p>
            <a:pPr>
              <a:lnSpc>
                <a:spcPct val="150000"/>
              </a:lnSpc>
            </a:pPr>
            <a:endParaRPr lang="zh-CN" altLang="en-US" sz="1600" dirty="0"/>
          </a:p>
          <a:p>
            <a:pPr>
              <a:lnSpc>
                <a:spcPct val="150000"/>
              </a:lnSpc>
            </a:pPr>
            <a:r>
              <a:rPr lang="zh-CN" altLang="en-US" b="1" dirty="0"/>
              <a:t>4. 因不可抗力或者其他原因导致合同解除、变更的法律责任</a:t>
            </a:r>
            <a:endParaRPr lang="zh-CN" altLang="en-US" b="1" dirty="0"/>
          </a:p>
          <a:p>
            <a:pPr>
              <a:lnSpc>
                <a:spcPct val="150000"/>
              </a:lnSpc>
            </a:pPr>
            <a:r>
              <a:rPr lang="zh-CN" altLang="en-US" sz="1600" dirty="0"/>
              <a:t>（1）影响旅游行程的客观因素</a:t>
            </a:r>
            <a:endParaRPr lang="zh-CN" altLang="en-US" sz="1600" dirty="0"/>
          </a:p>
          <a:p>
            <a:pPr>
              <a:lnSpc>
                <a:spcPct val="150000"/>
              </a:lnSpc>
            </a:pPr>
            <a:r>
              <a:rPr lang="zh-CN" altLang="en-US" sz="1600" dirty="0"/>
              <a:t>（2）因客观原因解除包价旅游合同的法律后果</a:t>
            </a:r>
            <a:endParaRPr lang="zh-CN" altLang="en-US" sz="1600" dirty="0"/>
          </a:p>
          <a:p>
            <a:pPr>
              <a:lnSpc>
                <a:spcPct val="150000"/>
              </a:lnSpc>
            </a:pPr>
            <a:r>
              <a:rPr lang="zh-CN" altLang="en-US" sz="1600" dirty="0"/>
              <a:t>（3）因客观原因变更包价旅游合同的法律后果</a:t>
            </a:r>
            <a:endParaRPr lang="zh-CN" altLang="en-US" sz="1600" dirty="0"/>
          </a:p>
          <a:p>
            <a:pPr>
              <a:lnSpc>
                <a:spcPct val="150000"/>
              </a:lnSpc>
            </a:pPr>
            <a:r>
              <a:rPr lang="zh-CN" altLang="en-US" sz="1600" dirty="0"/>
              <a:t>（4）因客观原因需要采取的安全、安置措施与相关费用承担</a:t>
            </a:r>
            <a:endParaRPr lang="zh-CN" altLang="en-US" sz="1600" dirty="0"/>
          </a:p>
        </p:txBody>
      </p:sp>
    </p:spTree>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4160513" y="5173345"/>
            <a:ext cx="4069088" cy="939800"/>
          </a:xfrm>
          <a:prstGeom prst="rect">
            <a:avLst/>
          </a:prstGeom>
          <a:noFill/>
        </p:spPr>
        <p:txBody>
          <a:bodyPr wrap="square" rtlCol="0">
            <a:spAutoFit/>
          </a:bodyPr>
          <a:lstStyle/>
          <a:p>
            <a:pPr>
              <a:lnSpc>
                <a:spcPct val="120000"/>
              </a:lnSpc>
            </a:pPr>
            <a:r>
              <a:rPr lang="zh-CN" altLang="en-US" dirty="0">
                <a:solidFill>
                  <a:schemeClr val="bg1"/>
                </a:solidFill>
              </a:rPr>
              <a:t>第九章 </a:t>
            </a:r>
            <a:endParaRPr lang="en-US" altLang="zh-CN" dirty="0">
              <a:solidFill>
                <a:schemeClr val="bg1"/>
              </a:solidFill>
            </a:endParaRPr>
          </a:p>
          <a:p>
            <a:pPr algn="ctr">
              <a:lnSpc>
                <a:spcPct val="120000"/>
              </a:lnSpc>
            </a:pPr>
            <a:r>
              <a:rPr lang="zh-CN" altLang="en-US" sz="2800" b="1" dirty="0">
                <a:solidFill>
                  <a:schemeClr val="bg1"/>
                </a:solidFill>
              </a:rPr>
              <a:t>侵权责任法律制度</a:t>
            </a:r>
            <a:endParaRPr lang="zh-CN" altLang="en-US" sz="2800" b="1" dirty="0">
              <a:solidFill>
                <a:schemeClr val="bg1"/>
              </a:solidFill>
            </a:endParaRPr>
          </a:p>
        </p:txBody>
      </p:sp>
      <p:grpSp>
        <p:nvGrpSpPr>
          <p:cNvPr id="2" name="组合 28"/>
          <p:cNvGrpSpPr/>
          <p:nvPr/>
        </p:nvGrpSpPr>
        <p:grpSpPr>
          <a:xfrm>
            <a:off x="3331898" y="5341346"/>
            <a:ext cx="664429" cy="643114"/>
            <a:chOff x="3030538" y="663575"/>
            <a:chExt cx="1435101" cy="1389063"/>
          </a:xfrm>
          <a:solidFill>
            <a:schemeClr val="bg1"/>
          </a:solidFill>
        </p:grpSpPr>
        <p:sp>
          <p:nvSpPr>
            <p:cNvPr id="30" name="Freeform 11"/>
            <p:cNvSpPr>
              <a:spLocks noEditPoints="1"/>
            </p:cNvSpPr>
            <p:nvPr/>
          </p:nvSpPr>
          <p:spPr bwMode="auto">
            <a:xfrm>
              <a:off x="3030538" y="671513"/>
              <a:ext cx="1098550" cy="1103313"/>
            </a:xfrm>
            <a:custGeom>
              <a:avLst/>
              <a:gdLst>
                <a:gd name="T0" fmla="*/ 188 w 376"/>
                <a:gd name="T1" fmla="*/ 0 h 377"/>
                <a:gd name="T2" fmla="*/ 0 w 376"/>
                <a:gd name="T3" fmla="*/ 189 h 377"/>
                <a:gd name="T4" fmla="*/ 188 w 376"/>
                <a:gd name="T5" fmla="*/ 377 h 377"/>
                <a:gd name="T6" fmla="*/ 376 w 376"/>
                <a:gd name="T7" fmla="*/ 189 h 377"/>
                <a:gd name="T8" fmla="*/ 188 w 376"/>
                <a:gd name="T9" fmla="*/ 0 h 377"/>
                <a:gd name="T10" fmla="*/ 188 w 376"/>
                <a:gd name="T11" fmla="*/ 329 h 377"/>
                <a:gd name="T12" fmla="*/ 48 w 376"/>
                <a:gd name="T13" fmla="*/ 189 h 377"/>
                <a:gd name="T14" fmla="*/ 188 w 376"/>
                <a:gd name="T15" fmla="*/ 48 h 377"/>
                <a:gd name="T16" fmla="*/ 328 w 376"/>
                <a:gd name="T17" fmla="*/ 189 h 377"/>
                <a:gd name="T18" fmla="*/ 188 w 376"/>
                <a:gd name="T19" fmla="*/ 329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377">
                  <a:moveTo>
                    <a:pt x="188" y="0"/>
                  </a:moveTo>
                  <a:cubicBezTo>
                    <a:pt x="84" y="0"/>
                    <a:pt x="0" y="85"/>
                    <a:pt x="0" y="189"/>
                  </a:cubicBezTo>
                  <a:cubicBezTo>
                    <a:pt x="0" y="292"/>
                    <a:pt x="84" y="377"/>
                    <a:pt x="188" y="377"/>
                  </a:cubicBezTo>
                  <a:cubicBezTo>
                    <a:pt x="292" y="377"/>
                    <a:pt x="376" y="292"/>
                    <a:pt x="376" y="189"/>
                  </a:cubicBezTo>
                  <a:cubicBezTo>
                    <a:pt x="376" y="85"/>
                    <a:pt x="292" y="0"/>
                    <a:pt x="188" y="0"/>
                  </a:cubicBezTo>
                  <a:close/>
                  <a:moveTo>
                    <a:pt x="188" y="329"/>
                  </a:moveTo>
                  <a:cubicBezTo>
                    <a:pt x="111" y="329"/>
                    <a:pt x="48" y="266"/>
                    <a:pt x="48" y="189"/>
                  </a:cubicBezTo>
                  <a:cubicBezTo>
                    <a:pt x="48" y="111"/>
                    <a:pt x="111" y="48"/>
                    <a:pt x="188" y="48"/>
                  </a:cubicBezTo>
                  <a:cubicBezTo>
                    <a:pt x="265" y="48"/>
                    <a:pt x="328" y="111"/>
                    <a:pt x="328" y="189"/>
                  </a:cubicBezTo>
                  <a:cubicBezTo>
                    <a:pt x="328" y="266"/>
                    <a:pt x="265" y="329"/>
                    <a:pt x="188" y="3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2"/>
            <p:cNvSpPr/>
            <p:nvPr/>
          </p:nvSpPr>
          <p:spPr bwMode="auto">
            <a:xfrm>
              <a:off x="3933826" y="1538288"/>
              <a:ext cx="111125" cy="115888"/>
            </a:xfrm>
            <a:custGeom>
              <a:avLst/>
              <a:gdLst>
                <a:gd name="T0" fmla="*/ 34 w 38"/>
                <a:gd name="T1" fmla="*/ 4 h 40"/>
                <a:gd name="T2" fmla="*/ 34 w 38"/>
                <a:gd name="T3" fmla="*/ 19 h 40"/>
                <a:gd name="T4" fmla="*/ 19 w 38"/>
                <a:gd name="T5" fmla="*/ 35 h 40"/>
                <a:gd name="T6" fmla="*/ 4 w 38"/>
                <a:gd name="T7" fmla="*/ 36 h 40"/>
                <a:gd name="T8" fmla="*/ 4 w 38"/>
                <a:gd name="T9" fmla="*/ 36 h 40"/>
                <a:gd name="T10" fmla="*/ 5 w 38"/>
                <a:gd name="T11" fmla="*/ 21 h 40"/>
                <a:gd name="T12" fmla="*/ 19 w 38"/>
                <a:gd name="T13" fmla="*/ 6 h 40"/>
                <a:gd name="T14" fmla="*/ 34 w 38"/>
                <a:gd name="T15" fmla="*/ 4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0">
                  <a:moveTo>
                    <a:pt x="34" y="4"/>
                  </a:moveTo>
                  <a:cubicBezTo>
                    <a:pt x="38" y="8"/>
                    <a:pt x="38" y="15"/>
                    <a:pt x="34" y="19"/>
                  </a:cubicBezTo>
                  <a:cubicBezTo>
                    <a:pt x="19" y="35"/>
                    <a:pt x="19" y="35"/>
                    <a:pt x="19" y="35"/>
                  </a:cubicBezTo>
                  <a:cubicBezTo>
                    <a:pt x="15" y="39"/>
                    <a:pt x="8" y="40"/>
                    <a:pt x="4" y="36"/>
                  </a:cubicBezTo>
                  <a:cubicBezTo>
                    <a:pt x="4" y="36"/>
                    <a:pt x="4" y="36"/>
                    <a:pt x="4" y="36"/>
                  </a:cubicBezTo>
                  <a:cubicBezTo>
                    <a:pt x="0" y="32"/>
                    <a:pt x="1" y="26"/>
                    <a:pt x="5" y="21"/>
                  </a:cubicBezTo>
                  <a:cubicBezTo>
                    <a:pt x="19" y="6"/>
                    <a:pt x="19" y="6"/>
                    <a:pt x="19" y="6"/>
                  </a:cubicBezTo>
                  <a:cubicBezTo>
                    <a:pt x="24" y="1"/>
                    <a:pt x="30" y="0"/>
                    <a:pt x="3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3"/>
            <p:cNvSpPr/>
            <p:nvPr/>
          </p:nvSpPr>
          <p:spPr bwMode="auto">
            <a:xfrm>
              <a:off x="3971926" y="1573213"/>
              <a:ext cx="493713" cy="479425"/>
            </a:xfrm>
            <a:custGeom>
              <a:avLst/>
              <a:gdLst>
                <a:gd name="T0" fmla="*/ 163 w 169"/>
                <a:gd name="T1" fmla="*/ 104 h 164"/>
                <a:gd name="T2" fmla="*/ 162 w 169"/>
                <a:gd name="T3" fmla="*/ 129 h 164"/>
                <a:gd name="T4" fmla="*/ 137 w 169"/>
                <a:gd name="T5" fmla="*/ 155 h 164"/>
                <a:gd name="T6" fmla="*/ 112 w 169"/>
                <a:gd name="T7" fmla="*/ 158 h 164"/>
                <a:gd name="T8" fmla="*/ 112 w 169"/>
                <a:gd name="T9" fmla="*/ 158 h 164"/>
                <a:gd name="T10" fmla="*/ 7 w 169"/>
                <a:gd name="T11" fmla="*/ 33 h 164"/>
                <a:gd name="T12" fmla="*/ 32 w 169"/>
                <a:gd name="T13" fmla="*/ 7 h 164"/>
                <a:gd name="T14" fmla="*/ 163 w 169"/>
                <a:gd name="T15" fmla="*/ 10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64">
                  <a:moveTo>
                    <a:pt x="163" y="104"/>
                  </a:moveTo>
                  <a:cubicBezTo>
                    <a:pt x="169" y="110"/>
                    <a:pt x="169" y="121"/>
                    <a:pt x="162" y="129"/>
                  </a:cubicBezTo>
                  <a:cubicBezTo>
                    <a:pt x="137" y="155"/>
                    <a:pt x="137" y="155"/>
                    <a:pt x="137" y="155"/>
                  </a:cubicBezTo>
                  <a:cubicBezTo>
                    <a:pt x="130" y="163"/>
                    <a:pt x="119" y="164"/>
                    <a:pt x="112" y="158"/>
                  </a:cubicBezTo>
                  <a:cubicBezTo>
                    <a:pt x="112" y="158"/>
                    <a:pt x="112" y="158"/>
                    <a:pt x="112" y="158"/>
                  </a:cubicBezTo>
                  <a:cubicBezTo>
                    <a:pt x="105" y="151"/>
                    <a:pt x="0" y="41"/>
                    <a:pt x="7" y="33"/>
                  </a:cubicBezTo>
                  <a:cubicBezTo>
                    <a:pt x="32" y="7"/>
                    <a:pt x="32" y="7"/>
                    <a:pt x="32" y="7"/>
                  </a:cubicBezTo>
                  <a:cubicBezTo>
                    <a:pt x="39" y="0"/>
                    <a:pt x="156" y="97"/>
                    <a:pt x="163"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4"/>
            <p:cNvSpPr/>
            <p:nvPr/>
          </p:nvSpPr>
          <p:spPr bwMode="auto">
            <a:xfrm>
              <a:off x="4000501" y="771525"/>
              <a:ext cx="271463" cy="58738"/>
            </a:xfrm>
            <a:custGeom>
              <a:avLst/>
              <a:gdLst>
                <a:gd name="T0" fmla="*/ 93 w 93"/>
                <a:gd name="T1" fmla="*/ 10 h 20"/>
                <a:gd name="T2" fmla="*/ 83 w 93"/>
                <a:gd name="T3" fmla="*/ 20 h 20"/>
                <a:gd name="T4" fmla="*/ 9 w 93"/>
                <a:gd name="T5" fmla="*/ 20 h 20"/>
                <a:gd name="T6" fmla="*/ 0 w 93"/>
                <a:gd name="T7" fmla="*/ 10 h 20"/>
                <a:gd name="T8" fmla="*/ 0 w 93"/>
                <a:gd name="T9" fmla="*/ 10 h 20"/>
                <a:gd name="T10" fmla="*/ 9 w 93"/>
                <a:gd name="T11" fmla="*/ 0 h 20"/>
                <a:gd name="T12" fmla="*/ 83 w 93"/>
                <a:gd name="T13" fmla="*/ 0 h 20"/>
                <a:gd name="T14" fmla="*/ 93 w 93"/>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20">
                  <a:moveTo>
                    <a:pt x="93" y="10"/>
                  </a:moveTo>
                  <a:cubicBezTo>
                    <a:pt x="93" y="15"/>
                    <a:pt x="89" y="20"/>
                    <a:pt x="83" y="20"/>
                  </a:cubicBezTo>
                  <a:cubicBezTo>
                    <a:pt x="9" y="20"/>
                    <a:pt x="9" y="20"/>
                    <a:pt x="9" y="20"/>
                  </a:cubicBezTo>
                  <a:cubicBezTo>
                    <a:pt x="4" y="20"/>
                    <a:pt x="0" y="15"/>
                    <a:pt x="0" y="10"/>
                  </a:cubicBezTo>
                  <a:cubicBezTo>
                    <a:pt x="0" y="10"/>
                    <a:pt x="0" y="10"/>
                    <a:pt x="0" y="10"/>
                  </a:cubicBezTo>
                  <a:cubicBezTo>
                    <a:pt x="0" y="4"/>
                    <a:pt x="4" y="0"/>
                    <a:pt x="9" y="0"/>
                  </a:cubicBezTo>
                  <a:cubicBezTo>
                    <a:pt x="83" y="0"/>
                    <a:pt x="83" y="0"/>
                    <a:pt x="83" y="0"/>
                  </a:cubicBezTo>
                  <a:cubicBezTo>
                    <a:pt x="89" y="0"/>
                    <a:pt x="93" y="4"/>
                    <a:pt x="9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5"/>
            <p:cNvSpPr/>
            <p:nvPr/>
          </p:nvSpPr>
          <p:spPr bwMode="auto">
            <a:xfrm>
              <a:off x="4108451" y="663575"/>
              <a:ext cx="55563" cy="271463"/>
            </a:xfrm>
            <a:custGeom>
              <a:avLst/>
              <a:gdLst>
                <a:gd name="T0" fmla="*/ 9 w 19"/>
                <a:gd name="T1" fmla="*/ 0 h 93"/>
                <a:gd name="T2" fmla="*/ 19 w 19"/>
                <a:gd name="T3" fmla="*/ 10 h 93"/>
                <a:gd name="T4" fmla="*/ 19 w 19"/>
                <a:gd name="T5" fmla="*/ 84 h 93"/>
                <a:gd name="T6" fmla="*/ 9 w 19"/>
                <a:gd name="T7" fmla="*/ 93 h 93"/>
                <a:gd name="T8" fmla="*/ 9 w 19"/>
                <a:gd name="T9" fmla="*/ 93 h 93"/>
                <a:gd name="T10" fmla="*/ 0 w 19"/>
                <a:gd name="T11" fmla="*/ 84 h 93"/>
                <a:gd name="T12" fmla="*/ 0 w 19"/>
                <a:gd name="T13" fmla="*/ 10 h 93"/>
                <a:gd name="T14" fmla="*/ 9 w 19"/>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93">
                  <a:moveTo>
                    <a:pt x="9" y="0"/>
                  </a:moveTo>
                  <a:cubicBezTo>
                    <a:pt x="15" y="0"/>
                    <a:pt x="19" y="4"/>
                    <a:pt x="19" y="10"/>
                  </a:cubicBezTo>
                  <a:cubicBezTo>
                    <a:pt x="19" y="84"/>
                    <a:pt x="19" y="84"/>
                    <a:pt x="19" y="84"/>
                  </a:cubicBezTo>
                  <a:cubicBezTo>
                    <a:pt x="19" y="89"/>
                    <a:pt x="15" y="93"/>
                    <a:pt x="9" y="93"/>
                  </a:cubicBezTo>
                  <a:cubicBezTo>
                    <a:pt x="9" y="93"/>
                    <a:pt x="9" y="93"/>
                    <a:pt x="9" y="93"/>
                  </a:cubicBezTo>
                  <a:cubicBezTo>
                    <a:pt x="4" y="93"/>
                    <a:pt x="0" y="89"/>
                    <a:pt x="0" y="84"/>
                  </a:cubicBezTo>
                  <a:cubicBezTo>
                    <a:pt x="0" y="10"/>
                    <a:pt x="0" y="10"/>
                    <a:pt x="0" y="10"/>
                  </a:cubicBezTo>
                  <a:cubicBezTo>
                    <a:pt x="0" y="4"/>
                    <a:pt x="4"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6"/>
            <p:cNvSpPr/>
            <p:nvPr/>
          </p:nvSpPr>
          <p:spPr bwMode="auto">
            <a:xfrm>
              <a:off x="3590926" y="844550"/>
              <a:ext cx="354013" cy="287338"/>
            </a:xfrm>
            <a:custGeom>
              <a:avLst/>
              <a:gdLst>
                <a:gd name="T0" fmla="*/ 105 w 121"/>
                <a:gd name="T1" fmla="*/ 93 h 98"/>
                <a:gd name="T2" fmla="*/ 7 w 121"/>
                <a:gd name="T3" fmla="*/ 15 h 98"/>
                <a:gd name="T4" fmla="*/ 7 w 121"/>
                <a:gd name="T5" fmla="*/ 15 h 98"/>
                <a:gd name="T6" fmla="*/ 1 w 121"/>
                <a:gd name="T7" fmla="*/ 7 h 98"/>
                <a:gd name="T8" fmla="*/ 1 w 121"/>
                <a:gd name="T9" fmla="*/ 7 h 98"/>
                <a:gd name="T10" fmla="*/ 9 w 121"/>
                <a:gd name="T11" fmla="*/ 0 h 98"/>
                <a:gd name="T12" fmla="*/ 9 w 121"/>
                <a:gd name="T13" fmla="*/ 0 h 98"/>
                <a:gd name="T14" fmla="*/ 119 w 121"/>
                <a:gd name="T15" fmla="*/ 88 h 98"/>
                <a:gd name="T16" fmla="*/ 119 w 121"/>
                <a:gd name="T17" fmla="*/ 88 h 98"/>
                <a:gd name="T18" fmla="*/ 115 w 121"/>
                <a:gd name="T19" fmla="*/ 98 h 98"/>
                <a:gd name="T20" fmla="*/ 115 w 121"/>
                <a:gd name="T21" fmla="*/ 98 h 98"/>
                <a:gd name="T22" fmla="*/ 112 w 121"/>
                <a:gd name="T23" fmla="*/ 98 h 98"/>
                <a:gd name="T24" fmla="*/ 112 w 121"/>
                <a:gd name="T25" fmla="*/ 98 h 98"/>
                <a:gd name="T26" fmla="*/ 105 w 121"/>
                <a:gd name="T27"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 h="98">
                  <a:moveTo>
                    <a:pt x="105" y="93"/>
                  </a:moveTo>
                  <a:cubicBezTo>
                    <a:pt x="91" y="51"/>
                    <a:pt x="53" y="19"/>
                    <a:pt x="7" y="15"/>
                  </a:cubicBezTo>
                  <a:cubicBezTo>
                    <a:pt x="7" y="15"/>
                    <a:pt x="7" y="15"/>
                    <a:pt x="7" y="15"/>
                  </a:cubicBezTo>
                  <a:cubicBezTo>
                    <a:pt x="3" y="14"/>
                    <a:pt x="0" y="11"/>
                    <a:pt x="1" y="7"/>
                  </a:cubicBezTo>
                  <a:cubicBezTo>
                    <a:pt x="1" y="7"/>
                    <a:pt x="1" y="7"/>
                    <a:pt x="1" y="7"/>
                  </a:cubicBezTo>
                  <a:cubicBezTo>
                    <a:pt x="1" y="3"/>
                    <a:pt x="5" y="0"/>
                    <a:pt x="9" y="0"/>
                  </a:cubicBezTo>
                  <a:cubicBezTo>
                    <a:pt x="9" y="0"/>
                    <a:pt x="9" y="0"/>
                    <a:pt x="9" y="0"/>
                  </a:cubicBezTo>
                  <a:cubicBezTo>
                    <a:pt x="61" y="5"/>
                    <a:pt x="103" y="41"/>
                    <a:pt x="119" y="88"/>
                  </a:cubicBezTo>
                  <a:cubicBezTo>
                    <a:pt x="119" y="88"/>
                    <a:pt x="119" y="88"/>
                    <a:pt x="119" y="88"/>
                  </a:cubicBezTo>
                  <a:cubicBezTo>
                    <a:pt x="121" y="92"/>
                    <a:pt x="118" y="96"/>
                    <a:pt x="115" y="98"/>
                  </a:cubicBezTo>
                  <a:cubicBezTo>
                    <a:pt x="115" y="98"/>
                    <a:pt x="115" y="98"/>
                    <a:pt x="115" y="98"/>
                  </a:cubicBezTo>
                  <a:cubicBezTo>
                    <a:pt x="114" y="98"/>
                    <a:pt x="113" y="98"/>
                    <a:pt x="112" y="98"/>
                  </a:cubicBezTo>
                  <a:cubicBezTo>
                    <a:pt x="112" y="98"/>
                    <a:pt x="112" y="98"/>
                    <a:pt x="112" y="98"/>
                  </a:cubicBezTo>
                  <a:cubicBezTo>
                    <a:pt x="109" y="98"/>
                    <a:pt x="106" y="96"/>
                    <a:pt x="105"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Oval 17"/>
            <p:cNvSpPr>
              <a:spLocks noChangeArrowheads="1"/>
            </p:cNvSpPr>
            <p:nvPr/>
          </p:nvSpPr>
          <p:spPr bwMode="auto">
            <a:xfrm>
              <a:off x="3906838" y="1149350"/>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 name="矩形 3"/>
          <p:cNvSpPr/>
          <p:nvPr/>
        </p:nvSpPr>
        <p:spPr>
          <a:xfrm>
            <a:off x="4597271" y="3613666"/>
            <a:ext cx="3023585" cy="461665"/>
          </a:xfrm>
          <a:prstGeom prst="rect">
            <a:avLst/>
          </a:prstGeom>
        </p:spPr>
        <p:txBody>
          <a:bodyPr wrap="none">
            <a:spAutoFit/>
          </a:bodyPr>
          <a:lstStyle/>
          <a:p>
            <a:r>
              <a:rPr lang="zh-CN" altLang="en-US" sz="2400" b="1" dirty="0">
                <a:solidFill>
                  <a:schemeClr val="bg1"/>
                </a:solidFill>
              </a:rPr>
              <a:t>第三篇  法律法规篇</a:t>
            </a:r>
            <a:endParaRPr lang="zh-CN" altLang="en-US" sz="2400" b="1" dirty="0">
              <a:solidFill>
                <a:schemeClr val="bg1"/>
              </a:solidFill>
            </a:endParaRPr>
          </a:p>
        </p:txBody>
      </p:sp>
      <p:sp>
        <p:nvSpPr>
          <p:cNvPr id="25" name="Freeform 5"/>
          <p:cNvSpPr/>
          <p:nvPr/>
        </p:nvSpPr>
        <p:spPr bwMode="auto">
          <a:xfrm>
            <a:off x="6095468" y="1705040"/>
            <a:ext cx="861448" cy="1723960"/>
          </a:xfrm>
          <a:custGeom>
            <a:avLst/>
            <a:gdLst>
              <a:gd name="T0" fmla="*/ 0 w 6745"/>
              <a:gd name="T1" fmla="*/ 13488 h 13488"/>
              <a:gd name="T2" fmla="*/ 6745 w 6745"/>
              <a:gd name="T3" fmla="*/ 1807 h 13488"/>
              <a:gd name="T4" fmla="*/ 0 w 6745"/>
              <a:gd name="T5" fmla="*/ 0 h 13488"/>
              <a:gd name="T6" fmla="*/ 0 w 6745"/>
              <a:gd name="T7" fmla="*/ 13488 h 13488"/>
            </a:gdLst>
            <a:ahLst/>
            <a:cxnLst>
              <a:cxn ang="0">
                <a:pos x="T0" y="T1"/>
              </a:cxn>
              <a:cxn ang="0">
                <a:pos x="T2" y="T3"/>
              </a:cxn>
              <a:cxn ang="0">
                <a:pos x="T4" y="T5"/>
              </a:cxn>
              <a:cxn ang="0">
                <a:pos x="T6" y="T7"/>
              </a:cxn>
            </a:cxnLst>
            <a:rect l="0" t="0" r="r" b="b"/>
            <a:pathLst>
              <a:path w="6745" h="13488">
                <a:moveTo>
                  <a:pt x="0" y="13488"/>
                </a:moveTo>
                <a:lnTo>
                  <a:pt x="6745" y="1807"/>
                </a:lnTo>
                <a:cubicBezTo>
                  <a:pt x="4694" y="623"/>
                  <a:pt x="2368" y="0"/>
                  <a:pt x="0" y="0"/>
                </a:cubicBezTo>
                <a:lnTo>
                  <a:pt x="0" y="13488"/>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26" name="Freeform 6"/>
          <p:cNvSpPr>
            <a:spLocks noEditPoints="1"/>
          </p:cNvSpPr>
          <p:nvPr/>
        </p:nvSpPr>
        <p:spPr bwMode="auto">
          <a:xfrm>
            <a:off x="6089079" y="1698651"/>
            <a:ext cx="874226" cy="1736738"/>
          </a:xfrm>
          <a:custGeom>
            <a:avLst/>
            <a:gdLst>
              <a:gd name="T0" fmla="*/ 7 w 6843"/>
              <a:gd name="T1" fmla="*/ 13512 h 13588"/>
              <a:gd name="T2" fmla="*/ 6769 w 6843"/>
              <a:gd name="T3" fmla="*/ 1897 h 13588"/>
              <a:gd name="T4" fmla="*/ 6382 w 6843"/>
              <a:gd name="T5" fmla="*/ 1682 h 13588"/>
              <a:gd name="T6" fmla="*/ 5990 w 6843"/>
              <a:gd name="T7" fmla="*/ 1480 h 13588"/>
              <a:gd name="T8" fmla="*/ 5592 w 6843"/>
              <a:gd name="T9" fmla="*/ 1292 h 13588"/>
              <a:gd name="T10" fmla="*/ 5188 w 6843"/>
              <a:gd name="T11" fmla="*/ 1117 h 13588"/>
              <a:gd name="T12" fmla="*/ 4780 w 6843"/>
              <a:gd name="T13" fmla="*/ 956 h 13588"/>
              <a:gd name="T14" fmla="*/ 4367 w 6843"/>
              <a:gd name="T15" fmla="*/ 808 h 13588"/>
              <a:gd name="T16" fmla="*/ 3949 w 6843"/>
              <a:gd name="T17" fmla="*/ 674 h 13588"/>
              <a:gd name="T18" fmla="*/ 3527 w 6843"/>
              <a:gd name="T19" fmla="*/ 554 h 13588"/>
              <a:gd name="T20" fmla="*/ 3102 w 6843"/>
              <a:gd name="T21" fmla="*/ 447 h 13588"/>
              <a:gd name="T22" fmla="*/ 2673 w 6843"/>
              <a:gd name="T23" fmla="*/ 354 h 13588"/>
              <a:gd name="T24" fmla="*/ 2241 w 6843"/>
              <a:gd name="T25" fmla="*/ 276 h 13588"/>
              <a:gd name="T26" fmla="*/ 1806 w 6843"/>
              <a:gd name="T27" fmla="*/ 212 h 13588"/>
              <a:gd name="T28" fmla="*/ 1369 w 6843"/>
              <a:gd name="T29" fmla="*/ 161 h 13588"/>
              <a:gd name="T30" fmla="*/ 930 w 6843"/>
              <a:gd name="T31" fmla="*/ 125 h 13588"/>
              <a:gd name="T32" fmla="*/ 490 w 6843"/>
              <a:gd name="T33" fmla="*/ 103 h 13588"/>
              <a:gd name="T34" fmla="*/ 48 w 6843"/>
              <a:gd name="T35" fmla="*/ 96 h 13588"/>
              <a:gd name="T36" fmla="*/ 96 w 6843"/>
              <a:gd name="T37" fmla="*/ 13536 h 13588"/>
              <a:gd name="T38" fmla="*/ 15 w 6843"/>
              <a:gd name="T39" fmla="*/ 14 h 13588"/>
              <a:gd name="T40" fmla="*/ 271 w 6843"/>
              <a:gd name="T41" fmla="*/ 2 h 13588"/>
              <a:gd name="T42" fmla="*/ 716 w 6843"/>
              <a:gd name="T43" fmla="*/ 17 h 13588"/>
              <a:gd name="T44" fmla="*/ 1159 w 6843"/>
              <a:gd name="T45" fmla="*/ 46 h 13588"/>
              <a:gd name="T46" fmla="*/ 1600 w 6843"/>
              <a:gd name="T47" fmla="*/ 89 h 13588"/>
              <a:gd name="T48" fmla="*/ 2039 w 6843"/>
              <a:gd name="T49" fmla="*/ 147 h 13588"/>
              <a:gd name="T50" fmla="*/ 2475 w 6843"/>
              <a:gd name="T51" fmla="*/ 219 h 13588"/>
              <a:gd name="T52" fmla="*/ 2908 w 6843"/>
              <a:gd name="T53" fmla="*/ 306 h 13588"/>
              <a:gd name="T54" fmla="*/ 3338 w 6843"/>
              <a:gd name="T55" fmla="*/ 406 h 13588"/>
              <a:gd name="T56" fmla="*/ 3766 w 6843"/>
              <a:gd name="T57" fmla="*/ 520 h 13588"/>
              <a:gd name="T58" fmla="*/ 4188 w 6843"/>
              <a:gd name="T59" fmla="*/ 648 h 13588"/>
              <a:gd name="T60" fmla="*/ 4606 w 6843"/>
              <a:gd name="T61" fmla="*/ 790 h 13588"/>
              <a:gd name="T62" fmla="*/ 5020 w 6843"/>
              <a:gd name="T63" fmla="*/ 946 h 13588"/>
              <a:gd name="T64" fmla="*/ 5430 w 6843"/>
              <a:gd name="T65" fmla="*/ 1115 h 13588"/>
              <a:gd name="T66" fmla="*/ 5833 w 6843"/>
              <a:gd name="T67" fmla="*/ 1298 h 13588"/>
              <a:gd name="T68" fmla="*/ 6231 w 6843"/>
              <a:gd name="T69" fmla="*/ 1494 h 13588"/>
              <a:gd name="T70" fmla="*/ 6624 w 6843"/>
              <a:gd name="T71" fmla="*/ 1704 h 13588"/>
              <a:gd name="T72" fmla="*/ 6839 w 6843"/>
              <a:gd name="T73" fmla="*/ 1842 h 13588"/>
              <a:gd name="T74" fmla="*/ 90 w 6843"/>
              <a:gd name="T75" fmla="*/ 13560 h 13588"/>
              <a:gd name="T76" fmla="*/ 0 w 6843"/>
              <a:gd name="T77" fmla="*/ 13536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3" h="13588">
                <a:moveTo>
                  <a:pt x="96" y="13536"/>
                </a:moveTo>
                <a:lnTo>
                  <a:pt x="7" y="13512"/>
                </a:lnTo>
                <a:lnTo>
                  <a:pt x="6751" y="1831"/>
                </a:lnTo>
                <a:lnTo>
                  <a:pt x="6769" y="1897"/>
                </a:lnTo>
                <a:lnTo>
                  <a:pt x="6576" y="1787"/>
                </a:lnTo>
                <a:lnTo>
                  <a:pt x="6382" y="1682"/>
                </a:lnTo>
                <a:lnTo>
                  <a:pt x="6187" y="1580"/>
                </a:lnTo>
                <a:lnTo>
                  <a:pt x="5990" y="1480"/>
                </a:lnTo>
                <a:lnTo>
                  <a:pt x="5792" y="1385"/>
                </a:lnTo>
                <a:lnTo>
                  <a:pt x="5592" y="1292"/>
                </a:lnTo>
                <a:lnTo>
                  <a:pt x="5391" y="1203"/>
                </a:lnTo>
                <a:lnTo>
                  <a:pt x="5188" y="1117"/>
                </a:lnTo>
                <a:lnTo>
                  <a:pt x="4985" y="1035"/>
                </a:lnTo>
                <a:lnTo>
                  <a:pt x="4780" y="956"/>
                </a:lnTo>
                <a:lnTo>
                  <a:pt x="4574" y="881"/>
                </a:lnTo>
                <a:lnTo>
                  <a:pt x="4367" y="808"/>
                </a:lnTo>
                <a:lnTo>
                  <a:pt x="4158" y="740"/>
                </a:lnTo>
                <a:lnTo>
                  <a:pt x="3949" y="674"/>
                </a:lnTo>
                <a:lnTo>
                  <a:pt x="3738" y="612"/>
                </a:lnTo>
                <a:lnTo>
                  <a:pt x="3527" y="554"/>
                </a:lnTo>
                <a:lnTo>
                  <a:pt x="3314" y="499"/>
                </a:lnTo>
                <a:lnTo>
                  <a:pt x="3102" y="447"/>
                </a:lnTo>
                <a:lnTo>
                  <a:pt x="2888" y="399"/>
                </a:lnTo>
                <a:lnTo>
                  <a:pt x="2673" y="354"/>
                </a:lnTo>
                <a:lnTo>
                  <a:pt x="2457" y="314"/>
                </a:lnTo>
                <a:lnTo>
                  <a:pt x="2241" y="276"/>
                </a:lnTo>
                <a:lnTo>
                  <a:pt x="2024" y="242"/>
                </a:lnTo>
                <a:lnTo>
                  <a:pt x="1806" y="212"/>
                </a:lnTo>
                <a:lnTo>
                  <a:pt x="1588" y="185"/>
                </a:lnTo>
                <a:lnTo>
                  <a:pt x="1369" y="161"/>
                </a:lnTo>
                <a:lnTo>
                  <a:pt x="1150" y="141"/>
                </a:lnTo>
                <a:lnTo>
                  <a:pt x="930" y="125"/>
                </a:lnTo>
                <a:lnTo>
                  <a:pt x="710" y="112"/>
                </a:lnTo>
                <a:lnTo>
                  <a:pt x="490" y="103"/>
                </a:lnTo>
                <a:lnTo>
                  <a:pt x="269" y="98"/>
                </a:lnTo>
                <a:lnTo>
                  <a:pt x="48" y="96"/>
                </a:lnTo>
                <a:lnTo>
                  <a:pt x="96" y="48"/>
                </a:lnTo>
                <a:lnTo>
                  <a:pt x="96" y="13536"/>
                </a:lnTo>
                <a:close/>
                <a:moveTo>
                  <a:pt x="0" y="48"/>
                </a:moveTo>
                <a:cubicBezTo>
                  <a:pt x="0" y="35"/>
                  <a:pt x="6" y="23"/>
                  <a:pt x="15" y="14"/>
                </a:cubicBezTo>
                <a:cubicBezTo>
                  <a:pt x="24" y="5"/>
                  <a:pt x="36" y="0"/>
                  <a:pt x="49" y="0"/>
                </a:cubicBezTo>
                <a:lnTo>
                  <a:pt x="271" y="2"/>
                </a:lnTo>
                <a:lnTo>
                  <a:pt x="494" y="8"/>
                </a:lnTo>
                <a:lnTo>
                  <a:pt x="716" y="17"/>
                </a:lnTo>
                <a:lnTo>
                  <a:pt x="938" y="29"/>
                </a:lnTo>
                <a:lnTo>
                  <a:pt x="1159" y="46"/>
                </a:lnTo>
                <a:lnTo>
                  <a:pt x="1380" y="66"/>
                </a:lnTo>
                <a:lnTo>
                  <a:pt x="1600" y="89"/>
                </a:lnTo>
                <a:lnTo>
                  <a:pt x="1820" y="116"/>
                </a:lnTo>
                <a:lnTo>
                  <a:pt x="2039" y="147"/>
                </a:lnTo>
                <a:lnTo>
                  <a:pt x="2257" y="181"/>
                </a:lnTo>
                <a:lnTo>
                  <a:pt x="2475" y="219"/>
                </a:lnTo>
                <a:lnTo>
                  <a:pt x="2692" y="260"/>
                </a:lnTo>
                <a:lnTo>
                  <a:pt x="2908" y="306"/>
                </a:lnTo>
                <a:lnTo>
                  <a:pt x="3124" y="354"/>
                </a:lnTo>
                <a:lnTo>
                  <a:pt x="3338" y="406"/>
                </a:lnTo>
                <a:lnTo>
                  <a:pt x="3553" y="461"/>
                </a:lnTo>
                <a:lnTo>
                  <a:pt x="3766" y="520"/>
                </a:lnTo>
                <a:lnTo>
                  <a:pt x="3977" y="583"/>
                </a:lnTo>
                <a:lnTo>
                  <a:pt x="4188" y="648"/>
                </a:lnTo>
                <a:lnTo>
                  <a:pt x="4398" y="718"/>
                </a:lnTo>
                <a:lnTo>
                  <a:pt x="4606" y="790"/>
                </a:lnTo>
                <a:lnTo>
                  <a:pt x="4814" y="866"/>
                </a:lnTo>
                <a:lnTo>
                  <a:pt x="5020" y="946"/>
                </a:lnTo>
                <a:lnTo>
                  <a:pt x="5226" y="1029"/>
                </a:lnTo>
                <a:lnTo>
                  <a:pt x="5430" y="1115"/>
                </a:lnTo>
                <a:lnTo>
                  <a:pt x="5632" y="1205"/>
                </a:lnTo>
                <a:lnTo>
                  <a:pt x="5833" y="1298"/>
                </a:lnTo>
                <a:lnTo>
                  <a:pt x="6033" y="1395"/>
                </a:lnTo>
                <a:lnTo>
                  <a:pt x="6231" y="1494"/>
                </a:lnTo>
                <a:lnTo>
                  <a:pt x="6428" y="1597"/>
                </a:lnTo>
                <a:lnTo>
                  <a:pt x="6624" y="1704"/>
                </a:lnTo>
                <a:lnTo>
                  <a:pt x="6817" y="1813"/>
                </a:lnTo>
                <a:cubicBezTo>
                  <a:pt x="6828" y="1820"/>
                  <a:pt x="6836" y="1830"/>
                  <a:pt x="6839" y="1842"/>
                </a:cubicBezTo>
                <a:cubicBezTo>
                  <a:pt x="6843" y="1855"/>
                  <a:pt x="6841" y="1868"/>
                  <a:pt x="6835" y="1879"/>
                </a:cubicBezTo>
                <a:lnTo>
                  <a:pt x="90" y="13560"/>
                </a:lnTo>
                <a:cubicBezTo>
                  <a:pt x="79" y="13579"/>
                  <a:pt x="57" y="13588"/>
                  <a:pt x="36" y="13583"/>
                </a:cubicBezTo>
                <a:cubicBezTo>
                  <a:pt x="15" y="13577"/>
                  <a:pt x="0" y="13558"/>
                  <a:pt x="0" y="13536"/>
                </a:cubicBezTo>
                <a:lnTo>
                  <a:pt x="0" y="48"/>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27" name="Freeform 7"/>
          <p:cNvSpPr/>
          <p:nvPr/>
        </p:nvSpPr>
        <p:spPr bwMode="auto">
          <a:xfrm>
            <a:off x="6095468" y="1936108"/>
            <a:ext cx="1492892" cy="1492892"/>
          </a:xfrm>
          <a:custGeom>
            <a:avLst/>
            <a:gdLst>
              <a:gd name="T0" fmla="*/ 0 w 5841"/>
              <a:gd name="T1" fmla="*/ 5840 h 5840"/>
              <a:gd name="T2" fmla="*/ 5841 w 5841"/>
              <a:gd name="T3" fmla="*/ 2468 h 5840"/>
              <a:gd name="T4" fmla="*/ 3373 w 5841"/>
              <a:gd name="T5" fmla="*/ 0 h 5840"/>
              <a:gd name="T6" fmla="*/ 0 w 5841"/>
              <a:gd name="T7" fmla="*/ 5840 h 5840"/>
            </a:gdLst>
            <a:ahLst/>
            <a:cxnLst>
              <a:cxn ang="0">
                <a:pos x="T0" y="T1"/>
              </a:cxn>
              <a:cxn ang="0">
                <a:pos x="T2" y="T3"/>
              </a:cxn>
              <a:cxn ang="0">
                <a:pos x="T4" y="T5"/>
              </a:cxn>
              <a:cxn ang="0">
                <a:pos x="T6" y="T7"/>
              </a:cxn>
            </a:cxnLst>
            <a:rect l="0" t="0" r="r" b="b"/>
            <a:pathLst>
              <a:path w="5841" h="5840">
                <a:moveTo>
                  <a:pt x="0" y="5840"/>
                </a:moveTo>
                <a:lnTo>
                  <a:pt x="5841" y="2468"/>
                </a:lnTo>
                <a:cubicBezTo>
                  <a:pt x="5249" y="1443"/>
                  <a:pt x="4398" y="592"/>
                  <a:pt x="3373" y="0"/>
                </a:cubicBezTo>
                <a:lnTo>
                  <a:pt x="0" y="5840"/>
                </a:lnTo>
                <a:close/>
              </a:path>
            </a:pathLst>
          </a:custGeom>
          <a:solidFill>
            <a:srgbClr val="2EA7E0"/>
          </a:solidFill>
          <a:ln w="0">
            <a:noFill/>
            <a:prstDash val="solid"/>
            <a:round/>
          </a:ln>
        </p:spPr>
        <p:txBody>
          <a:bodyPr vert="horz" wrap="square" lIns="91440" tIns="45720" rIns="91440" bIns="45720" numCol="1" anchor="t" anchorCtr="0" compatLnSpc="1"/>
          <a:lstStyle/>
          <a:p>
            <a:endParaRPr lang="zh-CN" altLang="en-US"/>
          </a:p>
        </p:txBody>
      </p:sp>
      <p:sp>
        <p:nvSpPr>
          <p:cNvPr id="28" name="Freeform 8"/>
          <p:cNvSpPr>
            <a:spLocks noEditPoints="1"/>
          </p:cNvSpPr>
          <p:nvPr/>
        </p:nvSpPr>
        <p:spPr bwMode="auto">
          <a:xfrm>
            <a:off x="6089079" y="1929719"/>
            <a:ext cx="1505670" cy="1505670"/>
          </a:xfrm>
          <a:custGeom>
            <a:avLst/>
            <a:gdLst>
              <a:gd name="T0" fmla="*/ 47 w 5892"/>
              <a:gd name="T1" fmla="*/ 5877 h 5892"/>
              <a:gd name="T2" fmla="*/ 14 w 5892"/>
              <a:gd name="T3" fmla="*/ 5845 h 5892"/>
              <a:gd name="T4" fmla="*/ 5855 w 5892"/>
              <a:gd name="T5" fmla="*/ 2473 h 5892"/>
              <a:gd name="T6" fmla="*/ 5847 w 5892"/>
              <a:gd name="T7" fmla="*/ 2506 h 5892"/>
              <a:gd name="T8" fmla="*/ 5791 w 5892"/>
              <a:gd name="T9" fmla="*/ 2410 h 5892"/>
              <a:gd name="T10" fmla="*/ 5733 w 5892"/>
              <a:gd name="T11" fmla="*/ 2316 h 5892"/>
              <a:gd name="T12" fmla="*/ 5613 w 5892"/>
              <a:gd name="T13" fmla="*/ 2130 h 5892"/>
              <a:gd name="T14" fmla="*/ 5488 w 5892"/>
              <a:gd name="T15" fmla="*/ 1949 h 5892"/>
              <a:gd name="T16" fmla="*/ 5357 w 5892"/>
              <a:gd name="T17" fmla="*/ 1773 h 5892"/>
              <a:gd name="T18" fmla="*/ 5220 w 5892"/>
              <a:gd name="T19" fmla="*/ 1601 h 5892"/>
              <a:gd name="T20" fmla="*/ 5078 w 5892"/>
              <a:gd name="T21" fmla="*/ 1433 h 5892"/>
              <a:gd name="T22" fmla="*/ 4931 w 5892"/>
              <a:gd name="T23" fmla="*/ 1271 h 5892"/>
              <a:gd name="T24" fmla="*/ 4778 w 5892"/>
              <a:gd name="T25" fmla="*/ 1113 h 5892"/>
              <a:gd name="T26" fmla="*/ 4621 w 5892"/>
              <a:gd name="T27" fmla="*/ 961 h 5892"/>
              <a:gd name="T28" fmla="*/ 4458 w 5892"/>
              <a:gd name="T29" fmla="*/ 814 h 5892"/>
              <a:gd name="T30" fmla="*/ 4291 w 5892"/>
              <a:gd name="T31" fmla="*/ 671 h 5892"/>
              <a:gd name="T32" fmla="*/ 4119 w 5892"/>
              <a:gd name="T33" fmla="*/ 535 h 5892"/>
              <a:gd name="T34" fmla="*/ 3942 w 5892"/>
              <a:gd name="T35" fmla="*/ 404 h 5892"/>
              <a:gd name="T36" fmla="*/ 3761 w 5892"/>
              <a:gd name="T37" fmla="*/ 278 h 5892"/>
              <a:gd name="T38" fmla="*/ 3576 w 5892"/>
              <a:gd name="T39" fmla="*/ 159 h 5892"/>
              <a:gd name="T40" fmla="*/ 3482 w 5892"/>
              <a:gd name="T41" fmla="*/ 101 h 5892"/>
              <a:gd name="T42" fmla="*/ 3387 w 5892"/>
              <a:gd name="T43" fmla="*/ 45 h 5892"/>
              <a:gd name="T44" fmla="*/ 3420 w 5892"/>
              <a:gd name="T45" fmla="*/ 37 h 5892"/>
              <a:gd name="T46" fmla="*/ 47 w 5892"/>
              <a:gd name="T47" fmla="*/ 5877 h 5892"/>
              <a:gd name="T48" fmla="*/ 3378 w 5892"/>
              <a:gd name="T49" fmla="*/ 13 h 5892"/>
              <a:gd name="T50" fmla="*/ 3393 w 5892"/>
              <a:gd name="T51" fmla="*/ 2 h 5892"/>
              <a:gd name="T52" fmla="*/ 3411 w 5892"/>
              <a:gd name="T53" fmla="*/ 4 h 5892"/>
              <a:gd name="T54" fmla="*/ 3507 w 5892"/>
              <a:gd name="T55" fmla="*/ 60 h 5892"/>
              <a:gd name="T56" fmla="*/ 3602 w 5892"/>
              <a:gd name="T57" fmla="*/ 119 h 5892"/>
              <a:gd name="T58" fmla="*/ 3788 w 5892"/>
              <a:gd name="T59" fmla="*/ 239 h 5892"/>
              <a:gd name="T60" fmla="*/ 3971 w 5892"/>
              <a:gd name="T61" fmla="*/ 365 h 5892"/>
              <a:gd name="T62" fmla="*/ 4149 w 5892"/>
              <a:gd name="T63" fmla="*/ 497 h 5892"/>
              <a:gd name="T64" fmla="*/ 4322 w 5892"/>
              <a:gd name="T65" fmla="*/ 635 h 5892"/>
              <a:gd name="T66" fmla="*/ 4490 w 5892"/>
              <a:gd name="T67" fmla="*/ 778 h 5892"/>
              <a:gd name="T68" fmla="*/ 4654 w 5892"/>
              <a:gd name="T69" fmla="*/ 926 h 5892"/>
              <a:gd name="T70" fmla="*/ 4813 w 5892"/>
              <a:gd name="T71" fmla="*/ 1080 h 5892"/>
              <a:gd name="T72" fmla="*/ 4967 w 5892"/>
              <a:gd name="T73" fmla="*/ 1239 h 5892"/>
              <a:gd name="T74" fmla="*/ 5115 w 5892"/>
              <a:gd name="T75" fmla="*/ 1402 h 5892"/>
              <a:gd name="T76" fmla="*/ 5258 w 5892"/>
              <a:gd name="T77" fmla="*/ 1571 h 5892"/>
              <a:gd name="T78" fmla="*/ 5395 w 5892"/>
              <a:gd name="T79" fmla="*/ 1744 h 5892"/>
              <a:gd name="T80" fmla="*/ 5527 w 5892"/>
              <a:gd name="T81" fmla="*/ 1922 h 5892"/>
              <a:gd name="T82" fmla="*/ 5654 w 5892"/>
              <a:gd name="T83" fmla="*/ 2104 h 5892"/>
              <a:gd name="T84" fmla="*/ 5774 w 5892"/>
              <a:gd name="T85" fmla="*/ 2291 h 5892"/>
              <a:gd name="T86" fmla="*/ 5832 w 5892"/>
              <a:gd name="T87" fmla="*/ 2386 h 5892"/>
              <a:gd name="T88" fmla="*/ 5888 w 5892"/>
              <a:gd name="T89" fmla="*/ 2481 h 5892"/>
              <a:gd name="T90" fmla="*/ 5891 w 5892"/>
              <a:gd name="T91" fmla="*/ 2500 h 5892"/>
              <a:gd name="T92" fmla="*/ 5879 w 5892"/>
              <a:gd name="T93" fmla="*/ 2514 h 5892"/>
              <a:gd name="T94" fmla="*/ 38 w 5892"/>
              <a:gd name="T95" fmla="*/ 5886 h 5892"/>
              <a:gd name="T96" fmla="*/ 9 w 5892"/>
              <a:gd name="T97" fmla="*/ 5882 h 5892"/>
              <a:gd name="T98" fmla="*/ 6 w 5892"/>
              <a:gd name="T99" fmla="*/ 5853 h 5892"/>
              <a:gd name="T100" fmla="*/ 3378 w 5892"/>
              <a:gd name="T101" fmla="*/ 13 h 5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92" h="5892">
                <a:moveTo>
                  <a:pt x="47" y="5877"/>
                </a:moveTo>
                <a:lnTo>
                  <a:pt x="14" y="5845"/>
                </a:lnTo>
                <a:lnTo>
                  <a:pt x="5855" y="2473"/>
                </a:lnTo>
                <a:lnTo>
                  <a:pt x="5847" y="2506"/>
                </a:lnTo>
                <a:lnTo>
                  <a:pt x="5791" y="2410"/>
                </a:lnTo>
                <a:lnTo>
                  <a:pt x="5733" y="2316"/>
                </a:lnTo>
                <a:lnTo>
                  <a:pt x="5613" y="2130"/>
                </a:lnTo>
                <a:lnTo>
                  <a:pt x="5488" y="1949"/>
                </a:lnTo>
                <a:lnTo>
                  <a:pt x="5357" y="1773"/>
                </a:lnTo>
                <a:lnTo>
                  <a:pt x="5220" y="1601"/>
                </a:lnTo>
                <a:lnTo>
                  <a:pt x="5078" y="1433"/>
                </a:lnTo>
                <a:lnTo>
                  <a:pt x="4931" y="1271"/>
                </a:lnTo>
                <a:lnTo>
                  <a:pt x="4778" y="1113"/>
                </a:lnTo>
                <a:lnTo>
                  <a:pt x="4621" y="961"/>
                </a:lnTo>
                <a:lnTo>
                  <a:pt x="4458" y="814"/>
                </a:lnTo>
                <a:lnTo>
                  <a:pt x="4291" y="671"/>
                </a:lnTo>
                <a:lnTo>
                  <a:pt x="4119" y="535"/>
                </a:lnTo>
                <a:lnTo>
                  <a:pt x="3942" y="404"/>
                </a:lnTo>
                <a:lnTo>
                  <a:pt x="3761" y="278"/>
                </a:lnTo>
                <a:lnTo>
                  <a:pt x="3576" y="159"/>
                </a:lnTo>
                <a:lnTo>
                  <a:pt x="3482" y="101"/>
                </a:lnTo>
                <a:lnTo>
                  <a:pt x="3387" y="45"/>
                </a:lnTo>
                <a:lnTo>
                  <a:pt x="3420" y="37"/>
                </a:lnTo>
                <a:lnTo>
                  <a:pt x="47" y="5877"/>
                </a:lnTo>
                <a:close/>
                <a:moveTo>
                  <a:pt x="3378" y="13"/>
                </a:moveTo>
                <a:cubicBezTo>
                  <a:pt x="3381" y="7"/>
                  <a:pt x="3386" y="3"/>
                  <a:pt x="3393" y="2"/>
                </a:cubicBezTo>
                <a:cubicBezTo>
                  <a:pt x="3399" y="0"/>
                  <a:pt x="3405" y="1"/>
                  <a:pt x="3411" y="4"/>
                </a:cubicBezTo>
                <a:lnTo>
                  <a:pt x="3507" y="60"/>
                </a:lnTo>
                <a:lnTo>
                  <a:pt x="3602" y="119"/>
                </a:lnTo>
                <a:lnTo>
                  <a:pt x="3788" y="239"/>
                </a:lnTo>
                <a:lnTo>
                  <a:pt x="3971" y="365"/>
                </a:lnTo>
                <a:lnTo>
                  <a:pt x="4149" y="497"/>
                </a:lnTo>
                <a:lnTo>
                  <a:pt x="4322" y="635"/>
                </a:lnTo>
                <a:lnTo>
                  <a:pt x="4490" y="778"/>
                </a:lnTo>
                <a:lnTo>
                  <a:pt x="4654" y="926"/>
                </a:lnTo>
                <a:lnTo>
                  <a:pt x="4813" y="1080"/>
                </a:lnTo>
                <a:lnTo>
                  <a:pt x="4967" y="1239"/>
                </a:lnTo>
                <a:lnTo>
                  <a:pt x="5115" y="1402"/>
                </a:lnTo>
                <a:lnTo>
                  <a:pt x="5258" y="1571"/>
                </a:lnTo>
                <a:lnTo>
                  <a:pt x="5395" y="1744"/>
                </a:lnTo>
                <a:lnTo>
                  <a:pt x="5527" y="1922"/>
                </a:lnTo>
                <a:lnTo>
                  <a:pt x="5654" y="2104"/>
                </a:lnTo>
                <a:lnTo>
                  <a:pt x="5774" y="2291"/>
                </a:lnTo>
                <a:lnTo>
                  <a:pt x="5832" y="2386"/>
                </a:lnTo>
                <a:lnTo>
                  <a:pt x="5888" y="2481"/>
                </a:lnTo>
                <a:cubicBezTo>
                  <a:pt x="5891" y="2487"/>
                  <a:pt x="5892" y="2493"/>
                  <a:pt x="5891" y="2500"/>
                </a:cubicBezTo>
                <a:cubicBezTo>
                  <a:pt x="5889" y="2506"/>
                  <a:pt x="5885" y="2511"/>
                  <a:pt x="5879" y="2514"/>
                </a:cubicBezTo>
                <a:lnTo>
                  <a:pt x="38" y="5886"/>
                </a:lnTo>
                <a:cubicBezTo>
                  <a:pt x="29" y="5892"/>
                  <a:pt x="17" y="5890"/>
                  <a:pt x="9" y="5882"/>
                </a:cubicBezTo>
                <a:cubicBezTo>
                  <a:pt x="2" y="5875"/>
                  <a:pt x="0" y="5863"/>
                  <a:pt x="6" y="5853"/>
                </a:cubicBezTo>
                <a:lnTo>
                  <a:pt x="3378" y="13"/>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29" name="Freeform 9"/>
          <p:cNvSpPr/>
          <p:nvPr/>
        </p:nvSpPr>
        <p:spPr bwMode="auto">
          <a:xfrm>
            <a:off x="6095468" y="2566488"/>
            <a:ext cx="1723960" cy="862512"/>
          </a:xfrm>
          <a:custGeom>
            <a:avLst/>
            <a:gdLst>
              <a:gd name="T0" fmla="*/ 0 w 6745"/>
              <a:gd name="T1" fmla="*/ 3372 h 3372"/>
              <a:gd name="T2" fmla="*/ 6745 w 6745"/>
              <a:gd name="T3" fmla="*/ 3372 h 3372"/>
              <a:gd name="T4" fmla="*/ 5841 w 6745"/>
              <a:gd name="T5" fmla="*/ 0 h 3372"/>
              <a:gd name="T6" fmla="*/ 0 w 6745"/>
              <a:gd name="T7" fmla="*/ 3372 h 3372"/>
            </a:gdLst>
            <a:ahLst/>
            <a:cxnLst>
              <a:cxn ang="0">
                <a:pos x="T0" y="T1"/>
              </a:cxn>
              <a:cxn ang="0">
                <a:pos x="T2" y="T3"/>
              </a:cxn>
              <a:cxn ang="0">
                <a:pos x="T4" y="T5"/>
              </a:cxn>
              <a:cxn ang="0">
                <a:pos x="T6" y="T7"/>
              </a:cxn>
            </a:cxnLst>
            <a:rect l="0" t="0" r="r" b="b"/>
            <a:pathLst>
              <a:path w="6745" h="3372">
                <a:moveTo>
                  <a:pt x="0" y="3372"/>
                </a:moveTo>
                <a:lnTo>
                  <a:pt x="6745" y="3372"/>
                </a:lnTo>
                <a:cubicBezTo>
                  <a:pt x="6745" y="2189"/>
                  <a:pt x="6433" y="1026"/>
                  <a:pt x="5841" y="0"/>
                </a:cubicBezTo>
                <a:lnTo>
                  <a:pt x="0" y="3372"/>
                </a:lnTo>
                <a:close/>
              </a:path>
            </a:pathLst>
          </a:custGeom>
          <a:solidFill>
            <a:srgbClr val="2EA7E0"/>
          </a:solidFill>
          <a:ln w="0">
            <a:noFill/>
            <a:prstDash val="solid"/>
            <a:round/>
          </a:ln>
        </p:spPr>
        <p:txBody>
          <a:bodyPr vert="horz" wrap="square" lIns="91440" tIns="45720" rIns="91440" bIns="45720" numCol="1" anchor="t" anchorCtr="0" compatLnSpc="1"/>
          <a:lstStyle/>
          <a:p>
            <a:endParaRPr lang="zh-CN" altLang="en-US"/>
          </a:p>
        </p:txBody>
      </p:sp>
      <p:sp>
        <p:nvSpPr>
          <p:cNvPr id="37" name="Freeform 10"/>
          <p:cNvSpPr>
            <a:spLocks noEditPoints="1"/>
          </p:cNvSpPr>
          <p:nvPr/>
        </p:nvSpPr>
        <p:spPr bwMode="auto">
          <a:xfrm>
            <a:off x="6089079" y="2561163"/>
            <a:ext cx="1736738" cy="874226"/>
          </a:xfrm>
          <a:custGeom>
            <a:avLst/>
            <a:gdLst>
              <a:gd name="T0" fmla="*/ 26 w 6795"/>
              <a:gd name="T1" fmla="*/ 3372 h 3420"/>
              <a:gd name="T2" fmla="*/ 6747 w 6795"/>
              <a:gd name="T3" fmla="*/ 3397 h 3420"/>
              <a:gd name="T4" fmla="*/ 6743 w 6795"/>
              <a:gd name="T5" fmla="*/ 3175 h 3420"/>
              <a:gd name="T6" fmla="*/ 6733 w 6795"/>
              <a:gd name="T7" fmla="*/ 2955 h 3420"/>
              <a:gd name="T8" fmla="*/ 6714 w 6795"/>
              <a:gd name="T9" fmla="*/ 2736 h 3420"/>
              <a:gd name="T10" fmla="*/ 6689 w 6795"/>
              <a:gd name="T11" fmla="*/ 2517 h 3420"/>
              <a:gd name="T12" fmla="*/ 6657 w 6795"/>
              <a:gd name="T13" fmla="*/ 2300 h 3420"/>
              <a:gd name="T14" fmla="*/ 6618 w 6795"/>
              <a:gd name="T15" fmla="*/ 2084 h 3420"/>
              <a:gd name="T16" fmla="*/ 6571 w 6795"/>
              <a:gd name="T17" fmla="*/ 1870 h 3420"/>
              <a:gd name="T18" fmla="*/ 6518 w 6795"/>
              <a:gd name="T19" fmla="*/ 1657 h 3420"/>
              <a:gd name="T20" fmla="*/ 6458 w 6795"/>
              <a:gd name="T21" fmla="*/ 1446 h 3420"/>
              <a:gd name="T22" fmla="*/ 6391 w 6795"/>
              <a:gd name="T23" fmla="*/ 1237 h 3420"/>
              <a:gd name="T24" fmla="*/ 6317 w 6795"/>
              <a:gd name="T25" fmla="*/ 1031 h 3420"/>
              <a:gd name="T26" fmla="*/ 6236 w 6795"/>
              <a:gd name="T27" fmla="*/ 826 h 3420"/>
              <a:gd name="T28" fmla="*/ 6149 w 6795"/>
              <a:gd name="T29" fmla="*/ 625 h 3420"/>
              <a:gd name="T30" fmla="*/ 6055 w 6795"/>
              <a:gd name="T31" fmla="*/ 426 h 3420"/>
              <a:gd name="T32" fmla="*/ 5954 w 6795"/>
              <a:gd name="T33" fmla="*/ 229 h 3420"/>
              <a:gd name="T34" fmla="*/ 5847 w 6795"/>
              <a:gd name="T35" fmla="*/ 36 h 3420"/>
              <a:gd name="T36" fmla="*/ 38 w 6795"/>
              <a:gd name="T37" fmla="*/ 3417 h 3420"/>
              <a:gd name="T38" fmla="*/ 5874 w 6795"/>
              <a:gd name="T39" fmla="*/ 1 h 3420"/>
              <a:gd name="T40" fmla="*/ 5943 w 6795"/>
              <a:gd name="T41" fmla="*/ 109 h 3420"/>
              <a:gd name="T42" fmla="*/ 6048 w 6795"/>
              <a:gd name="T43" fmla="*/ 306 h 3420"/>
              <a:gd name="T44" fmla="*/ 6146 w 6795"/>
              <a:gd name="T45" fmla="*/ 505 h 3420"/>
              <a:gd name="T46" fmla="*/ 6238 w 6795"/>
              <a:gd name="T47" fmla="*/ 706 h 3420"/>
              <a:gd name="T48" fmla="*/ 6322 w 6795"/>
              <a:gd name="T49" fmla="*/ 911 h 3420"/>
              <a:gd name="T50" fmla="*/ 6400 w 6795"/>
              <a:gd name="T51" fmla="*/ 1118 h 3420"/>
              <a:gd name="T52" fmla="*/ 6471 w 6795"/>
              <a:gd name="T53" fmla="*/ 1327 h 3420"/>
              <a:gd name="T54" fmla="*/ 6535 w 6795"/>
              <a:gd name="T55" fmla="*/ 1539 h 3420"/>
              <a:gd name="T56" fmla="*/ 6592 w 6795"/>
              <a:gd name="T57" fmla="*/ 1752 h 3420"/>
              <a:gd name="T58" fmla="*/ 6642 w 6795"/>
              <a:gd name="T59" fmla="*/ 1967 h 3420"/>
              <a:gd name="T60" fmla="*/ 6685 w 6795"/>
              <a:gd name="T61" fmla="*/ 2184 h 3420"/>
              <a:gd name="T62" fmla="*/ 6721 w 6795"/>
              <a:gd name="T63" fmla="*/ 2402 h 3420"/>
              <a:gd name="T64" fmla="*/ 6750 w 6795"/>
              <a:gd name="T65" fmla="*/ 2621 h 3420"/>
              <a:gd name="T66" fmla="*/ 6772 w 6795"/>
              <a:gd name="T67" fmla="*/ 2842 h 3420"/>
              <a:gd name="T68" fmla="*/ 6787 w 6795"/>
              <a:gd name="T69" fmla="*/ 3063 h 3420"/>
              <a:gd name="T70" fmla="*/ 6794 w 6795"/>
              <a:gd name="T71" fmla="*/ 3285 h 3420"/>
              <a:gd name="T72" fmla="*/ 6788 w 6795"/>
              <a:gd name="T73" fmla="*/ 3413 h 3420"/>
              <a:gd name="T74" fmla="*/ 26 w 6795"/>
              <a:gd name="T75" fmla="*/ 3420 h 3420"/>
              <a:gd name="T76" fmla="*/ 14 w 6795"/>
              <a:gd name="T77" fmla="*/ 3376 h 3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95" h="3420">
                <a:moveTo>
                  <a:pt x="38" y="3417"/>
                </a:moveTo>
                <a:lnTo>
                  <a:pt x="26" y="3372"/>
                </a:lnTo>
                <a:lnTo>
                  <a:pt x="6771" y="3372"/>
                </a:lnTo>
                <a:lnTo>
                  <a:pt x="6747" y="3397"/>
                </a:lnTo>
                <a:lnTo>
                  <a:pt x="6746" y="3286"/>
                </a:lnTo>
                <a:lnTo>
                  <a:pt x="6743" y="3175"/>
                </a:lnTo>
                <a:lnTo>
                  <a:pt x="6739" y="3065"/>
                </a:lnTo>
                <a:lnTo>
                  <a:pt x="6733" y="2955"/>
                </a:lnTo>
                <a:lnTo>
                  <a:pt x="6724" y="2845"/>
                </a:lnTo>
                <a:lnTo>
                  <a:pt x="6714" y="2736"/>
                </a:lnTo>
                <a:lnTo>
                  <a:pt x="6703" y="2626"/>
                </a:lnTo>
                <a:lnTo>
                  <a:pt x="6689" y="2517"/>
                </a:lnTo>
                <a:lnTo>
                  <a:pt x="6674" y="2409"/>
                </a:lnTo>
                <a:lnTo>
                  <a:pt x="6657" y="2300"/>
                </a:lnTo>
                <a:lnTo>
                  <a:pt x="6638" y="2192"/>
                </a:lnTo>
                <a:lnTo>
                  <a:pt x="6618" y="2084"/>
                </a:lnTo>
                <a:lnTo>
                  <a:pt x="6595" y="1977"/>
                </a:lnTo>
                <a:lnTo>
                  <a:pt x="6571" y="1870"/>
                </a:lnTo>
                <a:lnTo>
                  <a:pt x="6545" y="1763"/>
                </a:lnTo>
                <a:lnTo>
                  <a:pt x="6518" y="1657"/>
                </a:lnTo>
                <a:lnTo>
                  <a:pt x="6489" y="1551"/>
                </a:lnTo>
                <a:lnTo>
                  <a:pt x="6458" y="1446"/>
                </a:lnTo>
                <a:lnTo>
                  <a:pt x="6425" y="1342"/>
                </a:lnTo>
                <a:lnTo>
                  <a:pt x="6391" y="1237"/>
                </a:lnTo>
                <a:lnTo>
                  <a:pt x="6355" y="1134"/>
                </a:lnTo>
                <a:lnTo>
                  <a:pt x="6317" y="1031"/>
                </a:lnTo>
                <a:lnTo>
                  <a:pt x="6277" y="928"/>
                </a:lnTo>
                <a:lnTo>
                  <a:pt x="6236" y="826"/>
                </a:lnTo>
                <a:lnTo>
                  <a:pt x="6193" y="725"/>
                </a:lnTo>
                <a:lnTo>
                  <a:pt x="6149" y="625"/>
                </a:lnTo>
                <a:lnTo>
                  <a:pt x="6102" y="525"/>
                </a:lnTo>
                <a:lnTo>
                  <a:pt x="6055" y="426"/>
                </a:lnTo>
                <a:lnTo>
                  <a:pt x="6005" y="327"/>
                </a:lnTo>
                <a:lnTo>
                  <a:pt x="5954" y="229"/>
                </a:lnTo>
                <a:lnTo>
                  <a:pt x="5901" y="132"/>
                </a:lnTo>
                <a:lnTo>
                  <a:pt x="5847" y="36"/>
                </a:lnTo>
                <a:lnTo>
                  <a:pt x="5879" y="45"/>
                </a:lnTo>
                <a:lnTo>
                  <a:pt x="38" y="3417"/>
                </a:lnTo>
                <a:close/>
                <a:moveTo>
                  <a:pt x="5855" y="4"/>
                </a:moveTo>
                <a:cubicBezTo>
                  <a:pt x="5861" y="0"/>
                  <a:pt x="5868" y="0"/>
                  <a:pt x="5874" y="1"/>
                </a:cubicBezTo>
                <a:cubicBezTo>
                  <a:pt x="5880" y="3"/>
                  <a:pt x="5885" y="7"/>
                  <a:pt x="5888" y="13"/>
                </a:cubicBezTo>
                <a:lnTo>
                  <a:pt x="5943" y="109"/>
                </a:lnTo>
                <a:lnTo>
                  <a:pt x="5996" y="207"/>
                </a:lnTo>
                <a:lnTo>
                  <a:pt x="6048" y="306"/>
                </a:lnTo>
                <a:lnTo>
                  <a:pt x="6098" y="405"/>
                </a:lnTo>
                <a:lnTo>
                  <a:pt x="6146" y="505"/>
                </a:lnTo>
                <a:lnTo>
                  <a:pt x="6193" y="605"/>
                </a:lnTo>
                <a:lnTo>
                  <a:pt x="6238" y="706"/>
                </a:lnTo>
                <a:lnTo>
                  <a:pt x="6281" y="808"/>
                </a:lnTo>
                <a:lnTo>
                  <a:pt x="6322" y="911"/>
                </a:lnTo>
                <a:lnTo>
                  <a:pt x="6362" y="1014"/>
                </a:lnTo>
                <a:lnTo>
                  <a:pt x="6400" y="1118"/>
                </a:lnTo>
                <a:lnTo>
                  <a:pt x="6436" y="1222"/>
                </a:lnTo>
                <a:lnTo>
                  <a:pt x="6471" y="1327"/>
                </a:lnTo>
                <a:lnTo>
                  <a:pt x="6504" y="1433"/>
                </a:lnTo>
                <a:lnTo>
                  <a:pt x="6535" y="1539"/>
                </a:lnTo>
                <a:lnTo>
                  <a:pt x="6564" y="1645"/>
                </a:lnTo>
                <a:lnTo>
                  <a:pt x="6592" y="1752"/>
                </a:lnTo>
                <a:lnTo>
                  <a:pt x="6618" y="1859"/>
                </a:lnTo>
                <a:lnTo>
                  <a:pt x="6642" y="1967"/>
                </a:lnTo>
                <a:lnTo>
                  <a:pt x="6665" y="2075"/>
                </a:lnTo>
                <a:lnTo>
                  <a:pt x="6685" y="2184"/>
                </a:lnTo>
                <a:lnTo>
                  <a:pt x="6704" y="2293"/>
                </a:lnTo>
                <a:lnTo>
                  <a:pt x="6721" y="2402"/>
                </a:lnTo>
                <a:lnTo>
                  <a:pt x="6737" y="2512"/>
                </a:lnTo>
                <a:lnTo>
                  <a:pt x="6750" y="2621"/>
                </a:lnTo>
                <a:lnTo>
                  <a:pt x="6762" y="2731"/>
                </a:lnTo>
                <a:lnTo>
                  <a:pt x="6772" y="2842"/>
                </a:lnTo>
                <a:lnTo>
                  <a:pt x="6780" y="2952"/>
                </a:lnTo>
                <a:lnTo>
                  <a:pt x="6787" y="3063"/>
                </a:lnTo>
                <a:lnTo>
                  <a:pt x="6791" y="3174"/>
                </a:lnTo>
                <a:lnTo>
                  <a:pt x="6794" y="3285"/>
                </a:lnTo>
                <a:lnTo>
                  <a:pt x="6795" y="3396"/>
                </a:lnTo>
                <a:cubicBezTo>
                  <a:pt x="6795" y="3403"/>
                  <a:pt x="6793" y="3409"/>
                  <a:pt x="6788" y="3413"/>
                </a:cubicBezTo>
                <a:cubicBezTo>
                  <a:pt x="6784" y="3418"/>
                  <a:pt x="6777" y="3420"/>
                  <a:pt x="6771" y="3420"/>
                </a:cubicBezTo>
                <a:lnTo>
                  <a:pt x="26" y="3420"/>
                </a:lnTo>
                <a:cubicBezTo>
                  <a:pt x="16" y="3420"/>
                  <a:pt x="6" y="3413"/>
                  <a:pt x="3" y="3403"/>
                </a:cubicBezTo>
                <a:cubicBezTo>
                  <a:pt x="0" y="3392"/>
                  <a:pt x="5" y="3381"/>
                  <a:pt x="14" y="3376"/>
                </a:cubicBezTo>
                <a:lnTo>
                  <a:pt x="5855" y="4"/>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38" name="Freeform 23"/>
          <p:cNvSpPr/>
          <p:nvPr/>
        </p:nvSpPr>
        <p:spPr bwMode="auto">
          <a:xfrm>
            <a:off x="4371508" y="2566488"/>
            <a:ext cx="1723960" cy="862512"/>
          </a:xfrm>
          <a:custGeom>
            <a:avLst/>
            <a:gdLst>
              <a:gd name="T0" fmla="*/ 13488 w 13488"/>
              <a:gd name="T1" fmla="*/ 6744 h 6744"/>
              <a:gd name="T2" fmla="*/ 1807 w 13488"/>
              <a:gd name="T3" fmla="*/ 0 h 6744"/>
              <a:gd name="T4" fmla="*/ 0 w 13488"/>
              <a:gd name="T5" fmla="*/ 6744 h 6744"/>
              <a:gd name="T6" fmla="*/ 13488 w 13488"/>
              <a:gd name="T7" fmla="*/ 6744 h 6744"/>
            </a:gdLst>
            <a:ahLst/>
            <a:cxnLst>
              <a:cxn ang="0">
                <a:pos x="T0" y="T1"/>
              </a:cxn>
              <a:cxn ang="0">
                <a:pos x="T2" y="T3"/>
              </a:cxn>
              <a:cxn ang="0">
                <a:pos x="T4" y="T5"/>
              </a:cxn>
              <a:cxn ang="0">
                <a:pos x="T6" y="T7"/>
              </a:cxn>
            </a:cxnLst>
            <a:rect l="0" t="0" r="r" b="b"/>
            <a:pathLst>
              <a:path w="13488" h="6744">
                <a:moveTo>
                  <a:pt x="13488" y="6744"/>
                </a:moveTo>
                <a:lnTo>
                  <a:pt x="1807" y="0"/>
                </a:lnTo>
                <a:cubicBezTo>
                  <a:pt x="623" y="2051"/>
                  <a:pt x="0" y="4377"/>
                  <a:pt x="0" y="6744"/>
                </a:cubicBezTo>
                <a:lnTo>
                  <a:pt x="13488" y="6744"/>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39" name="Freeform 24"/>
          <p:cNvSpPr>
            <a:spLocks noEditPoints="1"/>
          </p:cNvSpPr>
          <p:nvPr/>
        </p:nvSpPr>
        <p:spPr bwMode="auto">
          <a:xfrm>
            <a:off x="4366184" y="2561163"/>
            <a:ext cx="1735673" cy="874226"/>
          </a:xfrm>
          <a:custGeom>
            <a:avLst/>
            <a:gdLst>
              <a:gd name="T0" fmla="*/ 13512 w 13588"/>
              <a:gd name="T1" fmla="*/ 6835 h 6841"/>
              <a:gd name="T2" fmla="*/ 1897 w 13588"/>
              <a:gd name="T3" fmla="*/ 73 h 6841"/>
              <a:gd name="T4" fmla="*/ 1682 w 13588"/>
              <a:gd name="T5" fmla="*/ 460 h 6841"/>
              <a:gd name="T6" fmla="*/ 1480 w 13588"/>
              <a:gd name="T7" fmla="*/ 853 h 6841"/>
              <a:gd name="T8" fmla="*/ 1292 w 13588"/>
              <a:gd name="T9" fmla="*/ 1251 h 6841"/>
              <a:gd name="T10" fmla="*/ 1117 w 13588"/>
              <a:gd name="T11" fmla="*/ 1654 h 6841"/>
              <a:gd name="T12" fmla="*/ 956 w 13588"/>
              <a:gd name="T13" fmla="*/ 2063 h 6841"/>
              <a:gd name="T14" fmla="*/ 808 w 13588"/>
              <a:gd name="T15" fmla="*/ 2476 h 6841"/>
              <a:gd name="T16" fmla="*/ 674 w 13588"/>
              <a:gd name="T17" fmla="*/ 2894 h 6841"/>
              <a:gd name="T18" fmla="*/ 554 w 13588"/>
              <a:gd name="T19" fmla="*/ 3315 h 6841"/>
              <a:gd name="T20" fmla="*/ 447 w 13588"/>
              <a:gd name="T21" fmla="*/ 3741 h 6841"/>
              <a:gd name="T22" fmla="*/ 354 w 13588"/>
              <a:gd name="T23" fmla="*/ 4170 h 6841"/>
              <a:gd name="T24" fmla="*/ 276 w 13588"/>
              <a:gd name="T25" fmla="*/ 4602 h 6841"/>
              <a:gd name="T26" fmla="*/ 212 w 13588"/>
              <a:gd name="T27" fmla="*/ 5036 h 6841"/>
              <a:gd name="T28" fmla="*/ 161 w 13588"/>
              <a:gd name="T29" fmla="*/ 5473 h 6841"/>
              <a:gd name="T30" fmla="*/ 125 w 13588"/>
              <a:gd name="T31" fmla="*/ 5912 h 6841"/>
              <a:gd name="T32" fmla="*/ 103 w 13588"/>
              <a:gd name="T33" fmla="*/ 6352 h 6841"/>
              <a:gd name="T34" fmla="*/ 96 w 13588"/>
              <a:gd name="T35" fmla="*/ 6794 h 6841"/>
              <a:gd name="T36" fmla="*/ 13536 w 13588"/>
              <a:gd name="T37" fmla="*/ 6745 h 6841"/>
              <a:gd name="T38" fmla="*/ 14 w 13588"/>
              <a:gd name="T39" fmla="*/ 6827 h 6841"/>
              <a:gd name="T40" fmla="*/ 2 w 13588"/>
              <a:gd name="T41" fmla="*/ 6570 h 6841"/>
              <a:gd name="T42" fmla="*/ 17 w 13588"/>
              <a:gd name="T43" fmla="*/ 6126 h 6841"/>
              <a:gd name="T44" fmla="*/ 46 w 13588"/>
              <a:gd name="T45" fmla="*/ 5683 h 6841"/>
              <a:gd name="T46" fmla="*/ 89 w 13588"/>
              <a:gd name="T47" fmla="*/ 5242 h 6841"/>
              <a:gd name="T48" fmla="*/ 147 w 13588"/>
              <a:gd name="T49" fmla="*/ 4804 h 6841"/>
              <a:gd name="T50" fmla="*/ 219 w 13588"/>
              <a:gd name="T51" fmla="*/ 4367 h 6841"/>
              <a:gd name="T52" fmla="*/ 306 w 13588"/>
              <a:gd name="T53" fmla="*/ 3934 h 6841"/>
              <a:gd name="T54" fmla="*/ 406 w 13588"/>
              <a:gd name="T55" fmla="*/ 3503 h 6841"/>
              <a:gd name="T56" fmla="*/ 520 w 13588"/>
              <a:gd name="T57" fmla="*/ 3077 h 6841"/>
              <a:gd name="T58" fmla="*/ 648 w 13588"/>
              <a:gd name="T59" fmla="*/ 2654 h 6841"/>
              <a:gd name="T60" fmla="*/ 790 w 13588"/>
              <a:gd name="T61" fmla="*/ 2235 h 6841"/>
              <a:gd name="T62" fmla="*/ 946 w 13588"/>
              <a:gd name="T63" fmla="*/ 1822 h 6841"/>
              <a:gd name="T64" fmla="*/ 1115 w 13588"/>
              <a:gd name="T65" fmla="*/ 1412 h 6841"/>
              <a:gd name="T66" fmla="*/ 1298 w 13588"/>
              <a:gd name="T67" fmla="*/ 1009 h 6841"/>
              <a:gd name="T68" fmla="*/ 1494 w 13588"/>
              <a:gd name="T69" fmla="*/ 611 h 6841"/>
              <a:gd name="T70" fmla="*/ 1704 w 13588"/>
              <a:gd name="T71" fmla="*/ 219 h 6841"/>
              <a:gd name="T72" fmla="*/ 1842 w 13588"/>
              <a:gd name="T73" fmla="*/ 3 h 6841"/>
              <a:gd name="T74" fmla="*/ 13560 w 13588"/>
              <a:gd name="T75" fmla="*/ 6752 h 6841"/>
              <a:gd name="T76" fmla="*/ 13536 w 13588"/>
              <a:gd name="T77" fmla="*/ 6841 h 6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88" h="6841">
                <a:moveTo>
                  <a:pt x="13536" y="6745"/>
                </a:moveTo>
                <a:lnTo>
                  <a:pt x="13512" y="6835"/>
                </a:lnTo>
                <a:lnTo>
                  <a:pt x="1831" y="91"/>
                </a:lnTo>
                <a:lnTo>
                  <a:pt x="1897" y="73"/>
                </a:lnTo>
                <a:lnTo>
                  <a:pt x="1787" y="266"/>
                </a:lnTo>
                <a:lnTo>
                  <a:pt x="1682" y="460"/>
                </a:lnTo>
                <a:lnTo>
                  <a:pt x="1580" y="656"/>
                </a:lnTo>
                <a:lnTo>
                  <a:pt x="1480" y="853"/>
                </a:lnTo>
                <a:lnTo>
                  <a:pt x="1385" y="1051"/>
                </a:lnTo>
                <a:lnTo>
                  <a:pt x="1292" y="1251"/>
                </a:lnTo>
                <a:lnTo>
                  <a:pt x="1203" y="1451"/>
                </a:lnTo>
                <a:lnTo>
                  <a:pt x="1117" y="1654"/>
                </a:lnTo>
                <a:lnTo>
                  <a:pt x="1035" y="1858"/>
                </a:lnTo>
                <a:lnTo>
                  <a:pt x="956" y="2063"/>
                </a:lnTo>
                <a:lnTo>
                  <a:pt x="881" y="2268"/>
                </a:lnTo>
                <a:lnTo>
                  <a:pt x="808" y="2476"/>
                </a:lnTo>
                <a:lnTo>
                  <a:pt x="740" y="2684"/>
                </a:lnTo>
                <a:lnTo>
                  <a:pt x="674" y="2894"/>
                </a:lnTo>
                <a:lnTo>
                  <a:pt x="612" y="3104"/>
                </a:lnTo>
                <a:lnTo>
                  <a:pt x="554" y="3315"/>
                </a:lnTo>
                <a:lnTo>
                  <a:pt x="499" y="3527"/>
                </a:lnTo>
                <a:lnTo>
                  <a:pt x="447" y="3741"/>
                </a:lnTo>
                <a:lnTo>
                  <a:pt x="399" y="3955"/>
                </a:lnTo>
                <a:lnTo>
                  <a:pt x="354" y="4170"/>
                </a:lnTo>
                <a:lnTo>
                  <a:pt x="314" y="4385"/>
                </a:lnTo>
                <a:lnTo>
                  <a:pt x="276" y="4602"/>
                </a:lnTo>
                <a:lnTo>
                  <a:pt x="242" y="4818"/>
                </a:lnTo>
                <a:lnTo>
                  <a:pt x="212" y="5036"/>
                </a:lnTo>
                <a:lnTo>
                  <a:pt x="185" y="5254"/>
                </a:lnTo>
                <a:lnTo>
                  <a:pt x="161" y="5473"/>
                </a:lnTo>
                <a:lnTo>
                  <a:pt x="141" y="5692"/>
                </a:lnTo>
                <a:lnTo>
                  <a:pt x="125" y="5912"/>
                </a:lnTo>
                <a:lnTo>
                  <a:pt x="112" y="6132"/>
                </a:lnTo>
                <a:lnTo>
                  <a:pt x="103" y="6352"/>
                </a:lnTo>
                <a:lnTo>
                  <a:pt x="98" y="6573"/>
                </a:lnTo>
                <a:lnTo>
                  <a:pt x="96" y="6794"/>
                </a:lnTo>
                <a:lnTo>
                  <a:pt x="48" y="6745"/>
                </a:lnTo>
                <a:lnTo>
                  <a:pt x="13536" y="6745"/>
                </a:lnTo>
                <a:close/>
                <a:moveTo>
                  <a:pt x="48" y="6841"/>
                </a:moveTo>
                <a:cubicBezTo>
                  <a:pt x="35" y="6841"/>
                  <a:pt x="23" y="6836"/>
                  <a:pt x="14" y="6827"/>
                </a:cubicBezTo>
                <a:cubicBezTo>
                  <a:pt x="5" y="6818"/>
                  <a:pt x="0" y="6806"/>
                  <a:pt x="0" y="6793"/>
                </a:cubicBezTo>
                <a:lnTo>
                  <a:pt x="2" y="6570"/>
                </a:lnTo>
                <a:lnTo>
                  <a:pt x="8" y="6348"/>
                </a:lnTo>
                <a:lnTo>
                  <a:pt x="17" y="6126"/>
                </a:lnTo>
                <a:lnTo>
                  <a:pt x="29" y="5904"/>
                </a:lnTo>
                <a:lnTo>
                  <a:pt x="46" y="5683"/>
                </a:lnTo>
                <a:lnTo>
                  <a:pt x="66" y="5462"/>
                </a:lnTo>
                <a:lnTo>
                  <a:pt x="89" y="5242"/>
                </a:lnTo>
                <a:lnTo>
                  <a:pt x="116" y="5023"/>
                </a:lnTo>
                <a:lnTo>
                  <a:pt x="147" y="4804"/>
                </a:lnTo>
                <a:lnTo>
                  <a:pt x="181" y="4585"/>
                </a:lnTo>
                <a:lnTo>
                  <a:pt x="219" y="4367"/>
                </a:lnTo>
                <a:lnTo>
                  <a:pt x="260" y="4150"/>
                </a:lnTo>
                <a:lnTo>
                  <a:pt x="306" y="3934"/>
                </a:lnTo>
                <a:lnTo>
                  <a:pt x="354" y="3718"/>
                </a:lnTo>
                <a:lnTo>
                  <a:pt x="406" y="3503"/>
                </a:lnTo>
                <a:lnTo>
                  <a:pt x="461" y="3290"/>
                </a:lnTo>
                <a:lnTo>
                  <a:pt x="520" y="3077"/>
                </a:lnTo>
                <a:lnTo>
                  <a:pt x="583" y="2865"/>
                </a:lnTo>
                <a:lnTo>
                  <a:pt x="648" y="2654"/>
                </a:lnTo>
                <a:lnTo>
                  <a:pt x="718" y="2444"/>
                </a:lnTo>
                <a:lnTo>
                  <a:pt x="790" y="2235"/>
                </a:lnTo>
                <a:lnTo>
                  <a:pt x="866" y="2028"/>
                </a:lnTo>
                <a:lnTo>
                  <a:pt x="946" y="1822"/>
                </a:lnTo>
                <a:lnTo>
                  <a:pt x="1029" y="1617"/>
                </a:lnTo>
                <a:lnTo>
                  <a:pt x="1115" y="1412"/>
                </a:lnTo>
                <a:lnTo>
                  <a:pt x="1205" y="1210"/>
                </a:lnTo>
                <a:lnTo>
                  <a:pt x="1298" y="1009"/>
                </a:lnTo>
                <a:lnTo>
                  <a:pt x="1395" y="809"/>
                </a:lnTo>
                <a:lnTo>
                  <a:pt x="1494" y="611"/>
                </a:lnTo>
                <a:lnTo>
                  <a:pt x="1597" y="414"/>
                </a:lnTo>
                <a:lnTo>
                  <a:pt x="1704" y="219"/>
                </a:lnTo>
                <a:lnTo>
                  <a:pt x="1813" y="26"/>
                </a:lnTo>
                <a:cubicBezTo>
                  <a:pt x="1820" y="15"/>
                  <a:pt x="1830" y="7"/>
                  <a:pt x="1842" y="3"/>
                </a:cubicBezTo>
                <a:cubicBezTo>
                  <a:pt x="1855" y="0"/>
                  <a:pt x="1868" y="2"/>
                  <a:pt x="1879" y="8"/>
                </a:cubicBezTo>
                <a:lnTo>
                  <a:pt x="13560" y="6752"/>
                </a:lnTo>
                <a:cubicBezTo>
                  <a:pt x="13579" y="6763"/>
                  <a:pt x="13588" y="6785"/>
                  <a:pt x="13583" y="6806"/>
                </a:cubicBezTo>
                <a:cubicBezTo>
                  <a:pt x="13577" y="6827"/>
                  <a:pt x="13558" y="6841"/>
                  <a:pt x="13536" y="6841"/>
                </a:cubicBezTo>
                <a:lnTo>
                  <a:pt x="48" y="6841"/>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40" name="Freeform 25"/>
          <p:cNvSpPr/>
          <p:nvPr/>
        </p:nvSpPr>
        <p:spPr bwMode="auto">
          <a:xfrm>
            <a:off x="4602576" y="1936108"/>
            <a:ext cx="1492892" cy="1492892"/>
          </a:xfrm>
          <a:custGeom>
            <a:avLst/>
            <a:gdLst>
              <a:gd name="T0" fmla="*/ 11681 w 11681"/>
              <a:gd name="T1" fmla="*/ 11681 h 11681"/>
              <a:gd name="T2" fmla="*/ 4937 w 11681"/>
              <a:gd name="T3" fmla="*/ 0 h 11681"/>
              <a:gd name="T4" fmla="*/ 0 w 11681"/>
              <a:gd name="T5" fmla="*/ 4937 h 11681"/>
              <a:gd name="T6" fmla="*/ 11681 w 11681"/>
              <a:gd name="T7" fmla="*/ 11681 h 11681"/>
            </a:gdLst>
            <a:ahLst/>
            <a:cxnLst>
              <a:cxn ang="0">
                <a:pos x="T0" y="T1"/>
              </a:cxn>
              <a:cxn ang="0">
                <a:pos x="T2" y="T3"/>
              </a:cxn>
              <a:cxn ang="0">
                <a:pos x="T4" y="T5"/>
              </a:cxn>
              <a:cxn ang="0">
                <a:pos x="T6" y="T7"/>
              </a:cxn>
            </a:cxnLst>
            <a:rect l="0" t="0" r="r" b="b"/>
            <a:pathLst>
              <a:path w="11681" h="11681">
                <a:moveTo>
                  <a:pt x="11681" y="11681"/>
                </a:moveTo>
                <a:lnTo>
                  <a:pt x="4937" y="0"/>
                </a:lnTo>
                <a:cubicBezTo>
                  <a:pt x="2886" y="1184"/>
                  <a:pt x="1184" y="2886"/>
                  <a:pt x="0" y="4937"/>
                </a:cubicBezTo>
                <a:lnTo>
                  <a:pt x="11681" y="11681"/>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41" name="Freeform 26"/>
          <p:cNvSpPr>
            <a:spLocks noEditPoints="1"/>
          </p:cNvSpPr>
          <p:nvPr/>
        </p:nvSpPr>
        <p:spPr bwMode="auto">
          <a:xfrm>
            <a:off x="4596187" y="1929719"/>
            <a:ext cx="1505670" cy="1505670"/>
          </a:xfrm>
          <a:custGeom>
            <a:avLst/>
            <a:gdLst>
              <a:gd name="T0" fmla="*/ 11755 w 11784"/>
              <a:gd name="T1" fmla="*/ 11690 h 11784"/>
              <a:gd name="T2" fmla="*/ 11690 w 11784"/>
              <a:gd name="T3" fmla="*/ 11755 h 11784"/>
              <a:gd name="T4" fmla="*/ 4946 w 11784"/>
              <a:gd name="T5" fmla="*/ 74 h 11784"/>
              <a:gd name="T6" fmla="*/ 5012 w 11784"/>
              <a:gd name="T7" fmla="*/ 91 h 11784"/>
              <a:gd name="T8" fmla="*/ 4820 w 11784"/>
              <a:gd name="T9" fmla="*/ 204 h 11784"/>
              <a:gd name="T10" fmla="*/ 4632 w 11784"/>
              <a:gd name="T11" fmla="*/ 319 h 11784"/>
              <a:gd name="T12" fmla="*/ 4261 w 11784"/>
              <a:gd name="T13" fmla="*/ 558 h 11784"/>
              <a:gd name="T14" fmla="*/ 3899 w 11784"/>
              <a:gd name="T15" fmla="*/ 809 h 11784"/>
              <a:gd name="T16" fmla="*/ 3546 w 11784"/>
              <a:gd name="T17" fmla="*/ 1071 h 11784"/>
              <a:gd name="T18" fmla="*/ 3202 w 11784"/>
              <a:gd name="T19" fmla="*/ 1344 h 11784"/>
              <a:gd name="T20" fmla="*/ 2867 w 11784"/>
              <a:gd name="T21" fmla="*/ 1629 h 11784"/>
              <a:gd name="T22" fmla="*/ 2542 w 11784"/>
              <a:gd name="T23" fmla="*/ 1923 h 11784"/>
              <a:gd name="T24" fmla="*/ 2227 w 11784"/>
              <a:gd name="T25" fmla="*/ 2228 h 11784"/>
              <a:gd name="T26" fmla="*/ 1922 w 11784"/>
              <a:gd name="T27" fmla="*/ 2543 h 11784"/>
              <a:gd name="T28" fmla="*/ 1628 w 11784"/>
              <a:gd name="T29" fmla="*/ 2868 h 11784"/>
              <a:gd name="T30" fmla="*/ 1343 w 11784"/>
              <a:gd name="T31" fmla="*/ 3203 h 11784"/>
              <a:gd name="T32" fmla="*/ 1070 w 11784"/>
              <a:gd name="T33" fmla="*/ 3547 h 11784"/>
              <a:gd name="T34" fmla="*/ 808 w 11784"/>
              <a:gd name="T35" fmla="*/ 3900 h 11784"/>
              <a:gd name="T36" fmla="*/ 557 w 11784"/>
              <a:gd name="T37" fmla="*/ 4262 h 11784"/>
              <a:gd name="T38" fmla="*/ 318 w 11784"/>
              <a:gd name="T39" fmla="*/ 4633 h 11784"/>
              <a:gd name="T40" fmla="*/ 203 w 11784"/>
              <a:gd name="T41" fmla="*/ 4821 h 11784"/>
              <a:gd name="T42" fmla="*/ 91 w 11784"/>
              <a:gd name="T43" fmla="*/ 5012 h 11784"/>
              <a:gd name="T44" fmla="*/ 74 w 11784"/>
              <a:gd name="T45" fmla="*/ 4946 h 11784"/>
              <a:gd name="T46" fmla="*/ 11755 w 11784"/>
              <a:gd name="T47" fmla="*/ 11690 h 11784"/>
              <a:gd name="T48" fmla="*/ 26 w 11784"/>
              <a:gd name="T49" fmla="*/ 5029 h 11784"/>
              <a:gd name="T50" fmla="*/ 4 w 11784"/>
              <a:gd name="T51" fmla="*/ 5000 h 11784"/>
              <a:gd name="T52" fmla="*/ 9 w 11784"/>
              <a:gd name="T53" fmla="*/ 4963 h 11784"/>
              <a:gd name="T54" fmla="*/ 122 w 11784"/>
              <a:gd name="T55" fmla="*/ 4771 h 11784"/>
              <a:gd name="T56" fmla="*/ 238 w 11784"/>
              <a:gd name="T57" fmla="*/ 4581 h 11784"/>
              <a:gd name="T58" fmla="*/ 478 w 11784"/>
              <a:gd name="T59" fmla="*/ 4208 h 11784"/>
              <a:gd name="T60" fmla="*/ 731 w 11784"/>
              <a:gd name="T61" fmla="*/ 3843 h 11784"/>
              <a:gd name="T62" fmla="*/ 995 w 11784"/>
              <a:gd name="T63" fmla="*/ 3487 h 11784"/>
              <a:gd name="T64" fmla="*/ 1270 w 11784"/>
              <a:gd name="T65" fmla="*/ 3141 h 11784"/>
              <a:gd name="T66" fmla="*/ 1556 w 11784"/>
              <a:gd name="T67" fmla="*/ 2804 h 11784"/>
              <a:gd name="T68" fmla="*/ 1853 w 11784"/>
              <a:gd name="T69" fmla="*/ 2477 h 11784"/>
              <a:gd name="T70" fmla="*/ 2160 w 11784"/>
              <a:gd name="T71" fmla="*/ 2159 h 11784"/>
              <a:gd name="T72" fmla="*/ 2478 w 11784"/>
              <a:gd name="T73" fmla="*/ 1852 h 11784"/>
              <a:gd name="T74" fmla="*/ 2805 w 11784"/>
              <a:gd name="T75" fmla="*/ 1555 h 11784"/>
              <a:gd name="T76" fmla="*/ 3142 w 11784"/>
              <a:gd name="T77" fmla="*/ 1269 h 11784"/>
              <a:gd name="T78" fmla="*/ 3489 w 11784"/>
              <a:gd name="T79" fmla="*/ 994 h 11784"/>
              <a:gd name="T80" fmla="*/ 3844 w 11784"/>
              <a:gd name="T81" fmla="*/ 730 h 11784"/>
              <a:gd name="T82" fmla="*/ 4209 w 11784"/>
              <a:gd name="T83" fmla="*/ 478 h 11784"/>
              <a:gd name="T84" fmla="*/ 4582 w 11784"/>
              <a:gd name="T85" fmla="*/ 237 h 11784"/>
              <a:gd name="T86" fmla="*/ 4772 w 11784"/>
              <a:gd name="T87" fmla="*/ 121 h 11784"/>
              <a:gd name="T88" fmla="*/ 4963 w 11784"/>
              <a:gd name="T89" fmla="*/ 9 h 11784"/>
              <a:gd name="T90" fmla="*/ 5000 w 11784"/>
              <a:gd name="T91" fmla="*/ 4 h 11784"/>
              <a:gd name="T92" fmla="*/ 5029 w 11784"/>
              <a:gd name="T93" fmla="*/ 26 h 11784"/>
              <a:gd name="T94" fmla="*/ 11773 w 11784"/>
              <a:gd name="T95" fmla="*/ 11707 h 11784"/>
              <a:gd name="T96" fmla="*/ 11765 w 11784"/>
              <a:gd name="T97" fmla="*/ 11765 h 11784"/>
              <a:gd name="T98" fmla="*/ 11707 w 11784"/>
              <a:gd name="T99" fmla="*/ 11773 h 11784"/>
              <a:gd name="T100" fmla="*/ 26 w 11784"/>
              <a:gd name="T101" fmla="*/ 5029 h 11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84" h="11784">
                <a:moveTo>
                  <a:pt x="11755" y="11690"/>
                </a:moveTo>
                <a:lnTo>
                  <a:pt x="11690" y="11755"/>
                </a:lnTo>
                <a:lnTo>
                  <a:pt x="4946" y="74"/>
                </a:lnTo>
                <a:lnTo>
                  <a:pt x="5012" y="91"/>
                </a:lnTo>
                <a:lnTo>
                  <a:pt x="4820" y="204"/>
                </a:lnTo>
                <a:lnTo>
                  <a:pt x="4632" y="319"/>
                </a:lnTo>
                <a:lnTo>
                  <a:pt x="4261" y="558"/>
                </a:lnTo>
                <a:lnTo>
                  <a:pt x="3899" y="809"/>
                </a:lnTo>
                <a:lnTo>
                  <a:pt x="3546" y="1071"/>
                </a:lnTo>
                <a:lnTo>
                  <a:pt x="3202" y="1344"/>
                </a:lnTo>
                <a:lnTo>
                  <a:pt x="2867" y="1629"/>
                </a:lnTo>
                <a:lnTo>
                  <a:pt x="2542" y="1923"/>
                </a:lnTo>
                <a:lnTo>
                  <a:pt x="2227" y="2228"/>
                </a:lnTo>
                <a:lnTo>
                  <a:pt x="1922" y="2543"/>
                </a:lnTo>
                <a:lnTo>
                  <a:pt x="1628" y="2868"/>
                </a:lnTo>
                <a:lnTo>
                  <a:pt x="1343" y="3203"/>
                </a:lnTo>
                <a:lnTo>
                  <a:pt x="1070" y="3547"/>
                </a:lnTo>
                <a:lnTo>
                  <a:pt x="808" y="3900"/>
                </a:lnTo>
                <a:lnTo>
                  <a:pt x="557" y="4262"/>
                </a:lnTo>
                <a:lnTo>
                  <a:pt x="318" y="4633"/>
                </a:lnTo>
                <a:lnTo>
                  <a:pt x="203" y="4821"/>
                </a:lnTo>
                <a:lnTo>
                  <a:pt x="91" y="5012"/>
                </a:lnTo>
                <a:lnTo>
                  <a:pt x="74" y="4946"/>
                </a:lnTo>
                <a:lnTo>
                  <a:pt x="11755" y="11690"/>
                </a:lnTo>
                <a:close/>
                <a:moveTo>
                  <a:pt x="26" y="5029"/>
                </a:moveTo>
                <a:cubicBezTo>
                  <a:pt x="15" y="5023"/>
                  <a:pt x="7" y="5012"/>
                  <a:pt x="4" y="5000"/>
                </a:cubicBezTo>
                <a:cubicBezTo>
                  <a:pt x="0" y="4987"/>
                  <a:pt x="2" y="4974"/>
                  <a:pt x="9" y="4963"/>
                </a:cubicBezTo>
                <a:lnTo>
                  <a:pt x="122" y="4771"/>
                </a:lnTo>
                <a:lnTo>
                  <a:pt x="238" y="4581"/>
                </a:lnTo>
                <a:lnTo>
                  <a:pt x="478" y="4208"/>
                </a:lnTo>
                <a:lnTo>
                  <a:pt x="731" y="3843"/>
                </a:lnTo>
                <a:lnTo>
                  <a:pt x="995" y="3487"/>
                </a:lnTo>
                <a:lnTo>
                  <a:pt x="1270" y="3141"/>
                </a:lnTo>
                <a:lnTo>
                  <a:pt x="1556" y="2804"/>
                </a:lnTo>
                <a:lnTo>
                  <a:pt x="1853" y="2477"/>
                </a:lnTo>
                <a:lnTo>
                  <a:pt x="2160" y="2159"/>
                </a:lnTo>
                <a:lnTo>
                  <a:pt x="2478" y="1852"/>
                </a:lnTo>
                <a:lnTo>
                  <a:pt x="2805" y="1555"/>
                </a:lnTo>
                <a:lnTo>
                  <a:pt x="3142" y="1269"/>
                </a:lnTo>
                <a:lnTo>
                  <a:pt x="3489" y="994"/>
                </a:lnTo>
                <a:lnTo>
                  <a:pt x="3844" y="730"/>
                </a:lnTo>
                <a:lnTo>
                  <a:pt x="4209" y="478"/>
                </a:lnTo>
                <a:lnTo>
                  <a:pt x="4582" y="237"/>
                </a:lnTo>
                <a:lnTo>
                  <a:pt x="4772" y="121"/>
                </a:lnTo>
                <a:lnTo>
                  <a:pt x="4963" y="9"/>
                </a:lnTo>
                <a:cubicBezTo>
                  <a:pt x="4974" y="2"/>
                  <a:pt x="4987" y="0"/>
                  <a:pt x="5000" y="4"/>
                </a:cubicBezTo>
                <a:cubicBezTo>
                  <a:pt x="5012" y="7"/>
                  <a:pt x="5023" y="15"/>
                  <a:pt x="5029" y="26"/>
                </a:cubicBezTo>
                <a:lnTo>
                  <a:pt x="11773" y="11707"/>
                </a:lnTo>
                <a:cubicBezTo>
                  <a:pt x="11784" y="11726"/>
                  <a:pt x="11781" y="11750"/>
                  <a:pt x="11765" y="11765"/>
                </a:cubicBezTo>
                <a:cubicBezTo>
                  <a:pt x="11750" y="11781"/>
                  <a:pt x="11726" y="11784"/>
                  <a:pt x="11707" y="11773"/>
                </a:cubicBezTo>
                <a:lnTo>
                  <a:pt x="26" y="5029"/>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42" name="Freeform 27"/>
          <p:cNvSpPr/>
          <p:nvPr/>
        </p:nvSpPr>
        <p:spPr bwMode="auto">
          <a:xfrm>
            <a:off x="5234021" y="1705040"/>
            <a:ext cx="861448" cy="1723960"/>
          </a:xfrm>
          <a:custGeom>
            <a:avLst/>
            <a:gdLst>
              <a:gd name="T0" fmla="*/ 6744 w 6744"/>
              <a:gd name="T1" fmla="*/ 13488 h 13488"/>
              <a:gd name="T2" fmla="*/ 6744 w 6744"/>
              <a:gd name="T3" fmla="*/ 0 h 13488"/>
              <a:gd name="T4" fmla="*/ 0 w 6744"/>
              <a:gd name="T5" fmla="*/ 1807 h 13488"/>
              <a:gd name="T6" fmla="*/ 6744 w 6744"/>
              <a:gd name="T7" fmla="*/ 13488 h 13488"/>
            </a:gdLst>
            <a:ahLst/>
            <a:cxnLst>
              <a:cxn ang="0">
                <a:pos x="T0" y="T1"/>
              </a:cxn>
              <a:cxn ang="0">
                <a:pos x="T2" y="T3"/>
              </a:cxn>
              <a:cxn ang="0">
                <a:pos x="T4" y="T5"/>
              </a:cxn>
              <a:cxn ang="0">
                <a:pos x="T6" y="T7"/>
              </a:cxn>
            </a:cxnLst>
            <a:rect l="0" t="0" r="r" b="b"/>
            <a:pathLst>
              <a:path w="6744" h="13488">
                <a:moveTo>
                  <a:pt x="6744" y="13488"/>
                </a:moveTo>
                <a:lnTo>
                  <a:pt x="6744" y="0"/>
                </a:lnTo>
                <a:cubicBezTo>
                  <a:pt x="4377" y="0"/>
                  <a:pt x="2051" y="623"/>
                  <a:pt x="0" y="1807"/>
                </a:cubicBezTo>
                <a:lnTo>
                  <a:pt x="6744" y="13488"/>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43" name="Freeform 28"/>
          <p:cNvSpPr>
            <a:spLocks noEditPoints="1"/>
          </p:cNvSpPr>
          <p:nvPr/>
        </p:nvSpPr>
        <p:spPr bwMode="auto">
          <a:xfrm>
            <a:off x="5227632" y="1698651"/>
            <a:ext cx="874226" cy="1736738"/>
          </a:xfrm>
          <a:custGeom>
            <a:avLst/>
            <a:gdLst>
              <a:gd name="T0" fmla="*/ 6745 w 6841"/>
              <a:gd name="T1" fmla="*/ 13536 h 13588"/>
              <a:gd name="T2" fmla="*/ 6794 w 6841"/>
              <a:gd name="T3" fmla="*/ 96 h 13588"/>
              <a:gd name="T4" fmla="*/ 6351 w 6841"/>
              <a:gd name="T5" fmla="*/ 103 h 13588"/>
              <a:gd name="T6" fmla="*/ 5911 w 6841"/>
              <a:gd name="T7" fmla="*/ 125 h 13588"/>
              <a:gd name="T8" fmla="*/ 5472 w 6841"/>
              <a:gd name="T9" fmla="*/ 161 h 13588"/>
              <a:gd name="T10" fmla="*/ 5035 w 6841"/>
              <a:gd name="T11" fmla="*/ 212 h 13588"/>
              <a:gd name="T12" fmla="*/ 4601 w 6841"/>
              <a:gd name="T13" fmla="*/ 276 h 13588"/>
              <a:gd name="T14" fmla="*/ 4169 w 6841"/>
              <a:gd name="T15" fmla="*/ 355 h 13588"/>
              <a:gd name="T16" fmla="*/ 3740 w 6841"/>
              <a:gd name="T17" fmla="*/ 447 h 13588"/>
              <a:gd name="T18" fmla="*/ 3314 w 6841"/>
              <a:gd name="T19" fmla="*/ 554 h 13588"/>
              <a:gd name="T20" fmla="*/ 2893 w 6841"/>
              <a:gd name="T21" fmla="*/ 674 h 13588"/>
              <a:gd name="T22" fmla="*/ 2475 w 6841"/>
              <a:gd name="T23" fmla="*/ 809 h 13588"/>
              <a:gd name="T24" fmla="*/ 2062 w 6841"/>
              <a:gd name="T25" fmla="*/ 956 h 13588"/>
              <a:gd name="T26" fmla="*/ 1653 w 6841"/>
              <a:gd name="T27" fmla="*/ 1117 h 13588"/>
              <a:gd name="T28" fmla="*/ 1250 w 6841"/>
              <a:gd name="T29" fmla="*/ 1292 h 13588"/>
              <a:gd name="T30" fmla="*/ 852 w 6841"/>
              <a:gd name="T31" fmla="*/ 1481 h 13588"/>
              <a:gd name="T32" fmla="*/ 459 w 6841"/>
              <a:gd name="T33" fmla="*/ 1682 h 13588"/>
              <a:gd name="T34" fmla="*/ 73 w 6841"/>
              <a:gd name="T35" fmla="*/ 1897 h 13588"/>
              <a:gd name="T36" fmla="*/ 6835 w 6841"/>
              <a:gd name="T37" fmla="*/ 13512 h 13588"/>
              <a:gd name="T38" fmla="*/ 3 w 6841"/>
              <a:gd name="T39" fmla="*/ 1842 h 13588"/>
              <a:gd name="T40" fmla="*/ 219 w 6841"/>
              <a:gd name="T41" fmla="*/ 1703 h 13588"/>
              <a:gd name="T42" fmla="*/ 612 w 6841"/>
              <a:gd name="T43" fmla="*/ 1494 h 13588"/>
              <a:gd name="T44" fmla="*/ 1010 w 6841"/>
              <a:gd name="T45" fmla="*/ 1298 h 13588"/>
              <a:gd name="T46" fmla="*/ 1413 w 6841"/>
              <a:gd name="T47" fmla="*/ 1115 h 13588"/>
              <a:gd name="T48" fmla="*/ 1823 w 6841"/>
              <a:gd name="T49" fmla="*/ 946 h 13588"/>
              <a:gd name="T50" fmla="*/ 2236 w 6841"/>
              <a:gd name="T51" fmla="*/ 790 h 13588"/>
              <a:gd name="T52" fmla="*/ 2655 w 6841"/>
              <a:gd name="T53" fmla="*/ 648 h 13588"/>
              <a:gd name="T54" fmla="*/ 3078 w 6841"/>
              <a:gd name="T55" fmla="*/ 520 h 13588"/>
              <a:gd name="T56" fmla="*/ 3504 w 6841"/>
              <a:gd name="T57" fmla="*/ 406 h 13588"/>
              <a:gd name="T58" fmla="*/ 3935 w 6841"/>
              <a:gd name="T59" fmla="*/ 305 h 13588"/>
              <a:gd name="T60" fmla="*/ 4368 w 6841"/>
              <a:gd name="T61" fmla="*/ 219 h 13588"/>
              <a:gd name="T62" fmla="*/ 4804 w 6841"/>
              <a:gd name="T63" fmla="*/ 147 h 13588"/>
              <a:gd name="T64" fmla="*/ 5243 w 6841"/>
              <a:gd name="T65" fmla="*/ 89 h 13588"/>
              <a:gd name="T66" fmla="*/ 5684 w 6841"/>
              <a:gd name="T67" fmla="*/ 46 h 13588"/>
              <a:gd name="T68" fmla="*/ 6127 w 6841"/>
              <a:gd name="T69" fmla="*/ 17 h 13588"/>
              <a:gd name="T70" fmla="*/ 6571 w 6841"/>
              <a:gd name="T71" fmla="*/ 2 h 13588"/>
              <a:gd name="T72" fmla="*/ 6827 w 6841"/>
              <a:gd name="T73" fmla="*/ 14 h 13588"/>
              <a:gd name="T74" fmla="*/ 6841 w 6841"/>
              <a:gd name="T75" fmla="*/ 13536 h 13588"/>
              <a:gd name="T76" fmla="*/ 6752 w 6841"/>
              <a:gd name="T77" fmla="*/ 13560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1" h="13588">
                <a:moveTo>
                  <a:pt x="6835" y="13512"/>
                </a:moveTo>
                <a:lnTo>
                  <a:pt x="6745" y="13536"/>
                </a:lnTo>
                <a:lnTo>
                  <a:pt x="6745" y="48"/>
                </a:lnTo>
                <a:lnTo>
                  <a:pt x="6794" y="96"/>
                </a:lnTo>
                <a:lnTo>
                  <a:pt x="6572" y="98"/>
                </a:lnTo>
                <a:lnTo>
                  <a:pt x="6351" y="103"/>
                </a:lnTo>
                <a:lnTo>
                  <a:pt x="6131" y="112"/>
                </a:lnTo>
                <a:lnTo>
                  <a:pt x="5911" y="125"/>
                </a:lnTo>
                <a:lnTo>
                  <a:pt x="5691" y="141"/>
                </a:lnTo>
                <a:lnTo>
                  <a:pt x="5472" y="161"/>
                </a:lnTo>
                <a:lnTo>
                  <a:pt x="5253" y="185"/>
                </a:lnTo>
                <a:lnTo>
                  <a:pt x="5035" y="212"/>
                </a:lnTo>
                <a:lnTo>
                  <a:pt x="4818" y="242"/>
                </a:lnTo>
                <a:lnTo>
                  <a:pt x="4601" y="276"/>
                </a:lnTo>
                <a:lnTo>
                  <a:pt x="4384" y="314"/>
                </a:lnTo>
                <a:lnTo>
                  <a:pt x="4169" y="355"/>
                </a:lnTo>
                <a:lnTo>
                  <a:pt x="3954" y="399"/>
                </a:lnTo>
                <a:lnTo>
                  <a:pt x="3740" y="447"/>
                </a:lnTo>
                <a:lnTo>
                  <a:pt x="3527" y="499"/>
                </a:lnTo>
                <a:lnTo>
                  <a:pt x="3314" y="554"/>
                </a:lnTo>
                <a:lnTo>
                  <a:pt x="3103" y="612"/>
                </a:lnTo>
                <a:lnTo>
                  <a:pt x="2893" y="674"/>
                </a:lnTo>
                <a:lnTo>
                  <a:pt x="2684" y="740"/>
                </a:lnTo>
                <a:lnTo>
                  <a:pt x="2475" y="809"/>
                </a:lnTo>
                <a:lnTo>
                  <a:pt x="2268" y="881"/>
                </a:lnTo>
                <a:lnTo>
                  <a:pt x="2062" y="956"/>
                </a:lnTo>
                <a:lnTo>
                  <a:pt x="1857" y="1035"/>
                </a:lnTo>
                <a:lnTo>
                  <a:pt x="1653" y="1117"/>
                </a:lnTo>
                <a:lnTo>
                  <a:pt x="1451" y="1203"/>
                </a:lnTo>
                <a:lnTo>
                  <a:pt x="1250" y="1292"/>
                </a:lnTo>
                <a:lnTo>
                  <a:pt x="1050" y="1385"/>
                </a:lnTo>
                <a:lnTo>
                  <a:pt x="852" y="1481"/>
                </a:lnTo>
                <a:lnTo>
                  <a:pt x="655" y="1580"/>
                </a:lnTo>
                <a:lnTo>
                  <a:pt x="459" y="1682"/>
                </a:lnTo>
                <a:lnTo>
                  <a:pt x="265" y="1788"/>
                </a:lnTo>
                <a:lnTo>
                  <a:pt x="73" y="1897"/>
                </a:lnTo>
                <a:lnTo>
                  <a:pt x="91" y="1831"/>
                </a:lnTo>
                <a:lnTo>
                  <a:pt x="6835" y="13512"/>
                </a:lnTo>
                <a:close/>
                <a:moveTo>
                  <a:pt x="8" y="1879"/>
                </a:moveTo>
                <a:cubicBezTo>
                  <a:pt x="2" y="1868"/>
                  <a:pt x="0" y="1855"/>
                  <a:pt x="3" y="1842"/>
                </a:cubicBezTo>
                <a:cubicBezTo>
                  <a:pt x="7" y="1830"/>
                  <a:pt x="15" y="1820"/>
                  <a:pt x="26" y="1813"/>
                </a:cubicBezTo>
                <a:lnTo>
                  <a:pt x="219" y="1703"/>
                </a:lnTo>
                <a:lnTo>
                  <a:pt x="415" y="1597"/>
                </a:lnTo>
                <a:lnTo>
                  <a:pt x="612" y="1494"/>
                </a:lnTo>
                <a:lnTo>
                  <a:pt x="810" y="1394"/>
                </a:lnTo>
                <a:lnTo>
                  <a:pt x="1010" y="1298"/>
                </a:lnTo>
                <a:lnTo>
                  <a:pt x="1211" y="1205"/>
                </a:lnTo>
                <a:lnTo>
                  <a:pt x="1413" y="1115"/>
                </a:lnTo>
                <a:lnTo>
                  <a:pt x="1618" y="1028"/>
                </a:lnTo>
                <a:lnTo>
                  <a:pt x="1823" y="946"/>
                </a:lnTo>
                <a:lnTo>
                  <a:pt x="2029" y="866"/>
                </a:lnTo>
                <a:lnTo>
                  <a:pt x="2236" y="790"/>
                </a:lnTo>
                <a:lnTo>
                  <a:pt x="2445" y="717"/>
                </a:lnTo>
                <a:lnTo>
                  <a:pt x="2655" y="648"/>
                </a:lnTo>
                <a:lnTo>
                  <a:pt x="2866" y="582"/>
                </a:lnTo>
                <a:lnTo>
                  <a:pt x="3078" y="520"/>
                </a:lnTo>
                <a:lnTo>
                  <a:pt x="3290" y="461"/>
                </a:lnTo>
                <a:lnTo>
                  <a:pt x="3504" y="406"/>
                </a:lnTo>
                <a:lnTo>
                  <a:pt x="3719" y="354"/>
                </a:lnTo>
                <a:lnTo>
                  <a:pt x="3935" y="305"/>
                </a:lnTo>
                <a:lnTo>
                  <a:pt x="4151" y="260"/>
                </a:lnTo>
                <a:lnTo>
                  <a:pt x="4368" y="219"/>
                </a:lnTo>
                <a:lnTo>
                  <a:pt x="4586" y="181"/>
                </a:lnTo>
                <a:lnTo>
                  <a:pt x="4804" y="147"/>
                </a:lnTo>
                <a:lnTo>
                  <a:pt x="5024" y="116"/>
                </a:lnTo>
                <a:lnTo>
                  <a:pt x="5243" y="89"/>
                </a:lnTo>
                <a:lnTo>
                  <a:pt x="5463" y="66"/>
                </a:lnTo>
                <a:lnTo>
                  <a:pt x="5684" y="46"/>
                </a:lnTo>
                <a:lnTo>
                  <a:pt x="5905" y="29"/>
                </a:lnTo>
                <a:lnTo>
                  <a:pt x="6127" y="17"/>
                </a:lnTo>
                <a:lnTo>
                  <a:pt x="6349" y="7"/>
                </a:lnTo>
                <a:lnTo>
                  <a:pt x="6571" y="2"/>
                </a:lnTo>
                <a:lnTo>
                  <a:pt x="6793" y="0"/>
                </a:lnTo>
                <a:cubicBezTo>
                  <a:pt x="6806" y="0"/>
                  <a:pt x="6818" y="5"/>
                  <a:pt x="6827" y="14"/>
                </a:cubicBezTo>
                <a:cubicBezTo>
                  <a:pt x="6836" y="23"/>
                  <a:pt x="6841" y="35"/>
                  <a:pt x="6841" y="48"/>
                </a:cubicBezTo>
                <a:lnTo>
                  <a:pt x="6841" y="13536"/>
                </a:lnTo>
                <a:cubicBezTo>
                  <a:pt x="6841" y="13558"/>
                  <a:pt x="6827" y="13577"/>
                  <a:pt x="6806" y="13583"/>
                </a:cubicBezTo>
                <a:cubicBezTo>
                  <a:pt x="6785" y="13588"/>
                  <a:pt x="6763" y="13579"/>
                  <a:pt x="6752" y="13560"/>
                </a:cubicBezTo>
                <a:lnTo>
                  <a:pt x="8" y="1879"/>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425560" y="1325455"/>
            <a:ext cx="6022536" cy="5293757"/>
          </a:xfrm>
          <a:prstGeom prst="rect">
            <a:avLst/>
          </a:prstGeom>
        </p:spPr>
        <p:txBody>
          <a:bodyPr wrap="square">
            <a:spAutoFit/>
          </a:bodyPr>
          <a:lstStyle/>
          <a:p>
            <a:r>
              <a:rPr lang="zh-CN" altLang="en-US" b="1" dirty="0"/>
              <a:t>一、立法宗旨和适用范围</a:t>
            </a:r>
            <a:endParaRPr lang="en-US" altLang="zh-CN" b="1" dirty="0"/>
          </a:p>
          <a:p>
            <a:pPr marL="342900" indent="-342900">
              <a:buAutoNum type="arabicPeriod"/>
            </a:pPr>
            <a:r>
              <a:rPr lang="zh-CN" altLang="en-US" b="1" dirty="0"/>
              <a:t>立法宗旨</a:t>
            </a:r>
            <a:endParaRPr lang="en-US" altLang="zh-CN" b="1" dirty="0"/>
          </a:p>
          <a:p>
            <a:pPr indent="457200"/>
            <a:r>
              <a:rPr lang="zh-CN" altLang="zh-CN" sz="1600" dirty="0"/>
              <a:t>保护民事主体的合法权益，明确侵权责任，预防并制裁侵权行为，促进社会和谐稳定。</a:t>
            </a:r>
            <a:endParaRPr lang="en-US" altLang="zh-CN" sz="1600" dirty="0"/>
          </a:p>
          <a:p>
            <a:r>
              <a:rPr lang="en-US" altLang="zh-CN" b="1" dirty="0">
                <a:sym typeface="+mn-ea"/>
              </a:rPr>
              <a:t>2. </a:t>
            </a:r>
            <a:r>
              <a:rPr lang="zh-CN" altLang="en-US" b="1" dirty="0">
                <a:sym typeface="+mn-ea"/>
              </a:rPr>
              <a:t>适用范围</a:t>
            </a:r>
            <a:endParaRPr lang="en-US" altLang="zh-CN" b="1" dirty="0">
              <a:sym typeface="+mn-ea"/>
            </a:endParaRPr>
          </a:p>
          <a:p>
            <a:pPr indent="457200"/>
            <a:r>
              <a:rPr lang="zh-CN" altLang="zh-CN" sz="1600" dirty="0"/>
              <a:t>侵害民事权益，应当依照本法承担侵权责任。本法所称民事权益，包括生命权、健康权、姓名权、名誉权、荣誉权、肖像权、隐私权、婚姻自主权、监护权、所有权、用益物权、担保物权、著作权、专利权、商标专用权、发现权、股权、继承权等人身、财产权益。</a:t>
            </a:r>
            <a:endParaRPr lang="en-US" altLang="zh-CN" sz="1600" dirty="0">
              <a:sym typeface="+mn-ea"/>
            </a:endParaRPr>
          </a:p>
          <a:p>
            <a:r>
              <a:rPr lang="en-US" altLang="zh-CN" b="1" dirty="0"/>
              <a:t>3. </a:t>
            </a:r>
            <a:r>
              <a:rPr lang="zh-CN" altLang="en-US" b="1" dirty="0"/>
              <a:t>一般侵权行为和特殊侵权行为</a:t>
            </a:r>
            <a:endParaRPr lang="en-US" altLang="zh-CN" b="1" dirty="0"/>
          </a:p>
          <a:p>
            <a:pPr indent="457200"/>
            <a:r>
              <a:rPr lang="zh-CN" altLang="zh-CN" sz="1600" dirty="0"/>
              <a:t>凡适用过错责任原则的侵权行为属于一般侵权行为，这些侵权行为在法律中并不逐一列举；适用作为例外的无过错责任、过错推定责任原则的侵权行为，需要由法律做出特别规定的，称为特殊侵权行为。</a:t>
            </a:r>
            <a:endParaRPr lang="en-US" altLang="zh-CN" sz="1600" dirty="0"/>
          </a:p>
          <a:p>
            <a:r>
              <a:rPr lang="zh-CN" altLang="en-US" b="1" dirty="0"/>
              <a:t>二、侵权损害赔偿的归责原则</a:t>
            </a:r>
            <a:endParaRPr lang="en-US" altLang="zh-CN" b="1" dirty="0"/>
          </a:p>
          <a:p>
            <a:pPr indent="-342900"/>
            <a:r>
              <a:rPr lang="en-US" altLang="zh-CN" sz="1600" dirty="0"/>
              <a:t>1.</a:t>
            </a:r>
            <a:r>
              <a:rPr lang="zh-CN" altLang="en-US" sz="1600" dirty="0"/>
              <a:t>过错责任原则</a:t>
            </a:r>
            <a:endParaRPr lang="en-US" altLang="zh-CN" sz="1600" dirty="0"/>
          </a:p>
          <a:p>
            <a:pPr indent="-342900"/>
            <a:r>
              <a:rPr lang="en-US" altLang="zh-CN" sz="1600" dirty="0"/>
              <a:t>2. </a:t>
            </a:r>
            <a:r>
              <a:rPr lang="zh-CN" altLang="en-US" sz="1600" dirty="0"/>
              <a:t>过错推定责任</a:t>
            </a:r>
            <a:endParaRPr lang="zh-CN" altLang="en-US" sz="1600" dirty="0"/>
          </a:p>
          <a:p>
            <a:r>
              <a:rPr lang="en-US" altLang="zh-CN" sz="1600" dirty="0"/>
              <a:t>3. </a:t>
            </a:r>
            <a:r>
              <a:rPr lang="zh-CN" altLang="en-US" sz="1600" dirty="0"/>
              <a:t>无过错责任原则</a:t>
            </a:r>
            <a:endParaRPr lang="en-US" altLang="zh-CN" sz="1600" dirty="0"/>
          </a:p>
          <a:p>
            <a:r>
              <a:rPr lang="en-US" altLang="zh-CN" sz="1600" dirty="0"/>
              <a:t>4. </a:t>
            </a:r>
            <a:r>
              <a:rPr lang="zh-CN" altLang="en-US" sz="1600" dirty="0"/>
              <a:t>公平责任原则</a:t>
            </a:r>
            <a:endParaRPr lang="zh-CN" altLang="en-US" sz="1600" dirty="0"/>
          </a:p>
        </p:txBody>
      </p:sp>
      <p:sp>
        <p:nvSpPr>
          <p:cNvPr id="8" name="文本框 19"/>
          <p:cNvSpPr txBox="1"/>
          <p:nvPr/>
        </p:nvSpPr>
        <p:spPr>
          <a:xfrm>
            <a:off x="310583" y="944329"/>
            <a:ext cx="4854624" cy="368300"/>
          </a:xfrm>
          <a:prstGeom prst="rect">
            <a:avLst/>
          </a:prstGeom>
          <a:noFill/>
        </p:spPr>
        <p:txBody>
          <a:bodyPr wrap="square" rtlCol="0">
            <a:spAutoFit/>
          </a:bodyPr>
          <a:lstStyle/>
          <a:p>
            <a:r>
              <a:rPr lang="zh-CN" altLang="en-US" b="1" dirty="0"/>
              <a:t>   第一节   概述</a:t>
            </a:r>
            <a:endParaRPr lang="zh-CN" altLang="en-US" b="1" dirty="0"/>
          </a:p>
        </p:txBody>
      </p:sp>
      <p:sp>
        <p:nvSpPr>
          <p:cNvPr id="4" name="矩形 3"/>
          <p:cNvSpPr/>
          <p:nvPr/>
        </p:nvSpPr>
        <p:spPr>
          <a:xfrm>
            <a:off x="6757060" y="1387510"/>
            <a:ext cx="5009380" cy="4862870"/>
          </a:xfrm>
          <a:prstGeom prst="rect">
            <a:avLst/>
          </a:prstGeom>
        </p:spPr>
        <p:txBody>
          <a:bodyPr wrap="square">
            <a:spAutoFit/>
          </a:bodyPr>
          <a:lstStyle/>
          <a:p>
            <a:r>
              <a:rPr lang="zh-CN" altLang="en-US" b="1" dirty="0"/>
              <a:t>一、构成要件</a:t>
            </a:r>
            <a:endParaRPr lang="en-US" altLang="zh-CN" b="1" dirty="0"/>
          </a:p>
          <a:p>
            <a:r>
              <a:rPr lang="en-US" altLang="zh-CN" sz="1600" dirty="0"/>
              <a:t>1. </a:t>
            </a:r>
            <a:r>
              <a:rPr lang="zh-CN" altLang="en-US" sz="1600" dirty="0"/>
              <a:t>加害行为</a:t>
            </a:r>
            <a:endParaRPr lang="en-US" altLang="zh-CN" sz="1600" dirty="0"/>
          </a:p>
          <a:p>
            <a:r>
              <a:rPr lang="en-US" altLang="zh-CN" sz="1600" dirty="0">
                <a:sym typeface="+mn-ea"/>
              </a:rPr>
              <a:t>2. </a:t>
            </a:r>
            <a:r>
              <a:rPr lang="zh-CN" altLang="en-US" sz="1600" dirty="0">
                <a:sym typeface="+mn-ea"/>
              </a:rPr>
              <a:t>损害</a:t>
            </a:r>
            <a:endParaRPr lang="en-US" altLang="zh-CN" sz="1600" dirty="0">
              <a:sym typeface="+mn-ea"/>
            </a:endParaRPr>
          </a:p>
          <a:p>
            <a:r>
              <a:rPr lang="en-US" altLang="zh-CN" sz="1600" dirty="0"/>
              <a:t>3. </a:t>
            </a:r>
            <a:r>
              <a:rPr lang="zh-CN" altLang="en-US" sz="1600" dirty="0"/>
              <a:t>因果关系</a:t>
            </a:r>
            <a:endParaRPr lang="en-US" altLang="zh-CN" sz="1600" dirty="0"/>
          </a:p>
          <a:p>
            <a:r>
              <a:rPr lang="en-US" altLang="zh-CN" sz="1600" dirty="0"/>
              <a:t>4. </a:t>
            </a:r>
            <a:r>
              <a:rPr lang="zh-CN" altLang="en-US" sz="1600" dirty="0"/>
              <a:t>过错</a:t>
            </a:r>
            <a:endParaRPr lang="en-US" altLang="zh-CN" sz="1600" dirty="0"/>
          </a:p>
          <a:p>
            <a:r>
              <a:rPr lang="zh-CN" altLang="en-US" b="1" dirty="0"/>
              <a:t>二、免责和减轻责任的事由</a:t>
            </a:r>
            <a:endParaRPr lang="en-US" altLang="zh-CN" b="1" dirty="0"/>
          </a:p>
          <a:p>
            <a:r>
              <a:rPr lang="en-US" altLang="zh-CN" sz="1600" dirty="0">
                <a:sym typeface="+mn-ea"/>
              </a:rPr>
              <a:t>1.</a:t>
            </a:r>
            <a:r>
              <a:rPr lang="zh-CN" altLang="en-US" sz="1600" dirty="0">
                <a:sym typeface="+mn-ea"/>
              </a:rPr>
              <a:t>受害人故意</a:t>
            </a:r>
            <a:endParaRPr lang="en-US" altLang="zh-CN" sz="1600" dirty="0">
              <a:sym typeface="+mn-ea"/>
            </a:endParaRPr>
          </a:p>
          <a:p>
            <a:r>
              <a:rPr lang="en-US" altLang="zh-CN" sz="1600" dirty="0">
                <a:sym typeface="+mn-ea"/>
              </a:rPr>
              <a:t>2. </a:t>
            </a:r>
            <a:r>
              <a:rPr lang="zh-CN" altLang="en-US" sz="1600" dirty="0">
                <a:sym typeface="+mn-ea"/>
              </a:rPr>
              <a:t>受害人过失</a:t>
            </a:r>
            <a:endParaRPr lang="en-US" altLang="zh-CN" sz="1600" dirty="0">
              <a:sym typeface="+mn-ea"/>
            </a:endParaRPr>
          </a:p>
          <a:p>
            <a:r>
              <a:rPr lang="en-US" altLang="zh-CN" sz="1600" dirty="0">
                <a:sym typeface="+mn-ea"/>
              </a:rPr>
              <a:t>3.</a:t>
            </a:r>
            <a:r>
              <a:rPr lang="zh-CN" altLang="en-US" sz="1600" dirty="0">
                <a:sym typeface="+mn-ea"/>
              </a:rPr>
              <a:t>第三人的原因</a:t>
            </a:r>
            <a:endParaRPr lang="en-US" altLang="zh-CN" sz="1600" dirty="0">
              <a:sym typeface="+mn-ea"/>
            </a:endParaRPr>
          </a:p>
          <a:p>
            <a:r>
              <a:rPr lang="en-US" altLang="zh-CN" sz="1600" dirty="0">
                <a:sym typeface="+mn-ea"/>
              </a:rPr>
              <a:t>4.</a:t>
            </a:r>
            <a:r>
              <a:rPr lang="zh-CN" altLang="en-US" sz="1600" dirty="0">
                <a:sym typeface="+mn-ea"/>
              </a:rPr>
              <a:t> 不可抗力</a:t>
            </a:r>
            <a:endParaRPr lang="en-US" altLang="zh-CN" sz="1600" dirty="0">
              <a:sym typeface="+mn-ea"/>
            </a:endParaRPr>
          </a:p>
          <a:p>
            <a:r>
              <a:rPr lang="en-US" altLang="zh-CN" sz="1600" dirty="0">
                <a:sym typeface="+mn-ea"/>
              </a:rPr>
              <a:t>5. </a:t>
            </a:r>
            <a:r>
              <a:rPr lang="zh-CN" altLang="en-US" sz="1600" dirty="0">
                <a:sym typeface="+mn-ea"/>
              </a:rPr>
              <a:t>正当防卫</a:t>
            </a:r>
            <a:endParaRPr lang="en-US" altLang="zh-CN" sz="1600" dirty="0">
              <a:sym typeface="+mn-ea"/>
            </a:endParaRPr>
          </a:p>
          <a:p>
            <a:r>
              <a:rPr lang="en-US" altLang="zh-CN" sz="1600" dirty="0">
                <a:sym typeface="+mn-ea"/>
              </a:rPr>
              <a:t>6. </a:t>
            </a:r>
            <a:r>
              <a:rPr lang="zh-CN" altLang="en-US" sz="1600" dirty="0">
                <a:sym typeface="+mn-ea"/>
              </a:rPr>
              <a:t>紧急避险</a:t>
            </a:r>
            <a:endParaRPr lang="en-US" altLang="zh-CN" sz="1600" dirty="0">
              <a:sym typeface="+mn-ea"/>
            </a:endParaRPr>
          </a:p>
          <a:p>
            <a:r>
              <a:rPr lang="zh-CN" altLang="en-US" b="1" dirty="0"/>
              <a:t>二、侵权责任承担的方式</a:t>
            </a:r>
            <a:endParaRPr lang="en-US" altLang="zh-CN" b="1" dirty="0"/>
          </a:p>
          <a:p>
            <a:pPr indent="457200"/>
            <a:r>
              <a:rPr lang="en-US" altLang="zh-CN" sz="1600" dirty="0">
                <a:sym typeface="+mn-ea"/>
              </a:rPr>
              <a:t>《</a:t>
            </a:r>
            <a:r>
              <a:rPr lang="zh-CN" altLang="en-US" sz="1600" dirty="0">
                <a:sym typeface="+mn-ea"/>
              </a:rPr>
              <a:t>侵权责任法</a:t>
            </a:r>
            <a:r>
              <a:rPr lang="en-US" altLang="zh-CN" sz="1600" dirty="0">
                <a:sym typeface="+mn-ea"/>
              </a:rPr>
              <a:t>》</a:t>
            </a:r>
            <a:r>
              <a:rPr lang="zh-CN" altLang="en-US" sz="1600" dirty="0">
                <a:sym typeface="+mn-ea"/>
              </a:rPr>
              <a:t>第 </a:t>
            </a:r>
            <a:r>
              <a:rPr lang="en-US" altLang="zh-CN" sz="1600" dirty="0">
                <a:sym typeface="+mn-ea"/>
              </a:rPr>
              <a:t>15 </a:t>
            </a:r>
            <a:r>
              <a:rPr lang="zh-CN" altLang="en-US" sz="1600" dirty="0">
                <a:sym typeface="+mn-ea"/>
              </a:rPr>
              <a:t>条规定，承担侵权责任的方式主要有：①停止侵害；②排除妨碍；③消除危险；④返还财产；⑤恢复原状； ⑥赔偿损失；⑦赔礼道歉；⑧消除影响、恢复名誉。</a:t>
            </a:r>
            <a:endParaRPr lang="en-US" altLang="zh-CN" sz="1600" dirty="0">
              <a:sym typeface="+mn-ea"/>
            </a:endParaRPr>
          </a:p>
          <a:p>
            <a:pPr indent="457200"/>
            <a:r>
              <a:rPr lang="zh-CN" altLang="en-US" sz="1600" dirty="0">
                <a:sym typeface="+mn-ea"/>
              </a:rPr>
              <a:t>以上承担侵权责任的方式，</a:t>
            </a:r>
            <a:endParaRPr lang="en-US" altLang="zh-CN" sz="1600" dirty="0">
              <a:sym typeface="+mn-ea"/>
            </a:endParaRPr>
          </a:p>
          <a:p>
            <a:pPr indent="457200"/>
            <a:r>
              <a:rPr lang="zh-CN" altLang="en-US" sz="1600" dirty="0">
                <a:sym typeface="+mn-ea"/>
              </a:rPr>
              <a:t>可以单独适用，也可以合并适用。 </a:t>
            </a:r>
            <a:endParaRPr lang="zh-CN" altLang="en-US" sz="1600" dirty="0"/>
          </a:p>
        </p:txBody>
      </p:sp>
      <p:sp>
        <p:nvSpPr>
          <p:cNvPr id="5" name="TextBox 4"/>
          <p:cNvSpPr txBox="1"/>
          <p:nvPr/>
        </p:nvSpPr>
        <p:spPr>
          <a:xfrm>
            <a:off x="3540593" y="1031940"/>
            <a:ext cx="8993874" cy="369332"/>
          </a:xfrm>
          <a:prstGeom prst="rect">
            <a:avLst/>
          </a:prstGeom>
          <a:noFill/>
        </p:spPr>
        <p:txBody>
          <a:bodyPr wrap="square" rtlCol="0">
            <a:spAutoFit/>
          </a:bodyPr>
          <a:lstStyle/>
          <a:p>
            <a:pPr algn="ctr"/>
            <a:r>
              <a:rPr lang="zh-CN" altLang="en-US" b="1" dirty="0"/>
              <a:t>第二节 一般侵权责任</a:t>
            </a:r>
            <a:endParaRPr lang="zh-CN" altLang="en-US" b="1" dirty="0"/>
          </a:p>
        </p:txBody>
      </p:sp>
    </p:spTree>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0" y="1427516"/>
            <a:ext cx="11750675" cy="1200329"/>
          </a:xfrm>
          <a:prstGeom prst="rect">
            <a:avLst/>
          </a:prstGeom>
        </p:spPr>
        <p:txBody>
          <a:bodyPr wrap="square">
            <a:spAutoFit/>
          </a:bodyPr>
          <a:lstStyle/>
          <a:p>
            <a:endParaRPr lang="en-US" altLang="zh-CN" b="1" dirty="0">
              <a:sym typeface="+mn-ea"/>
            </a:endParaRPr>
          </a:p>
          <a:p>
            <a:endParaRPr lang="en-US" altLang="zh-CN" b="1" dirty="0"/>
          </a:p>
          <a:p>
            <a:endParaRPr lang="zh-CN" altLang="en-US" dirty="0"/>
          </a:p>
          <a:p>
            <a:endParaRPr lang="zh-CN" altLang="en-US" dirty="0"/>
          </a:p>
        </p:txBody>
      </p:sp>
      <p:sp>
        <p:nvSpPr>
          <p:cNvPr id="4" name="TextBox 3"/>
          <p:cNvSpPr txBox="1"/>
          <p:nvPr/>
        </p:nvSpPr>
        <p:spPr>
          <a:xfrm>
            <a:off x="0" y="953962"/>
            <a:ext cx="12192000" cy="380011"/>
          </a:xfrm>
          <a:prstGeom prst="rect">
            <a:avLst/>
          </a:prstGeom>
          <a:noFill/>
        </p:spPr>
        <p:txBody>
          <a:bodyPr wrap="square" rtlCol="0">
            <a:spAutoFit/>
          </a:bodyPr>
          <a:lstStyle/>
          <a:p>
            <a:pPr algn="ctr"/>
            <a:r>
              <a:rPr lang="zh-CN" altLang="en-US" b="1" dirty="0"/>
              <a:t>第三节 特殊侵权责任</a:t>
            </a:r>
            <a:endParaRPr lang="zh-CN" altLang="en-US" b="1" dirty="0"/>
          </a:p>
        </p:txBody>
      </p:sp>
      <p:sp>
        <p:nvSpPr>
          <p:cNvPr id="5" name="矩形 4"/>
          <p:cNvSpPr/>
          <p:nvPr/>
        </p:nvSpPr>
        <p:spPr>
          <a:xfrm>
            <a:off x="630698" y="1427516"/>
            <a:ext cx="5389017" cy="4647426"/>
          </a:xfrm>
          <a:prstGeom prst="rect">
            <a:avLst/>
          </a:prstGeom>
        </p:spPr>
        <p:txBody>
          <a:bodyPr wrap="square">
            <a:spAutoFit/>
          </a:bodyPr>
          <a:lstStyle/>
          <a:p>
            <a:r>
              <a:rPr lang="zh-CN" altLang="en-US" b="1" dirty="0"/>
              <a:t>一、监护人责任</a:t>
            </a:r>
            <a:endParaRPr lang="en-US" altLang="zh-CN" b="1" dirty="0"/>
          </a:p>
          <a:p>
            <a:r>
              <a:rPr lang="en-US" altLang="zh-CN" b="1" dirty="0"/>
              <a:t>1. </a:t>
            </a:r>
            <a:r>
              <a:rPr lang="zh-CN" altLang="en-US" b="1" dirty="0"/>
              <a:t>概念</a:t>
            </a:r>
            <a:endParaRPr lang="zh-CN" altLang="en-US" b="1" dirty="0"/>
          </a:p>
          <a:p>
            <a:pPr indent="457200"/>
            <a:r>
              <a:rPr lang="zh-CN" altLang="en-US" sz="1600" dirty="0"/>
              <a:t>监护人责任，指监护人就无民事行为能力人或限制民事行为能力人造成他人的损害，依法所应承担的责任。</a:t>
            </a:r>
            <a:endParaRPr lang="en-US" altLang="zh-CN" sz="1600" dirty="0"/>
          </a:p>
          <a:p>
            <a:r>
              <a:rPr lang="en-US" altLang="zh-CN" b="1" dirty="0"/>
              <a:t>2. </a:t>
            </a:r>
            <a:r>
              <a:rPr lang="zh-CN" altLang="en-US" b="1" dirty="0"/>
              <a:t>构成要件</a:t>
            </a:r>
            <a:endParaRPr lang="zh-CN" altLang="en-US" b="1" dirty="0"/>
          </a:p>
          <a:p>
            <a:r>
              <a:rPr lang="zh-CN" altLang="en-US" sz="1600" dirty="0"/>
              <a:t>（</a:t>
            </a:r>
            <a:r>
              <a:rPr lang="en-US" altLang="zh-CN" sz="1600" dirty="0"/>
              <a:t>1</a:t>
            </a:r>
            <a:r>
              <a:rPr lang="zh-CN" altLang="en-US" sz="1600" dirty="0"/>
              <a:t>）加害人是无民事行为能力人、限制民事行为能力人。</a:t>
            </a:r>
            <a:endParaRPr lang="zh-CN" altLang="en-US" sz="1600" dirty="0"/>
          </a:p>
          <a:p>
            <a:r>
              <a:rPr lang="zh-CN" altLang="en-US" sz="1600" dirty="0"/>
              <a:t>（</a:t>
            </a:r>
            <a:r>
              <a:rPr lang="en-US" altLang="zh-CN" sz="1600" dirty="0"/>
              <a:t>2</a:t>
            </a:r>
            <a:r>
              <a:rPr lang="zh-CN" altLang="en-US" sz="1600" dirty="0"/>
              <a:t>）只有在无民事行为能力人或限制民事行为能力人造成他人损害的时候，监护人才承担侵权责任。</a:t>
            </a:r>
            <a:endParaRPr lang="en-US" altLang="zh-CN" sz="1600" dirty="0"/>
          </a:p>
          <a:p>
            <a:r>
              <a:rPr lang="zh-CN" altLang="en-US" sz="1600" dirty="0"/>
              <a:t>（</a:t>
            </a:r>
            <a:r>
              <a:rPr lang="en-US" altLang="zh-CN" sz="1600" dirty="0"/>
              <a:t>3</a:t>
            </a:r>
            <a:r>
              <a:rPr lang="zh-CN" altLang="en-US" sz="1600" dirty="0"/>
              <a:t>）有财产的无民事行为能力人、限制民事行为能力人造成他人损害的，从本人财产中支付赔偿费用。不足部分，由监护人赔偿。</a:t>
            </a:r>
            <a:endParaRPr lang="en-US" altLang="zh-CN" sz="1600" dirty="0"/>
          </a:p>
          <a:p>
            <a:r>
              <a:rPr lang="en-US" altLang="zh-CN" b="1" dirty="0"/>
              <a:t>3. </a:t>
            </a:r>
            <a:r>
              <a:rPr lang="zh-CN" altLang="en-US" b="1" dirty="0"/>
              <a:t>监护人责任的承担</a:t>
            </a:r>
            <a:endParaRPr lang="en-US" altLang="zh-CN" b="1" dirty="0"/>
          </a:p>
          <a:p>
            <a:pPr indent="457200"/>
            <a:r>
              <a:rPr lang="zh-CN" altLang="en-US" sz="1600" dirty="0"/>
              <a:t>监护人的责任范围是以被监护人能否承担责任、承担多大的责任为前提。监护人尽到监护责任的，可以减轻其侵权责任。教唆、帮助无民事行为能力人、限制民事行为能力人实施侵权行为的，应当承担侵权责任；该无民事行为能力人、限制民事行为能力人的监护人未尽到监护责任的，应当承担相应的责任。</a:t>
            </a:r>
            <a:endParaRPr lang="en-US" altLang="zh-CN" sz="1600" dirty="0"/>
          </a:p>
        </p:txBody>
      </p:sp>
      <p:sp>
        <p:nvSpPr>
          <p:cNvPr id="6" name="文本框 5"/>
          <p:cNvSpPr txBox="1"/>
          <p:nvPr/>
        </p:nvSpPr>
        <p:spPr>
          <a:xfrm>
            <a:off x="6480408" y="1582340"/>
            <a:ext cx="5080894" cy="3416320"/>
          </a:xfrm>
          <a:prstGeom prst="rect">
            <a:avLst/>
          </a:prstGeom>
          <a:noFill/>
        </p:spPr>
        <p:txBody>
          <a:bodyPr wrap="square">
            <a:spAutoFit/>
          </a:bodyPr>
          <a:lstStyle/>
          <a:p>
            <a:r>
              <a:rPr lang="zh-CN" altLang="en-US" b="1" dirty="0"/>
              <a:t>二、用人责任</a:t>
            </a:r>
            <a:endParaRPr lang="en-US" altLang="zh-CN" b="1" dirty="0"/>
          </a:p>
          <a:p>
            <a:r>
              <a:rPr lang="en-US" altLang="zh-CN" b="1" dirty="0"/>
              <a:t>1. </a:t>
            </a:r>
            <a:r>
              <a:rPr lang="zh-CN" altLang="en-US" b="1" dirty="0"/>
              <a:t>概念</a:t>
            </a:r>
            <a:endParaRPr lang="zh-CN" altLang="en-US" b="1" dirty="0"/>
          </a:p>
          <a:p>
            <a:pPr indent="457200"/>
            <a:r>
              <a:rPr lang="zh-CN" altLang="en-US" sz="1600" dirty="0"/>
              <a:t>用人责任，指被用工者因执行工作任务或劳务造成他人损害，用工者所应承担的侵权责任。</a:t>
            </a:r>
            <a:endParaRPr lang="en-US" altLang="zh-CN" sz="1600" dirty="0"/>
          </a:p>
          <a:p>
            <a:r>
              <a:rPr lang="en-US" altLang="zh-CN" b="1" dirty="0"/>
              <a:t>2. </a:t>
            </a:r>
            <a:r>
              <a:rPr lang="zh-CN" altLang="en-US" b="1" dirty="0"/>
              <a:t>构成要件</a:t>
            </a:r>
            <a:endParaRPr lang="en-US" altLang="zh-CN" b="1" dirty="0"/>
          </a:p>
          <a:p>
            <a:r>
              <a:rPr lang="zh-CN" altLang="en-US" sz="1600" dirty="0"/>
              <a:t>（</a:t>
            </a:r>
            <a:r>
              <a:rPr lang="en-US" altLang="zh-CN" sz="1600" dirty="0"/>
              <a:t>1</a:t>
            </a:r>
            <a:r>
              <a:rPr lang="zh-CN" altLang="en-US" sz="1600" dirty="0"/>
              <a:t>）用人责任成立的前提是被用工者实施了侵权行为，如果被用工者没有实施侵权行为，则无法成立用工责任。</a:t>
            </a:r>
            <a:endParaRPr lang="en-US" altLang="zh-CN" sz="1600" dirty="0"/>
          </a:p>
          <a:p>
            <a:r>
              <a:rPr lang="zh-CN" altLang="en-US" sz="1600" dirty="0"/>
              <a:t>（</a:t>
            </a:r>
            <a:r>
              <a:rPr lang="en-US" altLang="zh-CN" sz="1600" dirty="0"/>
              <a:t>2</a:t>
            </a:r>
            <a:r>
              <a:rPr lang="zh-CN" altLang="en-US" sz="1600" dirty="0"/>
              <a:t>）存在用工关系。</a:t>
            </a:r>
            <a:endParaRPr lang="en-US" altLang="zh-CN" sz="1600" b="1" dirty="0"/>
          </a:p>
          <a:p>
            <a:r>
              <a:rPr lang="zh-CN" altLang="en-US" sz="1600" dirty="0"/>
              <a:t>（</a:t>
            </a:r>
            <a:r>
              <a:rPr lang="en-US" altLang="zh-CN" sz="1600" dirty="0"/>
              <a:t>3</a:t>
            </a:r>
            <a:r>
              <a:rPr lang="zh-CN" altLang="en-US" sz="1600" dirty="0"/>
              <a:t>）被用工者因执行工作任务或劳务造成他人损害。</a:t>
            </a:r>
            <a:endParaRPr lang="en-US" altLang="zh-CN" sz="1600" dirty="0"/>
          </a:p>
          <a:p>
            <a:r>
              <a:rPr lang="en-US" altLang="zh-CN" b="1" dirty="0"/>
              <a:t>3. </a:t>
            </a:r>
            <a:r>
              <a:rPr lang="zh-CN" altLang="en-US" b="1" dirty="0"/>
              <a:t>劳务派遣相关的责任承担</a:t>
            </a:r>
            <a:endParaRPr lang="en-US" altLang="zh-CN" b="1" dirty="0"/>
          </a:p>
          <a:p>
            <a:r>
              <a:rPr lang="zh-CN" altLang="en-US" sz="1600" dirty="0"/>
              <a:t>（</a:t>
            </a:r>
            <a:r>
              <a:rPr lang="en-US" altLang="zh-CN" sz="1600" dirty="0"/>
              <a:t>1</a:t>
            </a:r>
            <a:r>
              <a:rPr lang="zh-CN" altLang="en-US" sz="1600" dirty="0"/>
              <a:t>）接受方的责任</a:t>
            </a:r>
            <a:endParaRPr lang="en-US" altLang="zh-CN" sz="1600" dirty="0"/>
          </a:p>
          <a:p>
            <a:r>
              <a:rPr lang="zh-CN" altLang="en-US" sz="1600" dirty="0"/>
              <a:t>（</a:t>
            </a:r>
            <a:r>
              <a:rPr lang="en-US" altLang="zh-CN" sz="1600" dirty="0"/>
              <a:t>2</a:t>
            </a:r>
            <a:r>
              <a:rPr lang="zh-CN" altLang="en-US" sz="1600" dirty="0"/>
              <a:t>）派遣方的责任</a:t>
            </a:r>
            <a:endParaRPr lang="en-US" altLang="zh-CN" sz="1600" dirty="0"/>
          </a:p>
          <a:p>
            <a:r>
              <a:rPr lang="zh-CN" altLang="en-US" sz="1600" dirty="0"/>
              <a:t>（</a:t>
            </a:r>
            <a:r>
              <a:rPr lang="en-US" altLang="zh-CN" sz="1600" dirty="0"/>
              <a:t>3</a:t>
            </a:r>
            <a:r>
              <a:rPr lang="zh-CN" altLang="en-US" sz="1600" dirty="0"/>
              <a:t>）被派遣个人的责任。</a:t>
            </a:r>
            <a:endParaRPr lang="zh-CN" altLang="en-US" sz="1600" dirty="0"/>
          </a:p>
        </p:txBody>
      </p:sp>
    </p:spTree>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0" y="1427516"/>
            <a:ext cx="11750675" cy="1200329"/>
          </a:xfrm>
          <a:prstGeom prst="rect">
            <a:avLst/>
          </a:prstGeom>
        </p:spPr>
        <p:txBody>
          <a:bodyPr wrap="square">
            <a:spAutoFit/>
          </a:bodyPr>
          <a:lstStyle/>
          <a:p>
            <a:endParaRPr lang="en-US" altLang="zh-CN" b="1" dirty="0">
              <a:solidFill>
                <a:schemeClr val="tx1">
                  <a:lumMod val="65000"/>
                  <a:lumOff val="35000"/>
                </a:schemeClr>
              </a:solidFill>
              <a:sym typeface="+mn-ea"/>
            </a:endParaRPr>
          </a:p>
          <a:p>
            <a:endParaRPr lang="en-US" altLang="zh-CN" b="1" dirty="0">
              <a:solidFill>
                <a:schemeClr val="tx1">
                  <a:lumMod val="65000"/>
                  <a:lumOff val="35000"/>
                </a:schemeClr>
              </a:solidFill>
            </a:endParaRPr>
          </a:p>
          <a:p>
            <a:endParaRPr lang="zh-CN" altLang="en-US" dirty="0">
              <a:solidFill>
                <a:schemeClr val="tx1">
                  <a:lumMod val="65000"/>
                  <a:lumOff val="35000"/>
                </a:schemeClr>
              </a:solidFill>
            </a:endParaRPr>
          </a:p>
          <a:p>
            <a:endParaRPr lang="zh-CN" altLang="en-US" dirty="0">
              <a:solidFill>
                <a:schemeClr val="tx1">
                  <a:lumMod val="65000"/>
                  <a:lumOff val="35000"/>
                </a:schemeClr>
              </a:solidFill>
            </a:endParaRPr>
          </a:p>
        </p:txBody>
      </p:sp>
      <p:sp>
        <p:nvSpPr>
          <p:cNvPr id="5" name="矩形 4"/>
          <p:cNvSpPr/>
          <p:nvPr/>
        </p:nvSpPr>
        <p:spPr>
          <a:xfrm>
            <a:off x="384011" y="1203052"/>
            <a:ext cx="5268686" cy="4247317"/>
          </a:xfrm>
          <a:prstGeom prst="rect">
            <a:avLst/>
          </a:prstGeom>
        </p:spPr>
        <p:txBody>
          <a:bodyPr wrap="square">
            <a:spAutoFit/>
          </a:bodyPr>
          <a:lstStyle/>
          <a:p>
            <a:r>
              <a:rPr lang="zh-CN" altLang="en-US" b="1" dirty="0"/>
              <a:t>三、违反安全保障义务的责任</a:t>
            </a:r>
            <a:endParaRPr lang="en-US" altLang="zh-CN" b="1" dirty="0"/>
          </a:p>
          <a:p>
            <a:r>
              <a:rPr lang="en-US" altLang="zh-CN" b="1" dirty="0"/>
              <a:t>1. </a:t>
            </a:r>
            <a:r>
              <a:rPr lang="zh-CN" altLang="en-US" b="1" dirty="0"/>
              <a:t>概念</a:t>
            </a:r>
            <a:endParaRPr lang="zh-CN" altLang="en-US" b="1" dirty="0"/>
          </a:p>
          <a:p>
            <a:pPr indent="457200"/>
            <a:r>
              <a:rPr lang="zh-CN" altLang="en-US" sz="1600" dirty="0"/>
              <a:t>违反安全保障义务的责任，指侵权人未尽到法律、合同、习惯等产生的对他人的安全保障义务，造成他人损害时应承担的赔偿责任。</a:t>
            </a:r>
            <a:endParaRPr lang="en-US" altLang="zh-CN" sz="1600" dirty="0"/>
          </a:p>
          <a:p>
            <a:r>
              <a:rPr lang="en-US" altLang="zh-CN" b="1" dirty="0"/>
              <a:t>2. </a:t>
            </a:r>
            <a:r>
              <a:rPr lang="zh-CN" altLang="en-US" b="1" dirty="0"/>
              <a:t>构成要件</a:t>
            </a:r>
            <a:endParaRPr lang="zh-CN" altLang="en-US" b="1" dirty="0"/>
          </a:p>
          <a:p>
            <a:r>
              <a:rPr lang="zh-CN" altLang="en-US" sz="1600" dirty="0"/>
              <a:t>（</a:t>
            </a:r>
            <a:r>
              <a:rPr lang="en-US" altLang="zh-CN" sz="1600" dirty="0"/>
              <a:t>1</a:t>
            </a:r>
            <a:r>
              <a:rPr lang="zh-CN" altLang="en-US" sz="1600" dirty="0"/>
              <a:t>）公共场所的管理人或群众性活动的组织者</a:t>
            </a:r>
            <a:endParaRPr lang="en-US" altLang="zh-CN" sz="1600" dirty="0"/>
          </a:p>
          <a:p>
            <a:r>
              <a:rPr lang="zh-CN" altLang="en-US" sz="1600" dirty="0"/>
              <a:t>（</a:t>
            </a:r>
            <a:r>
              <a:rPr lang="en-US" altLang="zh-CN" sz="1600" dirty="0"/>
              <a:t>2</a:t>
            </a:r>
            <a:r>
              <a:rPr lang="zh-CN" altLang="en-US" sz="1600" dirty="0"/>
              <a:t>）未尽到安全保障义务</a:t>
            </a:r>
            <a:endParaRPr lang="en-US" altLang="zh-CN" sz="1600" dirty="0"/>
          </a:p>
          <a:p>
            <a:r>
              <a:rPr lang="zh-CN" altLang="en-US" sz="1600" dirty="0"/>
              <a:t>（</a:t>
            </a:r>
            <a:r>
              <a:rPr lang="en-US" altLang="zh-CN" sz="1600" dirty="0"/>
              <a:t>3</a:t>
            </a:r>
            <a:r>
              <a:rPr lang="zh-CN" altLang="en-US" sz="1600" dirty="0"/>
              <a:t>）他人遭受了损害</a:t>
            </a:r>
            <a:endParaRPr lang="en-US" altLang="zh-CN" sz="1600" dirty="0"/>
          </a:p>
          <a:p>
            <a:r>
              <a:rPr lang="en-US" altLang="zh-CN" b="1" dirty="0"/>
              <a:t>3. </a:t>
            </a:r>
            <a:r>
              <a:rPr lang="zh-CN" altLang="en-US" b="1" dirty="0"/>
              <a:t>违反安全保障义务责任的承担</a:t>
            </a:r>
            <a:endParaRPr lang="en-US" altLang="zh-CN" b="1" dirty="0"/>
          </a:p>
          <a:p>
            <a:pPr indent="457200"/>
            <a:r>
              <a:rPr lang="zh-CN" altLang="en-US" sz="1600" dirty="0"/>
              <a:t>依据</a:t>
            </a:r>
            <a:r>
              <a:rPr lang="en-US" altLang="zh-CN" sz="1600" dirty="0"/>
              <a:t>《</a:t>
            </a:r>
            <a:r>
              <a:rPr lang="zh-CN" altLang="en-US" sz="1600" dirty="0"/>
              <a:t>侵权责任法</a:t>
            </a:r>
            <a:r>
              <a:rPr lang="en-US" altLang="zh-CN" sz="1600" dirty="0"/>
              <a:t>》</a:t>
            </a:r>
            <a:r>
              <a:rPr lang="zh-CN" altLang="en-US" sz="1600" dirty="0"/>
              <a:t>第 </a:t>
            </a:r>
            <a:r>
              <a:rPr lang="en-US" altLang="zh-CN" sz="1600" dirty="0"/>
              <a:t>37 </a:t>
            </a:r>
            <a:r>
              <a:rPr lang="zh-CN" altLang="en-US" sz="1600" dirty="0"/>
              <a:t>条第 </a:t>
            </a:r>
            <a:r>
              <a:rPr lang="en-US" altLang="zh-CN" sz="1600" dirty="0"/>
              <a:t>1 </a:t>
            </a:r>
            <a:r>
              <a:rPr lang="zh-CN" altLang="en-US" sz="1600" dirty="0"/>
              <a:t>款的规定，在没有直接侵权人时，安全保障义务人违反了安全保障义务，就要承担全部侵权责任。</a:t>
            </a:r>
            <a:endParaRPr lang="en-US" altLang="zh-CN" sz="1600" dirty="0"/>
          </a:p>
          <a:p>
            <a:pPr indent="457200"/>
            <a:r>
              <a:rPr lang="en-US" altLang="zh-CN" sz="1600" dirty="0"/>
              <a:t>《</a:t>
            </a:r>
            <a:r>
              <a:rPr lang="zh-CN" altLang="en-US" sz="1600" dirty="0"/>
              <a:t>侵权责任法</a:t>
            </a:r>
            <a:r>
              <a:rPr lang="en-US" altLang="zh-CN" sz="1600" dirty="0"/>
              <a:t>》</a:t>
            </a:r>
            <a:r>
              <a:rPr lang="zh-CN" altLang="en-US" sz="1600" dirty="0"/>
              <a:t>第 </a:t>
            </a:r>
            <a:r>
              <a:rPr lang="en-US" altLang="zh-CN" sz="1600" dirty="0"/>
              <a:t>37 </a:t>
            </a:r>
            <a:r>
              <a:rPr lang="zh-CN" altLang="en-US" sz="1600" dirty="0"/>
              <a:t>条第 </a:t>
            </a:r>
            <a:r>
              <a:rPr lang="en-US" altLang="zh-CN" sz="1600" dirty="0"/>
              <a:t>2 </a:t>
            </a:r>
            <a:r>
              <a:rPr lang="zh-CN" altLang="en-US" sz="1600" dirty="0"/>
              <a:t>款规定，因第三人的行为造成他人损害的，由第三人承担侵权责任；管理人或组织者未尽到安全保障义务的，承担相应的补充责任。</a:t>
            </a:r>
            <a:endParaRPr lang="en-US" altLang="zh-CN" sz="1600" dirty="0"/>
          </a:p>
        </p:txBody>
      </p:sp>
      <p:sp>
        <p:nvSpPr>
          <p:cNvPr id="6" name="文本框 5"/>
          <p:cNvSpPr txBox="1"/>
          <p:nvPr/>
        </p:nvSpPr>
        <p:spPr>
          <a:xfrm>
            <a:off x="6253326" y="1597729"/>
            <a:ext cx="5554663" cy="3662541"/>
          </a:xfrm>
          <a:prstGeom prst="rect">
            <a:avLst/>
          </a:prstGeom>
          <a:noFill/>
        </p:spPr>
        <p:txBody>
          <a:bodyPr wrap="square">
            <a:spAutoFit/>
          </a:bodyPr>
          <a:lstStyle/>
          <a:p>
            <a:r>
              <a:rPr lang="zh-CN" altLang="en-US" b="1" dirty="0"/>
              <a:t>四、机动车交通事故责任</a:t>
            </a:r>
            <a:endParaRPr lang="en-US" altLang="zh-CN" dirty="0"/>
          </a:p>
          <a:p>
            <a:r>
              <a:rPr lang="en-US" altLang="zh-CN" b="1" dirty="0"/>
              <a:t>1. </a:t>
            </a:r>
            <a:r>
              <a:rPr lang="zh-CN" altLang="en-US" b="1" dirty="0"/>
              <a:t>概念</a:t>
            </a:r>
            <a:endParaRPr lang="zh-CN" altLang="en-US" b="1" dirty="0"/>
          </a:p>
          <a:p>
            <a:pPr indent="457200"/>
            <a:r>
              <a:rPr lang="zh-CN" altLang="en-US" sz="1600" dirty="0"/>
              <a:t>机动车交通事故责任，指因机动车在道路上运行造成交通事故，导致他人人身或财产的损害，机动车一方所应承担的侵权责任。“</a:t>
            </a:r>
            <a:endParaRPr lang="en-US" altLang="zh-CN" sz="1600" dirty="0"/>
          </a:p>
          <a:p>
            <a:r>
              <a:rPr lang="en-US" altLang="zh-CN" b="1" dirty="0"/>
              <a:t>2. </a:t>
            </a:r>
            <a:r>
              <a:rPr lang="zh-CN" altLang="en-US" b="1" dirty="0"/>
              <a:t>构成要件</a:t>
            </a:r>
            <a:endParaRPr lang="zh-CN" altLang="en-US" b="1" dirty="0"/>
          </a:p>
          <a:p>
            <a:r>
              <a:rPr lang="zh-CN" altLang="en-US" sz="1600" dirty="0"/>
              <a:t>（</a:t>
            </a:r>
            <a:r>
              <a:rPr lang="en-US" altLang="zh-CN" sz="1600" dirty="0"/>
              <a:t>1</a:t>
            </a:r>
            <a:r>
              <a:rPr lang="zh-CN" altLang="en-US" sz="1600" dirty="0"/>
              <a:t>）机动车因交通事故造成损害</a:t>
            </a:r>
            <a:endParaRPr lang="en-US" altLang="zh-CN" sz="1600" dirty="0"/>
          </a:p>
          <a:p>
            <a:r>
              <a:rPr lang="zh-CN" altLang="en-US" sz="1600" dirty="0"/>
              <a:t>（</a:t>
            </a:r>
            <a:r>
              <a:rPr lang="en-US" altLang="zh-CN" sz="1600" dirty="0"/>
              <a:t>2</a:t>
            </a:r>
            <a:r>
              <a:rPr lang="zh-CN" altLang="en-US" sz="1600" dirty="0"/>
              <a:t>）机动车运行与损害之间具有因果联系</a:t>
            </a:r>
            <a:endParaRPr lang="en-US" altLang="zh-CN" sz="1600" dirty="0"/>
          </a:p>
          <a:p>
            <a:r>
              <a:rPr lang="zh-CN" altLang="en-US" sz="1600" dirty="0"/>
              <a:t>（</a:t>
            </a:r>
            <a:r>
              <a:rPr lang="en-US" altLang="zh-CN" sz="1600" dirty="0"/>
              <a:t>3</a:t>
            </a:r>
            <a:r>
              <a:rPr lang="zh-CN" altLang="en-US" sz="1600" dirty="0"/>
              <a:t>）机动车一方不能证明自己没有过错</a:t>
            </a:r>
            <a:endParaRPr lang="en-US" altLang="zh-CN" sz="1600" dirty="0"/>
          </a:p>
          <a:p>
            <a:r>
              <a:rPr lang="en-US" altLang="zh-CN" b="1" dirty="0"/>
              <a:t>3. </a:t>
            </a:r>
            <a:r>
              <a:rPr lang="zh-CN" altLang="en-US" b="1" dirty="0"/>
              <a:t>机动车交通事故责任的承担</a:t>
            </a:r>
            <a:endParaRPr lang="en-US" altLang="zh-CN" b="1" dirty="0"/>
          </a:p>
          <a:p>
            <a:r>
              <a:rPr lang="zh-CN" altLang="en-US" sz="1600" dirty="0"/>
              <a:t>（</a:t>
            </a:r>
            <a:r>
              <a:rPr lang="en-US" altLang="zh-CN" sz="1600" dirty="0"/>
              <a:t>1</a:t>
            </a:r>
            <a:r>
              <a:rPr lang="zh-CN" altLang="en-US" sz="1600" dirty="0"/>
              <a:t>）“人车分离”时的责任承担</a:t>
            </a:r>
            <a:endParaRPr lang="en-US" altLang="zh-CN" sz="1600" dirty="0"/>
          </a:p>
          <a:p>
            <a:r>
              <a:rPr lang="zh-CN" altLang="en-US" sz="1600" dirty="0"/>
              <a:t>（</a:t>
            </a:r>
            <a:r>
              <a:rPr lang="en-US" altLang="zh-CN" sz="1600" dirty="0"/>
              <a:t>2</a:t>
            </a:r>
            <a:r>
              <a:rPr lang="zh-CN" altLang="en-US" sz="1600" dirty="0"/>
              <a:t>）盗窃、抢劫或者抢夺的机动车发生交通事故造成损害的责任承担</a:t>
            </a:r>
            <a:endParaRPr lang="en-US" altLang="zh-CN" sz="1600" dirty="0"/>
          </a:p>
          <a:p>
            <a:r>
              <a:rPr lang="zh-CN" altLang="en-US" sz="1600" dirty="0"/>
              <a:t>（</a:t>
            </a:r>
            <a:r>
              <a:rPr lang="en-US" altLang="zh-CN" sz="1600" dirty="0"/>
              <a:t>3</a:t>
            </a:r>
            <a:r>
              <a:rPr lang="zh-CN" altLang="en-US" sz="1600" dirty="0"/>
              <a:t>）机动车驾驶人发生交通事故后逃逸的责任承担</a:t>
            </a:r>
            <a:endParaRPr lang="zh-CN" altLang="en-US" sz="1600" dirty="0"/>
          </a:p>
        </p:txBody>
      </p:sp>
    </p:spTree>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0" y="1427516"/>
            <a:ext cx="11750675" cy="1200329"/>
          </a:xfrm>
          <a:prstGeom prst="rect">
            <a:avLst/>
          </a:prstGeom>
        </p:spPr>
        <p:txBody>
          <a:bodyPr wrap="square">
            <a:spAutoFit/>
          </a:bodyPr>
          <a:lstStyle/>
          <a:p>
            <a:endParaRPr lang="en-US" altLang="zh-CN" b="1" dirty="0">
              <a:solidFill>
                <a:schemeClr val="tx1">
                  <a:lumMod val="65000"/>
                  <a:lumOff val="35000"/>
                </a:schemeClr>
              </a:solidFill>
              <a:sym typeface="+mn-ea"/>
            </a:endParaRPr>
          </a:p>
          <a:p>
            <a:endParaRPr lang="en-US" altLang="zh-CN" b="1" dirty="0">
              <a:solidFill>
                <a:schemeClr val="tx1">
                  <a:lumMod val="65000"/>
                  <a:lumOff val="35000"/>
                </a:schemeClr>
              </a:solidFill>
            </a:endParaRPr>
          </a:p>
          <a:p>
            <a:endParaRPr lang="zh-CN" altLang="en-US" dirty="0">
              <a:solidFill>
                <a:schemeClr val="tx1">
                  <a:lumMod val="65000"/>
                  <a:lumOff val="35000"/>
                </a:schemeClr>
              </a:solidFill>
            </a:endParaRPr>
          </a:p>
          <a:p>
            <a:endParaRPr lang="zh-CN" altLang="en-US" dirty="0">
              <a:solidFill>
                <a:schemeClr val="tx1">
                  <a:lumMod val="65000"/>
                  <a:lumOff val="35000"/>
                </a:schemeClr>
              </a:solidFill>
            </a:endParaRPr>
          </a:p>
        </p:txBody>
      </p:sp>
      <p:sp>
        <p:nvSpPr>
          <p:cNvPr id="5" name="矩形 4"/>
          <p:cNvSpPr/>
          <p:nvPr/>
        </p:nvSpPr>
        <p:spPr>
          <a:xfrm>
            <a:off x="441323" y="988040"/>
            <a:ext cx="6721475" cy="2431435"/>
          </a:xfrm>
          <a:prstGeom prst="rect">
            <a:avLst/>
          </a:prstGeom>
        </p:spPr>
        <p:txBody>
          <a:bodyPr wrap="square">
            <a:spAutoFit/>
          </a:bodyPr>
          <a:lstStyle/>
          <a:p>
            <a:r>
              <a:rPr lang="zh-CN" altLang="en-US" b="1" dirty="0"/>
              <a:t>五、高度危险活动致害责任</a:t>
            </a:r>
            <a:endParaRPr lang="en-US" altLang="zh-CN" b="1" dirty="0"/>
          </a:p>
          <a:p>
            <a:r>
              <a:rPr lang="en-US" altLang="zh-CN" b="1" dirty="0"/>
              <a:t>1. </a:t>
            </a:r>
            <a:r>
              <a:rPr lang="zh-CN" altLang="en-US" b="1" dirty="0"/>
              <a:t>概念</a:t>
            </a:r>
            <a:endParaRPr lang="zh-CN" altLang="en-US" b="1" dirty="0"/>
          </a:p>
          <a:p>
            <a:pPr indent="457200"/>
            <a:r>
              <a:rPr lang="zh-CN" altLang="en-US" sz="1600" dirty="0"/>
              <a:t>高度危险活动致害责任，指从事法律明确规定的高度危险活动，经营者应当承担的严格责任。</a:t>
            </a:r>
            <a:endParaRPr lang="en-US" altLang="zh-CN" sz="1600" dirty="0"/>
          </a:p>
          <a:p>
            <a:r>
              <a:rPr lang="en-US" altLang="zh-CN" b="1" dirty="0"/>
              <a:t>2. </a:t>
            </a:r>
            <a:r>
              <a:rPr lang="zh-CN" altLang="en-US" b="1" dirty="0"/>
              <a:t>构成要件</a:t>
            </a:r>
            <a:endParaRPr lang="zh-CN" altLang="en-US" b="1" dirty="0"/>
          </a:p>
          <a:p>
            <a:r>
              <a:rPr lang="zh-CN" altLang="en-US" sz="1600" dirty="0"/>
              <a:t>（</a:t>
            </a:r>
            <a:r>
              <a:rPr lang="en-US" altLang="zh-CN" sz="1600" dirty="0"/>
              <a:t>1</a:t>
            </a:r>
            <a:r>
              <a:rPr lang="zh-CN" altLang="en-US" sz="1600" dirty="0"/>
              <a:t>）必须从事高空、高压、地下挖掘活动或者使用高速轨道运输工具</a:t>
            </a:r>
            <a:endParaRPr lang="en-US" altLang="zh-CN" sz="1600" dirty="0"/>
          </a:p>
          <a:p>
            <a:r>
              <a:rPr lang="zh-CN" altLang="en-US" sz="1600" dirty="0"/>
              <a:t>（</a:t>
            </a:r>
            <a:r>
              <a:rPr lang="en-US" altLang="zh-CN" sz="1600" dirty="0"/>
              <a:t>2</a:t>
            </a:r>
            <a:r>
              <a:rPr lang="zh-CN" altLang="en-US" sz="1600" dirty="0"/>
              <a:t>）因高度危险活动造成他人损害</a:t>
            </a:r>
            <a:endParaRPr lang="en-US" altLang="zh-CN" sz="1600" dirty="0"/>
          </a:p>
          <a:p>
            <a:r>
              <a:rPr lang="zh-CN" altLang="en-US" sz="1600" dirty="0"/>
              <a:t>（</a:t>
            </a:r>
            <a:r>
              <a:rPr lang="en-US" altLang="zh-CN" sz="1600" dirty="0"/>
              <a:t>3</a:t>
            </a:r>
            <a:r>
              <a:rPr lang="zh-CN" altLang="en-US" sz="1600" dirty="0"/>
              <a:t>）高度危险活动与损害后果之间存在因果关系</a:t>
            </a:r>
            <a:endParaRPr lang="en-US" altLang="zh-CN" sz="1600" dirty="0"/>
          </a:p>
          <a:p>
            <a:r>
              <a:rPr lang="en-US" altLang="zh-CN" b="1" dirty="0"/>
              <a:t>3. </a:t>
            </a:r>
            <a:r>
              <a:rPr lang="zh-CN" altLang="en-US" b="1" dirty="0"/>
              <a:t>高度危险活动责任的赔偿限额</a:t>
            </a:r>
            <a:endParaRPr lang="en-US" altLang="zh-CN" b="1" dirty="0"/>
          </a:p>
        </p:txBody>
      </p:sp>
      <p:sp>
        <p:nvSpPr>
          <p:cNvPr id="6" name="文本框 5"/>
          <p:cNvSpPr txBox="1"/>
          <p:nvPr/>
        </p:nvSpPr>
        <p:spPr>
          <a:xfrm>
            <a:off x="441322" y="3409951"/>
            <a:ext cx="6721475" cy="3416320"/>
          </a:xfrm>
          <a:prstGeom prst="rect">
            <a:avLst/>
          </a:prstGeom>
          <a:noFill/>
        </p:spPr>
        <p:txBody>
          <a:bodyPr wrap="square">
            <a:spAutoFit/>
          </a:bodyPr>
          <a:lstStyle/>
          <a:p>
            <a:r>
              <a:rPr lang="zh-CN" altLang="en-US" b="1" dirty="0"/>
              <a:t>六、饲养动物致人损害责任</a:t>
            </a:r>
            <a:endParaRPr lang="zh-CN" altLang="en-US" b="1" dirty="0"/>
          </a:p>
          <a:p>
            <a:r>
              <a:rPr lang="en-US" altLang="zh-CN" b="1" dirty="0"/>
              <a:t>1. </a:t>
            </a:r>
            <a:r>
              <a:rPr lang="zh-CN" altLang="en-US" b="1" dirty="0"/>
              <a:t>概念</a:t>
            </a:r>
            <a:endParaRPr lang="zh-CN" altLang="en-US" b="1" dirty="0"/>
          </a:p>
          <a:p>
            <a:pPr indent="457200"/>
            <a:r>
              <a:rPr lang="zh-CN" altLang="en-US" sz="1600" dirty="0"/>
              <a:t>饲养动物致人损害责任，是指饲养的动物造成他人人身或财产损害。</a:t>
            </a:r>
            <a:endParaRPr lang="en-US" altLang="zh-CN" sz="1600" dirty="0"/>
          </a:p>
          <a:p>
            <a:r>
              <a:rPr lang="en-US" altLang="zh-CN" b="1" dirty="0"/>
              <a:t>2. </a:t>
            </a:r>
            <a:r>
              <a:rPr lang="zh-CN" altLang="en-US" b="1" dirty="0"/>
              <a:t>构成要件</a:t>
            </a:r>
            <a:endParaRPr lang="zh-CN" altLang="en-US" b="1" dirty="0"/>
          </a:p>
          <a:p>
            <a:r>
              <a:rPr lang="zh-CN" altLang="en-US" sz="1600" dirty="0"/>
              <a:t>（</a:t>
            </a:r>
            <a:r>
              <a:rPr lang="en-US" altLang="zh-CN" sz="1600" dirty="0"/>
              <a:t>1</a:t>
            </a:r>
            <a:r>
              <a:rPr lang="zh-CN" altLang="en-US" sz="1600" dirty="0"/>
              <a:t>）必须是饲养的动物造成损害</a:t>
            </a:r>
            <a:endParaRPr lang="en-US" altLang="zh-CN" sz="1600" dirty="0"/>
          </a:p>
          <a:p>
            <a:r>
              <a:rPr lang="zh-CN" altLang="en-US" sz="1600" dirty="0"/>
              <a:t>（</a:t>
            </a:r>
            <a:r>
              <a:rPr lang="en-US" altLang="zh-CN" sz="1600" dirty="0"/>
              <a:t>2</a:t>
            </a:r>
            <a:r>
              <a:rPr lang="zh-CN" altLang="en-US" sz="1600" dirty="0"/>
              <a:t>）必须是基于动物固有危险的实现而造成的损害</a:t>
            </a:r>
            <a:endParaRPr lang="en-US" altLang="zh-CN" sz="1600" dirty="0"/>
          </a:p>
          <a:p>
            <a:r>
              <a:rPr lang="zh-CN" altLang="en-US" sz="1600" dirty="0"/>
              <a:t>（</a:t>
            </a:r>
            <a:r>
              <a:rPr lang="en-US" altLang="zh-CN" sz="1600" dirty="0"/>
              <a:t>3</a:t>
            </a:r>
            <a:r>
              <a:rPr lang="zh-CN" altLang="en-US" sz="1600" dirty="0"/>
              <a:t>）造成了受害人的损害</a:t>
            </a:r>
            <a:endParaRPr lang="en-US" altLang="zh-CN" sz="1600" dirty="0"/>
          </a:p>
          <a:p>
            <a:r>
              <a:rPr lang="zh-CN" altLang="en-US" sz="1600" dirty="0"/>
              <a:t>（</a:t>
            </a:r>
            <a:r>
              <a:rPr lang="en-US" altLang="zh-CN" sz="1600" dirty="0"/>
              <a:t>4</a:t>
            </a:r>
            <a:r>
              <a:rPr lang="zh-CN" altLang="en-US" sz="1600" dirty="0"/>
              <a:t>）饲养的动物与损害之间存在因果关系</a:t>
            </a:r>
            <a:endParaRPr lang="en-US" altLang="zh-CN" dirty="0"/>
          </a:p>
          <a:p>
            <a:r>
              <a:rPr lang="en-US" altLang="zh-CN" b="1" dirty="0"/>
              <a:t>3. </a:t>
            </a:r>
            <a:r>
              <a:rPr lang="zh-CN" altLang="en-US" b="1" dirty="0"/>
              <a:t>饲养动物致人损害责任的特殊规则</a:t>
            </a:r>
            <a:endParaRPr lang="zh-CN" altLang="en-US" b="1" dirty="0"/>
          </a:p>
          <a:p>
            <a:r>
              <a:rPr lang="zh-CN" altLang="en-US" sz="1600" dirty="0"/>
              <a:t>（</a:t>
            </a:r>
            <a:r>
              <a:rPr lang="en-US" altLang="zh-CN" sz="1600" dirty="0"/>
              <a:t>1</a:t>
            </a:r>
            <a:r>
              <a:rPr lang="zh-CN" altLang="en-US" sz="1600" dirty="0"/>
              <a:t>）违反管理规定饲养动物和禁止饲养的危险动物致人损害的责任</a:t>
            </a:r>
            <a:endParaRPr lang="en-US" altLang="zh-CN" sz="1600" dirty="0"/>
          </a:p>
          <a:p>
            <a:r>
              <a:rPr lang="zh-CN" altLang="en-US" sz="1600" dirty="0"/>
              <a:t>（</a:t>
            </a:r>
            <a:r>
              <a:rPr lang="en-US" altLang="zh-CN" sz="1600" dirty="0"/>
              <a:t>2</a:t>
            </a:r>
            <a:r>
              <a:rPr lang="zh-CN" altLang="en-US" sz="1600" dirty="0"/>
              <a:t>）动物园的动物致人损害的责任</a:t>
            </a:r>
            <a:endParaRPr lang="en-US" altLang="zh-CN" sz="1600" dirty="0"/>
          </a:p>
          <a:p>
            <a:r>
              <a:rPr lang="zh-CN" altLang="en-US" sz="1600" dirty="0"/>
              <a:t>（</a:t>
            </a:r>
            <a:r>
              <a:rPr lang="en-US" altLang="zh-CN" sz="1600" dirty="0"/>
              <a:t>3</a:t>
            </a:r>
            <a:r>
              <a:rPr lang="zh-CN" altLang="en-US" sz="1600" dirty="0"/>
              <a:t>）遗弃或逃逸的动物致人损害的责任</a:t>
            </a:r>
            <a:endParaRPr lang="en-US" altLang="zh-CN" sz="1600" dirty="0"/>
          </a:p>
          <a:p>
            <a:r>
              <a:rPr lang="zh-CN" altLang="en-US" sz="1600" dirty="0"/>
              <a:t>（</a:t>
            </a:r>
            <a:r>
              <a:rPr lang="en-US" altLang="zh-CN" sz="1600" dirty="0"/>
              <a:t>4</a:t>
            </a:r>
            <a:r>
              <a:rPr lang="zh-CN" altLang="en-US" sz="1600" dirty="0"/>
              <a:t>）因第三人过错致使动物致害的责任</a:t>
            </a:r>
            <a:endParaRPr lang="en-US" altLang="zh-CN" dirty="0"/>
          </a:p>
        </p:txBody>
      </p:sp>
      <p:sp>
        <p:nvSpPr>
          <p:cNvPr id="2" name="矩形 1"/>
          <p:cNvSpPr/>
          <p:nvPr/>
        </p:nvSpPr>
        <p:spPr>
          <a:xfrm>
            <a:off x="7343774" y="1186917"/>
            <a:ext cx="3976256" cy="5386090"/>
          </a:xfrm>
          <a:prstGeom prst="rect">
            <a:avLst/>
          </a:prstGeom>
        </p:spPr>
        <p:txBody>
          <a:bodyPr wrap="square">
            <a:spAutoFit/>
          </a:bodyPr>
          <a:lstStyle/>
          <a:p>
            <a:r>
              <a:rPr lang="zh-CN" altLang="en-US" b="1" dirty="0"/>
              <a:t>七、物件致人损害责任</a:t>
            </a:r>
            <a:endParaRPr lang="zh-CN" altLang="en-US" b="1" dirty="0"/>
          </a:p>
          <a:p>
            <a:r>
              <a:rPr lang="en-US" altLang="zh-CN" b="1" dirty="0"/>
              <a:t>1. </a:t>
            </a:r>
            <a:r>
              <a:rPr lang="zh-CN" altLang="en-US" b="1" dirty="0"/>
              <a:t>概念</a:t>
            </a:r>
            <a:endParaRPr lang="zh-CN" altLang="en-US" b="1" dirty="0"/>
          </a:p>
          <a:p>
            <a:pPr indent="457200"/>
            <a:r>
              <a:rPr lang="zh-CN" altLang="en-US" sz="1600" dirty="0"/>
              <a:t>物件致人损害责任，指因物件造成他人财产或人身损害，所有人、管理人等依法应当承担的侵权责任。</a:t>
            </a:r>
            <a:endParaRPr lang="en-US" altLang="zh-CN" sz="1600" dirty="0"/>
          </a:p>
          <a:p>
            <a:r>
              <a:rPr lang="en-US" altLang="zh-CN" b="1" dirty="0"/>
              <a:t>2. </a:t>
            </a:r>
            <a:r>
              <a:rPr lang="zh-CN" altLang="en-US" b="1" dirty="0"/>
              <a:t>构成要件</a:t>
            </a:r>
            <a:endParaRPr lang="zh-CN" altLang="en-US" b="1" dirty="0"/>
          </a:p>
          <a:p>
            <a:r>
              <a:rPr lang="zh-CN" altLang="en-US" sz="1600" dirty="0"/>
              <a:t>（</a:t>
            </a:r>
            <a:r>
              <a:rPr lang="en-US" altLang="zh-CN" sz="1600" dirty="0"/>
              <a:t>1</a:t>
            </a:r>
            <a:r>
              <a:rPr lang="zh-CN" altLang="en-US" sz="1600" dirty="0"/>
              <a:t>）建筑物、构筑物或者其他设施致人损害责任</a:t>
            </a:r>
            <a:endParaRPr lang="en-US" altLang="zh-CN" sz="1600" dirty="0"/>
          </a:p>
          <a:p>
            <a:r>
              <a:rPr lang="zh-CN" altLang="en-US" sz="1600" dirty="0"/>
              <a:t>（</a:t>
            </a:r>
            <a:r>
              <a:rPr lang="en-US" altLang="zh-CN" sz="1600" dirty="0"/>
              <a:t>2</a:t>
            </a:r>
            <a:r>
              <a:rPr lang="zh-CN" altLang="en-US" sz="1600" dirty="0"/>
              <a:t>）抛掷物或坠物致人损害责任</a:t>
            </a:r>
            <a:endParaRPr lang="en-US" altLang="zh-CN" sz="1600" dirty="0"/>
          </a:p>
          <a:p>
            <a:r>
              <a:rPr lang="zh-CN" altLang="en-US" sz="1600" dirty="0"/>
              <a:t>（</a:t>
            </a:r>
            <a:r>
              <a:rPr lang="en-US" altLang="zh-CN" sz="1600" dirty="0"/>
              <a:t>3</a:t>
            </a:r>
            <a:r>
              <a:rPr lang="zh-CN" altLang="en-US" sz="1600" dirty="0"/>
              <a:t>）堆放物致人损害责任 </a:t>
            </a:r>
            <a:endParaRPr lang="en-US" altLang="zh-CN" sz="1600" dirty="0"/>
          </a:p>
          <a:p>
            <a:r>
              <a:rPr lang="zh-CN" altLang="en-US" sz="1600" dirty="0"/>
              <a:t>（</a:t>
            </a:r>
            <a:r>
              <a:rPr lang="en-US" altLang="zh-CN" sz="1600" dirty="0"/>
              <a:t>4</a:t>
            </a:r>
            <a:r>
              <a:rPr lang="zh-CN" altLang="en-US" sz="1600" dirty="0"/>
              <a:t>）妨碍通行物致人损害责任</a:t>
            </a:r>
            <a:endParaRPr lang="en-US" altLang="zh-CN" sz="1600" dirty="0"/>
          </a:p>
          <a:p>
            <a:r>
              <a:rPr lang="zh-CN" altLang="en-US" sz="1600" dirty="0"/>
              <a:t>（</a:t>
            </a:r>
            <a:r>
              <a:rPr lang="en-US" altLang="zh-CN" sz="1600" dirty="0"/>
              <a:t>5</a:t>
            </a:r>
            <a:r>
              <a:rPr lang="zh-CN" altLang="en-US" sz="1600" dirty="0"/>
              <a:t>）地面施工致害责任  </a:t>
            </a:r>
            <a:endParaRPr lang="en-US" altLang="zh-CN" sz="1600" dirty="0"/>
          </a:p>
          <a:p>
            <a:r>
              <a:rPr lang="zh-CN" altLang="en-US" sz="1600" dirty="0"/>
              <a:t>（</a:t>
            </a:r>
            <a:r>
              <a:rPr lang="en-US" altLang="zh-CN" sz="1600" dirty="0"/>
              <a:t>6</a:t>
            </a:r>
            <a:r>
              <a:rPr lang="zh-CN" altLang="en-US" sz="1600" dirty="0"/>
              <a:t>）地下设施致人损害责任</a:t>
            </a:r>
            <a:endParaRPr lang="en-US" altLang="zh-CN" sz="1600" dirty="0"/>
          </a:p>
          <a:p>
            <a:r>
              <a:rPr lang="en-US" altLang="zh-CN" b="1" dirty="0"/>
              <a:t>3. </a:t>
            </a:r>
            <a:r>
              <a:rPr lang="zh-CN" altLang="en-US" b="1" dirty="0"/>
              <a:t>物件致人损害责任的承担</a:t>
            </a:r>
            <a:endParaRPr lang="en-US" altLang="zh-CN" b="1" dirty="0"/>
          </a:p>
          <a:p>
            <a:r>
              <a:rPr lang="zh-CN" altLang="en-US" sz="1600" dirty="0"/>
              <a:t>（</a:t>
            </a:r>
            <a:r>
              <a:rPr lang="en-US" altLang="zh-CN" sz="1600" dirty="0"/>
              <a:t>1</a:t>
            </a:r>
            <a:r>
              <a:rPr lang="zh-CN" altLang="en-US" sz="1600" dirty="0"/>
              <a:t>）建筑物、构筑物或者其他设施致人损害责任</a:t>
            </a:r>
            <a:endParaRPr lang="en-US" altLang="zh-CN" sz="1600" dirty="0"/>
          </a:p>
          <a:p>
            <a:r>
              <a:rPr lang="zh-CN" altLang="en-US" sz="1600" dirty="0"/>
              <a:t>（</a:t>
            </a:r>
            <a:r>
              <a:rPr lang="en-US" altLang="zh-CN" sz="1600" dirty="0"/>
              <a:t>2</a:t>
            </a:r>
            <a:r>
              <a:rPr lang="zh-CN" altLang="en-US" sz="1600" dirty="0"/>
              <a:t>）抛掷物或坠物致人损害责任</a:t>
            </a:r>
            <a:endParaRPr lang="en-US" altLang="zh-CN" sz="1600" dirty="0"/>
          </a:p>
          <a:p>
            <a:r>
              <a:rPr lang="zh-CN" altLang="en-US" sz="1600" dirty="0"/>
              <a:t>（</a:t>
            </a:r>
            <a:r>
              <a:rPr lang="en-US" altLang="zh-CN" sz="1600" dirty="0"/>
              <a:t>3</a:t>
            </a:r>
            <a:r>
              <a:rPr lang="zh-CN" altLang="en-US" sz="1600" dirty="0"/>
              <a:t>）堆放物致人损害责任</a:t>
            </a:r>
            <a:endParaRPr lang="en-US" altLang="zh-CN" sz="1600" dirty="0"/>
          </a:p>
          <a:p>
            <a:r>
              <a:rPr lang="zh-CN" altLang="en-US" sz="1600" dirty="0"/>
              <a:t>（</a:t>
            </a:r>
            <a:r>
              <a:rPr lang="en-US" altLang="zh-CN" sz="1600" dirty="0"/>
              <a:t>4</a:t>
            </a:r>
            <a:r>
              <a:rPr lang="zh-CN" altLang="en-US" sz="1600" dirty="0"/>
              <a:t>）妨碍通行物致人损害责任</a:t>
            </a:r>
            <a:endParaRPr lang="en-US" altLang="zh-CN" sz="1600" dirty="0"/>
          </a:p>
          <a:p>
            <a:r>
              <a:rPr lang="zh-CN" altLang="en-US" sz="1600" dirty="0"/>
              <a:t>（</a:t>
            </a:r>
            <a:r>
              <a:rPr lang="en-US" altLang="zh-CN" sz="1600" dirty="0"/>
              <a:t>5</a:t>
            </a:r>
            <a:r>
              <a:rPr lang="zh-CN" altLang="en-US" sz="1600" dirty="0"/>
              <a:t>）地面施工致害责任</a:t>
            </a:r>
            <a:endParaRPr lang="en-US" altLang="zh-CN" sz="1600" dirty="0"/>
          </a:p>
          <a:p>
            <a:r>
              <a:rPr lang="zh-CN" altLang="en-US" sz="1600" dirty="0"/>
              <a:t>（</a:t>
            </a:r>
            <a:r>
              <a:rPr lang="en-US" altLang="zh-CN" sz="1600" dirty="0"/>
              <a:t>6</a:t>
            </a:r>
            <a:r>
              <a:rPr lang="zh-CN" altLang="en-US" sz="1600" dirty="0"/>
              <a:t>）地下设施致人损害责任</a:t>
            </a:r>
            <a:endParaRPr lang="zh-CN" altLang="en-US" dirty="0"/>
          </a:p>
        </p:txBody>
      </p:sp>
    </p:spTree>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4231762" y="5173345"/>
            <a:ext cx="3950335" cy="939800"/>
          </a:xfrm>
          <a:prstGeom prst="rect">
            <a:avLst/>
          </a:prstGeom>
          <a:noFill/>
        </p:spPr>
        <p:txBody>
          <a:bodyPr wrap="square" rtlCol="0">
            <a:spAutoFit/>
          </a:bodyPr>
          <a:lstStyle/>
          <a:p>
            <a:pPr>
              <a:lnSpc>
                <a:spcPct val="120000"/>
              </a:lnSpc>
            </a:pPr>
            <a:r>
              <a:rPr lang="zh-CN" altLang="en-US" dirty="0">
                <a:solidFill>
                  <a:schemeClr val="bg1"/>
                </a:solidFill>
              </a:rPr>
              <a:t>第十章 </a:t>
            </a:r>
            <a:endParaRPr lang="en-US" altLang="zh-CN" dirty="0">
              <a:solidFill>
                <a:schemeClr val="bg1"/>
              </a:solidFill>
            </a:endParaRPr>
          </a:p>
          <a:p>
            <a:pPr algn="ctr">
              <a:lnSpc>
                <a:spcPct val="120000"/>
              </a:lnSpc>
            </a:pPr>
            <a:r>
              <a:rPr lang="zh-CN" altLang="en-US" sz="2800" b="1" dirty="0">
                <a:solidFill>
                  <a:schemeClr val="bg1"/>
                </a:solidFill>
              </a:rPr>
              <a:t>旅行社法律制度</a:t>
            </a:r>
            <a:endParaRPr lang="zh-CN" altLang="en-US" sz="2800" b="1" dirty="0">
              <a:solidFill>
                <a:schemeClr val="bg1"/>
              </a:solidFill>
            </a:endParaRPr>
          </a:p>
        </p:txBody>
      </p:sp>
      <p:grpSp>
        <p:nvGrpSpPr>
          <p:cNvPr id="2" name="组合 28"/>
          <p:cNvGrpSpPr/>
          <p:nvPr/>
        </p:nvGrpSpPr>
        <p:grpSpPr>
          <a:xfrm>
            <a:off x="3403147" y="5341346"/>
            <a:ext cx="664429" cy="643114"/>
            <a:chOff x="3030538" y="663575"/>
            <a:chExt cx="1435101" cy="1389063"/>
          </a:xfrm>
          <a:solidFill>
            <a:schemeClr val="bg1"/>
          </a:solidFill>
        </p:grpSpPr>
        <p:sp>
          <p:nvSpPr>
            <p:cNvPr id="30" name="Freeform 11"/>
            <p:cNvSpPr>
              <a:spLocks noEditPoints="1"/>
            </p:cNvSpPr>
            <p:nvPr/>
          </p:nvSpPr>
          <p:spPr bwMode="auto">
            <a:xfrm>
              <a:off x="3030538" y="671513"/>
              <a:ext cx="1098550" cy="1103313"/>
            </a:xfrm>
            <a:custGeom>
              <a:avLst/>
              <a:gdLst>
                <a:gd name="T0" fmla="*/ 188 w 376"/>
                <a:gd name="T1" fmla="*/ 0 h 377"/>
                <a:gd name="T2" fmla="*/ 0 w 376"/>
                <a:gd name="T3" fmla="*/ 189 h 377"/>
                <a:gd name="T4" fmla="*/ 188 w 376"/>
                <a:gd name="T5" fmla="*/ 377 h 377"/>
                <a:gd name="T6" fmla="*/ 376 w 376"/>
                <a:gd name="T7" fmla="*/ 189 h 377"/>
                <a:gd name="T8" fmla="*/ 188 w 376"/>
                <a:gd name="T9" fmla="*/ 0 h 377"/>
                <a:gd name="T10" fmla="*/ 188 w 376"/>
                <a:gd name="T11" fmla="*/ 329 h 377"/>
                <a:gd name="T12" fmla="*/ 48 w 376"/>
                <a:gd name="T13" fmla="*/ 189 h 377"/>
                <a:gd name="T14" fmla="*/ 188 w 376"/>
                <a:gd name="T15" fmla="*/ 48 h 377"/>
                <a:gd name="T16" fmla="*/ 328 w 376"/>
                <a:gd name="T17" fmla="*/ 189 h 377"/>
                <a:gd name="T18" fmla="*/ 188 w 376"/>
                <a:gd name="T19" fmla="*/ 329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377">
                  <a:moveTo>
                    <a:pt x="188" y="0"/>
                  </a:moveTo>
                  <a:cubicBezTo>
                    <a:pt x="84" y="0"/>
                    <a:pt x="0" y="85"/>
                    <a:pt x="0" y="189"/>
                  </a:cubicBezTo>
                  <a:cubicBezTo>
                    <a:pt x="0" y="292"/>
                    <a:pt x="84" y="377"/>
                    <a:pt x="188" y="377"/>
                  </a:cubicBezTo>
                  <a:cubicBezTo>
                    <a:pt x="292" y="377"/>
                    <a:pt x="376" y="292"/>
                    <a:pt x="376" y="189"/>
                  </a:cubicBezTo>
                  <a:cubicBezTo>
                    <a:pt x="376" y="85"/>
                    <a:pt x="292" y="0"/>
                    <a:pt x="188" y="0"/>
                  </a:cubicBezTo>
                  <a:close/>
                  <a:moveTo>
                    <a:pt x="188" y="329"/>
                  </a:moveTo>
                  <a:cubicBezTo>
                    <a:pt x="111" y="329"/>
                    <a:pt x="48" y="266"/>
                    <a:pt x="48" y="189"/>
                  </a:cubicBezTo>
                  <a:cubicBezTo>
                    <a:pt x="48" y="111"/>
                    <a:pt x="111" y="48"/>
                    <a:pt x="188" y="48"/>
                  </a:cubicBezTo>
                  <a:cubicBezTo>
                    <a:pt x="265" y="48"/>
                    <a:pt x="328" y="111"/>
                    <a:pt x="328" y="189"/>
                  </a:cubicBezTo>
                  <a:cubicBezTo>
                    <a:pt x="328" y="266"/>
                    <a:pt x="265" y="329"/>
                    <a:pt x="188" y="3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2"/>
            <p:cNvSpPr/>
            <p:nvPr/>
          </p:nvSpPr>
          <p:spPr bwMode="auto">
            <a:xfrm>
              <a:off x="3933826" y="1538288"/>
              <a:ext cx="111125" cy="115888"/>
            </a:xfrm>
            <a:custGeom>
              <a:avLst/>
              <a:gdLst>
                <a:gd name="T0" fmla="*/ 34 w 38"/>
                <a:gd name="T1" fmla="*/ 4 h 40"/>
                <a:gd name="T2" fmla="*/ 34 w 38"/>
                <a:gd name="T3" fmla="*/ 19 h 40"/>
                <a:gd name="T4" fmla="*/ 19 w 38"/>
                <a:gd name="T5" fmla="*/ 35 h 40"/>
                <a:gd name="T6" fmla="*/ 4 w 38"/>
                <a:gd name="T7" fmla="*/ 36 h 40"/>
                <a:gd name="T8" fmla="*/ 4 w 38"/>
                <a:gd name="T9" fmla="*/ 36 h 40"/>
                <a:gd name="T10" fmla="*/ 5 w 38"/>
                <a:gd name="T11" fmla="*/ 21 h 40"/>
                <a:gd name="T12" fmla="*/ 19 w 38"/>
                <a:gd name="T13" fmla="*/ 6 h 40"/>
                <a:gd name="T14" fmla="*/ 34 w 38"/>
                <a:gd name="T15" fmla="*/ 4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0">
                  <a:moveTo>
                    <a:pt x="34" y="4"/>
                  </a:moveTo>
                  <a:cubicBezTo>
                    <a:pt x="38" y="8"/>
                    <a:pt x="38" y="15"/>
                    <a:pt x="34" y="19"/>
                  </a:cubicBezTo>
                  <a:cubicBezTo>
                    <a:pt x="19" y="35"/>
                    <a:pt x="19" y="35"/>
                    <a:pt x="19" y="35"/>
                  </a:cubicBezTo>
                  <a:cubicBezTo>
                    <a:pt x="15" y="39"/>
                    <a:pt x="8" y="40"/>
                    <a:pt x="4" y="36"/>
                  </a:cubicBezTo>
                  <a:cubicBezTo>
                    <a:pt x="4" y="36"/>
                    <a:pt x="4" y="36"/>
                    <a:pt x="4" y="36"/>
                  </a:cubicBezTo>
                  <a:cubicBezTo>
                    <a:pt x="0" y="32"/>
                    <a:pt x="1" y="26"/>
                    <a:pt x="5" y="21"/>
                  </a:cubicBezTo>
                  <a:cubicBezTo>
                    <a:pt x="19" y="6"/>
                    <a:pt x="19" y="6"/>
                    <a:pt x="19" y="6"/>
                  </a:cubicBezTo>
                  <a:cubicBezTo>
                    <a:pt x="24" y="1"/>
                    <a:pt x="30" y="0"/>
                    <a:pt x="3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3"/>
            <p:cNvSpPr/>
            <p:nvPr/>
          </p:nvSpPr>
          <p:spPr bwMode="auto">
            <a:xfrm>
              <a:off x="3971926" y="1573213"/>
              <a:ext cx="493713" cy="479425"/>
            </a:xfrm>
            <a:custGeom>
              <a:avLst/>
              <a:gdLst>
                <a:gd name="T0" fmla="*/ 163 w 169"/>
                <a:gd name="T1" fmla="*/ 104 h 164"/>
                <a:gd name="T2" fmla="*/ 162 w 169"/>
                <a:gd name="T3" fmla="*/ 129 h 164"/>
                <a:gd name="T4" fmla="*/ 137 w 169"/>
                <a:gd name="T5" fmla="*/ 155 h 164"/>
                <a:gd name="T6" fmla="*/ 112 w 169"/>
                <a:gd name="T7" fmla="*/ 158 h 164"/>
                <a:gd name="T8" fmla="*/ 112 w 169"/>
                <a:gd name="T9" fmla="*/ 158 h 164"/>
                <a:gd name="T10" fmla="*/ 7 w 169"/>
                <a:gd name="T11" fmla="*/ 33 h 164"/>
                <a:gd name="T12" fmla="*/ 32 w 169"/>
                <a:gd name="T13" fmla="*/ 7 h 164"/>
                <a:gd name="T14" fmla="*/ 163 w 169"/>
                <a:gd name="T15" fmla="*/ 10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64">
                  <a:moveTo>
                    <a:pt x="163" y="104"/>
                  </a:moveTo>
                  <a:cubicBezTo>
                    <a:pt x="169" y="110"/>
                    <a:pt x="169" y="121"/>
                    <a:pt x="162" y="129"/>
                  </a:cubicBezTo>
                  <a:cubicBezTo>
                    <a:pt x="137" y="155"/>
                    <a:pt x="137" y="155"/>
                    <a:pt x="137" y="155"/>
                  </a:cubicBezTo>
                  <a:cubicBezTo>
                    <a:pt x="130" y="163"/>
                    <a:pt x="119" y="164"/>
                    <a:pt x="112" y="158"/>
                  </a:cubicBezTo>
                  <a:cubicBezTo>
                    <a:pt x="112" y="158"/>
                    <a:pt x="112" y="158"/>
                    <a:pt x="112" y="158"/>
                  </a:cubicBezTo>
                  <a:cubicBezTo>
                    <a:pt x="105" y="151"/>
                    <a:pt x="0" y="41"/>
                    <a:pt x="7" y="33"/>
                  </a:cubicBezTo>
                  <a:cubicBezTo>
                    <a:pt x="32" y="7"/>
                    <a:pt x="32" y="7"/>
                    <a:pt x="32" y="7"/>
                  </a:cubicBezTo>
                  <a:cubicBezTo>
                    <a:pt x="39" y="0"/>
                    <a:pt x="156" y="97"/>
                    <a:pt x="163"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4"/>
            <p:cNvSpPr/>
            <p:nvPr/>
          </p:nvSpPr>
          <p:spPr bwMode="auto">
            <a:xfrm>
              <a:off x="4000501" y="771525"/>
              <a:ext cx="271463" cy="58738"/>
            </a:xfrm>
            <a:custGeom>
              <a:avLst/>
              <a:gdLst>
                <a:gd name="T0" fmla="*/ 93 w 93"/>
                <a:gd name="T1" fmla="*/ 10 h 20"/>
                <a:gd name="T2" fmla="*/ 83 w 93"/>
                <a:gd name="T3" fmla="*/ 20 h 20"/>
                <a:gd name="T4" fmla="*/ 9 w 93"/>
                <a:gd name="T5" fmla="*/ 20 h 20"/>
                <a:gd name="T6" fmla="*/ 0 w 93"/>
                <a:gd name="T7" fmla="*/ 10 h 20"/>
                <a:gd name="T8" fmla="*/ 0 w 93"/>
                <a:gd name="T9" fmla="*/ 10 h 20"/>
                <a:gd name="T10" fmla="*/ 9 w 93"/>
                <a:gd name="T11" fmla="*/ 0 h 20"/>
                <a:gd name="T12" fmla="*/ 83 w 93"/>
                <a:gd name="T13" fmla="*/ 0 h 20"/>
                <a:gd name="T14" fmla="*/ 93 w 93"/>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20">
                  <a:moveTo>
                    <a:pt x="93" y="10"/>
                  </a:moveTo>
                  <a:cubicBezTo>
                    <a:pt x="93" y="15"/>
                    <a:pt x="89" y="20"/>
                    <a:pt x="83" y="20"/>
                  </a:cubicBezTo>
                  <a:cubicBezTo>
                    <a:pt x="9" y="20"/>
                    <a:pt x="9" y="20"/>
                    <a:pt x="9" y="20"/>
                  </a:cubicBezTo>
                  <a:cubicBezTo>
                    <a:pt x="4" y="20"/>
                    <a:pt x="0" y="15"/>
                    <a:pt x="0" y="10"/>
                  </a:cubicBezTo>
                  <a:cubicBezTo>
                    <a:pt x="0" y="10"/>
                    <a:pt x="0" y="10"/>
                    <a:pt x="0" y="10"/>
                  </a:cubicBezTo>
                  <a:cubicBezTo>
                    <a:pt x="0" y="4"/>
                    <a:pt x="4" y="0"/>
                    <a:pt x="9" y="0"/>
                  </a:cubicBezTo>
                  <a:cubicBezTo>
                    <a:pt x="83" y="0"/>
                    <a:pt x="83" y="0"/>
                    <a:pt x="83" y="0"/>
                  </a:cubicBezTo>
                  <a:cubicBezTo>
                    <a:pt x="89" y="0"/>
                    <a:pt x="93" y="4"/>
                    <a:pt x="9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5"/>
            <p:cNvSpPr/>
            <p:nvPr/>
          </p:nvSpPr>
          <p:spPr bwMode="auto">
            <a:xfrm>
              <a:off x="4108451" y="663575"/>
              <a:ext cx="55563" cy="271463"/>
            </a:xfrm>
            <a:custGeom>
              <a:avLst/>
              <a:gdLst>
                <a:gd name="T0" fmla="*/ 9 w 19"/>
                <a:gd name="T1" fmla="*/ 0 h 93"/>
                <a:gd name="T2" fmla="*/ 19 w 19"/>
                <a:gd name="T3" fmla="*/ 10 h 93"/>
                <a:gd name="T4" fmla="*/ 19 w 19"/>
                <a:gd name="T5" fmla="*/ 84 h 93"/>
                <a:gd name="T6" fmla="*/ 9 w 19"/>
                <a:gd name="T7" fmla="*/ 93 h 93"/>
                <a:gd name="T8" fmla="*/ 9 w 19"/>
                <a:gd name="T9" fmla="*/ 93 h 93"/>
                <a:gd name="T10" fmla="*/ 0 w 19"/>
                <a:gd name="T11" fmla="*/ 84 h 93"/>
                <a:gd name="T12" fmla="*/ 0 w 19"/>
                <a:gd name="T13" fmla="*/ 10 h 93"/>
                <a:gd name="T14" fmla="*/ 9 w 19"/>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93">
                  <a:moveTo>
                    <a:pt x="9" y="0"/>
                  </a:moveTo>
                  <a:cubicBezTo>
                    <a:pt x="15" y="0"/>
                    <a:pt x="19" y="4"/>
                    <a:pt x="19" y="10"/>
                  </a:cubicBezTo>
                  <a:cubicBezTo>
                    <a:pt x="19" y="84"/>
                    <a:pt x="19" y="84"/>
                    <a:pt x="19" y="84"/>
                  </a:cubicBezTo>
                  <a:cubicBezTo>
                    <a:pt x="19" y="89"/>
                    <a:pt x="15" y="93"/>
                    <a:pt x="9" y="93"/>
                  </a:cubicBezTo>
                  <a:cubicBezTo>
                    <a:pt x="9" y="93"/>
                    <a:pt x="9" y="93"/>
                    <a:pt x="9" y="93"/>
                  </a:cubicBezTo>
                  <a:cubicBezTo>
                    <a:pt x="4" y="93"/>
                    <a:pt x="0" y="89"/>
                    <a:pt x="0" y="84"/>
                  </a:cubicBezTo>
                  <a:cubicBezTo>
                    <a:pt x="0" y="10"/>
                    <a:pt x="0" y="10"/>
                    <a:pt x="0" y="10"/>
                  </a:cubicBezTo>
                  <a:cubicBezTo>
                    <a:pt x="0" y="4"/>
                    <a:pt x="4"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6"/>
            <p:cNvSpPr/>
            <p:nvPr/>
          </p:nvSpPr>
          <p:spPr bwMode="auto">
            <a:xfrm>
              <a:off x="3590926" y="844550"/>
              <a:ext cx="354013" cy="287338"/>
            </a:xfrm>
            <a:custGeom>
              <a:avLst/>
              <a:gdLst>
                <a:gd name="T0" fmla="*/ 105 w 121"/>
                <a:gd name="T1" fmla="*/ 93 h 98"/>
                <a:gd name="T2" fmla="*/ 7 w 121"/>
                <a:gd name="T3" fmla="*/ 15 h 98"/>
                <a:gd name="T4" fmla="*/ 7 w 121"/>
                <a:gd name="T5" fmla="*/ 15 h 98"/>
                <a:gd name="T6" fmla="*/ 1 w 121"/>
                <a:gd name="T7" fmla="*/ 7 h 98"/>
                <a:gd name="T8" fmla="*/ 1 w 121"/>
                <a:gd name="T9" fmla="*/ 7 h 98"/>
                <a:gd name="T10" fmla="*/ 9 w 121"/>
                <a:gd name="T11" fmla="*/ 0 h 98"/>
                <a:gd name="T12" fmla="*/ 9 w 121"/>
                <a:gd name="T13" fmla="*/ 0 h 98"/>
                <a:gd name="T14" fmla="*/ 119 w 121"/>
                <a:gd name="T15" fmla="*/ 88 h 98"/>
                <a:gd name="T16" fmla="*/ 119 w 121"/>
                <a:gd name="T17" fmla="*/ 88 h 98"/>
                <a:gd name="T18" fmla="*/ 115 w 121"/>
                <a:gd name="T19" fmla="*/ 98 h 98"/>
                <a:gd name="T20" fmla="*/ 115 w 121"/>
                <a:gd name="T21" fmla="*/ 98 h 98"/>
                <a:gd name="T22" fmla="*/ 112 w 121"/>
                <a:gd name="T23" fmla="*/ 98 h 98"/>
                <a:gd name="T24" fmla="*/ 112 w 121"/>
                <a:gd name="T25" fmla="*/ 98 h 98"/>
                <a:gd name="T26" fmla="*/ 105 w 121"/>
                <a:gd name="T27"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 h="98">
                  <a:moveTo>
                    <a:pt x="105" y="93"/>
                  </a:moveTo>
                  <a:cubicBezTo>
                    <a:pt x="91" y="51"/>
                    <a:pt x="53" y="19"/>
                    <a:pt x="7" y="15"/>
                  </a:cubicBezTo>
                  <a:cubicBezTo>
                    <a:pt x="7" y="15"/>
                    <a:pt x="7" y="15"/>
                    <a:pt x="7" y="15"/>
                  </a:cubicBezTo>
                  <a:cubicBezTo>
                    <a:pt x="3" y="14"/>
                    <a:pt x="0" y="11"/>
                    <a:pt x="1" y="7"/>
                  </a:cubicBezTo>
                  <a:cubicBezTo>
                    <a:pt x="1" y="7"/>
                    <a:pt x="1" y="7"/>
                    <a:pt x="1" y="7"/>
                  </a:cubicBezTo>
                  <a:cubicBezTo>
                    <a:pt x="1" y="3"/>
                    <a:pt x="5" y="0"/>
                    <a:pt x="9" y="0"/>
                  </a:cubicBezTo>
                  <a:cubicBezTo>
                    <a:pt x="9" y="0"/>
                    <a:pt x="9" y="0"/>
                    <a:pt x="9" y="0"/>
                  </a:cubicBezTo>
                  <a:cubicBezTo>
                    <a:pt x="61" y="5"/>
                    <a:pt x="103" y="41"/>
                    <a:pt x="119" y="88"/>
                  </a:cubicBezTo>
                  <a:cubicBezTo>
                    <a:pt x="119" y="88"/>
                    <a:pt x="119" y="88"/>
                    <a:pt x="119" y="88"/>
                  </a:cubicBezTo>
                  <a:cubicBezTo>
                    <a:pt x="121" y="92"/>
                    <a:pt x="118" y="96"/>
                    <a:pt x="115" y="98"/>
                  </a:cubicBezTo>
                  <a:cubicBezTo>
                    <a:pt x="115" y="98"/>
                    <a:pt x="115" y="98"/>
                    <a:pt x="115" y="98"/>
                  </a:cubicBezTo>
                  <a:cubicBezTo>
                    <a:pt x="114" y="98"/>
                    <a:pt x="113" y="98"/>
                    <a:pt x="112" y="98"/>
                  </a:cubicBezTo>
                  <a:cubicBezTo>
                    <a:pt x="112" y="98"/>
                    <a:pt x="112" y="98"/>
                    <a:pt x="112" y="98"/>
                  </a:cubicBezTo>
                  <a:cubicBezTo>
                    <a:pt x="109" y="98"/>
                    <a:pt x="106" y="96"/>
                    <a:pt x="105"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Oval 17"/>
            <p:cNvSpPr>
              <a:spLocks noChangeArrowheads="1"/>
            </p:cNvSpPr>
            <p:nvPr/>
          </p:nvSpPr>
          <p:spPr bwMode="auto">
            <a:xfrm>
              <a:off x="3906838" y="1149350"/>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 name="矩形 3"/>
          <p:cNvSpPr/>
          <p:nvPr/>
        </p:nvSpPr>
        <p:spPr>
          <a:xfrm>
            <a:off x="4597271" y="3613666"/>
            <a:ext cx="3023585" cy="461665"/>
          </a:xfrm>
          <a:prstGeom prst="rect">
            <a:avLst/>
          </a:prstGeom>
        </p:spPr>
        <p:txBody>
          <a:bodyPr wrap="none">
            <a:spAutoFit/>
          </a:bodyPr>
          <a:lstStyle/>
          <a:p>
            <a:r>
              <a:rPr lang="zh-CN" altLang="en-US" sz="2400" b="1" dirty="0">
                <a:solidFill>
                  <a:schemeClr val="bg1"/>
                </a:solidFill>
              </a:rPr>
              <a:t>第三篇  法律法规篇</a:t>
            </a:r>
            <a:endParaRPr lang="zh-CN" altLang="en-US" sz="2400" b="1" dirty="0">
              <a:solidFill>
                <a:schemeClr val="bg1"/>
              </a:solidFill>
            </a:endParaRPr>
          </a:p>
        </p:txBody>
      </p:sp>
      <p:sp>
        <p:nvSpPr>
          <p:cNvPr id="25" name="Freeform 5"/>
          <p:cNvSpPr/>
          <p:nvPr/>
        </p:nvSpPr>
        <p:spPr bwMode="auto">
          <a:xfrm>
            <a:off x="6095468" y="1705040"/>
            <a:ext cx="861448" cy="1723960"/>
          </a:xfrm>
          <a:custGeom>
            <a:avLst/>
            <a:gdLst>
              <a:gd name="T0" fmla="*/ 0 w 6745"/>
              <a:gd name="T1" fmla="*/ 13488 h 13488"/>
              <a:gd name="T2" fmla="*/ 6745 w 6745"/>
              <a:gd name="T3" fmla="*/ 1807 h 13488"/>
              <a:gd name="T4" fmla="*/ 0 w 6745"/>
              <a:gd name="T5" fmla="*/ 0 h 13488"/>
              <a:gd name="T6" fmla="*/ 0 w 6745"/>
              <a:gd name="T7" fmla="*/ 13488 h 13488"/>
            </a:gdLst>
            <a:ahLst/>
            <a:cxnLst>
              <a:cxn ang="0">
                <a:pos x="T0" y="T1"/>
              </a:cxn>
              <a:cxn ang="0">
                <a:pos x="T2" y="T3"/>
              </a:cxn>
              <a:cxn ang="0">
                <a:pos x="T4" y="T5"/>
              </a:cxn>
              <a:cxn ang="0">
                <a:pos x="T6" y="T7"/>
              </a:cxn>
            </a:cxnLst>
            <a:rect l="0" t="0" r="r" b="b"/>
            <a:pathLst>
              <a:path w="6745" h="13488">
                <a:moveTo>
                  <a:pt x="0" y="13488"/>
                </a:moveTo>
                <a:lnTo>
                  <a:pt x="6745" y="1807"/>
                </a:lnTo>
                <a:cubicBezTo>
                  <a:pt x="4694" y="623"/>
                  <a:pt x="2368" y="0"/>
                  <a:pt x="0" y="0"/>
                </a:cubicBezTo>
                <a:lnTo>
                  <a:pt x="0" y="13488"/>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26" name="Freeform 6"/>
          <p:cNvSpPr>
            <a:spLocks noEditPoints="1"/>
          </p:cNvSpPr>
          <p:nvPr/>
        </p:nvSpPr>
        <p:spPr bwMode="auto">
          <a:xfrm>
            <a:off x="6089079" y="1698651"/>
            <a:ext cx="874226" cy="1736738"/>
          </a:xfrm>
          <a:custGeom>
            <a:avLst/>
            <a:gdLst>
              <a:gd name="T0" fmla="*/ 7 w 6843"/>
              <a:gd name="T1" fmla="*/ 13512 h 13588"/>
              <a:gd name="T2" fmla="*/ 6769 w 6843"/>
              <a:gd name="T3" fmla="*/ 1897 h 13588"/>
              <a:gd name="T4" fmla="*/ 6382 w 6843"/>
              <a:gd name="T5" fmla="*/ 1682 h 13588"/>
              <a:gd name="T6" fmla="*/ 5990 w 6843"/>
              <a:gd name="T7" fmla="*/ 1480 h 13588"/>
              <a:gd name="T8" fmla="*/ 5592 w 6843"/>
              <a:gd name="T9" fmla="*/ 1292 h 13588"/>
              <a:gd name="T10" fmla="*/ 5188 w 6843"/>
              <a:gd name="T11" fmla="*/ 1117 h 13588"/>
              <a:gd name="T12" fmla="*/ 4780 w 6843"/>
              <a:gd name="T13" fmla="*/ 956 h 13588"/>
              <a:gd name="T14" fmla="*/ 4367 w 6843"/>
              <a:gd name="T15" fmla="*/ 808 h 13588"/>
              <a:gd name="T16" fmla="*/ 3949 w 6843"/>
              <a:gd name="T17" fmla="*/ 674 h 13588"/>
              <a:gd name="T18" fmla="*/ 3527 w 6843"/>
              <a:gd name="T19" fmla="*/ 554 h 13588"/>
              <a:gd name="T20" fmla="*/ 3102 w 6843"/>
              <a:gd name="T21" fmla="*/ 447 h 13588"/>
              <a:gd name="T22" fmla="*/ 2673 w 6843"/>
              <a:gd name="T23" fmla="*/ 354 h 13588"/>
              <a:gd name="T24" fmla="*/ 2241 w 6843"/>
              <a:gd name="T25" fmla="*/ 276 h 13588"/>
              <a:gd name="T26" fmla="*/ 1806 w 6843"/>
              <a:gd name="T27" fmla="*/ 212 h 13588"/>
              <a:gd name="T28" fmla="*/ 1369 w 6843"/>
              <a:gd name="T29" fmla="*/ 161 h 13588"/>
              <a:gd name="T30" fmla="*/ 930 w 6843"/>
              <a:gd name="T31" fmla="*/ 125 h 13588"/>
              <a:gd name="T32" fmla="*/ 490 w 6843"/>
              <a:gd name="T33" fmla="*/ 103 h 13588"/>
              <a:gd name="T34" fmla="*/ 48 w 6843"/>
              <a:gd name="T35" fmla="*/ 96 h 13588"/>
              <a:gd name="T36" fmla="*/ 96 w 6843"/>
              <a:gd name="T37" fmla="*/ 13536 h 13588"/>
              <a:gd name="T38" fmla="*/ 15 w 6843"/>
              <a:gd name="T39" fmla="*/ 14 h 13588"/>
              <a:gd name="T40" fmla="*/ 271 w 6843"/>
              <a:gd name="T41" fmla="*/ 2 h 13588"/>
              <a:gd name="T42" fmla="*/ 716 w 6843"/>
              <a:gd name="T43" fmla="*/ 17 h 13588"/>
              <a:gd name="T44" fmla="*/ 1159 w 6843"/>
              <a:gd name="T45" fmla="*/ 46 h 13588"/>
              <a:gd name="T46" fmla="*/ 1600 w 6843"/>
              <a:gd name="T47" fmla="*/ 89 h 13588"/>
              <a:gd name="T48" fmla="*/ 2039 w 6843"/>
              <a:gd name="T49" fmla="*/ 147 h 13588"/>
              <a:gd name="T50" fmla="*/ 2475 w 6843"/>
              <a:gd name="T51" fmla="*/ 219 h 13588"/>
              <a:gd name="T52" fmla="*/ 2908 w 6843"/>
              <a:gd name="T53" fmla="*/ 306 h 13588"/>
              <a:gd name="T54" fmla="*/ 3338 w 6843"/>
              <a:gd name="T55" fmla="*/ 406 h 13588"/>
              <a:gd name="T56" fmla="*/ 3766 w 6843"/>
              <a:gd name="T57" fmla="*/ 520 h 13588"/>
              <a:gd name="T58" fmla="*/ 4188 w 6843"/>
              <a:gd name="T59" fmla="*/ 648 h 13588"/>
              <a:gd name="T60" fmla="*/ 4606 w 6843"/>
              <a:gd name="T61" fmla="*/ 790 h 13588"/>
              <a:gd name="T62" fmla="*/ 5020 w 6843"/>
              <a:gd name="T63" fmla="*/ 946 h 13588"/>
              <a:gd name="T64" fmla="*/ 5430 w 6843"/>
              <a:gd name="T65" fmla="*/ 1115 h 13588"/>
              <a:gd name="T66" fmla="*/ 5833 w 6843"/>
              <a:gd name="T67" fmla="*/ 1298 h 13588"/>
              <a:gd name="T68" fmla="*/ 6231 w 6843"/>
              <a:gd name="T69" fmla="*/ 1494 h 13588"/>
              <a:gd name="T70" fmla="*/ 6624 w 6843"/>
              <a:gd name="T71" fmla="*/ 1704 h 13588"/>
              <a:gd name="T72" fmla="*/ 6839 w 6843"/>
              <a:gd name="T73" fmla="*/ 1842 h 13588"/>
              <a:gd name="T74" fmla="*/ 90 w 6843"/>
              <a:gd name="T75" fmla="*/ 13560 h 13588"/>
              <a:gd name="T76" fmla="*/ 0 w 6843"/>
              <a:gd name="T77" fmla="*/ 13536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3" h="13588">
                <a:moveTo>
                  <a:pt x="96" y="13536"/>
                </a:moveTo>
                <a:lnTo>
                  <a:pt x="7" y="13512"/>
                </a:lnTo>
                <a:lnTo>
                  <a:pt x="6751" y="1831"/>
                </a:lnTo>
                <a:lnTo>
                  <a:pt x="6769" y="1897"/>
                </a:lnTo>
                <a:lnTo>
                  <a:pt x="6576" y="1787"/>
                </a:lnTo>
                <a:lnTo>
                  <a:pt x="6382" y="1682"/>
                </a:lnTo>
                <a:lnTo>
                  <a:pt x="6187" y="1580"/>
                </a:lnTo>
                <a:lnTo>
                  <a:pt x="5990" y="1480"/>
                </a:lnTo>
                <a:lnTo>
                  <a:pt x="5792" y="1385"/>
                </a:lnTo>
                <a:lnTo>
                  <a:pt x="5592" y="1292"/>
                </a:lnTo>
                <a:lnTo>
                  <a:pt x="5391" y="1203"/>
                </a:lnTo>
                <a:lnTo>
                  <a:pt x="5188" y="1117"/>
                </a:lnTo>
                <a:lnTo>
                  <a:pt x="4985" y="1035"/>
                </a:lnTo>
                <a:lnTo>
                  <a:pt x="4780" y="956"/>
                </a:lnTo>
                <a:lnTo>
                  <a:pt x="4574" y="881"/>
                </a:lnTo>
                <a:lnTo>
                  <a:pt x="4367" y="808"/>
                </a:lnTo>
                <a:lnTo>
                  <a:pt x="4158" y="740"/>
                </a:lnTo>
                <a:lnTo>
                  <a:pt x="3949" y="674"/>
                </a:lnTo>
                <a:lnTo>
                  <a:pt x="3738" y="612"/>
                </a:lnTo>
                <a:lnTo>
                  <a:pt x="3527" y="554"/>
                </a:lnTo>
                <a:lnTo>
                  <a:pt x="3314" y="499"/>
                </a:lnTo>
                <a:lnTo>
                  <a:pt x="3102" y="447"/>
                </a:lnTo>
                <a:lnTo>
                  <a:pt x="2888" y="399"/>
                </a:lnTo>
                <a:lnTo>
                  <a:pt x="2673" y="354"/>
                </a:lnTo>
                <a:lnTo>
                  <a:pt x="2457" y="314"/>
                </a:lnTo>
                <a:lnTo>
                  <a:pt x="2241" y="276"/>
                </a:lnTo>
                <a:lnTo>
                  <a:pt x="2024" y="242"/>
                </a:lnTo>
                <a:lnTo>
                  <a:pt x="1806" y="212"/>
                </a:lnTo>
                <a:lnTo>
                  <a:pt x="1588" y="185"/>
                </a:lnTo>
                <a:lnTo>
                  <a:pt x="1369" y="161"/>
                </a:lnTo>
                <a:lnTo>
                  <a:pt x="1150" y="141"/>
                </a:lnTo>
                <a:lnTo>
                  <a:pt x="930" y="125"/>
                </a:lnTo>
                <a:lnTo>
                  <a:pt x="710" y="112"/>
                </a:lnTo>
                <a:lnTo>
                  <a:pt x="490" y="103"/>
                </a:lnTo>
                <a:lnTo>
                  <a:pt x="269" y="98"/>
                </a:lnTo>
                <a:lnTo>
                  <a:pt x="48" y="96"/>
                </a:lnTo>
                <a:lnTo>
                  <a:pt x="96" y="48"/>
                </a:lnTo>
                <a:lnTo>
                  <a:pt x="96" y="13536"/>
                </a:lnTo>
                <a:close/>
                <a:moveTo>
                  <a:pt x="0" y="48"/>
                </a:moveTo>
                <a:cubicBezTo>
                  <a:pt x="0" y="35"/>
                  <a:pt x="6" y="23"/>
                  <a:pt x="15" y="14"/>
                </a:cubicBezTo>
                <a:cubicBezTo>
                  <a:pt x="24" y="5"/>
                  <a:pt x="36" y="0"/>
                  <a:pt x="49" y="0"/>
                </a:cubicBezTo>
                <a:lnTo>
                  <a:pt x="271" y="2"/>
                </a:lnTo>
                <a:lnTo>
                  <a:pt x="494" y="8"/>
                </a:lnTo>
                <a:lnTo>
                  <a:pt x="716" y="17"/>
                </a:lnTo>
                <a:lnTo>
                  <a:pt x="938" y="29"/>
                </a:lnTo>
                <a:lnTo>
                  <a:pt x="1159" y="46"/>
                </a:lnTo>
                <a:lnTo>
                  <a:pt x="1380" y="66"/>
                </a:lnTo>
                <a:lnTo>
                  <a:pt x="1600" y="89"/>
                </a:lnTo>
                <a:lnTo>
                  <a:pt x="1820" y="116"/>
                </a:lnTo>
                <a:lnTo>
                  <a:pt x="2039" y="147"/>
                </a:lnTo>
                <a:lnTo>
                  <a:pt x="2257" y="181"/>
                </a:lnTo>
                <a:lnTo>
                  <a:pt x="2475" y="219"/>
                </a:lnTo>
                <a:lnTo>
                  <a:pt x="2692" y="260"/>
                </a:lnTo>
                <a:lnTo>
                  <a:pt x="2908" y="306"/>
                </a:lnTo>
                <a:lnTo>
                  <a:pt x="3124" y="354"/>
                </a:lnTo>
                <a:lnTo>
                  <a:pt x="3338" y="406"/>
                </a:lnTo>
                <a:lnTo>
                  <a:pt x="3553" y="461"/>
                </a:lnTo>
                <a:lnTo>
                  <a:pt x="3766" y="520"/>
                </a:lnTo>
                <a:lnTo>
                  <a:pt x="3977" y="583"/>
                </a:lnTo>
                <a:lnTo>
                  <a:pt x="4188" y="648"/>
                </a:lnTo>
                <a:lnTo>
                  <a:pt x="4398" y="718"/>
                </a:lnTo>
                <a:lnTo>
                  <a:pt x="4606" y="790"/>
                </a:lnTo>
                <a:lnTo>
                  <a:pt x="4814" y="866"/>
                </a:lnTo>
                <a:lnTo>
                  <a:pt x="5020" y="946"/>
                </a:lnTo>
                <a:lnTo>
                  <a:pt x="5226" y="1029"/>
                </a:lnTo>
                <a:lnTo>
                  <a:pt x="5430" y="1115"/>
                </a:lnTo>
                <a:lnTo>
                  <a:pt x="5632" y="1205"/>
                </a:lnTo>
                <a:lnTo>
                  <a:pt x="5833" y="1298"/>
                </a:lnTo>
                <a:lnTo>
                  <a:pt x="6033" y="1395"/>
                </a:lnTo>
                <a:lnTo>
                  <a:pt x="6231" y="1494"/>
                </a:lnTo>
                <a:lnTo>
                  <a:pt x="6428" y="1597"/>
                </a:lnTo>
                <a:lnTo>
                  <a:pt x="6624" y="1704"/>
                </a:lnTo>
                <a:lnTo>
                  <a:pt x="6817" y="1813"/>
                </a:lnTo>
                <a:cubicBezTo>
                  <a:pt x="6828" y="1820"/>
                  <a:pt x="6836" y="1830"/>
                  <a:pt x="6839" y="1842"/>
                </a:cubicBezTo>
                <a:cubicBezTo>
                  <a:pt x="6843" y="1855"/>
                  <a:pt x="6841" y="1868"/>
                  <a:pt x="6835" y="1879"/>
                </a:cubicBezTo>
                <a:lnTo>
                  <a:pt x="90" y="13560"/>
                </a:lnTo>
                <a:cubicBezTo>
                  <a:pt x="79" y="13579"/>
                  <a:pt x="57" y="13588"/>
                  <a:pt x="36" y="13583"/>
                </a:cubicBezTo>
                <a:cubicBezTo>
                  <a:pt x="15" y="13577"/>
                  <a:pt x="0" y="13558"/>
                  <a:pt x="0" y="13536"/>
                </a:cubicBezTo>
                <a:lnTo>
                  <a:pt x="0" y="48"/>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27" name="Freeform 7"/>
          <p:cNvSpPr/>
          <p:nvPr/>
        </p:nvSpPr>
        <p:spPr bwMode="auto">
          <a:xfrm>
            <a:off x="6095468" y="1936108"/>
            <a:ext cx="1492892" cy="1492892"/>
          </a:xfrm>
          <a:custGeom>
            <a:avLst/>
            <a:gdLst>
              <a:gd name="T0" fmla="*/ 0 w 5841"/>
              <a:gd name="T1" fmla="*/ 5840 h 5840"/>
              <a:gd name="T2" fmla="*/ 5841 w 5841"/>
              <a:gd name="T3" fmla="*/ 2468 h 5840"/>
              <a:gd name="T4" fmla="*/ 3373 w 5841"/>
              <a:gd name="T5" fmla="*/ 0 h 5840"/>
              <a:gd name="T6" fmla="*/ 0 w 5841"/>
              <a:gd name="T7" fmla="*/ 5840 h 5840"/>
            </a:gdLst>
            <a:ahLst/>
            <a:cxnLst>
              <a:cxn ang="0">
                <a:pos x="T0" y="T1"/>
              </a:cxn>
              <a:cxn ang="0">
                <a:pos x="T2" y="T3"/>
              </a:cxn>
              <a:cxn ang="0">
                <a:pos x="T4" y="T5"/>
              </a:cxn>
              <a:cxn ang="0">
                <a:pos x="T6" y="T7"/>
              </a:cxn>
            </a:cxnLst>
            <a:rect l="0" t="0" r="r" b="b"/>
            <a:pathLst>
              <a:path w="5841" h="5840">
                <a:moveTo>
                  <a:pt x="0" y="5840"/>
                </a:moveTo>
                <a:lnTo>
                  <a:pt x="5841" y="2468"/>
                </a:lnTo>
                <a:cubicBezTo>
                  <a:pt x="5249" y="1443"/>
                  <a:pt x="4398" y="592"/>
                  <a:pt x="3373" y="0"/>
                </a:cubicBezTo>
                <a:lnTo>
                  <a:pt x="0" y="5840"/>
                </a:lnTo>
                <a:close/>
              </a:path>
            </a:pathLst>
          </a:custGeom>
          <a:solidFill>
            <a:srgbClr val="2EA7E0"/>
          </a:solidFill>
          <a:ln w="0">
            <a:noFill/>
            <a:prstDash val="solid"/>
            <a:round/>
          </a:ln>
        </p:spPr>
        <p:txBody>
          <a:bodyPr vert="horz" wrap="square" lIns="91440" tIns="45720" rIns="91440" bIns="45720" numCol="1" anchor="t" anchorCtr="0" compatLnSpc="1"/>
          <a:lstStyle/>
          <a:p>
            <a:endParaRPr lang="zh-CN" altLang="en-US"/>
          </a:p>
        </p:txBody>
      </p:sp>
      <p:sp>
        <p:nvSpPr>
          <p:cNvPr id="28" name="Freeform 8"/>
          <p:cNvSpPr>
            <a:spLocks noEditPoints="1"/>
          </p:cNvSpPr>
          <p:nvPr/>
        </p:nvSpPr>
        <p:spPr bwMode="auto">
          <a:xfrm>
            <a:off x="6089079" y="1929719"/>
            <a:ext cx="1505670" cy="1505670"/>
          </a:xfrm>
          <a:custGeom>
            <a:avLst/>
            <a:gdLst>
              <a:gd name="T0" fmla="*/ 47 w 5892"/>
              <a:gd name="T1" fmla="*/ 5877 h 5892"/>
              <a:gd name="T2" fmla="*/ 14 w 5892"/>
              <a:gd name="T3" fmla="*/ 5845 h 5892"/>
              <a:gd name="T4" fmla="*/ 5855 w 5892"/>
              <a:gd name="T5" fmla="*/ 2473 h 5892"/>
              <a:gd name="T6" fmla="*/ 5847 w 5892"/>
              <a:gd name="T7" fmla="*/ 2506 h 5892"/>
              <a:gd name="T8" fmla="*/ 5791 w 5892"/>
              <a:gd name="T9" fmla="*/ 2410 h 5892"/>
              <a:gd name="T10" fmla="*/ 5733 w 5892"/>
              <a:gd name="T11" fmla="*/ 2316 h 5892"/>
              <a:gd name="T12" fmla="*/ 5613 w 5892"/>
              <a:gd name="T13" fmla="*/ 2130 h 5892"/>
              <a:gd name="T14" fmla="*/ 5488 w 5892"/>
              <a:gd name="T15" fmla="*/ 1949 h 5892"/>
              <a:gd name="T16" fmla="*/ 5357 w 5892"/>
              <a:gd name="T17" fmla="*/ 1773 h 5892"/>
              <a:gd name="T18" fmla="*/ 5220 w 5892"/>
              <a:gd name="T19" fmla="*/ 1601 h 5892"/>
              <a:gd name="T20" fmla="*/ 5078 w 5892"/>
              <a:gd name="T21" fmla="*/ 1433 h 5892"/>
              <a:gd name="T22" fmla="*/ 4931 w 5892"/>
              <a:gd name="T23" fmla="*/ 1271 h 5892"/>
              <a:gd name="T24" fmla="*/ 4778 w 5892"/>
              <a:gd name="T25" fmla="*/ 1113 h 5892"/>
              <a:gd name="T26" fmla="*/ 4621 w 5892"/>
              <a:gd name="T27" fmla="*/ 961 h 5892"/>
              <a:gd name="T28" fmla="*/ 4458 w 5892"/>
              <a:gd name="T29" fmla="*/ 814 h 5892"/>
              <a:gd name="T30" fmla="*/ 4291 w 5892"/>
              <a:gd name="T31" fmla="*/ 671 h 5892"/>
              <a:gd name="T32" fmla="*/ 4119 w 5892"/>
              <a:gd name="T33" fmla="*/ 535 h 5892"/>
              <a:gd name="T34" fmla="*/ 3942 w 5892"/>
              <a:gd name="T35" fmla="*/ 404 h 5892"/>
              <a:gd name="T36" fmla="*/ 3761 w 5892"/>
              <a:gd name="T37" fmla="*/ 278 h 5892"/>
              <a:gd name="T38" fmla="*/ 3576 w 5892"/>
              <a:gd name="T39" fmla="*/ 159 h 5892"/>
              <a:gd name="T40" fmla="*/ 3482 w 5892"/>
              <a:gd name="T41" fmla="*/ 101 h 5892"/>
              <a:gd name="T42" fmla="*/ 3387 w 5892"/>
              <a:gd name="T43" fmla="*/ 45 h 5892"/>
              <a:gd name="T44" fmla="*/ 3420 w 5892"/>
              <a:gd name="T45" fmla="*/ 37 h 5892"/>
              <a:gd name="T46" fmla="*/ 47 w 5892"/>
              <a:gd name="T47" fmla="*/ 5877 h 5892"/>
              <a:gd name="T48" fmla="*/ 3378 w 5892"/>
              <a:gd name="T49" fmla="*/ 13 h 5892"/>
              <a:gd name="T50" fmla="*/ 3393 w 5892"/>
              <a:gd name="T51" fmla="*/ 2 h 5892"/>
              <a:gd name="T52" fmla="*/ 3411 w 5892"/>
              <a:gd name="T53" fmla="*/ 4 h 5892"/>
              <a:gd name="T54" fmla="*/ 3507 w 5892"/>
              <a:gd name="T55" fmla="*/ 60 h 5892"/>
              <a:gd name="T56" fmla="*/ 3602 w 5892"/>
              <a:gd name="T57" fmla="*/ 119 h 5892"/>
              <a:gd name="T58" fmla="*/ 3788 w 5892"/>
              <a:gd name="T59" fmla="*/ 239 h 5892"/>
              <a:gd name="T60" fmla="*/ 3971 w 5892"/>
              <a:gd name="T61" fmla="*/ 365 h 5892"/>
              <a:gd name="T62" fmla="*/ 4149 w 5892"/>
              <a:gd name="T63" fmla="*/ 497 h 5892"/>
              <a:gd name="T64" fmla="*/ 4322 w 5892"/>
              <a:gd name="T65" fmla="*/ 635 h 5892"/>
              <a:gd name="T66" fmla="*/ 4490 w 5892"/>
              <a:gd name="T67" fmla="*/ 778 h 5892"/>
              <a:gd name="T68" fmla="*/ 4654 w 5892"/>
              <a:gd name="T69" fmla="*/ 926 h 5892"/>
              <a:gd name="T70" fmla="*/ 4813 w 5892"/>
              <a:gd name="T71" fmla="*/ 1080 h 5892"/>
              <a:gd name="T72" fmla="*/ 4967 w 5892"/>
              <a:gd name="T73" fmla="*/ 1239 h 5892"/>
              <a:gd name="T74" fmla="*/ 5115 w 5892"/>
              <a:gd name="T75" fmla="*/ 1402 h 5892"/>
              <a:gd name="T76" fmla="*/ 5258 w 5892"/>
              <a:gd name="T77" fmla="*/ 1571 h 5892"/>
              <a:gd name="T78" fmla="*/ 5395 w 5892"/>
              <a:gd name="T79" fmla="*/ 1744 h 5892"/>
              <a:gd name="T80" fmla="*/ 5527 w 5892"/>
              <a:gd name="T81" fmla="*/ 1922 h 5892"/>
              <a:gd name="T82" fmla="*/ 5654 w 5892"/>
              <a:gd name="T83" fmla="*/ 2104 h 5892"/>
              <a:gd name="T84" fmla="*/ 5774 w 5892"/>
              <a:gd name="T85" fmla="*/ 2291 h 5892"/>
              <a:gd name="T86" fmla="*/ 5832 w 5892"/>
              <a:gd name="T87" fmla="*/ 2386 h 5892"/>
              <a:gd name="T88" fmla="*/ 5888 w 5892"/>
              <a:gd name="T89" fmla="*/ 2481 h 5892"/>
              <a:gd name="T90" fmla="*/ 5891 w 5892"/>
              <a:gd name="T91" fmla="*/ 2500 h 5892"/>
              <a:gd name="T92" fmla="*/ 5879 w 5892"/>
              <a:gd name="T93" fmla="*/ 2514 h 5892"/>
              <a:gd name="T94" fmla="*/ 38 w 5892"/>
              <a:gd name="T95" fmla="*/ 5886 h 5892"/>
              <a:gd name="T96" fmla="*/ 9 w 5892"/>
              <a:gd name="T97" fmla="*/ 5882 h 5892"/>
              <a:gd name="T98" fmla="*/ 6 w 5892"/>
              <a:gd name="T99" fmla="*/ 5853 h 5892"/>
              <a:gd name="T100" fmla="*/ 3378 w 5892"/>
              <a:gd name="T101" fmla="*/ 13 h 5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92" h="5892">
                <a:moveTo>
                  <a:pt x="47" y="5877"/>
                </a:moveTo>
                <a:lnTo>
                  <a:pt x="14" y="5845"/>
                </a:lnTo>
                <a:lnTo>
                  <a:pt x="5855" y="2473"/>
                </a:lnTo>
                <a:lnTo>
                  <a:pt x="5847" y="2506"/>
                </a:lnTo>
                <a:lnTo>
                  <a:pt x="5791" y="2410"/>
                </a:lnTo>
                <a:lnTo>
                  <a:pt x="5733" y="2316"/>
                </a:lnTo>
                <a:lnTo>
                  <a:pt x="5613" y="2130"/>
                </a:lnTo>
                <a:lnTo>
                  <a:pt x="5488" y="1949"/>
                </a:lnTo>
                <a:lnTo>
                  <a:pt x="5357" y="1773"/>
                </a:lnTo>
                <a:lnTo>
                  <a:pt x="5220" y="1601"/>
                </a:lnTo>
                <a:lnTo>
                  <a:pt x="5078" y="1433"/>
                </a:lnTo>
                <a:lnTo>
                  <a:pt x="4931" y="1271"/>
                </a:lnTo>
                <a:lnTo>
                  <a:pt x="4778" y="1113"/>
                </a:lnTo>
                <a:lnTo>
                  <a:pt x="4621" y="961"/>
                </a:lnTo>
                <a:lnTo>
                  <a:pt x="4458" y="814"/>
                </a:lnTo>
                <a:lnTo>
                  <a:pt x="4291" y="671"/>
                </a:lnTo>
                <a:lnTo>
                  <a:pt x="4119" y="535"/>
                </a:lnTo>
                <a:lnTo>
                  <a:pt x="3942" y="404"/>
                </a:lnTo>
                <a:lnTo>
                  <a:pt x="3761" y="278"/>
                </a:lnTo>
                <a:lnTo>
                  <a:pt x="3576" y="159"/>
                </a:lnTo>
                <a:lnTo>
                  <a:pt x="3482" y="101"/>
                </a:lnTo>
                <a:lnTo>
                  <a:pt x="3387" y="45"/>
                </a:lnTo>
                <a:lnTo>
                  <a:pt x="3420" y="37"/>
                </a:lnTo>
                <a:lnTo>
                  <a:pt x="47" y="5877"/>
                </a:lnTo>
                <a:close/>
                <a:moveTo>
                  <a:pt x="3378" y="13"/>
                </a:moveTo>
                <a:cubicBezTo>
                  <a:pt x="3381" y="7"/>
                  <a:pt x="3386" y="3"/>
                  <a:pt x="3393" y="2"/>
                </a:cubicBezTo>
                <a:cubicBezTo>
                  <a:pt x="3399" y="0"/>
                  <a:pt x="3405" y="1"/>
                  <a:pt x="3411" y="4"/>
                </a:cubicBezTo>
                <a:lnTo>
                  <a:pt x="3507" y="60"/>
                </a:lnTo>
                <a:lnTo>
                  <a:pt x="3602" y="119"/>
                </a:lnTo>
                <a:lnTo>
                  <a:pt x="3788" y="239"/>
                </a:lnTo>
                <a:lnTo>
                  <a:pt x="3971" y="365"/>
                </a:lnTo>
                <a:lnTo>
                  <a:pt x="4149" y="497"/>
                </a:lnTo>
                <a:lnTo>
                  <a:pt x="4322" y="635"/>
                </a:lnTo>
                <a:lnTo>
                  <a:pt x="4490" y="778"/>
                </a:lnTo>
                <a:lnTo>
                  <a:pt x="4654" y="926"/>
                </a:lnTo>
                <a:lnTo>
                  <a:pt x="4813" y="1080"/>
                </a:lnTo>
                <a:lnTo>
                  <a:pt x="4967" y="1239"/>
                </a:lnTo>
                <a:lnTo>
                  <a:pt x="5115" y="1402"/>
                </a:lnTo>
                <a:lnTo>
                  <a:pt x="5258" y="1571"/>
                </a:lnTo>
                <a:lnTo>
                  <a:pt x="5395" y="1744"/>
                </a:lnTo>
                <a:lnTo>
                  <a:pt x="5527" y="1922"/>
                </a:lnTo>
                <a:lnTo>
                  <a:pt x="5654" y="2104"/>
                </a:lnTo>
                <a:lnTo>
                  <a:pt x="5774" y="2291"/>
                </a:lnTo>
                <a:lnTo>
                  <a:pt x="5832" y="2386"/>
                </a:lnTo>
                <a:lnTo>
                  <a:pt x="5888" y="2481"/>
                </a:lnTo>
                <a:cubicBezTo>
                  <a:pt x="5891" y="2487"/>
                  <a:pt x="5892" y="2493"/>
                  <a:pt x="5891" y="2500"/>
                </a:cubicBezTo>
                <a:cubicBezTo>
                  <a:pt x="5889" y="2506"/>
                  <a:pt x="5885" y="2511"/>
                  <a:pt x="5879" y="2514"/>
                </a:cubicBezTo>
                <a:lnTo>
                  <a:pt x="38" y="5886"/>
                </a:lnTo>
                <a:cubicBezTo>
                  <a:pt x="29" y="5892"/>
                  <a:pt x="17" y="5890"/>
                  <a:pt x="9" y="5882"/>
                </a:cubicBezTo>
                <a:cubicBezTo>
                  <a:pt x="2" y="5875"/>
                  <a:pt x="0" y="5863"/>
                  <a:pt x="6" y="5853"/>
                </a:cubicBezTo>
                <a:lnTo>
                  <a:pt x="3378" y="13"/>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29" name="Freeform 9"/>
          <p:cNvSpPr/>
          <p:nvPr/>
        </p:nvSpPr>
        <p:spPr bwMode="auto">
          <a:xfrm>
            <a:off x="6095468" y="2566488"/>
            <a:ext cx="1723960" cy="862512"/>
          </a:xfrm>
          <a:custGeom>
            <a:avLst/>
            <a:gdLst>
              <a:gd name="T0" fmla="*/ 0 w 6745"/>
              <a:gd name="T1" fmla="*/ 3372 h 3372"/>
              <a:gd name="T2" fmla="*/ 6745 w 6745"/>
              <a:gd name="T3" fmla="*/ 3372 h 3372"/>
              <a:gd name="T4" fmla="*/ 5841 w 6745"/>
              <a:gd name="T5" fmla="*/ 0 h 3372"/>
              <a:gd name="T6" fmla="*/ 0 w 6745"/>
              <a:gd name="T7" fmla="*/ 3372 h 3372"/>
            </a:gdLst>
            <a:ahLst/>
            <a:cxnLst>
              <a:cxn ang="0">
                <a:pos x="T0" y="T1"/>
              </a:cxn>
              <a:cxn ang="0">
                <a:pos x="T2" y="T3"/>
              </a:cxn>
              <a:cxn ang="0">
                <a:pos x="T4" y="T5"/>
              </a:cxn>
              <a:cxn ang="0">
                <a:pos x="T6" y="T7"/>
              </a:cxn>
            </a:cxnLst>
            <a:rect l="0" t="0" r="r" b="b"/>
            <a:pathLst>
              <a:path w="6745" h="3372">
                <a:moveTo>
                  <a:pt x="0" y="3372"/>
                </a:moveTo>
                <a:lnTo>
                  <a:pt x="6745" y="3372"/>
                </a:lnTo>
                <a:cubicBezTo>
                  <a:pt x="6745" y="2189"/>
                  <a:pt x="6433" y="1026"/>
                  <a:pt x="5841" y="0"/>
                </a:cubicBezTo>
                <a:lnTo>
                  <a:pt x="0" y="3372"/>
                </a:lnTo>
                <a:close/>
              </a:path>
            </a:pathLst>
          </a:custGeom>
          <a:solidFill>
            <a:srgbClr val="2EA7E0"/>
          </a:solidFill>
          <a:ln w="0">
            <a:noFill/>
            <a:prstDash val="solid"/>
            <a:round/>
          </a:ln>
        </p:spPr>
        <p:txBody>
          <a:bodyPr vert="horz" wrap="square" lIns="91440" tIns="45720" rIns="91440" bIns="45720" numCol="1" anchor="t" anchorCtr="0" compatLnSpc="1"/>
          <a:lstStyle/>
          <a:p>
            <a:endParaRPr lang="zh-CN" altLang="en-US"/>
          </a:p>
        </p:txBody>
      </p:sp>
      <p:sp>
        <p:nvSpPr>
          <p:cNvPr id="37" name="Freeform 10"/>
          <p:cNvSpPr>
            <a:spLocks noEditPoints="1"/>
          </p:cNvSpPr>
          <p:nvPr/>
        </p:nvSpPr>
        <p:spPr bwMode="auto">
          <a:xfrm>
            <a:off x="6089079" y="2561163"/>
            <a:ext cx="1736738" cy="874226"/>
          </a:xfrm>
          <a:custGeom>
            <a:avLst/>
            <a:gdLst>
              <a:gd name="T0" fmla="*/ 26 w 6795"/>
              <a:gd name="T1" fmla="*/ 3372 h 3420"/>
              <a:gd name="T2" fmla="*/ 6747 w 6795"/>
              <a:gd name="T3" fmla="*/ 3397 h 3420"/>
              <a:gd name="T4" fmla="*/ 6743 w 6795"/>
              <a:gd name="T5" fmla="*/ 3175 h 3420"/>
              <a:gd name="T6" fmla="*/ 6733 w 6795"/>
              <a:gd name="T7" fmla="*/ 2955 h 3420"/>
              <a:gd name="T8" fmla="*/ 6714 w 6795"/>
              <a:gd name="T9" fmla="*/ 2736 h 3420"/>
              <a:gd name="T10" fmla="*/ 6689 w 6795"/>
              <a:gd name="T11" fmla="*/ 2517 h 3420"/>
              <a:gd name="T12" fmla="*/ 6657 w 6795"/>
              <a:gd name="T13" fmla="*/ 2300 h 3420"/>
              <a:gd name="T14" fmla="*/ 6618 w 6795"/>
              <a:gd name="T15" fmla="*/ 2084 h 3420"/>
              <a:gd name="T16" fmla="*/ 6571 w 6795"/>
              <a:gd name="T17" fmla="*/ 1870 h 3420"/>
              <a:gd name="T18" fmla="*/ 6518 w 6795"/>
              <a:gd name="T19" fmla="*/ 1657 h 3420"/>
              <a:gd name="T20" fmla="*/ 6458 w 6795"/>
              <a:gd name="T21" fmla="*/ 1446 h 3420"/>
              <a:gd name="T22" fmla="*/ 6391 w 6795"/>
              <a:gd name="T23" fmla="*/ 1237 h 3420"/>
              <a:gd name="T24" fmla="*/ 6317 w 6795"/>
              <a:gd name="T25" fmla="*/ 1031 h 3420"/>
              <a:gd name="T26" fmla="*/ 6236 w 6795"/>
              <a:gd name="T27" fmla="*/ 826 h 3420"/>
              <a:gd name="T28" fmla="*/ 6149 w 6795"/>
              <a:gd name="T29" fmla="*/ 625 h 3420"/>
              <a:gd name="T30" fmla="*/ 6055 w 6795"/>
              <a:gd name="T31" fmla="*/ 426 h 3420"/>
              <a:gd name="T32" fmla="*/ 5954 w 6795"/>
              <a:gd name="T33" fmla="*/ 229 h 3420"/>
              <a:gd name="T34" fmla="*/ 5847 w 6795"/>
              <a:gd name="T35" fmla="*/ 36 h 3420"/>
              <a:gd name="T36" fmla="*/ 38 w 6795"/>
              <a:gd name="T37" fmla="*/ 3417 h 3420"/>
              <a:gd name="T38" fmla="*/ 5874 w 6795"/>
              <a:gd name="T39" fmla="*/ 1 h 3420"/>
              <a:gd name="T40" fmla="*/ 5943 w 6795"/>
              <a:gd name="T41" fmla="*/ 109 h 3420"/>
              <a:gd name="T42" fmla="*/ 6048 w 6795"/>
              <a:gd name="T43" fmla="*/ 306 h 3420"/>
              <a:gd name="T44" fmla="*/ 6146 w 6795"/>
              <a:gd name="T45" fmla="*/ 505 h 3420"/>
              <a:gd name="T46" fmla="*/ 6238 w 6795"/>
              <a:gd name="T47" fmla="*/ 706 h 3420"/>
              <a:gd name="T48" fmla="*/ 6322 w 6795"/>
              <a:gd name="T49" fmla="*/ 911 h 3420"/>
              <a:gd name="T50" fmla="*/ 6400 w 6795"/>
              <a:gd name="T51" fmla="*/ 1118 h 3420"/>
              <a:gd name="T52" fmla="*/ 6471 w 6795"/>
              <a:gd name="T53" fmla="*/ 1327 h 3420"/>
              <a:gd name="T54" fmla="*/ 6535 w 6795"/>
              <a:gd name="T55" fmla="*/ 1539 h 3420"/>
              <a:gd name="T56" fmla="*/ 6592 w 6795"/>
              <a:gd name="T57" fmla="*/ 1752 h 3420"/>
              <a:gd name="T58" fmla="*/ 6642 w 6795"/>
              <a:gd name="T59" fmla="*/ 1967 h 3420"/>
              <a:gd name="T60" fmla="*/ 6685 w 6795"/>
              <a:gd name="T61" fmla="*/ 2184 h 3420"/>
              <a:gd name="T62" fmla="*/ 6721 w 6795"/>
              <a:gd name="T63" fmla="*/ 2402 h 3420"/>
              <a:gd name="T64" fmla="*/ 6750 w 6795"/>
              <a:gd name="T65" fmla="*/ 2621 h 3420"/>
              <a:gd name="T66" fmla="*/ 6772 w 6795"/>
              <a:gd name="T67" fmla="*/ 2842 h 3420"/>
              <a:gd name="T68" fmla="*/ 6787 w 6795"/>
              <a:gd name="T69" fmla="*/ 3063 h 3420"/>
              <a:gd name="T70" fmla="*/ 6794 w 6795"/>
              <a:gd name="T71" fmla="*/ 3285 h 3420"/>
              <a:gd name="T72" fmla="*/ 6788 w 6795"/>
              <a:gd name="T73" fmla="*/ 3413 h 3420"/>
              <a:gd name="T74" fmla="*/ 26 w 6795"/>
              <a:gd name="T75" fmla="*/ 3420 h 3420"/>
              <a:gd name="T76" fmla="*/ 14 w 6795"/>
              <a:gd name="T77" fmla="*/ 3376 h 3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95" h="3420">
                <a:moveTo>
                  <a:pt x="38" y="3417"/>
                </a:moveTo>
                <a:lnTo>
                  <a:pt x="26" y="3372"/>
                </a:lnTo>
                <a:lnTo>
                  <a:pt x="6771" y="3372"/>
                </a:lnTo>
                <a:lnTo>
                  <a:pt x="6747" y="3397"/>
                </a:lnTo>
                <a:lnTo>
                  <a:pt x="6746" y="3286"/>
                </a:lnTo>
                <a:lnTo>
                  <a:pt x="6743" y="3175"/>
                </a:lnTo>
                <a:lnTo>
                  <a:pt x="6739" y="3065"/>
                </a:lnTo>
                <a:lnTo>
                  <a:pt x="6733" y="2955"/>
                </a:lnTo>
                <a:lnTo>
                  <a:pt x="6724" y="2845"/>
                </a:lnTo>
                <a:lnTo>
                  <a:pt x="6714" y="2736"/>
                </a:lnTo>
                <a:lnTo>
                  <a:pt x="6703" y="2626"/>
                </a:lnTo>
                <a:lnTo>
                  <a:pt x="6689" y="2517"/>
                </a:lnTo>
                <a:lnTo>
                  <a:pt x="6674" y="2409"/>
                </a:lnTo>
                <a:lnTo>
                  <a:pt x="6657" y="2300"/>
                </a:lnTo>
                <a:lnTo>
                  <a:pt x="6638" y="2192"/>
                </a:lnTo>
                <a:lnTo>
                  <a:pt x="6618" y="2084"/>
                </a:lnTo>
                <a:lnTo>
                  <a:pt x="6595" y="1977"/>
                </a:lnTo>
                <a:lnTo>
                  <a:pt x="6571" y="1870"/>
                </a:lnTo>
                <a:lnTo>
                  <a:pt x="6545" y="1763"/>
                </a:lnTo>
                <a:lnTo>
                  <a:pt x="6518" y="1657"/>
                </a:lnTo>
                <a:lnTo>
                  <a:pt x="6489" y="1551"/>
                </a:lnTo>
                <a:lnTo>
                  <a:pt x="6458" y="1446"/>
                </a:lnTo>
                <a:lnTo>
                  <a:pt x="6425" y="1342"/>
                </a:lnTo>
                <a:lnTo>
                  <a:pt x="6391" y="1237"/>
                </a:lnTo>
                <a:lnTo>
                  <a:pt x="6355" y="1134"/>
                </a:lnTo>
                <a:lnTo>
                  <a:pt x="6317" y="1031"/>
                </a:lnTo>
                <a:lnTo>
                  <a:pt x="6277" y="928"/>
                </a:lnTo>
                <a:lnTo>
                  <a:pt x="6236" y="826"/>
                </a:lnTo>
                <a:lnTo>
                  <a:pt x="6193" y="725"/>
                </a:lnTo>
                <a:lnTo>
                  <a:pt x="6149" y="625"/>
                </a:lnTo>
                <a:lnTo>
                  <a:pt x="6102" y="525"/>
                </a:lnTo>
                <a:lnTo>
                  <a:pt x="6055" y="426"/>
                </a:lnTo>
                <a:lnTo>
                  <a:pt x="6005" y="327"/>
                </a:lnTo>
                <a:lnTo>
                  <a:pt x="5954" y="229"/>
                </a:lnTo>
                <a:lnTo>
                  <a:pt x="5901" y="132"/>
                </a:lnTo>
                <a:lnTo>
                  <a:pt x="5847" y="36"/>
                </a:lnTo>
                <a:lnTo>
                  <a:pt x="5879" y="45"/>
                </a:lnTo>
                <a:lnTo>
                  <a:pt x="38" y="3417"/>
                </a:lnTo>
                <a:close/>
                <a:moveTo>
                  <a:pt x="5855" y="4"/>
                </a:moveTo>
                <a:cubicBezTo>
                  <a:pt x="5861" y="0"/>
                  <a:pt x="5868" y="0"/>
                  <a:pt x="5874" y="1"/>
                </a:cubicBezTo>
                <a:cubicBezTo>
                  <a:pt x="5880" y="3"/>
                  <a:pt x="5885" y="7"/>
                  <a:pt x="5888" y="13"/>
                </a:cubicBezTo>
                <a:lnTo>
                  <a:pt x="5943" y="109"/>
                </a:lnTo>
                <a:lnTo>
                  <a:pt x="5996" y="207"/>
                </a:lnTo>
                <a:lnTo>
                  <a:pt x="6048" y="306"/>
                </a:lnTo>
                <a:lnTo>
                  <a:pt x="6098" y="405"/>
                </a:lnTo>
                <a:lnTo>
                  <a:pt x="6146" y="505"/>
                </a:lnTo>
                <a:lnTo>
                  <a:pt x="6193" y="605"/>
                </a:lnTo>
                <a:lnTo>
                  <a:pt x="6238" y="706"/>
                </a:lnTo>
                <a:lnTo>
                  <a:pt x="6281" y="808"/>
                </a:lnTo>
                <a:lnTo>
                  <a:pt x="6322" y="911"/>
                </a:lnTo>
                <a:lnTo>
                  <a:pt x="6362" y="1014"/>
                </a:lnTo>
                <a:lnTo>
                  <a:pt x="6400" y="1118"/>
                </a:lnTo>
                <a:lnTo>
                  <a:pt x="6436" y="1222"/>
                </a:lnTo>
                <a:lnTo>
                  <a:pt x="6471" y="1327"/>
                </a:lnTo>
                <a:lnTo>
                  <a:pt x="6504" y="1433"/>
                </a:lnTo>
                <a:lnTo>
                  <a:pt x="6535" y="1539"/>
                </a:lnTo>
                <a:lnTo>
                  <a:pt x="6564" y="1645"/>
                </a:lnTo>
                <a:lnTo>
                  <a:pt x="6592" y="1752"/>
                </a:lnTo>
                <a:lnTo>
                  <a:pt x="6618" y="1859"/>
                </a:lnTo>
                <a:lnTo>
                  <a:pt x="6642" y="1967"/>
                </a:lnTo>
                <a:lnTo>
                  <a:pt x="6665" y="2075"/>
                </a:lnTo>
                <a:lnTo>
                  <a:pt x="6685" y="2184"/>
                </a:lnTo>
                <a:lnTo>
                  <a:pt x="6704" y="2293"/>
                </a:lnTo>
                <a:lnTo>
                  <a:pt x="6721" y="2402"/>
                </a:lnTo>
                <a:lnTo>
                  <a:pt x="6737" y="2512"/>
                </a:lnTo>
                <a:lnTo>
                  <a:pt x="6750" y="2621"/>
                </a:lnTo>
                <a:lnTo>
                  <a:pt x="6762" y="2731"/>
                </a:lnTo>
                <a:lnTo>
                  <a:pt x="6772" y="2842"/>
                </a:lnTo>
                <a:lnTo>
                  <a:pt x="6780" y="2952"/>
                </a:lnTo>
                <a:lnTo>
                  <a:pt x="6787" y="3063"/>
                </a:lnTo>
                <a:lnTo>
                  <a:pt x="6791" y="3174"/>
                </a:lnTo>
                <a:lnTo>
                  <a:pt x="6794" y="3285"/>
                </a:lnTo>
                <a:lnTo>
                  <a:pt x="6795" y="3396"/>
                </a:lnTo>
                <a:cubicBezTo>
                  <a:pt x="6795" y="3403"/>
                  <a:pt x="6793" y="3409"/>
                  <a:pt x="6788" y="3413"/>
                </a:cubicBezTo>
                <a:cubicBezTo>
                  <a:pt x="6784" y="3418"/>
                  <a:pt x="6777" y="3420"/>
                  <a:pt x="6771" y="3420"/>
                </a:cubicBezTo>
                <a:lnTo>
                  <a:pt x="26" y="3420"/>
                </a:lnTo>
                <a:cubicBezTo>
                  <a:pt x="16" y="3420"/>
                  <a:pt x="6" y="3413"/>
                  <a:pt x="3" y="3403"/>
                </a:cubicBezTo>
                <a:cubicBezTo>
                  <a:pt x="0" y="3392"/>
                  <a:pt x="5" y="3381"/>
                  <a:pt x="14" y="3376"/>
                </a:cubicBezTo>
                <a:lnTo>
                  <a:pt x="5855" y="4"/>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38" name="Freeform 23"/>
          <p:cNvSpPr/>
          <p:nvPr/>
        </p:nvSpPr>
        <p:spPr bwMode="auto">
          <a:xfrm>
            <a:off x="4371508" y="2566488"/>
            <a:ext cx="1723960" cy="862512"/>
          </a:xfrm>
          <a:custGeom>
            <a:avLst/>
            <a:gdLst>
              <a:gd name="T0" fmla="*/ 13488 w 13488"/>
              <a:gd name="T1" fmla="*/ 6744 h 6744"/>
              <a:gd name="T2" fmla="*/ 1807 w 13488"/>
              <a:gd name="T3" fmla="*/ 0 h 6744"/>
              <a:gd name="T4" fmla="*/ 0 w 13488"/>
              <a:gd name="T5" fmla="*/ 6744 h 6744"/>
              <a:gd name="T6" fmla="*/ 13488 w 13488"/>
              <a:gd name="T7" fmla="*/ 6744 h 6744"/>
            </a:gdLst>
            <a:ahLst/>
            <a:cxnLst>
              <a:cxn ang="0">
                <a:pos x="T0" y="T1"/>
              </a:cxn>
              <a:cxn ang="0">
                <a:pos x="T2" y="T3"/>
              </a:cxn>
              <a:cxn ang="0">
                <a:pos x="T4" y="T5"/>
              </a:cxn>
              <a:cxn ang="0">
                <a:pos x="T6" y="T7"/>
              </a:cxn>
            </a:cxnLst>
            <a:rect l="0" t="0" r="r" b="b"/>
            <a:pathLst>
              <a:path w="13488" h="6744">
                <a:moveTo>
                  <a:pt x="13488" y="6744"/>
                </a:moveTo>
                <a:lnTo>
                  <a:pt x="1807" y="0"/>
                </a:lnTo>
                <a:cubicBezTo>
                  <a:pt x="623" y="2051"/>
                  <a:pt x="0" y="4377"/>
                  <a:pt x="0" y="6744"/>
                </a:cubicBezTo>
                <a:lnTo>
                  <a:pt x="13488" y="6744"/>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39" name="Freeform 24"/>
          <p:cNvSpPr>
            <a:spLocks noEditPoints="1"/>
          </p:cNvSpPr>
          <p:nvPr/>
        </p:nvSpPr>
        <p:spPr bwMode="auto">
          <a:xfrm>
            <a:off x="4366184" y="2561163"/>
            <a:ext cx="1735673" cy="874226"/>
          </a:xfrm>
          <a:custGeom>
            <a:avLst/>
            <a:gdLst>
              <a:gd name="T0" fmla="*/ 13512 w 13588"/>
              <a:gd name="T1" fmla="*/ 6835 h 6841"/>
              <a:gd name="T2" fmla="*/ 1897 w 13588"/>
              <a:gd name="T3" fmla="*/ 73 h 6841"/>
              <a:gd name="T4" fmla="*/ 1682 w 13588"/>
              <a:gd name="T5" fmla="*/ 460 h 6841"/>
              <a:gd name="T6" fmla="*/ 1480 w 13588"/>
              <a:gd name="T7" fmla="*/ 853 h 6841"/>
              <a:gd name="T8" fmla="*/ 1292 w 13588"/>
              <a:gd name="T9" fmla="*/ 1251 h 6841"/>
              <a:gd name="T10" fmla="*/ 1117 w 13588"/>
              <a:gd name="T11" fmla="*/ 1654 h 6841"/>
              <a:gd name="T12" fmla="*/ 956 w 13588"/>
              <a:gd name="T13" fmla="*/ 2063 h 6841"/>
              <a:gd name="T14" fmla="*/ 808 w 13588"/>
              <a:gd name="T15" fmla="*/ 2476 h 6841"/>
              <a:gd name="T16" fmla="*/ 674 w 13588"/>
              <a:gd name="T17" fmla="*/ 2894 h 6841"/>
              <a:gd name="T18" fmla="*/ 554 w 13588"/>
              <a:gd name="T19" fmla="*/ 3315 h 6841"/>
              <a:gd name="T20" fmla="*/ 447 w 13588"/>
              <a:gd name="T21" fmla="*/ 3741 h 6841"/>
              <a:gd name="T22" fmla="*/ 354 w 13588"/>
              <a:gd name="T23" fmla="*/ 4170 h 6841"/>
              <a:gd name="T24" fmla="*/ 276 w 13588"/>
              <a:gd name="T25" fmla="*/ 4602 h 6841"/>
              <a:gd name="T26" fmla="*/ 212 w 13588"/>
              <a:gd name="T27" fmla="*/ 5036 h 6841"/>
              <a:gd name="T28" fmla="*/ 161 w 13588"/>
              <a:gd name="T29" fmla="*/ 5473 h 6841"/>
              <a:gd name="T30" fmla="*/ 125 w 13588"/>
              <a:gd name="T31" fmla="*/ 5912 h 6841"/>
              <a:gd name="T32" fmla="*/ 103 w 13588"/>
              <a:gd name="T33" fmla="*/ 6352 h 6841"/>
              <a:gd name="T34" fmla="*/ 96 w 13588"/>
              <a:gd name="T35" fmla="*/ 6794 h 6841"/>
              <a:gd name="T36" fmla="*/ 13536 w 13588"/>
              <a:gd name="T37" fmla="*/ 6745 h 6841"/>
              <a:gd name="T38" fmla="*/ 14 w 13588"/>
              <a:gd name="T39" fmla="*/ 6827 h 6841"/>
              <a:gd name="T40" fmla="*/ 2 w 13588"/>
              <a:gd name="T41" fmla="*/ 6570 h 6841"/>
              <a:gd name="T42" fmla="*/ 17 w 13588"/>
              <a:gd name="T43" fmla="*/ 6126 h 6841"/>
              <a:gd name="T44" fmla="*/ 46 w 13588"/>
              <a:gd name="T45" fmla="*/ 5683 h 6841"/>
              <a:gd name="T46" fmla="*/ 89 w 13588"/>
              <a:gd name="T47" fmla="*/ 5242 h 6841"/>
              <a:gd name="T48" fmla="*/ 147 w 13588"/>
              <a:gd name="T49" fmla="*/ 4804 h 6841"/>
              <a:gd name="T50" fmla="*/ 219 w 13588"/>
              <a:gd name="T51" fmla="*/ 4367 h 6841"/>
              <a:gd name="T52" fmla="*/ 306 w 13588"/>
              <a:gd name="T53" fmla="*/ 3934 h 6841"/>
              <a:gd name="T54" fmla="*/ 406 w 13588"/>
              <a:gd name="T55" fmla="*/ 3503 h 6841"/>
              <a:gd name="T56" fmla="*/ 520 w 13588"/>
              <a:gd name="T57" fmla="*/ 3077 h 6841"/>
              <a:gd name="T58" fmla="*/ 648 w 13588"/>
              <a:gd name="T59" fmla="*/ 2654 h 6841"/>
              <a:gd name="T60" fmla="*/ 790 w 13588"/>
              <a:gd name="T61" fmla="*/ 2235 h 6841"/>
              <a:gd name="T62" fmla="*/ 946 w 13588"/>
              <a:gd name="T63" fmla="*/ 1822 h 6841"/>
              <a:gd name="T64" fmla="*/ 1115 w 13588"/>
              <a:gd name="T65" fmla="*/ 1412 h 6841"/>
              <a:gd name="T66" fmla="*/ 1298 w 13588"/>
              <a:gd name="T67" fmla="*/ 1009 h 6841"/>
              <a:gd name="T68" fmla="*/ 1494 w 13588"/>
              <a:gd name="T69" fmla="*/ 611 h 6841"/>
              <a:gd name="T70" fmla="*/ 1704 w 13588"/>
              <a:gd name="T71" fmla="*/ 219 h 6841"/>
              <a:gd name="T72" fmla="*/ 1842 w 13588"/>
              <a:gd name="T73" fmla="*/ 3 h 6841"/>
              <a:gd name="T74" fmla="*/ 13560 w 13588"/>
              <a:gd name="T75" fmla="*/ 6752 h 6841"/>
              <a:gd name="T76" fmla="*/ 13536 w 13588"/>
              <a:gd name="T77" fmla="*/ 6841 h 6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88" h="6841">
                <a:moveTo>
                  <a:pt x="13536" y="6745"/>
                </a:moveTo>
                <a:lnTo>
                  <a:pt x="13512" y="6835"/>
                </a:lnTo>
                <a:lnTo>
                  <a:pt x="1831" y="91"/>
                </a:lnTo>
                <a:lnTo>
                  <a:pt x="1897" y="73"/>
                </a:lnTo>
                <a:lnTo>
                  <a:pt x="1787" y="266"/>
                </a:lnTo>
                <a:lnTo>
                  <a:pt x="1682" y="460"/>
                </a:lnTo>
                <a:lnTo>
                  <a:pt x="1580" y="656"/>
                </a:lnTo>
                <a:lnTo>
                  <a:pt x="1480" y="853"/>
                </a:lnTo>
                <a:lnTo>
                  <a:pt x="1385" y="1051"/>
                </a:lnTo>
                <a:lnTo>
                  <a:pt x="1292" y="1251"/>
                </a:lnTo>
                <a:lnTo>
                  <a:pt x="1203" y="1451"/>
                </a:lnTo>
                <a:lnTo>
                  <a:pt x="1117" y="1654"/>
                </a:lnTo>
                <a:lnTo>
                  <a:pt x="1035" y="1858"/>
                </a:lnTo>
                <a:lnTo>
                  <a:pt x="956" y="2063"/>
                </a:lnTo>
                <a:lnTo>
                  <a:pt x="881" y="2268"/>
                </a:lnTo>
                <a:lnTo>
                  <a:pt x="808" y="2476"/>
                </a:lnTo>
                <a:lnTo>
                  <a:pt x="740" y="2684"/>
                </a:lnTo>
                <a:lnTo>
                  <a:pt x="674" y="2894"/>
                </a:lnTo>
                <a:lnTo>
                  <a:pt x="612" y="3104"/>
                </a:lnTo>
                <a:lnTo>
                  <a:pt x="554" y="3315"/>
                </a:lnTo>
                <a:lnTo>
                  <a:pt x="499" y="3527"/>
                </a:lnTo>
                <a:lnTo>
                  <a:pt x="447" y="3741"/>
                </a:lnTo>
                <a:lnTo>
                  <a:pt x="399" y="3955"/>
                </a:lnTo>
                <a:lnTo>
                  <a:pt x="354" y="4170"/>
                </a:lnTo>
                <a:lnTo>
                  <a:pt x="314" y="4385"/>
                </a:lnTo>
                <a:lnTo>
                  <a:pt x="276" y="4602"/>
                </a:lnTo>
                <a:lnTo>
                  <a:pt x="242" y="4818"/>
                </a:lnTo>
                <a:lnTo>
                  <a:pt x="212" y="5036"/>
                </a:lnTo>
                <a:lnTo>
                  <a:pt x="185" y="5254"/>
                </a:lnTo>
                <a:lnTo>
                  <a:pt x="161" y="5473"/>
                </a:lnTo>
                <a:lnTo>
                  <a:pt x="141" y="5692"/>
                </a:lnTo>
                <a:lnTo>
                  <a:pt x="125" y="5912"/>
                </a:lnTo>
                <a:lnTo>
                  <a:pt x="112" y="6132"/>
                </a:lnTo>
                <a:lnTo>
                  <a:pt x="103" y="6352"/>
                </a:lnTo>
                <a:lnTo>
                  <a:pt x="98" y="6573"/>
                </a:lnTo>
                <a:lnTo>
                  <a:pt x="96" y="6794"/>
                </a:lnTo>
                <a:lnTo>
                  <a:pt x="48" y="6745"/>
                </a:lnTo>
                <a:lnTo>
                  <a:pt x="13536" y="6745"/>
                </a:lnTo>
                <a:close/>
                <a:moveTo>
                  <a:pt x="48" y="6841"/>
                </a:moveTo>
                <a:cubicBezTo>
                  <a:pt x="35" y="6841"/>
                  <a:pt x="23" y="6836"/>
                  <a:pt x="14" y="6827"/>
                </a:cubicBezTo>
                <a:cubicBezTo>
                  <a:pt x="5" y="6818"/>
                  <a:pt x="0" y="6806"/>
                  <a:pt x="0" y="6793"/>
                </a:cubicBezTo>
                <a:lnTo>
                  <a:pt x="2" y="6570"/>
                </a:lnTo>
                <a:lnTo>
                  <a:pt x="8" y="6348"/>
                </a:lnTo>
                <a:lnTo>
                  <a:pt x="17" y="6126"/>
                </a:lnTo>
                <a:lnTo>
                  <a:pt x="29" y="5904"/>
                </a:lnTo>
                <a:lnTo>
                  <a:pt x="46" y="5683"/>
                </a:lnTo>
                <a:lnTo>
                  <a:pt x="66" y="5462"/>
                </a:lnTo>
                <a:lnTo>
                  <a:pt x="89" y="5242"/>
                </a:lnTo>
                <a:lnTo>
                  <a:pt x="116" y="5023"/>
                </a:lnTo>
                <a:lnTo>
                  <a:pt x="147" y="4804"/>
                </a:lnTo>
                <a:lnTo>
                  <a:pt x="181" y="4585"/>
                </a:lnTo>
                <a:lnTo>
                  <a:pt x="219" y="4367"/>
                </a:lnTo>
                <a:lnTo>
                  <a:pt x="260" y="4150"/>
                </a:lnTo>
                <a:lnTo>
                  <a:pt x="306" y="3934"/>
                </a:lnTo>
                <a:lnTo>
                  <a:pt x="354" y="3718"/>
                </a:lnTo>
                <a:lnTo>
                  <a:pt x="406" y="3503"/>
                </a:lnTo>
                <a:lnTo>
                  <a:pt x="461" y="3290"/>
                </a:lnTo>
                <a:lnTo>
                  <a:pt x="520" y="3077"/>
                </a:lnTo>
                <a:lnTo>
                  <a:pt x="583" y="2865"/>
                </a:lnTo>
                <a:lnTo>
                  <a:pt x="648" y="2654"/>
                </a:lnTo>
                <a:lnTo>
                  <a:pt x="718" y="2444"/>
                </a:lnTo>
                <a:lnTo>
                  <a:pt x="790" y="2235"/>
                </a:lnTo>
                <a:lnTo>
                  <a:pt x="866" y="2028"/>
                </a:lnTo>
                <a:lnTo>
                  <a:pt x="946" y="1822"/>
                </a:lnTo>
                <a:lnTo>
                  <a:pt x="1029" y="1617"/>
                </a:lnTo>
                <a:lnTo>
                  <a:pt x="1115" y="1412"/>
                </a:lnTo>
                <a:lnTo>
                  <a:pt x="1205" y="1210"/>
                </a:lnTo>
                <a:lnTo>
                  <a:pt x="1298" y="1009"/>
                </a:lnTo>
                <a:lnTo>
                  <a:pt x="1395" y="809"/>
                </a:lnTo>
                <a:lnTo>
                  <a:pt x="1494" y="611"/>
                </a:lnTo>
                <a:lnTo>
                  <a:pt x="1597" y="414"/>
                </a:lnTo>
                <a:lnTo>
                  <a:pt x="1704" y="219"/>
                </a:lnTo>
                <a:lnTo>
                  <a:pt x="1813" y="26"/>
                </a:lnTo>
                <a:cubicBezTo>
                  <a:pt x="1820" y="15"/>
                  <a:pt x="1830" y="7"/>
                  <a:pt x="1842" y="3"/>
                </a:cubicBezTo>
                <a:cubicBezTo>
                  <a:pt x="1855" y="0"/>
                  <a:pt x="1868" y="2"/>
                  <a:pt x="1879" y="8"/>
                </a:cubicBezTo>
                <a:lnTo>
                  <a:pt x="13560" y="6752"/>
                </a:lnTo>
                <a:cubicBezTo>
                  <a:pt x="13579" y="6763"/>
                  <a:pt x="13588" y="6785"/>
                  <a:pt x="13583" y="6806"/>
                </a:cubicBezTo>
                <a:cubicBezTo>
                  <a:pt x="13577" y="6827"/>
                  <a:pt x="13558" y="6841"/>
                  <a:pt x="13536" y="6841"/>
                </a:cubicBezTo>
                <a:lnTo>
                  <a:pt x="48" y="6841"/>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40" name="Freeform 25"/>
          <p:cNvSpPr/>
          <p:nvPr/>
        </p:nvSpPr>
        <p:spPr bwMode="auto">
          <a:xfrm>
            <a:off x="4602576" y="1936108"/>
            <a:ext cx="1492892" cy="1492892"/>
          </a:xfrm>
          <a:custGeom>
            <a:avLst/>
            <a:gdLst>
              <a:gd name="T0" fmla="*/ 11681 w 11681"/>
              <a:gd name="T1" fmla="*/ 11681 h 11681"/>
              <a:gd name="T2" fmla="*/ 4937 w 11681"/>
              <a:gd name="T3" fmla="*/ 0 h 11681"/>
              <a:gd name="T4" fmla="*/ 0 w 11681"/>
              <a:gd name="T5" fmla="*/ 4937 h 11681"/>
              <a:gd name="T6" fmla="*/ 11681 w 11681"/>
              <a:gd name="T7" fmla="*/ 11681 h 11681"/>
            </a:gdLst>
            <a:ahLst/>
            <a:cxnLst>
              <a:cxn ang="0">
                <a:pos x="T0" y="T1"/>
              </a:cxn>
              <a:cxn ang="0">
                <a:pos x="T2" y="T3"/>
              </a:cxn>
              <a:cxn ang="0">
                <a:pos x="T4" y="T5"/>
              </a:cxn>
              <a:cxn ang="0">
                <a:pos x="T6" y="T7"/>
              </a:cxn>
            </a:cxnLst>
            <a:rect l="0" t="0" r="r" b="b"/>
            <a:pathLst>
              <a:path w="11681" h="11681">
                <a:moveTo>
                  <a:pt x="11681" y="11681"/>
                </a:moveTo>
                <a:lnTo>
                  <a:pt x="4937" y="0"/>
                </a:lnTo>
                <a:cubicBezTo>
                  <a:pt x="2886" y="1184"/>
                  <a:pt x="1184" y="2886"/>
                  <a:pt x="0" y="4937"/>
                </a:cubicBezTo>
                <a:lnTo>
                  <a:pt x="11681" y="11681"/>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41" name="Freeform 26"/>
          <p:cNvSpPr>
            <a:spLocks noEditPoints="1"/>
          </p:cNvSpPr>
          <p:nvPr/>
        </p:nvSpPr>
        <p:spPr bwMode="auto">
          <a:xfrm>
            <a:off x="4596187" y="1929719"/>
            <a:ext cx="1505670" cy="1505670"/>
          </a:xfrm>
          <a:custGeom>
            <a:avLst/>
            <a:gdLst>
              <a:gd name="T0" fmla="*/ 11755 w 11784"/>
              <a:gd name="T1" fmla="*/ 11690 h 11784"/>
              <a:gd name="T2" fmla="*/ 11690 w 11784"/>
              <a:gd name="T3" fmla="*/ 11755 h 11784"/>
              <a:gd name="T4" fmla="*/ 4946 w 11784"/>
              <a:gd name="T5" fmla="*/ 74 h 11784"/>
              <a:gd name="T6" fmla="*/ 5012 w 11784"/>
              <a:gd name="T7" fmla="*/ 91 h 11784"/>
              <a:gd name="T8" fmla="*/ 4820 w 11784"/>
              <a:gd name="T9" fmla="*/ 204 h 11784"/>
              <a:gd name="T10" fmla="*/ 4632 w 11784"/>
              <a:gd name="T11" fmla="*/ 319 h 11784"/>
              <a:gd name="T12" fmla="*/ 4261 w 11784"/>
              <a:gd name="T13" fmla="*/ 558 h 11784"/>
              <a:gd name="T14" fmla="*/ 3899 w 11784"/>
              <a:gd name="T15" fmla="*/ 809 h 11784"/>
              <a:gd name="T16" fmla="*/ 3546 w 11784"/>
              <a:gd name="T17" fmla="*/ 1071 h 11784"/>
              <a:gd name="T18" fmla="*/ 3202 w 11784"/>
              <a:gd name="T19" fmla="*/ 1344 h 11784"/>
              <a:gd name="T20" fmla="*/ 2867 w 11784"/>
              <a:gd name="T21" fmla="*/ 1629 h 11784"/>
              <a:gd name="T22" fmla="*/ 2542 w 11784"/>
              <a:gd name="T23" fmla="*/ 1923 h 11784"/>
              <a:gd name="T24" fmla="*/ 2227 w 11784"/>
              <a:gd name="T25" fmla="*/ 2228 h 11784"/>
              <a:gd name="T26" fmla="*/ 1922 w 11784"/>
              <a:gd name="T27" fmla="*/ 2543 h 11784"/>
              <a:gd name="T28" fmla="*/ 1628 w 11784"/>
              <a:gd name="T29" fmla="*/ 2868 h 11784"/>
              <a:gd name="T30" fmla="*/ 1343 w 11784"/>
              <a:gd name="T31" fmla="*/ 3203 h 11784"/>
              <a:gd name="T32" fmla="*/ 1070 w 11784"/>
              <a:gd name="T33" fmla="*/ 3547 h 11784"/>
              <a:gd name="T34" fmla="*/ 808 w 11784"/>
              <a:gd name="T35" fmla="*/ 3900 h 11784"/>
              <a:gd name="T36" fmla="*/ 557 w 11784"/>
              <a:gd name="T37" fmla="*/ 4262 h 11784"/>
              <a:gd name="T38" fmla="*/ 318 w 11784"/>
              <a:gd name="T39" fmla="*/ 4633 h 11784"/>
              <a:gd name="T40" fmla="*/ 203 w 11784"/>
              <a:gd name="T41" fmla="*/ 4821 h 11784"/>
              <a:gd name="T42" fmla="*/ 91 w 11784"/>
              <a:gd name="T43" fmla="*/ 5012 h 11784"/>
              <a:gd name="T44" fmla="*/ 74 w 11784"/>
              <a:gd name="T45" fmla="*/ 4946 h 11784"/>
              <a:gd name="T46" fmla="*/ 11755 w 11784"/>
              <a:gd name="T47" fmla="*/ 11690 h 11784"/>
              <a:gd name="T48" fmla="*/ 26 w 11784"/>
              <a:gd name="T49" fmla="*/ 5029 h 11784"/>
              <a:gd name="T50" fmla="*/ 4 w 11784"/>
              <a:gd name="T51" fmla="*/ 5000 h 11784"/>
              <a:gd name="T52" fmla="*/ 9 w 11784"/>
              <a:gd name="T53" fmla="*/ 4963 h 11784"/>
              <a:gd name="T54" fmla="*/ 122 w 11784"/>
              <a:gd name="T55" fmla="*/ 4771 h 11784"/>
              <a:gd name="T56" fmla="*/ 238 w 11784"/>
              <a:gd name="T57" fmla="*/ 4581 h 11784"/>
              <a:gd name="T58" fmla="*/ 478 w 11784"/>
              <a:gd name="T59" fmla="*/ 4208 h 11784"/>
              <a:gd name="T60" fmla="*/ 731 w 11784"/>
              <a:gd name="T61" fmla="*/ 3843 h 11784"/>
              <a:gd name="T62" fmla="*/ 995 w 11784"/>
              <a:gd name="T63" fmla="*/ 3487 h 11784"/>
              <a:gd name="T64" fmla="*/ 1270 w 11784"/>
              <a:gd name="T65" fmla="*/ 3141 h 11784"/>
              <a:gd name="T66" fmla="*/ 1556 w 11784"/>
              <a:gd name="T67" fmla="*/ 2804 h 11784"/>
              <a:gd name="T68" fmla="*/ 1853 w 11784"/>
              <a:gd name="T69" fmla="*/ 2477 h 11784"/>
              <a:gd name="T70" fmla="*/ 2160 w 11784"/>
              <a:gd name="T71" fmla="*/ 2159 h 11784"/>
              <a:gd name="T72" fmla="*/ 2478 w 11784"/>
              <a:gd name="T73" fmla="*/ 1852 h 11784"/>
              <a:gd name="T74" fmla="*/ 2805 w 11784"/>
              <a:gd name="T75" fmla="*/ 1555 h 11784"/>
              <a:gd name="T76" fmla="*/ 3142 w 11784"/>
              <a:gd name="T77" fmla="*/ 1269 h 11784"/>
              <a:gd name="T78" fmla="*/ 3489 w 11784"/>
              <a:gd name="T79" fmla="*/ 994 h 11784"/>
              <a:gd name="T80" fmla="*/ 3844 w 11784"/>
              <a:gd name="T81" fmla="*/ 730 h 11784"/>
              <a:gd name="T82" fmla="*/ 4209 w 11784"/>
              <a:gd name="T83" fmla="*/ 478 h 11784"/>
              <a:gd name="T84" fmla="*/ 4582 w 11784"/>
              <a:gd name="T85" fmla="*/ 237 h 11784"/>
              <a:gd name="T86" fmla="*/ 4772 w 11784"/>
              <a:gd name="T87" fmla="*/ 121 h 11784"/>
              <a:gd name="T88" fmla="*/ 4963 w 11784"/>
              <a:gd name="T89" fmla="*/ 9 h 11784"/>
              <a:gd name="T90" fmla="*/ 5000 w 11784"/>
              <a:gd name="T91" fmla="*/ 4 h 11784"/>
              <a:gd name="T92" fmla="*/ 5029 w 11784"/>
              <a:gd name="T93" fmla="*/ 26 h 11784"/>
              <a:gd name="T94" fmla="*/ 11773 w 11784"/>
              <a:gd name="T95" fmla="*/ 11707 h 11784"/>
              <a:gd name="T96" fmla="*/ 11765 w 11784"/>
              <a:gd name="T97" fmla="*/ 11765 h 11784"/>
              <a:gd name="T98" fmla="*/ 11707 w 11784"/>
              <a:gd name="T99" fmla="*/ 11773 h 11784"/>
              <a:gd name="T100" fmla="*/ 26 w 11784"/>
              <a:gd name="T101" fmla="*/ 5029 h 11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84" h="11784">
                <a:moveTo>
                  <a:pt x="11755" y="11690"/>
                </a:moveTo>
                <a:lnTo>
                  <a:pt x="11690" y="11755"/>
                </a:lnTo>
                <a:lnTo>
                  <a:pt x="4946" y="74"/>
                </a:lnTo>
                <a:lnTo>
                  <a:pt x="5012" y="91"/>
                </a:lnTo>
                <a:lnTo>
                  <a:pt x="4820" y="204"/>
                </a:lnTo>
                <a:lnTo>
                  <a:pt x="4632" y="319"/>
                </a:lnTo>
                <a:lnTo>
                  <a:pt x="4261" y="558"/>
                </a:lnTo>
                <a:lnTo>
                  <a:pt x="3899" y="809"/>
                </a:lnTo>
                <a:lnTo>
                  <a:pt x="3546" y="1071"/>
                </a:lnTo>
                <a:lnTo>
                  <a:pt x="3202" y="1344"/>
                </a:lnTo>
                <a:lnTo>
                  <a:pt x="2867" y="1629"/>
                </a:lnTo>
                <a:lnTo>
                  <a:pt x="2542" y="1923"/>
                </a:lnTo>
                <a:lnTo>
                  <a:pt x="2227" y="2228"/>
                </a:lnTo>
                <a:lnTo>
                  <a:pt x="1922" y="2543"/>
                </a:lnTo>
                <a:lnTo>
                  <a:pt x="1628" y="2868"/>
                </a:lnTo>
                <a:lnTo>
                  <a:pt x="1343" y="3203"/>
                </a:lnTo>
                <a:lnTo>
                  <a:pt x="1070" y="3547"/>
                </a:lnTo>
                <a:lnTo>
                  <a:pt x="808" y="3900"/>
                </a:lnTo>
                <a:lnTo>
                  <a:pt x="557" y="4262"/>
                </a:lnTo>
                <a:lnTo>
                  <a:pt x="318" y="4633"/>
                </a:lnTo>
                <a:lnTo>
                  <a:pt x="203" y="4821"/>
                </a:lnTo>
                <a:lnTo>
                  <a:pt x="91" y="5012"/>
                </a:lnTo>
                <a:lnTo>
                  <a:pt x="74" y="4946"/>
                </a:lnTo>
                <a:lnTo>
                  <a:pt x="11755" y="11690"/>
                </a:lnTo>
                <a:close/>
                <a:moveTo>
                  <a:pt x="26" y="5029"/>
                </a:moveTo>
                <a:cubicBezTo>
                  <a:pt x="15" y="5023"/>
                  <a:pt x="7" y="5012"/>
                  <a:pt x="4" y="5000"/>
                </a:cubicBezTo>
                <a:cubicBezTo>
                  <a:pt x="0" y="4987"/>
                  <a:pt x="2" y="4974"/>
                  <a:pt x="9" y="4963"/>
                </a:cubicBezTo>
                <a:lnTo>
                  <a:pt x="122" y="4771"/>
                </a:lnTo>
                <a:lnTo>
                  <a:pt x="238" y="4581"/>
                </a:lnTo>
                <a:lnTo>
                  <a:pt x="478" y="4208"/>
                </a:lnTo>
                <a:lnTo>
                  <a:pt x="731" y="3843"/>
                </a:lnTo>
                <a:lnTo>
                  <a:pt x="995" y="3487"/>
                </a:lnTo>
                <a:lnTo>
                  <a:pt x="1270" y="3141"/>
                </a:lnTo>
                <a:lnTo>
                  <a:pt x="1556" y="2804"/>
                </a:lnTo>
                <a:lnTo>
                  <a:pt x="1853" y="2477"/>
                </a:lnTo>
                <a:lnTo>
                  <a:pt x="2160" y="2159"/>
                </a:lnTo>
                <a:lnTo>
                  <a:pt x="2478" y="1852"/>
                </a:lnTo>
                <a:lnTo>
                  <a:pt x="2805" y="1555"/>
                </a:lnTo>
                <a:lnTo>
                  <a:pt x="3142" y="1269"/>
                </a:lnTo>
                <a:lnTo>
                  <a:pt x="3489" y="994"/>
                </a:lnTo>
                <a:lnTo>
                  <a:pt x="3844" y="730"/>
                </a:lnTo>
                <a:lnTo>
                  <a:pt x="4209" y="478"/>
                </a:lnTo>
                <a:lnTo>
                  <a:pt x="4582" y="237"/>
                </a:lnTo>
                <a:lnTo>
                  <a:pt x="4772" y="121"/>
                </a:lnTo>
                <a:lnTo>
                  <a:pt x="4963" y="9"/>
                </a:lnTo>
                <a:cubicBezTo>
                  <a:pt x="4974" y="2"/>
                  <a:pt x="4987" y="0"/>
                  <a:pt x="5000" y="4"/>
                </a:cubicBezTo>
                <a:cubicBezTo>
                  <a:pt x="5012" y="7"/>
                  <a:pt x="5023" y="15"/>
                  <a:pt x="5029" y="26"/>
                </a:cubicBezTo>
                <a:lnTo>
                  <a:pt x="11773" y="11707"/>
                </a:lnTo>
                <a:cubicBezTo>
                  <a:pt x="11784" y="11726"/>
                  <a:pt x="11781" y="11750"/>
                  <a:pt x="11765" y="11765"/>
                </a:cubicBezTo>
                <a:cubicBezTo>
                  <a:pt x="11750" y="11781"/>
                  <a:pt x="11726" y="11784"/>
                  <a:pt x="11707" y="11773"/>
                </a:cubicBezTo>
                <a:lnTo>
                  <a:pt x="26" y="5029"/>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42" name="Freeform 27"/>
          <p:cNvSpPr/>
          <p:nvPr/>
        </p:nvSpPr>
        <p:spPr bwMode="auto">
          <a:xfrm>
            <a:off x="5234021" y="1705040"/>
            <a:ext cx="861448" cy="1723960"/>
          </a:xfrm>
          <a:custGeom>
            <a:avLst/>
            <a:gdLst>
              <a:gd name="T0" fmla="*/ 6744 w 6744"/>
              <a:gd name="T1" fmla="*/ 13488 h 13488"/>
              <a:gd name="T2" fmla="*/ 6744 w 6744"/>
              <a:gd name="T3" fmla="*/ 0 h 13488"/>
              <a:gd name="T4" fmla="*/ 0 w 6744"/>
              <a:gd name="T5" fmla="*/ 1807 h 13488"/>
              <a:gd name="T6" fmla="*/ 6744 w 6744"/>
              <a:gd name="T7" fmla="*/ 13488 h 13488"/>
            </a:gdLst>
            <a:ahLst/>
            <a:cxnLst>
              <a:cxn ang="0">
                <a:pos x="T0" y="T1"/>
              </a:cxn>
              <a:cxn ang="0">
                <a:pos x="T2" y="T3"/>
              </a:cxn>
              <a:cxn ang="0">
                <a:pos x="T4" y="T5"/>
              </a:cxn>
              <a:cxn ang="0">
                <a:pos x="T6" y="T7"/>
              </a:cxn>
            </a:cxnLst>
            <a:rect l="0" t="0" r="r" b="b"/>
            <a:pathLst>
              <a:path w="6744" h="13488">
                <a:moveTo>
                  <a:pt x="6744" y="13488"/>
                </a:moveTo>
                <a:lnTo>
                  <a:pt x="6744" y="0"/>
                </a:lnTo>
                <a:cubicBezTo>
                  <a:pt x="4377" y="0"/>
                  <a:pt x="2051" y="623"/>
                  <a:pt x="0" y="1807"/>
                </a:cubicBezTo>
                <a:lnTo>
                  <a:pt x="6744" y="13488"/>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43" name="Freeform 28"/>
          <p:cNvSpPr>
            <a:spLocks noEditPoints="1"/>
          </p:cNvSpPr>
          <p:nvPr/>
        </p:nvSpPr>
        <p:spPr bwMode="auto">
          <a:xfrm>
            <a:off x="5227632" y="1698651"/>
            <a:ext cx="874226" cy="1736738"/>
          </a:xfrm>
          <a:custGeom>
            <a:avLst/>
            <a:gdLst>
              <a:gd name="T0" fmla="*/ 6745 w 6841"/>
              <a:gd name="T1" fmla="*/ 13536 h 13588"/>
              <a:gd name="T2" fmla="*/ 6794 w 6841"/>
              <a:gd name="T3" fmla="*/ 96 h 13588"/>
              <a:gd name="T4" fmla="*/ 6351 w 6841"/>
              <a:gd name="T5" fmla="*/ 103 h 13588"/>
              <a:gd name="T6" fmla="*/ 5911 w 6841"/>
              <a:gd name="T7" fmla="*/ 125 h 13588"/>
              <a:gd name="T8" fmla="*/ 5472 w 6841"/>
              <a:gd name="T9" fmla="*/ 161 h 13588"/>
              <a:gd name="T10" fmla="*/ 5035 w 6841"/>
              <a:gd name="T11" fmla="*/ 212 h 13588"/>
              <a:gd name="T12" fmla="*/ 4601 w 6841"/>
              <a:gd name="T13" fmla="*/ 276 h 13588"/>
              <a:gd name="T14" fmla="*/ 4169 w 6841"/>
              <a:gd name="T15" fmla="*/ 355 h 13588"/>
              <a:gd name="T16" fmla="*/ 3740 w 6841"/>
              <a:gd name="T17" fmla="*/ 447 h 13588"/>
              <a:gd name="T18" fmla="*/ 3314 w 6841"/>
              <a:gd name="T19" fmla="*/ 554 h 13588"/>
              <a:gd name="T20" fmla="*/ 2893 w 6841"/>
              <a:gd name="T21" fmla="*/ 674 h 13588"/>
              <a:gd name="T22" fmla="*/ 2475 w 6841"/>
              <a:gd name="T23" fmla="*/ 809 h 13588"/>
              <a:gd name="T24" fmla="*/ 2062 w 6841"/>
              <a:gd name="T25" fmla="*/ 956 h 13588"/>
              <a:gd name="T26" fmla="*/ 1653 w 6841"/>
              <a:gd name="T27" fmla="*/ 1117 h 13588"/>
              <a:gd name="T28" fmla="*/ 1250 w 6841"/>
              <a:gd name="T29" fmla="*/ 1292 h 13588"/>
              <a:gd name="T30" fmla="*/ 852 w 6841"/>
              <a:gd name="T31" fmla="*/ 1481 h 13588"/>
              <a:gd name="T32" fmla="*/ 459 w 6841"/>
              <a:gd name="T33" fmla="*/ 1682 h 13588"/>
              <a:gd name="T34" fmla="*/ 73 w 6841"/>
              <a:gd name="T35" fmla="*/ 1897 h 13588"/>
              <a:gd name="T36" fmla="*/ 6835 w 6841"/>
              <a:gd name="T37" fmla="*/ 13512 h 13588"/>
              <a:gd name="T38" fmla="*/ 3 w 6841"/>
              <a:gd name="T39" fmla="*/ 1842 h 13588"/>
              <a:gd name="T40" fmla="*/ 219 w 6841"/>
              <a:gd name="T41" fmla="*/ 1703 h 13588"/>
              <a:gd name="T42" fmla="*/ 612 w 6841"/>
              <a:gd name="T43" fmla="*/ 1494 h 13588"/>
              <a:gd name="T44" fmla="*/ 1010 w 6841"/>
              <a:gd name="T45" fmla="*/ 1298 h 13588"/>
              <a:gd name="T46" fmla="*/ 1413 w 6841"/>
              <a:gd name="T47" fmla="*/ 1115 h 13588"/>
              <a:gd name="T48" fmla="*/ 1823 w 6841"/>
              <a:gd name="T49" fmla="*/ 946 h 13588"/>
              <a:gd name="T50" fmla="*/ 2236 w 6841"/>
              <a:gd name="T51" fmla="*/ 790 h 13588"/>
              <a:gd name="T52" fmla="*/ 2655 w 6841"/>
              <a:gd name="T53" fmla="*/ 648 h 13588"/>
              <a:gd name="T54" fmla="*/ 3078 w 6841"/>
              <a:gd name="T55" fmla="*/ 520 h 13588"/>
              <a:gd name="T56" fmla="*/ 3504 w 6841"/>
              <a:gd name="T57" fmla="*/ 406 h 13588"/>
              <a:gd name="T58" fmla="*/ 3935 w 6841"/>
              <a:gd name="T59" fmla="*/ 305 h 13588"/>
              <a:gd name="T60" fmla="*/ 4368 w 6841"/>
              <a:gd name="T61" fmla="*/ 219 h 13588"/>
              <a:gd name="T62" fmla="*/ 4804 w 6841"/>
              <a:gd name="T63" fmla="*/ 147 h 13588"/>
              <a:gd name="T64" fmla="*/ 5243 w 6841"/>
              <a:gd name="T65" fmla="*/ 89 h 13588"/>
              <a:gd name="T66" fmla="*/ 5684 w 6841"/>
              <a:gd name="T67" fmla="*/ 46 h 13588"/>
              <a:gd name="T68" fmla="*/ 6127 w 6841"/>
              <a:gd name="T69" fmla="*/ 17 h 13588"/>
              <a:gd name="T70" fmla="*/ 6571 w 6841"/>
              <a:gd name="T71" fmla="*/ 2 h 13588"/>
              <a:gd name="T72" fmla="*/ 6827 w 6841"/>
              <a:gd name="T73" fmla="*/ 14 h 13588"/>
              <a:gd name="T74" fmla="*/ 6841 w 6841"/>
              <a:gd name="T75" fmla="*/ 13536 h 13588"/>
              <a:gd name="T76" fmla="*/ 6752 w 6841"/>
              <a:gd name="T77" fmla="*/ 13560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1" h="13588">
                <a:moveTo>
                  <a:pt x="6835" y="13512"/>
                </a:moveTo>
                <a:lnTo>
                  <a:pt x="6745" y="13536"/>
                </a:lnTo>
                <a:lnTo>
                  <a:pt x="6745" y="48"/>
                </a:lnTo>
                <a:lnTo>
                  <a:pt x="6794" y="96"/>
                </a:lnTo>
                <a:lnTo>
                  <a:pt x="6572" y="98"/>
                </a:lnTo>
                <a:lnTo>
                  <a:pt x="6351" y="103"/>
                </a:lnTo>
                <a:lnTo>
                  <a:pt x="6131" y="112"/>
                </a:lnTo>
                <a:lnTo>
                  <a:pt x="5911" y="125"/>
                </a:lnTo>
                <a:lnTo>
                  <a:pt x="5691" y="141"/>
                </a:lnTo>
                <a:lnTo>
                  <a:pt x="5472" y="161"/>
                </a:lnTo>
                <a:lnTo>
                  <a:pt x="5253" y="185"/>
                </a:lnTo>
                <a:lnTo>
                  <a:pt x="5035" y="212"/>
                </a:lnTo>
                <a:lnTo>
                  <a:pt x="4818" y="242"/>
                </a:lnTo>
                <a:lnTo>
                  <a:pt x="4601" y="276"/>
                </a:lnTo>
                <a:lnTo>
                  <a:pt x="4384" y="314"/>
                </a:lnTo>
                <a:lnTo>
                  <a:pt x="4169" y="355"/>
                </a:lnTo>
                <a:lnTo>
                  <a:pt x="3954" y="399"/>
                </a:lnTo>
                <a:lnTo>
                  <a:pt x="3740" y="447"/>
                </a:lnTo>
                <a:lnTo>
                  <a:pt x="3527" y="499"/>
                </a:lnTo>
                <a:lnTo>
                  <a:pt x="3314" y="554"/>
                </a:lnTo>
                <a:lnTo>
                  <a:pt x="3103" y="612"/>
                </a:lnTo>
                <a:lnTo>
                  <a:pt x="2893" y="674"/>
                </a:lnTo>
                <a:lnTo>
                  <a:pt x="2684" y="740"/>
                </a:lnTo>
                <a:lnTo>
                  <a:pt x="2475" y="809"/>
                </a:lnTo>
                <a:lnTo>
                  <a:pt x="2268" y="881"/>
                </a:lnTo>
                <a:lnTo>
                  <a:pt x="2062" y="956"/>
                </a:lnTo>
                <a:lnTo>
                  <a:pt x="1857" y="1035"/>
                </a:lnTo>
                <a:lnTo>
                  <a:pt x="1653" y="1117"/>
                </a:lnTo>
                <a:lnTo>
                  <a:pt x="1451" y="1203"/>
                </a:lnTo>
                <a:lnTo>
                  <a:pt x="1250" y="1292"/>
                </a:lnTo>
                <a:lnTo>
                  <a:pt x="1050" y="1385"/>
                </a:lnTo>
                <a:lnTo>
                  <a:pt x="852" y="1481"/>
                </a:lnTo>
                <a:lnTo>
                  <a:pt x="655" y="1580"/>
                </a:lnTo>
                <a:lnTo>
                  <a:pt x="459" y="1682"/>
                </a:lnTo>
                <a:lnTo>
                  <a:pt x="265" y="1788"/>
                </a:lnTo>
                <a:lnTo>
                  <a:pt x="73" y="1897"/>
                </a:lnTo>
                <a:lnTo>
                  <a:pt x="91" y="1831"/>
                </a:lnTo>
                <a:lnTo>
                  <a:pt x="6835" y="13512"/>
                </a:lnTo>
                <a:close/>
                <a:moveTo>
                  <a:pt x="8" y="1879"/>
                </a:moveTo>
                <a:cubicBezTo>
                  <a:pt x="2" y="1868"/>
                  <a:pt x="0" y="1855"/>
                  <a:pt x="3" y="1842"/>
                </a:cubicBezTo>
                <a:cubicBezTo>
                  <a:pt x="7" y="1830"/>
                  <a:pt x="15" y="1820"/>
                  <a:pt x="26" y="1813"/>
                </a:cubicBezTo>
                <a:lnTo>
                  <a:pt x="219" y="1703"/>
                </a:lnTo>
                <a:lnTo>
                  <a:pt x="415" y="1597"/>
                </a:lnTo>
                <a:lnTo>
                  <a:pt x="612" y="1494"/>
                </a:lnTo>
                <a:lnTo>
                  <a:pt x="810" y="1394"/>
                </a:lnTo>
                <a:lnTo>
                  <a:pt x="1010" y="1298"/>
                </a:lnTo>
                <a:lnTo>
                  <a:pt x="1211" y="1205"/>
                </a:lnTo>
                <a:lnTo>
                  <a:pt x="1413" y="1115"/>
                </a:lnTo>
                <a:lnTo>
                  <a:pt x="1618" y="1028"/>
                </a:lnTo>
                <a:lnTo>
                  <a:pt x="1823" y="946"/>
                </a:lnTo>
                <a:lnTo>
                  <a:pt x="2029" y="866"/>
                </a:lnTo>
                <a:lnTo>
                  <a:pt x="2236" y="790"/>
                </a:lnTo>
                <a:lnTo>
                  <a:pt x="2445" y="717"/>
                </a:lnTo>
                <a:lnTo>
                  <a:pt x="2655" y="648"/>
                </a:lnTo>
                <a:lnTo>
                  <a:pt x="2866" y="582"/>
                </a:lnTo>
                <a:lnTo>
                  <a:pt x="3078" y="520"/>
                </a:lnTo>
                <a:lnTo>
                  <a:pt x="3290" y="461"/>
                </a:lnTo>
                <a:lnTo>
                  <a:pt x="3504" y="406"/>
                </a:lnTo>
                <a:lnTo>
                  <a:pt x="3719" y="354"/>
                </a:lnTo>
                <a:lnTo>
                  <a:pt x="3935" y="305"/>
                </a:lnTo>
                <a:lnTo>
                  <a:pt x="4151" y="260"/>
                </a:lnTo>
                <a:lnTo>
                  <a:pt x="4368" y="219"/>
                </a:lnTo>
                <a:lnTo>
                  <a:pt x="4586" y="181"/>
                </a:lnTo>
                <a:lnTo>
                  <a:pt x="4804" y="147"/>
                </a:lnTo>
                <a:lnTo>
                  <a:pt x="5024" y="116"/>
                </a:lnTo>
                <a:lnTo>
                  <a:pt x="5243" y="89"/>
                </a:lnTo>
                <a:lnTo>
                  <a:pt x="5463" y="66"/>
                </a:lnTo>
                <a:lnTo>
                  <a:pt x="5684" y="46"/>
                </a:lnTo>
                <a:lnTo>
                  <a:pt x="5905" y="29"/>
                </a:lnTo>
                <a:lnTo>
                  <a:pt x="6127" y="17"/>
                </a:lnTo>
                <a:lnTo>
                  <a:pt x="6349" y="7"/>
                </a:lnTo>
                <a:lnTo>
                  <a:pt x="6571" y="2"/>
                </a:lnTo>
                <a:lnTo>
                  <a:pt x="6793" y="0"/>
                </a:lnTo>
                <a:cubicBezTo>
                  <a:pt x="6806" y="0"/>
                  <a:pt x="6818" y="5"/>
                  <a:pt x="6827" y="14"/>
                </a:cubicBezTo>
                <a:cubicBezTo>
                  <a:pt x="6836" y="23"/>
                  <a:pt x="6841" y="35"/>
                  <a:pt x="6841" y="48"/>
                </a:cubicBezTo>
                <a:lnTo>
                  <a:pt x="6841" y="13536"/>
                </a:lnTo>
                <a:cubicBezTo>
                  <a:pt x="6841" y="13558"/>
                  <a:pt x="6827" y="13577"/>
                  <a:pt x="6806" y="13583"/>
                </a:cubicBezTo>
                <a:cubicBezTo>
                  <a:pt x="6785" y="13588"/>
                  <a:pt x="6763" y="13579"/>
                  <a:pt x="6752" y="13560"/>
                </a:cubicBezTo>
                <a:lnTo>
                  <a:pt x="8" y="1879"/>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a:off x="1933096" y="2198531"/>
            <a:ext cx="5359913" cy="231446"/>
            <a:chOff x="1921221" y="1820147"/>
            <a:chExt cx="5359913" cy="231446"/>
          </a:xfrm>
        </p:grpSpPr>
        <p:sp>
          <p:nvSpPr>
            <p:cNvPr id="130" name="右箭头 8"/>
            <p:cNvSpPr/>
            <p:nvPr/>
          </p:nvSpPr>
          <p:spPr>
            <a:xfrm>
              <a:off x="1921221" y="1820147"/>
              <a:ext cx="382213" cy="2314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CN" altLang="en-US" sz="1600" kern="1200"/>
            </a:p>
          </p:txBody>
        </p:sp>
        <p:sp>
          <p:nvSpPr>
            <p:cNvPr id="124" name="右箭头 14"/>
            <p:cNvSpPr/>
            <p:nvPr/>
          </p:nvSpPr>
          <p:spPr>
            <a:xfrm>
              <a:off x="4410071" y="1820147"/>
              <a:ext cx="382213" cy="2314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CN" altLang="en-US" sz="1600" kern="1200"/>
            </a:p>
          </p:txBody>
        </p:sp>
        <p:sp>
          <p:nvSpPr>
            <p:cNvPr id="118" name="右箭头 20"/>
            <p:cNvSpPr/>
            <p:nvPr/>
          </p:nvSpPr>
          <p:spPr>
            <a:xfrm>
              <a:off x="6898921" y="1820147"/>
              <a:ext cx="382213" cy="2314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CN" altLang="en-US" sz="1600" kern="1200"/>
            </a:p>
          </p:txBody>
        </p:sp>
      </p:grpSp>
      <p:sp>
        <p:nvSpPr>
          <p:cNvPr id="45" name="矩形 44"/>
          <p:cNvSpPr/>
          <p:nvPr/>
        </p:nvSpPr>
        <p:spPr>
          <a:xfrm>
            <a:off x="3716166" y="1210583"/>
            <a:ext cx="4570482" cy="369332"/>
          </a:xfrm>
          <a:prstGeom prst="rect">
            <a:avLst/>
          </a:prstGeom>
        </p:spPr>
        <p:txBody>
          <a:bodyPr wrap="none">
            <a:spAutoFit/>
          </a:bodyPr>
          <a:lstStyle/>
          <a:p>
            <a:r>
              <a:rPr lang="zh-CN" altLang="en-US" b="1" dirty="0"/>
              <a:t>第三节　全面推进依法治国的五大法治体系</a:t>
            </a:r>
            <a:endParaRPr lang="zh-CN" altLang="en-US" b="1" dirty="0"/>
          </a:p>
        </p:txBody>
      </p:sp>
      <p:sp>
        <p:nvSpPr>
          <p:cNvPr id="2" name="圆角矩形 132"/>
          <p:cNvSpPr/>
          <p:nvPr/>
        </p:nvSpPr>
        <p:spPr>
          <a:xfrm>
            <a:off x="386372" y="2010822"/>
            <a:ext cx="1549348" cy="91029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 name="圆角矩形 4"/>
          <p:cNvSpPr/>
          <p:nvPr/>
        </p:nvSpPr>
        <p:spPr>
          <a:xfrm>
            <a:off x="386372" y="2010822"/>
            <a:ext cx="1549348" cy="6068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68580" numCol="1" spcCol="1270" anchor="t" anchorCtr="0">
            <a:noAutofit/>
          </a:bodyPr>
          <a:lstStyle/>
          <a:p>
            <a:pPr lvl="0" algn="ctr" defTabSz="800100">
              <a:lnSpc>
                <a:spcPct val="90000"/>
              </a:lnSpc>
              <a:spcBef>
                <a:spcPct val="0"/>
              </a:spcBef>
              <a:spcAft>
                <a:spcPct val="35000"/>
              </a:spcAft>
            </a:pPr>
            <a:r>
              <a:rPr lang="zh-CN" altLang="en-US" sz="1600" kern="1200" dirty="0"/>
              <a:t>完备的法律规范体系</a:t>
            </a:r>
            <a:endParaRPr lang="zh-CN" altLang="en-US" sz="1600" kern="1200" dirty="0"/>
          </a:p>
        </p:txBody>
      </p:sp>
      <p:sp>
        <p:nvSpPr>
          <p:cNvPr id="4" name="圆角矩形 130"/>
          <p:cNvSpPr/>
          <p:nvPr/>
        </p:nvSpPr>
        <p:spPr>
          <a:xfrm>
            <a:off x="584958" y="2816892"/>
            <a:ext cx="1964824" cy="323896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 name="圆角矩形 6"/>
          <p:cNvSpPr/>
          <p:nvPr/>
        </p:nvSpPr>
        <p:spPr>
          <a:xfrm>
            <a:off x="642506" y="2857045"/>
            <a:ext cx="1849728" cy="315865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28016" bIns="128016" numCol="1" spcCol="1270" anchor="t" anchorCtr="0">
            <a:noAutofit/>
          </a:bodyPr>
          <a:lstStyle/>
          <a:p>
            <a:pPr marL="171450" lvl="1" indent="-171450" algn="l" defTabSz="800100">
              <a:lnSpc>
                <a:spcPct val="130000"/>
              </a:lnSpc>
              <a:spcBef>
                <a:spcPct val="0"/>
              </a:spcBef>
              <a:buChar char="•"/>
            </a:pPr>
            <a:r>
              <a:rPr lang="zh-CN" altLang="en-US" sz="1600" dirty="0">
                <a:solidFill>
                  <a:schemeClr val="tx1">
                    <a:lumMod val="65000"/>
                    <a:lumOff val="35000"/>
                  </a:schemeClr>
                </a:solidFill>
              </a:rPr>
              <a:t>健全立法体制</a:t>
            </a:r>
            <a:endParaRPr lang="zh-CN" altLang="en-US" sz="1600" dirty="0">
              <a:solidFill>
                <a:schemeClr val="tx1">
                  <a:lumMod val="65000"/>
                  <a:lumOff val="35000"/>
                </a:schemeClr>
              </a:solidFill>
            </a:endParaRPr>
          </a:p>
          <a:p>
            <a:pPr marL="171450" lvl="1" indent="-171450" algn="l" defTabSz="800100">
              <a:lnSpc>
                <a:spcPct val="130000"/>
              </a:lnSpc>
              <a:spcBef>
                <a:spcPct val="0"/>
              </a:spcBef>
              <a:buChar char="•"/>
            </a:pPr>
            <a:r>
              <a:rPr lang="zh-CN" altLang="en-US" sz="1600" dirty="0">
                <a:solidFill>
                  <a:schemeClr val="tx1">
                    <a:lumMod val="65000"/>
                    <a:lumOff val="35000"/>
                  </a:schemeClr>
                </a:solidFill>
              </a:rPr>
              <a:t>强化立法的科学性和民主性</a:t>
            </a:r>
            <a:endParaRPr lang="zh-CN" altLang="en-US" sz="1600" dirty="0">
              <a:solidFill>
                <a:schemeClr val="tx1">
                  <a:lumMod val="65000"/>
                  <a:lumOff val="35000"/>
                </a:schemeClr>
              </a:solidFill>
            </a:endParaRPr>
          </a:p>
          <a:p>
            <a:pPr marL="171450" lvl="1" indent="-171450" algn="l" defTabSz="800100">
              <a:lnSpc>
                <a:spcPct val="130000"/>
              </a:lnSpc>
              <a:spcBef>
                <a:spcPct val="0"/>
              </a:spcBef>
              <a:buChar char="•"/>
            </a:pPr>
            <a:r>
              <a:rPr lang="zh-CN" altLang="en-US" sz="1600" dirty="0">
                <a:solidFill>
                  <a:schemeClr val="tx1">
                    <a:lumMod val="65000"/>
                    <a:lumOff val="35000"/>
                  </a:schemeClr>
                </a:solidFill>
              </a:rPr>
              <a:t>进一步加强重点领域立法</a:t>
            </a:r>
            <a:endParaRPr lang="zh-CN" altLang="en-US" sz="1600" dirty="0">
              <a:solidFill>
                <a:schemeClr val="tx1">
                  <a:lumMod val="65000"/>
                  <a:lumOff val="35000"/>
                </a:schemeClr>
              </a:solidFill>
            </a:endParaRPr>
          </a:p>
        </p:txBody>
      </p:sp>
      <p:sp>
        <p:nvSpPr>
          <p:cNvPr id="6" name="右箭头 128"/>
          <p:cNvSpPr/>
          <p:nvPr/>
        </p:nvSpPr>
        <p:spPr>
          <a:xfrm>
            <a:off x="2051846" y="2121383"/>
            <a:ext cx="497936" cy="385742"/>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 name="圆角矩形 126"/>
          <p:cNvSpPr/>
          <p:nvPr/>
        </p:nvSpPr>
        <p:spPr>
          <a:xfrm>
            <a:off x="2637722" y="2010822"/>
            <a:ext cx="1549348" cy="91029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圆角矩形 10"/>
          <p:cNvSpPr/>
          <p:nvPr/>
        </p:nvSpPr>
        <p:spPr>
          <a:xfrm>
            <a:off x="2637722" y="2010822"/>
            <a:ext cx="1549348" cy="6068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68580" numCol="1" spcCol="1270" anchor="t" anchorCtr="0">
            <a:noAutofit/>
          </a:bodyPr>
          <a:lstStyle/>
          <a:p>
            <a:pPr lvl="0" algn="ctr" defTabSz="800100">
              <a:lnSpc>
                <a:spcPct val="90000"/>
              </a:lnSpc>
              <a:spcBef>
                <a:spcPct val="0"/>
              </a:spcBef>
              <a:spcAft>
                <a:spcPct val="35000"/>
              </a:spcAft>
            </a:pPr>
            <a:r>
              <a:rPr lang="zh-CN" altLang="en-US" sz="1600" b="0" kern="1200" dirty="0"/>
              <a:t>高效的法治实施体系</a:t>
            </a:r>
            <a:endParaRPr lang="zh-CN" altLang="en-US" sz="1600" b="0" kern="1200" dirty="0"/>
          </a:p>
        </p:txBody>
      </p:sp>
      <p:sp>
        <p:nvSpPr>
          <p:cNvPr id="9" name="圆角矩形 124"/>
          <p:cNvSpPr/>
          <p:nvPr/>
        </p:nvSpPr>
        <p:spPr>
          <a:xfrm>
            <a:off x="2883808" y="2816892"/>
            <a:ext cx="1964823" cy="323896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圆角矩形 12"/>
          <p:cNvSpPr/>
          <p:nvPr/>
        </p:nvSpPr>
        <p:spPr>
          <a:xfrm>
            <a:off x="2941356" y="2857045"/>
            <a:ext cx="1849727" cy="315865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28016" bIns="128016" numCol="1" spcCol="1270" anchor="t" anchorCtr="0">
            <a:noAutofit/>
          </a:bodyPr>
          <a:lstStyle/>
          <a:p>
            <a:pPr marL="171450" lvl="1" indent="-171450" defTabSz="800100">
              <a:lnSpc>
                <a:spcPct val="130000"/>
              </a:lnSpc>
              <a:spcBef>
                <a:spcPct val="0"/>
              </a:spcBef>
              <a:spcAft>
                <a:spcPct val="15000"/>
              </a:spcAft>
              <a:buChar char="•"/>
            </a:pPr>
            <a:r>
              <a:rPr lang="zh-CN" altLang="en-US" sz="1600" dirty="0">
                <a:solidFill>
                  <a:schemeClr val="tx1">
                    <a:lumMod val="65000"/>
                    <a:lumOff val="35000"/>
                  </a:schemeClr>
                </a:solidFill>
              </a:rPr>
              <a:t>加强宪法实施</a:t>
            </a:r>
            <a:endParaRPr lang="zh-CN" altLang="en-US" sz="1600" dirty="0">
              <a:solidFill>
                <a:schemeClr val="tx1">
                  <a:lumMod val="65000"/>
                  <a:lumOff val="35000"/>
                </a:schemeClr>
              </a:solidFill>
            </a:endParaRPr>
          </a:p>
          <a:p>
            <a:pPr marL="171450" lvl="1" indent="-171450" defTabSz="800100">
              <a:lnSpc>
                <a:spcPct val="130000"/>
              </a:lnSpc>
              <a:spcBef>
                <a:spcPct val="0"/>
              </a:spcBef>
              <a:spcAft>
                <a:spcPct val="15000"/>
              </a:spcAft>
              <a:buChar char="•"/>
            </a:pPr>
            <a:r>
              <a:rPr lang="zh-CN" altLang="en-US" sz="1600" dirty="0">
                <a:solidFill>
                  <a:schemeClr val="tx1">
                    <a:lumMod val="65000"/>
                    <a:lumOff val="35000"/>
                  </a:schemeClr>
                </a:solidFill>
              </a:rPr>
              <a:t>坚持严格执法</a:t>
            </a:r>
            <a:endParaRPr lang="zh-CN" altLang="en-US" sz="1600" dirty="0">
              <a:solidFill>
                <a:schemeClr val="tx1">
                  <a:lumMod val="65000"/>
                  <a:lumOff val="35000"/>
                </a:schemeClr>
              </a:solidFill>
            </a:endParaRPr>
          </a:p>
          <a:p>
            <a:pPr marL="171450" lvl="1" indent="-171450" defTabSz="800100">
              <a:lnSpc>
                <a:spcPct val="130000"/>
              </a:lnSpc>
              <a:spcBef>
                <a:spcPct val="0"/>
              </a:spcBef>
              <a:spcAft>
                <a:spcPct val="15000"/>
              </a:spcAft>
              <a:buChar char="•"/>
            </a:pPr>
            <a:r>
              <a:rPr lang="zh-CN" altLang="en-US" sz="1600" dirty="0">
                <a:solidFill>
                  <a:schemeClr val="tx1">
                    <a:lumMod val="65000"/>
                    <a:lumOff val="35000"/>
                  </a:schemeClr>
                </a:solidFill>
              </a:rPr>
              <a:t>保证公正司法</a:t>
            </a:r>
            <a:endParaRPr lang="zh-CN" altLang="en-US" sz="1600" dirty="0">
              <a:solidFill>
                <a:schemeClr val="tx1">
                  <a:lumMod val="65000"/>
                  <a:lumOff val="35000"/>
                </a:schemeClr>
              </a:solidFill>
            </a:endParaRPr>
          </a:p>
          <a:p>
            <a:pPr marL="171450" lvl="1" indent="-171450" defTabSz="800100">
              <a:lnSpc>
                <a:spcPct val="130000"/>
              </a:lnSpc>
              <a:spcBef>
                <a:spcPct val="0"/>
              </a:spcBef>
              <a:spcAft>
                <a:spcPct val="15000"/>
              </a:spcAft>
              <a:buChar char="•"/>
            </a:pPr>
            <a:r>
              <a:rPr lang="zh-CN" altLang="en-US" sz="1600" dirty="0">
                <a:solidFill>
                  <a:schemeClr val="tx1">
                    <a:lumMod val="65000"/>
                    <a:lumOff val="35000"/>
                  </a:schemeClr>
                </a:solidFill>
              </a:rPr>
              <a:t>推进全民守法</a:t>
            </a:r>
            <a:endParaRPr lang="zh-CN" altLang="en-US" sz="1600" dirty="0">
              <a:solidFill>
                <a:schemeClr val="tx1">
                  <a:lumMod val="65000"/>
                  <a:lumOff val="35000"/>
                </a:schemeClr>
              </a:solidFill>
            </a:endParaRPr>
          </a:p>
          <a:p>
            <a:pPr marL="171450" lvl="1" indent="-171450" algn="l" defTabSz="800100">
              <a:lnSpc>
                <a:spcPct val="90000"/>
              </a:lnSpc>
              <a:spcBef>
                <a:spcPct val="0"/>
              </a:spcBef>
              <a:spcAft>
                <a:spcPct val="15000"/>
              </a:spcAft>
              <a:buChar char="•"/>
            </a:pPr>
            <a:endParaRPr lang="zh-CN" altLang="en-US" sz="1600" kern="1200" dirty="0"/>
          </a:p>
        </p:txBody>
      </p:sp>
      <p:sp>
        <p:nvSpPr>
          <p:cNvPr id="11" name="右箭头 122"/>
          <p:cNvSpPr/>
          <p:nvPr/>
        </p:nvSpPr>
        <p:spPr>
          <a:xfrm>
            <a:off x="4338821" y="2121383"/>
            <a:ext cx="497936" cy="385742"/>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 name="圆角矩形 120"/>
          <p:cNvSpPr/>
          <p:nvPr/>
        </p:nvSpPr>
        <p:spPr>
          <a:xfrm>
            <a:off x="5007823" y="2010822"/>
            <a:ext cx="1549348" cy="91029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圆角矩形 16"/>
          <p:cNvSpPr/>
          <p:nvPr/>
        </p:nvSpPr>
        <p:spPr>
          <a:xfrm>
            <a:off x="5007823" y="2010822"/>
            <a:ext cx="1549348" cy="6068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68580" numCol="1" spcCol="1270" anchor="t" anchorCtr="0">
            <a:noAutofit/>
          </a:bodyPr>
          <a:lstStyle/>
          <a:p>
            <a:pPr lvl="0" algn="ctr" defTabSz="800100">
              <a:lnSpc>
                <a:spcPct val="90000"/>
              </a:lnSpc>
              <a:spcBef>
                <a:spcPct val="0"/>
              </a:spcBef>
              <a:spcAft>
                <a:spcPct val="35000"/>
              </a:spcAft>
            </a:pPr>
            <a:r>
              <a:rPr lang="zh-CN" altLang="en-US" sz="1600" b="0" kern="1200" dirty="0"/>
              <a:t>严密的法治监督体系</a:t>
            </a:r>
            <a:endParaRPr lang="zh-CN" altLang="en-US" sz="1600" b="0" kern="1200" dirty="0"/>
          </a:p>
        </p:txBody>
      </p:sp>
      <p:sp>
        <p:nvSpPr>
          <p:cNvPr id="14" name="圆角矩形 118"/>
          <p:cNvSpPr/>
          <p:nvPr/>
        </p:nvSpPr>
        <p:spPr>
          <a:xfrm>
            <a:off x="5289534" y="2816892"/>
            <a:ext cx="1944000" cy="323896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圆角矩形 18"/>
          <p:cNvSpPr/>
          <p:nvPr/>
        </p:nvSpPr>
        <p:spPr>
          <a:xfrm>
            <a:off x="5343692" y="2857045"/>
            <a:ext cx="1820122" cy="315865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28016" bIns="128016" numCol="1" spcCol="1270" anchor="t" anchorCtr="0">
            <a:noAutofit/>
          </a:bodyPr>
          <a:lstStyle/>
          <a:p>
            <a:pPr marL="171450" lvl="1" indent="-171450" defTabSz="800100">
              <a:lnSpc>
                <a:spcPct val="130000"/>
              </a:lnSpc>
              <a:spcBef>
                <a:spcPct val="0"/>
              </a:spcBef>
              <a:spcAft>
                <a:spcPct val="15000"/>
              </a:spcAft>
              <a:buChar char="•"/>
            </a:pPr>
            <a:r>
              <a:rPr lang="zh-CN" altLang="en-US" sz="1600" dirty="0">
                <a:solidFill>
                  <a:schemeClr val="tx1">
                    <a:lumMod val="65000"/>
                    <a:lumOff val="35000"/>
                  </a:schemeClr>
                </a:solidFill>
              </a:rPr>
              <a:t>强化对行政权力的制约和监督</a:t>
            </a:r>
            <a:endParaRPr lang="zh-CN" altLang="en-US" sz="1600" dirty="0">
              <a:solidFill>
                <a:schemeClr val="tx1">
                  <a:lumMod val="65000"/>
                  <a:lumOff val="35000"/>
                </a:schemeClr>
              </a:solidFill>
            </a:endParaRPr>
          </a:p>
          <a:p>
            <a:pPr marL="171450" lvl="1" indent="-171450" defTabSz="800100">
              <a:lnSpc>
                <a:spcPct val="130000"/>
              </a:lnSpc>
              <a:spcBef>
                <a:spcPct val="0"/>
              </a:spcBef>
              <a:spcAft>
                <a:spcPct val="15000"/>
              </a:spcAft>
              <a:buChar char="•"/>
            </a:pPr>
            <a:r>
              <a:rPr lang="zh-CN" altLang="en-US" sz="1600" dirty="0">
                <a:solidFill>
                  <a:schemeClr val="tx1">
                    <a:lumMod val="65000"/>
                    <a:lumOff val="35000"/>
                  </a:schemeClr>
                </a:solidFill>
              </a:rPr>
              <a:t>加强对司法活动的监督</a:t>
            </a:r>
            <a:endParaRPr lang="zh-CN" altLang="en-US" sz="1600" dirty="0">
              <a:solidFill>
                <a:schemeClr val="tx1">
                  <a:lumMod val="65000"/>
                  <a:lumOff val="35000"/>
                </a:schemeClr>
              </a:solidFill>
            </a:endParaRPr>
          </a:p>
        </p:txBody>
      </p:sp>
      <p:sp>
        <p:nvSpPr>
          <p:cNvPr id="16" name="右箭头 116"/>
          <p:cNvSpPr/>
          <p:nvPr/>
        </p:nvSpPr>
        <p:spPr>
          <a:xfrm>
            <a:off x="6697046" y="2121383"/>
            <a:ext cx="497936" cy="385742"/>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7" name="圆角矩形 114"/>
          <p:cNvSpPr/>
          <p:nvPr/>
        </p:nvSpPr>
        <p:spPr>
          <a:xfrm>
            <a:off x="7354173" y="2010822"/>
            <a:ext cx="1549348" cy="91029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圆角矩形 22"/>
          <p:cNvSpPr/>
          <p:nvPr/>
        </p:nvSpPr>
        <p:spPr>
          <a:xfrm>
            <a:off x="7354173" y="2010822"/>
            <a:ext cx="1549348" cy="6068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68580" numCol="1" spcCol="1270" anchor="t" anchorCtr="0">
            <a:noAutofit/>
          </a:bodyPr>
          <a:lstStyle/>
          <a:p>
            <a:pPr lvl="0" algn="ctr" defTabSz="800100">
              <a:lnSpc>
                <a:spcPct val="90000"/>
              </a:lnSpc>
              <a:spcBef>
                <a:spcPct val="0"/>
              </a:spcBef>
              <a:spcAft>
                <a:spcPct val="35000"/>
              </a:spcAft>
            </a:pPr>
            <a:r>
              <a:rPr lang="zh-CN" altLang="en-US" sz="1600" b="0" kern="1200" dirty="0"/>
              <a:t>有力的法治保障体系</a:t>
            </a:r>
            <a:endParaRPr lang="zh-CN" altLang="en-US" sz="1600" b="0" kern="1200" dirty="0"/>
          </a:p>
        </p:txBody>
      </p:sp>
      <p:sp>
        <p:nvSpPr>
          <p:cNvPr id="19" name="圆角矩形 112"/>
          <p:cNvSpPr/>
          <p:nvPr/>
        </p:nvSpPr>
        <p:spPr>
          <a:xfrm>
            <a:off x="7600206" y="2816892"/>
            <a:ext cx="1944000" cy="323896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圆角矩形 24"/>
          <p:cNvSpPr/>
          <p:nvPr/>
        </p:nvSpPr>
        <p:spPr>
          <a:xfrm>
            <a:off x="7690713" y="2857045"/>
            <a:ext cx="1762342" cy="315865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28016" bIns="128016" numCol="1" spcCol="1270" anchor="t" anchorCtr="0">
            <a:noAutofit/>
          </a:bodyPr>
          <a:lstStyle/>
          <a:p>
            <a:pPr marL="171450" lvl="1" indent="-171450" defTabSz="800100">
              <a:lnSpc>
                <a:spcPct val="130000"/>
              </a:lnSpc>
              <a:spcBef>
                <a:spcPct val="0"/>
              </a:spcBef>
              <a:spcAft>
                <a:spcPct val="15000"/>
              </a:spcAft>
              <a:buChar char="•"/>
            </a:pPr>
            <a:r>
              <a:rPr lang="zh-CN" altLang="en-US" sz="1600" dirty="0">
                <a:solidFill>
                  <a:schemeClr val="tx1">
                    <a:lumMod val="65000"/>
                    <a:lumOff val="35000"/>
                  </a:schemeClr>
                </a:solidFill>
              </a:rPr>
              <a:t>制度保障</a:t>
            </a:r>
            <a:endParaRPr lang="zh-CN" altLang="en-US" sz="1600" dirty="0">
              <a:solidFill>
                <a:schemeClr val="tx1">
                  <a:lumMod val="65000"/>
                  <a:lumOff val="35000"/>
                </a:schemeClr>
              </a:solidFill>
            </a:endParaRPr>
          </a:p>
          <a:p>
            <a:pPr marL="171450" lvl="1" indent="-171450" defTabSz="800100">
              <a:lnSpc>
                <a:spcPct val="130000"/>
              </a:lnSpc>
              <a:spcBef>
                <a:spcPct val="0"/>
              </a:spcBef>
              <a:spcAft>
                <a:spcPct val="15000"/>
              </a:spcAft>
              <a:buChar char="•"/>
            </a:pPr>
            <a:r>
              <a:rPr lang="zh-CN" altLang="en-US" sz="1600" dirty="0">
                <a:solidFill>
                  <a:schemeClr val="tx1">
                    <a:lumMod val="65000"/>
                    <a:lumOff val="35000"/>
                  </a:schemeClr>
                </a:solidFill>
              </a:rPr>
              <a:t>组织和人才保障</a:t>
            </a:r>
            <a:endParaRPr lang="zh-CN" altLang="en-US" sz="1600" dirty="0">
              <a:solidFill>
                <a:schemeClr val="tx1">
                  <a:lumMod val="65000"/>
                  <a:lumOff val="35000"/>
                </a:schemeClr>
              </a:solidFill>
            </a:endParaRPr>
          </a:p>
          <a:p>
            <a:pPr marL="171450" lvl="1" indent="-171450" defTabSz="800100">
              <a:lnSpc>
                <a:spcPct val="130000"/>
              </a:lnSpc>
              <a:spcBef>
                <a:spcPct val="0"/>
              </a:spcBef>
              <a:spcAft>
                <a:spcPct val="15000"/>
              </a:spcAft>
              <a:buChar char="•"/>
            </a:pPr>
            <a:r>
              <a:rPr lang="zh-CN" altLang="en-US" sz="1600" dirty="0">
                <a:solidFill>
                  <a:schemeClr val="tx1">
                    <a:lumMod val="65000"/>
                    <a:lumOff val="35000"/>
                  </a:schemeClr>
                </a:solidFill>
              </a:rPr>
              <a:t>物质与技术保障</a:t>
            </a:r>
            <a:endParaRPr lang="zh-CN" altLang="en-US" sz="1600" dirty="0">
              <a:solidFill>
                <a:schemeClr val="tx1">
                  <a:lumMod val="65000"/>
                  <a:lumOff val="35000"/>
                </a:schemeClr>
              </a:solidFill>
            </a:endParaRPr>
          </a:p>
        </p:txBody>
      </p:sp>
      <p:sp>
        <p:nvSpPr>
          <p:cNvPr id="21" name="右箭头 110"/>
          <p:cNvSpPr/>
          <p:nvPr/>
        </p:nvSpPr>
        <p:spPr>
          <a:xfrm>
            <a:off x="9031522" y="2121383"/>
            <a:ext cx="497936" cy="385742"/>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2" name="右箭头 26"/>
          <p:cNvSpPr/>
          <p:nvPr/>
        </p:nvSpPr>
        <p:spPr>
          <a:xfrm>
            <a:off x="9031522" y="2198531"/>
            <a:ext cx="382213" cy="2314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CN" altLang="en-US" sz="1600" kern="1200"/>
          </a:p>
        </p:txBody>
      </p:sp>
      <p:sp>
        <p:nvSpPr>
          <p:cNvPr id="23" name="圆角矩形 108"/>
          <p:cNvSpPr/>
          <p:nvPr/>
        </p:nvSpPr>
        <p:spPr>
          <a:xfrm>
            <a:off x="9676774" y="2010822"/>
            <a:ext cx="1549348" cy="91029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圆角矩形 28"/>
          <p:cNvSpPr/>
          <p:nvPr/>
        </p:nvSpPr>
        <p:spPr>
          <a:xfrm>
            <a:off x="9676774" y="2010822"/>
            <a:ext cx="1549348" cy="6068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68580" numCol="1" spcCol="1270" anchor="t" anchorCtr="0">
            <a:noAutofit/>
          </a:bodyPr>
          <a:lstStyle/>
          <a:p>
            <a:pPr lvl="0" algn="ctr" defTabSz="800100">
              <a:lnSpc>
                <a:spcPct val="90000"/>
              </a:lnSpc>
              <a:spcBef>
                <a:spcPct val="0"/>
              </a:spcBef>
              <a:spcAft>
                <a:spcPct val="35000"/>
              </a:spcAft>
            </a:pPr>
            <a:r>
              <a:rPr lang="zh-CN" altLang="en-US" sz="1600" b="0" kern="1200" dirty="0"/>
              <a:t>完善的党内法规体系</a:t>
            </a:r>
            <a:endParaRPr lang="zh-CN" altLang="en-US" sz="1600" b="0" kern="1200" dirty="0"/>
          </a:p>
        </p:txBody>
      </p:sp>
      <p:sp>
        <p:nvSpPr>
          <p:cNvPr id="25" name="圆角矩形 106"/>
          <p:cNvSpPr/>
          <p:nvPr/>
        </p:nvSpPr>
        <p:spPr>
          <a:xfrm>
            <a:off x="9898192" y="2816892"/>
            <a:ext cx="1944000" cy="323896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圆角矩形 30"/>
          <p:cNvSpPr/>
          <p:nvPr/>
        </p:nvSpPr>
        <p:spPr>
          <a:xfrm>
            <a:off x="9927162" y="2862017"/>
            <a:ext cx="1944000" cy="31487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99568" rIns="99568" bIns="99568" numCol="1" spcCol="1270" anchor="t" anchorCtr="0">
            <a:noAutofit/>
          </a:bodyPr>
          <a:lstStyle/>
          <a:p>
            <a:pPr marL="114300" lvl="1" indent="-114300" algn="l" defTabSz="622300">
              <a:spcBef>
                <a:spcPct val="0"/>
              </a:spcBef>
              <a:spcAft>
                <a:spcPts val="0"/>
              </a:spcAft>
              <a:buChar char="•"/>
            </a:pPr>
            <a:r>
              <a:rPr lang="zh-CN" altLang="en-US" sz="1600" dirty="0">
                <a:solidFill>
                  <a:schemeClr val="tx1">
                    <a:lumMod val="65000"/>
                    <a:lumOff val="35000"/>
                  </a:schemeClr>
                </a:solidFill>
              </a:rPr>
              <a:t>完善以党章为根本、民主集中制为核心的党内法规制度</a:t>
            </a:r>
            <a:endParaRPr lang="zh-CN" altLang="en-US" sz="1600" dirty="0">
              <a:solidFill>
                <a:schemeClr val="tx1">
                  <a:lumMod val="65000"/>
                  <a:lumOff val="35000"/>
                </a:schemeClr>
              </a:solidFill>
            </a:endParaRPr>
          </a:p>
          <a:p>
            <a:pPr marL="114300" lvl="1" indent="-114300" algn="l" defTabSz="622300">
              <a:spcBef>
                <a:spcPct val="0"/>
              </a:spcBef>
              <a:spcAft>
                <a:spcPts val="0"/>
              </a:spcAft>
              <a:buChar char="•"/>
            </a:pPr>
            <a:r>
              <a:rPr lang="zh-CN" altLang="en-US" sz="1600" dirty="0">
                <a:solidFill>
                  <a:schemeClr val="tx1">
                    <a:lumMod val="65000"/>
                    <a:lumOff val="35000"/>
                  </a:schemeClr>
                </a:solidFill>
              </a:rPr>
              <a:t>推进党内法规同国家法律的衔接和协调</a:t>
            </a:r>
            <a:endParaRPr lang="zh-CN" altLang="en-US" sz="1600" dirty="0">
              <a:solidFill>
                <a:schemeClr val="tx1">
                  <a:lumMod val="65000"/>
                  <a:lumOff val="35000"/>
                </a:schemeClr>
              </a:solidFill>
            </a:endParaRPr>
          </a:p>
          <a:p>
            <a:pPr marL="114300" lvl="1" indent="-114300" algn="l" defTabSz="622300">
              <a:spcBef>
                <a:spcPct val="0"/>
              </a:spcBef>
              <a:spcAft>
                <a:spcPts val="0"/>
              </a:spcAft>
              <a:buChar char="•"/>
            </a:pPr>
            <a:r>
              <a:rPr lang="zh-CN" altLang="en-US" sz="1600" dirty="0">
                <a:solidFill>
                  <a:schemeClr val="tx1">
                    <a:lumMod val="65000"/>
                    <a:lumOff val="35000"/>
                  </a:schemeClr>
                </a:solidFill>
              </a:rPr>
              <a:t>党的各级组织和党员干部要自觉遵守党的纪律和国家法律</a:t>
            </a:r>
            <a:endParaRPr lang="zh-CN" altLang="en-US" sz="1600" dirty="0">
              <a:solidFill>
                <a:schemeClr val="tx1">
                  <a:lumMod val="65000"/>
                  <a:lumOff val="35000"/>
                </a:scheme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929615" y="1495220"/>
            <a:ext cx="5461660" cy="5820183"/>
          </a:xfrm>
          <a:prstGeom prst="rect">
            <a:avLst/>
          </a:prstGeom>
        </p:spPr>
        <p:txBody>
          <a:bodyPr wrap="square">
            <a:spAutoFit/>
          </a:bodyPr>
          <a:lstStyle/>
          <a:p>
            <a:pPr>
              <a:lnSpc>
                <a:spcPct val="150000"/>
              </a:lnSpc>
            </a:pPr>
            <a:r>
              <a:rPr lang="zh-CN" altLang="en-US" b="1" dirty="0"/>
              <a:t>一、旅行社的经营范围和经营原则</a:t>
            </a:r>
            <a:endParaRPr lang="en-US" altLang="zh-CN" b="1" dirty="0"/>
          </a:p>
          <a:p>
            <a:pPr marL="342900" indent="-342900">
              <a:lnSpc>
                <a:spcPct val="150000"/>
              </a:lnSpc>
              <a:buAutoNum type="arabicPeriod"/>
            </a:pPr>
            <a:r>
              <a:rPr lang="zh-CN" altLang="en-US" b="1" dirty="0"/>
              <a:t>旅行社的经营范围</a:t>
            </a:r>
            <a:endParaRPr lang="en-US" altLang="zh-CN" b="1" dirty="0"/>
          </a:p>
          <a:p>
            <a:pPr marL="342900" indent="-342900">
              <a:lnSpc>
                <a:spcPct val="150000"/>
              </a:lnSpc>
            </a:pPr>
            <a:r>
              <a:rPr lang="en-US" altLang="zh-CN" sz="1600" dirty="0"/>
              <a:t>《</a:t>
            </a:r>
            <a:r>
              <a:rPr lang="zh-CN" altLang="en-US" sz="1600" dirty="0"/>
              <a:t>旅游法</a:t>
            </a:r>
            <a:r>
              <a:rPr lang="en-US" altLang="zh-CN" sz="1600" dirty="0"/>
              <a:t>》</a:t>
            </a:r>
            <a:r>
              <a:rPr lang="zh-CN" altLang="en-US" sz="1600" dirty="0"/>
              <a:t>第 </a:t>
            </a:r>
            <a:r>
              <a:rPr lang="en-US" altLang="zh-CN" sz="1600" dirty="0"/>
              <a:t>29 </a:t>
            </a:r>
            <a:r>
              <a:rPr lang="zh-CN" altLang="en-US" sz="1600" dirty="0"/>
              <a:t>条规定，旅行社可以经营下列业务：</a:t>
            </a:r>
            <a:endParaRPr lang="en-US" altLang="zh-CN" sz="1600" dirty="0"/>
          </a:p>
          <a:p>
            <a:pPr marL="342900" indent="-342900">
              <a:lnSpc>
                <a:spcPct val="150000"/>
              </a:lnSpc>
            </a:pPr>
            <a:r>
              <a:rPr lang="zh-CN" altLang="en-US" sz="1600" dirty="0"/>
              <a:t>①境内旅游；</a:t>
            </a:r>
            <a:endParaRPr lang="en-US" altLang="zh-CN" sz="1600" dirty="0"/>
          </a:p>
          <a:p>
            <a:pPr marL="342900" indent="-342900">
              <a:lnSpc>
                <a:spcPct val="150000"/>
              </a:lnSpc>
            </a:pPr>
            <a:r>
              <a:rPr lang="zh-CN" altLang="en-US" sz="1600" dirty="0"/>
              <a:t>②出境旅游；</a:t>
            </a:r>
            <a:endParaRPr lang="en-US" altLang="zh-CN" sz="1600" dirty="0"/>
          </a:p>
          <a:p>
            <a:pPr marL="342900" indent="-342900">
              <a:lnSpc>
                <a:spcPct val="150000"/>
              </a:lnSpc>
            </a:pPr>
            <a:r>
              <a:rPr lang="zh-CN" altLang="en-US" sz="1600" dirty="0"/>
              <a:t>③边境旅游；</a:t>
            </a:r>
            <a:endParaRPr lang="en-US" altLang="zh-CN" sz="1600" dirty="0"/>
          </a:p>
          <a:p>
            <a:pPr marL="342900" indent="-342900">
              <a:lnSpc>
                <a:spcPct val="150000"/>
              </a:lnSpc>
            </a:pPr>
            <a:r>
              <a:rPr lang="zh-CN" altLang="en-US" sz="1600" dirty="0"/>
              <a:t>④入境旅游；</a:t>
            </a:r>
            <a:endParaRPr lang="en-US" altLang="zh-CN" sz="1600" dirty="0"/>
          </a:p>
          <a:p>
            <a:pPr marL="342900" indent="-342900">
              <a:lnSpc>
                <a:spcPct val="150000"/>
              </a:lnSpc>
            </a:pPr>
            <a:r>
              <a:rPr lang="zh-CN" altLang="en-US" sz="1600" dirty="0"/>
              <a:t>⑤其他旅游业务。</a:t>
            </a:r>
            <a:endParaRPr lang="en-US" altLang="zh-CN" sz="1600" dirty="0"/>
          </a:p>
          <a:p>
            <a:pPr marL="342900" indent="-342900">
              <a:lnSpc>
                <a:spcPct val="150000"/>
              </a:lnSpc>
            </a:pPr>
            <a:r>
              <a:rPr lang="en-US" altLang="zh-CN" b="1" dirty="0"/>
              <a:t>2. </a:t>
            </a:r>
            <a:r>
              <a:rPr lang="zh-CN" altLang="en-US" b="1" dirty="0"/>
              <a:t>旅行社的经营原则</a:t>
            </a:r>
            <a:endParaRPr lang="en-US" altLang="zh-CN" b="1" dirty="0"/>
          </a:p>
          <a:p>
            <a:pPr marL="342900" indent="-342900">
              <a:lnSpc>
                <a:spcPct val="150000"/>
              </a:lnSpc>
            </a:pPr>
            <a:r>
              <a:rPr lang="zh-CN" altLang="en-US" sz="1600" dirty="0"/>
              <a:t>（</a:t>
            </a:r>
            <a:r>
              <a:rPr lang="en-US" altLang="zh-CN" sz="1600" dirty="0"/>
              <a:t>1</a:t>
            </a:r>
            <a:r>
              <a:rPr lang="zh-CN" altLang="en-US" sz="1600" dirty="0"/>
              <a:t>）自愿原则</a:t>
            </a:r>
            <a:endParaRPr lang="en-US" altLang="zh-CN" sz="1600" dirty="0"/>
          </a:p>
          <a:p>
            <a:pPr marL="342900" indent="-342900">
              <a:lnSpc>
                <a:spcPct val="150000"/>
              </a:lnSpc>
            </a:pPr>
            <a:r>
              <a:rPr lang="zh-CN" altLang="en-US" sz="1600" dirty="0"/>
              <a:t>（</a:t>
            </a:r>
            <a:r>
              <a:rPr lang="en-US" altLang="zh-CN" sz="1600" dirty="0"/>
              <a:t>2</a:t>
            </a:r>
            <a:r>
              <a:rPr lang="zh-CN" altLang="en-US" sz="1600" dirty="0"/>
              <a:t>）平等原则</a:t>
            </a:r>
            <a:endParaRPr lang="en-US" altLang="zh-CN" sz="1600" dirty="0"/>
          </a:p>
          <a:p>
            <a:pPr marL="342900" indent="-342900">
              <a:lnSpc>
                <a:spcPct val="150000"/>
              </a:lnSpc>
            </a:pPr>
            <a:r>
              <a:rPr lang="zh-CN" altLang="en-US" sz="1600" dirty="0"/>
              <a:t>（</a:t>
            </a:r>
            <a:r>
              <a:rPr lang="en-US" altLang="zh-CN" sz="1600" dirty="0"/>
              <a:t>3</a:t>
            </a:r>
            <a:r>
              <a:rPr lang="zh-CN" altLang="en-US" sz="1600" dirty="0"/>
              <a:t>）公平原则</a:t>
            </a:r>
            <a:endParaRPr lang="en-US" altLang="zh-CN" sz="1600" dirty="0"/>
          </a:p>
          <a:p>
            <a:pPr marL="342900" indent="-342900">
              <a:lnSpc>
                <a:spcPct val="150000"/>
              </a:lnSpc>
            </a:pPr>
            <a:r>
              <a:rPr lang="zh-CN" altLang="en-US" sz="1600" dirty="0"/>
              <a:t>（</a:t>
            </a:r>
            <a:r>
              <a:rPr lang="en-US" altLang="zh-CN" sz="1600" dirty="0"/>
              <a:t>4</a:t>
            </a:r>
            <a:r>
              <a:rPr lang="zh-CN" altLang="en-US" sz="1600" dirty="0"/>
              <a:t>）诚信原则</a:t>
            </a:r>
            <a:endParaRPr lang="en-US" altLang="zh-CN" sz="1600" dirty="0"/>
          </a:p>
          <a:p>
            <a:pPr marL="342900" indent="-342900">
              <a:lnSpc>
                <a:spcPct val="150000"/>
              </a:lnSpc>
            </a:pPr>
            <a:endParaRPr lang="en-US" altLang="zh-CN" dirty="0"/>
          </a:p>
          <a:p>
            <a:pPr>
              <a:lnSpc>
                <a:spcPct val="150000"/>
              </a:lnSpc>
            </a:pPr>
            <a:endParaRPr lang="en-US" altLang="zh-CN" dirty="0"/>
          </a:p>
        </p:txBody>
      </p:sp>
      <p:sp>
        <p:nvSpPr>
          <p:cNvPr id="8" name="文本框 19"/>
          <p:cNvSpPr txBox="1"/>
          <p:nvPr/>
        </p:nvSpPr>
        <p:spPr>
          <a:xfrm>
            <a:off x="4835287" y="992353"/>
            <a:ext cx="4854624" cy="368300"/>
          </a:xfrm>
          <a:prstGeom prst="rect">
            <a:avLst/>
          </a:prstGeom>
          <a:noFill/>
        </p:spPr>
        <p:txBody>
          <a:bodyPr wrap="square" rtlCol="0">
            <a:spAutoFit/>
          </a:bodyPr>
          <a:lstStyle/>
          <a:p>
            <a:r>
              <a:rPr lang="zh-CN" altLang="en-US" b="1" dirty="0"/>
              <a:t>   第一节   概述</a:t>
            </a:r>
            <a:endParaRPr lang="zh-CN" altLang="en-US" b="1" dirty="0"/>
          </a:p>
        </p:txBody>
      </p:sp>
      <p:sp>
        <p:nvSpPr>
          <p:cNvPr id="7" name="文本框 6"/>
          <p:cNvSpPr txBox="1"/>
          <p:nvPr/>
        </p:nvSpPr>
        <p:spPr>
          <a:xfrm>
            <a:off x="6283779" y="1495220"/>
            <a:ext cx="6097978" cy="4370427"/>
          </a:xfrm>
          <a:prstGeom prst="rect">
            <a:avLst/>
          </a:prstGeom>
          <a:noFill/>
        </p:spPr>
        <p:txBody>
          <a:bodyPr wrap="square">
            <a:spAutoFit/>
          </a:bodyPr>
          <a:lstStyle/>
          <a:p>
            <a:pPr>
              <a:lnSpc>
                <a:spcPct val="150000"/>
              </a:lnSpc>
            </a:pPr>
            <a:r>
              <a:rPr lang="zh-CN" altLang="en-US" b="1" dirty="0"/>
              <a:t>二、旅行社的设立与变更</a:t>
            </a:r>
            <a:endParaRPr lang="en-US" altLang="zh-CN" b="1" dirty="0"/>
          </a:p>
          <a:p>
            <a:pPr>
              <a:lnSpc>
                <a:spcPct val="150000"/>
              </a:lnSpc>
            </a:pPr>
            <a:r>
              <a:rPr lang="en-US" altLang="zh-CN" b="1" dirty="0"/>
              <a:t>1. </a:t>
            </a:r>
            <a:r>
              <a:rPr lang="zh-CN" altLang="en-US" b="1" dirty="0"/>
              <a:t>旅行社的设立</a:t>
            </a:r>
            <a:endParaRPr lang="zh-CN" altLang="en-US" b="1" dirty="0"/>
          </a:p>
          <a:p>
            <a:pPr>
              <a:lnSpc>
                <a:spcPct val="150000"/>
              </a:lnSpc>
            </a:pPr>
            <a:r>
              <a:rPr lang="zh-CN" altLang="en-US" sz="1600" dirty="0"/>
              <a:t>（</a:t>
            </a:r>
            <a:r>
              <a:rPr lang="en-US" altLang="zh-CN" sz="1600" dirty="0"/>
              <a:t>1</a:t>
            </a:r>
            <a:r>
              <a:rPr lang="zh-CN" altLang="en-US" sz="1600" dirty="0"/>
              <a:t>）设立条件</a:t>
            </a:r>
            <a:r>
              <a:rPr lang="en-US" altLang="zh-CN" sz="1600" dirty="0"/>
              <a:t>   </a:t>
            </a:r>
            <a:endParaRPr lang="en-US" altLang="zh-CN" sz="1600" dirty="0"/>
          </a:p>
          <a:p>
            <a:r>
              <a:rPr lang="zh-CN" altLang="en-US" sz="1600" dirty="0"/>
              <a:t>①有固定的经营场所；</a:t>
            </a:r>
            <a:endParaRPr lang="en-US" altLang="zh-CN" sz="1600" dirty="0"/>
          </a:p>
          <a:p>
            <a:r>
              <a:rPr lang="zh-CN" altLang="en-US" sz="1600" dirty="0"/>
              <a:t>②有必要的营业设施；</a:t>
            </a:r>
            <a:endParaRPr lang="en-US" altLang="zh-CN" sz="1600" dirty="0"/>
          </a:p>
          <a:p>
            <a:r>
              <a:rPr lang="zh-CN" altLang="en-US" sz="1600" dirty="0"/>
              <a:t>③有符合规定的注册资本；</a:t>
            </a:r>
            <a:endParaRPr lang="en-US" altLang="zh-CN" sz="1600" dirty="0"/>
          </a:p>
          <a:p>
            <a:r>
              <a:rPr lang="zh-CN" altLang="en-US" sz="1600" dirty="0"/>
              <a:t>④有必要的经营管理人员和导游；</a:t>
            </a:r>
            <a:endParaRPr lang="en-US" altLang="zh-CN" sz="1600" dirty="0"/>
          </a:p>
          <a:p>
            <a:r>
              <a:rPr lang="zh-CN" altLang="en-US" sz="1600" dirty="0"/>
              <a:t>⑤法律、行政法规规定的其他条件。</a:t>
            </a:r>
            <a:endParaRPr lang="en-US" altLang="zh-CN" sz="1600" dirty="0"/>
          </a:p>
          <a:p>
            <a:pPr>
              <a:lnSpc>
                <a:spcPct val="150000"/>
              </a:lnSpc>
            </a:pPr>
            <a:r>
              <a:rPr lang="en-US" altLang="zh-CN" sz="1600" dirty="0"/>
              <a:t> </a:t>
            </a:r>
            <a:r>
              <a:rPr lang="zh-CN" altLang="en-US" sz="1600" dirty="0"/>
              <a:t>（</a:t>
            </a:r>
            <a:r>
              <a:rPr lang="en-US" altLang="zh-CN" sz="1600" dirty="0"/>
              <a:t>2</a:t>
            </a:r>
            <a:r>
              <a:rPr lang="zh-CN" altLang="en-US" sz="1600" dirty="0"/>
              <a:t>）提交的文件</a:t>
            </a:r>
            <a:endParaRPr lang="en-US" altLang="zh-CN" sz="1600" dirty="0"/>
          </a:p>
          <a:p>
            <a:r>
              <a:rPr lang="zh-CN" altLang="en-US" sz="1600" dirty="0"/>
              <a:t>①设立申请书；</a:t>
            </a:r>
            <a:endParaRPr lang="en-US" altLang="zh-CN" sz="1600" dirty="0"/>
          </a:p>
          <a:p>
            <a:r>
              <a:rPr lang="zh-CN" altLang="en-US" sz="1600" dirty="0"/>
              <a:t>②法定代表人履历表及身份证明；</a:t>
            </a:r>
            <a:endParaRPr lang="en-US" altLang="zh-CN" sz="1600" dirty="0"/>
          </a:p>
          <a:p>
            <a:r>
              <a:rPr lang="zh-CN" altLang="en-US" sz="1600" dirty="0"/>
              <a:t>③企业章程；</a:t>
            </a:r>
            <a:endParaRPr lang="en-US" altLang="zh-CN" sz="1600" dirty="0"/>
          </a:p>
          <a:p>
            <a:r>
              <a:rPr lang="zh-CN" altLang="en-US" sz="1600" dirty="0"/>
              <a:t>④经营场所的证明；</a:t>
            </a:r>
            <a:endParaRPr lang="en-US" altLang="zh-CN" sz="1600" dirty="0"/>
          </a:p>
          <a:p>
            <a:r>
              <a:rPr lang="zh-CN" altLang="en-US" sz="1600" dirty="0"/>
              <a:t>⑤营业设施、设备的证明或者说明；</a:t>
            </a:r>
            <a:endParaRPr lang="en-US" altLang="zh-CN" sz="1600" dirty="0"/>
          </a:p>
          <a:p>
            <a:r>
              <a:rPr lang="zh-CN" altLang="en-US" sz="1600" dirty="0"/>
              <a:t>⑥工商行政管理部门出具的企业法人营业执照。</a:t>
            </a:r>
            <a:endParaRPr lang="zh-CN" altLang="en-US" dirty="0"/>
          </a:p>
        </p:txBody>
      </p:sp>
    </p:spTree>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439387" y="4076892"/>
            <a:ext cx="10842172" cy="4339650"/>
          </a:xfrm>
          <a:prstGeom prst="rect">
            <a:avLst/>
          </a:prstGeom>
        </p:spPr>
        <p:txBody>
          <a:bodyPr wrap="square">
            <a:spAutoFit/>
          </a:bodyPr>
          <a:lstStyle/>
          <a:p>
            <a:r>
              <a:rPr lang="zh-CN" altLang="en-US" b="1" dirty="0"/>
              <a:t>三、旅行社的分支机构</a:t>
            </a:r>
            <a:endParaRPr lang="zh-CN" altLang="en-US" b="1" dirty="0"/>
          </a:p>
          <a:p>
            <a:pPr marL="342900" indent="-342900">
              <a:buAutoNum type="arabicPeriod"/>
            </a:pPr>
            <a:r>
              <a:rPr lang="zh-CN" altLang="en-US" b="1" dirty="0"/>
              <a:t>分支机构的设立</a:t>
            </a:r>
            <a:endParaRPr lang="en-US" altLang="zh-CN" b="1" dirty="0"/>
          </a:p>
          <a:p>
            <a:pPr indent="457200"/>
            <a:r>
              <a:rPr lang="zh-CN" altLang="en-US" sz="1600" dirty="0"/>
              <a:t>①固定的经营场所；</a:t>
            </a:r>
            <a:endParaRPr lang="en-US" altLang="zh-CN" sz="1600" dirty="0"/>
          </a:p>
          <a:p>
            <a:pPr indent="457200"/>
            <a:r>
              <a:rPr lang="zh-CN" altLang="en-US" sz="1600" dirty="0"/>
              <a:t>②必要的营业设施；</a:t>
            </a:r>
            <a:endParaRPr lang="en-US" altLang="zh-CN" sz="1600" dirty="0"/>
          </a:p>
          <a:p>
            <a:pPr indent="457200"/>
            <a:r>
              <a:rPr lang="zh-CN" altLang="en-US" sz="1600" dirty="0"/>
              <a:t>③分社的名称中应当包含设立社名称、分社所在地地名和“分社”或者“分公司”字样。</a:t>
            </a:r>
            <a:endParaRPr lang="zh-CN" altLang="en-US" sz="1600" dirty="0"/>
          </a:p>
          <a:p>
            <a:r>
              <a:rPr lang="en-US" altLang="zh-CN" b="1" dirty="0"/>
              <a:t>2. </a:t>
            </a:r>
            <a:r>
              <a:rPr lang="zh-CN" altLang="en-US" b="1" dirty="0"/>
              <a:t>服务网点的设立</a:t>
            </a:r>
            <a:r>
              <a:rPr lang="en-US" altLang="zh-CN" dirty="0"/>
              <a:t>        </a:t>
            </a:r>
            <a:endParaRPr lang="en-US" altLang="zh-CN" dirty="0"/>
          </a:p>
          <a:p>
            <a:pPr indent="457200"/>
            <a:r>
              <a:rPr lang="zh-CN" altLang="en-US" sz="1600" dirty="0"/>
              <a:t>服务网点应当设在方便旅游者认识和出入的公众场所。服务网点的名称、标牌应当包括设立社名称、服务网点所在地地名等，不得含有使消费者误解为是旅行社或者分社的内容，也不得做易使消费者误解的简称。服务网点应当在设立社的经营范围内，招徕旅游者、提供旅游咨询服务。</a:t>
            </a:r>
            <a:endParaRPr lang="en-US" altLang="zh-CN" sz="1600" dirty="0"/>
          </a:p>
          <a:p>
            <a:pPr marL="342900" indent="-342900"/>
            <a:endParaRPr lang="en-US" altLang="zh-CN" dirty="0"/>
          </a:p>
          <a:p>
            <a:endParaRPr lang="en-US" altLang="zh-CN" dirty="0"/>
          </a:p>
          <a:p>
            <a:endParaRPr lang="en-US" altLang="zh-CN" dirty="0"/>
          </a:p>
          <a:p>
            <a:endParaRPr lang="en-US" altLang="zh-CN" b="1" dirty="0"/>
          </a:p>
          <a:p>
            <a:endParaRPr lang="zh-CN" altLang="en-US" dirty="0"/>
          </a:p>
          <a:p>
            <a:endParaRPr lang="zh-CN" altLang="en-US" dirty="0"/>
          </a:p>
          <a:p>
            <a:endParaRPr lang="zh-CN" altLang="en-US" dirty="0"/>
          </a:p>
        </p:txBody>
      </p:sp>
      <p:sp>
        <p:nvSpPr>
          <p:cNvPr id="2" name="文本框 1"/>
          <p:cNvSpPr txBox="1"/>
          <p:nvPr/>
        </p:nvSpPr>
        <p:spPr>
          <a:xfrm>
            <a:off x="439386" y="917931"/>
            <a:ext cx="11311289" cy="2985433"/>
          </a:xfrm>
          <a:prstGeom prst="rect">
            <a:avLst/>
          </a:prstGeom>
          <a:noFill/>
        </p:spPr>
        <p:txBody>
          <a:bodyPr wrap="square">
            <a:spAutoFit/>
          </a:bodyPr>
          <a:lstStyle/>
          <a:p>
            <a:r>
              <a:rPr lang="en-US" altLang="zh-CN" b="1" dirty="0"/>
              <a:t>2. </a:t>
            </a:r>
            <a:r>
              <a:rPr lang="zh-CN" altLang="en-US" b="1" dirty="0"/>
              <a:t>旅行社的设立登记与许可</a:t>
            </a:r>
            <a:endParaRPr lang="en-US" altLang="zh-CN" b="1" dirty="0"/>
          </a:p>
          <a:p>
            <a:pPr indent="457200"/>
            <a:r>
              <a:rPr lang="zh-CN" altLang="en-US" sz="1600" dirty="0"/>
              <a:t>（</a:t>
            </a:r>
            <a:r>
              <a:rPr lang="en-US" altLang="zh-CN" sz="1600" dirty="0"/>
              <a:t>1</a:t>
            </a:r>
            <a:r>
              <a:rPr lang="zh-CN" altLang="en-US" sz="1600" dirty="0"/>
              <a:t>）登记与许可 ：①营业执照的领取；②旅行社业务经营许可证的领取；③办理税务登记。</a:t>
            </a:r>
            <a:endParaRPr lang="en-US" altLang="zh-CN" sz="1600" dirty="0"/>
          </a:p>
          <a:p>
            <a:pPr indent="457200"/>
            <a:r>
              <a:rPr lang="zh-CN" altLang="en-US" sz="1600" dirty="0"/>
              <a:t>（</a:t>
            </a:r>
            <a:r>
              <a:rPr lang="en-US" altLang="zh-CN" sz="1600" dirty="0"/>
              <a:t>2</a:t>
            </a:r>
            <a:r>
              <a:rPr lang="zh-CN" altLang="en-US" sz="1600" dirty="0"/>
              <a:t>）旅行社申请经营出境旅游业务的特别规定：①经营旅行社业务满两年，且连续两年未因侵害旅游者合法权益受到行政机关罚款以上处罚的承诺书；②经工商行政管理部门变更经营范 围的企业法人营业执照。</a:t>
            </a:r>
            <a:endParaRPr lang="en-US" altLang="zh-CN" sz="1600" dirty="0"/>
          </a:p>
          <a:p>
            <a:r>
              <a:rPr lang="en-US" altLang="zh-CN" b="1" dirty="0"/>
              <a:t>3. </a:t>
            </a:r>
            <a:r>
              <a:rPr lang="zh-CN" altLang="en-US" b="1" dirty="0"/>
              <a:t>通过网络经营旅行社业务的规定</a:t>
            </a:r>
            <a:endParaRPr lang="en-US" altLang="zh-CN" b="1" dirty="0"/>
          </a:p>
          <a:p>
            <a:pPr indent="457200"/>
            <a:r>
              <a:rPr lang="en-US" altLang="zh-CN" sz="1600" dirty="0"/>
              <a:t>《</a:t>
            </a:r>
            <a:r>
              <a:rPr lang="zh-CN" altLang="en-US" sz="1600" dirty="0"/>
              <a:t>旅游法</a:t>
            </a:r>
            <a:r>
              <a:rPr lang="en-US" altLang="zh-CN" sz="1600" dirty="0"/>
              <a:t>》</a:t>
            </a:r>
            <a:r>
              <a:rPr lang="zh-CN" altLang="en-US" sz="1600" dirty="0"/>
              <a:t>第 </a:t>
            </a:r>
            <a:r>
              <a:rPr lang="en-US" altLang="zh-CN" sz="1600" dirty="0"/>
              <a:t>48 </a:t>
            </a:r>
            <a:r>
              <a:rPr lang="zh-CN" altLang="en-US" sz="1600" dirty="0"/>
              <a:t>条规定，通过网络经营旅行社业务的，应当依法取得旅行社业务经营许可，并在其网站主页的显著位置标明其业务经营许可证信息。发布旅游经营信息的网站，应当保证其信息真实、准确。</a:t>
            </a:r>
            <a:endParaRPr lang="en-US" altLang="zh-CN" sz="1600" dirty="0"/>
          </a:p>
          <a:p>
            <a:r>
              <a:rPr lang="en-US" altLang="zh-CN" b="1" dirty="0"/>
              <a:t>4. </a:t>
            </a:r>
            <a:r>
              <a:rPr lang="zh-CN" altLang="en-US" b="1" dirty="0"/>
              <a:t>登记事项变更及注销登记</a:t>
            </a:r>
            <a:endParaRPr lang="en-US" altLang="zh-CN" b="1" dirty="0"/>
          </a:p>
          <a:p>
            <a:pPr indent="457200"/>
            <a:r>
              <a:rPr lang="en-US" altLang="zh-CN" sz="1600" dirty="0"/>
              <a:t>《</a:t>
            </a:r>
            <a:r>
              <a:rPr lang="zh-CN" altLang="en-US" sz="1600" dirty="0"/>
              <a:t>条例</a:t>
            </a:r>
            <a:r>
              <a:rPr lang="en-US" altLang="zh-CN" sz="1600" dirty="0"/>
              <a:t>》</a:t>
            </a:r>
            <a:r>
              <a:rPr lang="zh-CN" altLang="en-US" sz="1600" dirty="0"/>
              <a:t>第 </a:t>
            </a:r>
            <a:r>
              <a:rPr lang="en-US" altLang="zh-CN" sz="1600" dirty="0"/>
              <a:t>12 </a:t>
            </a:r>
            <a:r>
              <a:rPr lang="zh-CN" altLang="en-US" sz="1600" dirty="0"/>
              <a:t>条规定：旅行社变更名称、经营场所、法定代表人等登记 事项或者终止经营的，应当到工商行政管理部门办理相应的变更登记或者注 销登记，并在登记办理完毕之日起 </a:t>
            </a:r>
            <a:r>
              <a:rPr lang="en-US" altLang="zh-CN" sz="1600" dirty="0"/>
              <a:t>10 </a:t>
            </a:r>
            <a:r>
              <a:rPr lang="zh-CN" altLang="en-US" sz="1600" dirty="0"/>
              <a:t>个工作日内，向原许可的旅游主管部 门备案，换领或者交回旅行社业务经营许可证。</a:t>
            </a:r>
            <a:endParaRPr lang="en-US" altLang="zh-CN" sz="1600" dirty="0"/>
          </a:p>
        </p:txBody>
      </p:sp>
    </p:spTree>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62012" y="1687530"/>
            <a:ext cx="10467976" cy="3970318"/>
          </a:xfrm>
          <a:prstGeom prst="rect">
            <a:avLst/>
          </a:prstGeom>
        </p:spPr>
        <p:txBody>
          <a:bodyPr wrap="square">
            <a:spAutoFit/>
          </a:bodyPr>
          <a:lstStyle/>
          <a:p>
            <a:r>
              <a:rPr lang="zh-CN" altLang="en-US" b="1" dirty="0"/>
              <a:t>一、旅行社经营许可证管理制度</a:t>
            </a:r>
            <a:endParaRPr lang="en-US" altLang="zh-CN" b="1" dirty="0"/>
          </a:p>
          <a:p>
            <a:pPr indent="457200"/>
            <a:r>
              <a:rPr lang="zh-CN" altLang="zh-CN" sz="1600" dirty="0"/>
              <a:t>《旅游法》第</a:t>
            </a:r>
            <a:r>
              <a:rPr lang="en-US" altLang="zh-CN" sz="1600" dirty="0"/>
              <a:t> 28 </a:t>
            </a:r>
            <a:r>
              <a:rPr lang="zh-CN" altLang="zh-CN" sz="1600" dirty="0"/>
              <a:t>条规定，设立旅行社，应当具备规定的条件，取得旅游主管部门许可，依法办理工商登记。</a:t>
            </a:r>
            <a:endParaRPr lang="en-US" altLang="zh-CN" sz="1600" dirty="0"/>
          </a:p>
          <a:p>
            <a:r>
              <a:rPr lang="en-US" altLang="zh-CN" b="1" dirty="0"/>
              <a:t>1. </a:t>
            </a:r>
            <a:r>
              <a:rPr lang="zh-CN" altLang="en-US" b="1" dirty="0"/>
              <a:t>旅行社业务经营许可证的定义</a:t>
            </a:r>
            <a:endParaRPr lang="en-US" altLang="zh-CN" b="1" dirty="0"/>
          </a:p>
          <a:p>
            <a:pPr indent="457200"/>
            <a:r>
              <a:rPr lang="zh-CN" altLang="en-US" sz="1600" dirty="0"/>
              <a:t>旅行社业务经营许可证，是指有许可权的旅游主管 部门颁发的，证明持证人具有从事旅游业务经营资格的凭证。</a:t>
            </a:r>
            <a:endParaRPr lang="en-US" altLang="zh-CN" sz="1600" dirty="0"/>
          </a:p>
          <a:p>
            <a:r>
              <a:rPr lang="en-US" altLang="zh-CN" b="1" dirty="0"/>
              <a:t>2. </a:t>
            </a:r>
            <a:r>
              <a:rPr lang="zh-CN" altLang="en-US" b="1" dirty="0"/>
              <a:t>旅行社业务经营许可证的管理</a:t>
            </a:r>
            <a:endParaRPr lang="en-US" altLang="zh-CN" b="1" dirty="0"/>
          </a:p>
          <a:p>
            <a:pPr indent="457200"/>
            <a:r>
              <a:rPr lang="zh-CN" altLang="en-US" sz="1600" dirty="0"/>
              <a:t>（</a:t>
            </a:r>
            <a:r>
              <a:rPr lang="en-US" altLang="zh-CN" sz="1600" dirty="0"/>
              <a:t>1</a:t>
            </a:r>
            <a:r>
              <a:rPr lang="zh-CN" altLang="en-US" sz="1600" dirty="0"/>
              <a:t>）明示</a:t>
            </a:r>
            <a:endParaRPr lang="en-US" altLang="zh-CN" sz="1600" dirty="0"/>
          </a:p>
          <a:p>
            <a:pPr indent="457200"/>
            <a:r>
              <a:rPr lang="zh-CN" altLang="en-US" sz="1600" dirty="0"/>
              <a:t>（</a:t>
            </a:r>
            <a:r>
              <a:rPr lang="en-US" altLang="zh-CN" sz="1600" dirty="0"/>
              <a:t>2</a:t>
            </a:r>
            <a:r>
              <a:rPr lang="zh-CN" altLang="en-US" sz="1600" dirty="0"/>
              <a:t>）不得非法转让、出租或者出借</a:t>
            </a:r>
            <a:endParaRPr lang="en-US" altLang="zh-CN" sz="1600" dirty="0"/>
          </a:p>
          <a:p>
            <a:endParaRPr lang="en-US" altLang="zh-CN" dirty="0"/>
          </a:p>
          <a:p>
            <a:r>
              <a:rPr lang="zh-CN" altLang="en-US" b="1" dirty="0"/>
              <a:t>二、旅游服务质量保证金制度</a:t>
            </a:r>
            <a:endParaRPr lang="en-US" altLang="zh-CN" b="1" dirty="0"/>
          </a:p>
          <a:p>
            <a:pPr indent="457200"/>
            <a:r>
              <a:rPr lang="zh-CN" altLang="zh-CN" sz="1600" dirty="0"/>
              <a:t>《旅游法》第 </a:t>
            </a:r>
            <a:r>
              <a:rPr lang="en-US" altLang="zh-CN" sz="1600" dirty="0"/>
              <a:t>31 </a:t>
            </a:r>
            <a:r>
              <a:rPr lang="zh-CN" altLang="zh-CN" sz="1600" dirty="0"/>
              <a:t>条规定，旅行社应当按照规定交纳旅游服务质量保证金</a:t>
            </a:r>
            <a:r>
              <a:rPr lang="zh-CN" altLang="en-US" sz="1600" dirty="0"/>
              <a:t>，</a:t>
            </a:r>
            <a:r>
              <a:rPr lang="zh-CN" altLang="zh-CN" sz="1600" dirty="0"/>
              <a:t>用于旅游者权益损害赔偿和垫付旅游者人身安全遇有危险时紧急救助的费用。</a:t>
            </a:r>
            <a:endParaRPr lang="en-US" altLang="zh-CN" sz="1600" dirty="0"/>
          </a:p>
          <a:p>
            <a:pPr lvl="0" eaLnBrk="0" hangingPunct="0"/>
            <a:r>
              <a:rPr lang="en-US" altLang="zh-CN" b="1" dirty="0"/>
              <a:t>1. </a:t>
            </a:r>
            <a:r>
              <a:rPr lang="zh-CN" altLang="zh-CN" b="1" dirty="0"/>
              <a:t>保证金的使用</a:t>
            </a:r>
            <a:endParaRPr lang="zh-CN" altLang="zh-CN" b="1" dirty="0"/>
          </a:p>
          <a:p>
            <a:pPr indent="457200"/>
            <a:r>
              <a:rPr lang="zh-CN" altLang="zh-CN" sz="1600" dirty="0"/>
              <a:t>（</a:t>
            </a:r>
            <a:r>
              <a:rPr lang="en-US" altLang="zh-CN" sz="1600" dirty="0"/>
              <a:t>1</a:t>
            </a:r>
            <a:r>
              <a:rPr lang="zh-CN" altLang="zh-CN" sz="1600" dirty="0"/>
              <a:t>）定义。</a:t>
            </a:r>
            <a:r>
              <a:rPr lang="zh-CN" altLang="en-US" sz="1600" dirty="0"/>
              <a:t>是指</a:t>
            </a:r>
            <a:r>
              <a:rPr lang="zh-CN" altLang="zh-CN" sz="1600" dirty="0"/>
              <a:t>由旅行社在指定银行缴存或由银行担保提供的一定数额用于旅游服务质量赔偿支付和团队旅游者人身安全遇有危险时紧急救助费用垫付的资金。</a:t>
            </a:r>
            <a:endParaRPr lang="zh-CN" altLang="zh-CN" sz="1600" dirty="0"/>
          </a:p>
          <a:p>
            <a:pPr indent="457200"/>
            <a:r>
              <a:rPr lang="zh-CN" altLang="zh-CN" sz="1600" dirty="0"/>
              <a:t>（</a:t>
            </a:r>
            <a:r>
              <a:rPr lang="en-US" altLang="zh-CN" sz="1600" dirty="0"/>
              <a:t>2</a:t>
            </a:r>
            <a:r>
              <a:rPr lang="zh-CN" altLang="zh-CN" sz="1600" dirty="0"/>
              <a:t>）使用范围。用于旅游者权益损害赔偿和垫付旅游者人身安全遇有危险时紧急救助的费用。</a:t>
            </a:r>
            <a:endParaRPr lang="zh-CN" altLang="zh-CN" sz="1600" dirty="0"/>
          </a:p>
        </p:txBody>
      </p:sp>
      <p:sp>
        <p:nvSpPr>
          <p:cNvPr id="5" name="文本框 19"/>
          <p:cNvSpPr txBox="1"/>
          <p:nvPr/>
        </p:nvSpPr>
        <p:spPr>
          <a:xfrm>
            <a:off x="4407776" y="999353"/>
            <a:ext cx="4854624" cy="368300"/>
          </a:xfrm>
          <a:prstGeom prst="rect">
            <a:avLst/>
          </a:prstGeom>
          <a:noFill/>
        </p:spPr>
        <p:txBody>
          <a:bodyPr wrap="square" rtlCol="0">
            <a:spAutoFit/>
          </a:bodyPr>
          <a:lstStyle/>
          <a:p>
            <a:r>
              <a:rPr lang="zh-CN" altLang="en-US" b="1" dirty="0"/>
              <a:t>   第二节   旅行社管理法律制度</a:t>
            </a:r>
            <a:endParaRPr lang="zh-CN" altLang="en-US" b="1" dirty="0"/>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4824" y="952215"/>
            <a:ext cx="11334751" cy="3847207"/>
          </a:xfrm>
          <a:prstGeom prst="rect">
            <a:avLst/>
          </a:prstGeom>
        </p:spPr>
        <p:txBody>
          <a:bodyPr wrap="square">
            <a:spAutoFit/>
          </a:bodyPr>
          <a:lstStyle/>
          <a:p>
            <a:pPr lvl="0" eaLnBrk="0" hangingPunct="0"/>
            <a:r>
              <a:rPr lang="en-US" altLang="zh-CN" b="1" dirty="0"/>
              <a:t>2. </a:t>
            </a:r>
            <a:r>
              <a:rPr lang="zh-CN" altLang="zh-CN" b="1" dirty="0"/>
              <a:t>保证金的交纳</a:t>
            </a:r>
            <a:endParaRPr lang="zh-CN" altLang="zh-CN" b="1" dirty="0"/>
          </a:p>
          <a:p>
            <a:pPr indent="457200" eaLnBrk="0" hangingPunct="0"/>
            <a:r>
              <a:rPr lang="zh-CN" altLang="zh-CN" sz="1600" dirty="0"/>
              <a:t>（</a:t>
            </a:r>
            <a:r>
              <a:rPr lang="en-US" altLang="zh-CN" sz="1600" dirty="0"/>
              <a:t>1</a:t>
            </a:r>
            <a:r>
              <a:rPr lang="zh-CN" altLang="zh-CN" sz="1600" dirty="0"/>
              <a:t>）交纳期限。旅行社应当自取得旅行社业务经营许可证之日起</a:t>
            </a:r>
            <a:r>
              <a:rPr lang="en-US" altLang="zh-CN" sz="1600" dirty="0"/>
              <a:t> 3 </a:t>
            </a:r>
            <a:r>
              <a:rPr lang="zh-CN" altLang="zh-CN" sz="1600" dirty="0"/>
              <a:t>个工作日内，在国务院旅游主管部门指定的银行开设专门的质量保证金账户，存入质量保证金，或者向做出许可的旅游行政管理部门提交依法取得的担保额度不低于相应质量保证金数额的银行担保。</a:t>
            </a:r>
            <a:endParaRPr lang="en-US" altLang="zh-CN" sz="1600" dirty="0"/>
          </a:p>
          <a:p>
            <a:pPr indent="457200" eaLnBrk="0" hangingPunct="0"/>
            <a:r>
              <a:rPr lang="zh-CN" altLang="zh-CN" sz="1600" dirty="0"/>
              <a:t>（</a:t>
            </a:r>
            <a:r>
              <a:rPr lang="en-US" altLang="zh-CN" sz="1600" dirty="0"/>
              <a:t>2</a:t>
            </a:r>
            <a:r>
              <a:rPr lang="zh-CN" altLang="zh-CN" sz="1600" dirty="0"/>
              <a:t>）交纳标准。经营境内旅游业务和入境旅游业务的旅行社， 应当存入保证金</a:t>
            </a:r>
            <a:r>
              <a:rPr lang="en-US" altLang="zh-CN" sz="1600" dirty="0"/>
              <a:t> 20 </a:t>
            </a:r>
            <a:r>
              <a:rPr lang="zh-CN" altLang="zh-CN" sz="1600" dirty="0"/>
              <a:t>万元；经营出境旅游业务的旅行社，应当增存保证金</a:t>
            </a:r>
            <a:r>
              <a:rPr lang="en-US" altLang="zh-CN" sz="1600" dirty="0"/>
              <a:t> 120 </a:t>
            </a:r>
            <a:r>
              <a:rPr lang="zh-CN" altLang="zh-CN" sz="1600" dirty="0"/>
              <a:t>万元，经营境内旅游业务、入境旅游业务和出境旅游业务的旅行社，应当存入保证金</a:t>
            </a:r>
            <a:r>
              <a:rPr lang="en-US" altLang="zh-CN" sz="1600" dirty="0"/>
              <a:t> 140 </a:t>
            </a:r>
            <a:r>
              <a:rPr lang="zh-CN" altLang="zh-CN" sz="1600" dirty="0"/>
              <a:t>万元。旅行社每设立一个经营境内旅游业务和入境旅游业务的分社，应当向其保证金账户增存</a:t>
            </a:r>
            <a:r>
              <a:rPr lang="en-US" altLang="zh-CN" sz="1600" dirty="0"/>
              <a:t> 5 </a:t>
            </a:r>
            <a:r>
              <a:rPr lang="zh-CN" altLang="zh-CN" sz="1600" dirty="0"/>
              <a:t>万元；每设立一个经营出境旅游业务的分社，应当向其保证金账户增存</a:t>
            </a:r>
            <a:r>
              <a:rPr lang="en-US" altLang="zh-CN" sz="1600" dirty="0"/>
              <a:t> 30 </a:t>
            </a:r>
            <a:r>
              <a:rPr lang="zh-CN" altLang="zh-CN" sz="1600" dirty="0"/>
              <a:t>万元；每设立一个经营境内旅游业务、入境旅游业务和出</a:t>
            </a:r>
            <a:endParaRPr lang="zh-CN" altLang="zh-CN" sz="1600" dirty="0"/>
          </a:p>
          <a:p>
            <a:pPr indent="457200" eaLnBrk="0" hangingPunct="0"/>
            <a:r>
              <a:rPr lang="zh-CN" altLang="zh-CN" sz="1600" dirty="0"/>
              <a:t>境旅游业务的分社，应当向其保证金账户增存</a:t>
            </a:r>
            <a:r>
              <a:rPr lang="en-US" altLang="zh-CN" sz="1600" dirty="0"/>
              <a:t> 35 </a:t>
            </a:r>
            <a:r>
              <a:rPr lang="zh-CN" altLang="zh-CN" sz="1600" dirty="0"/>
              <a:t>万元。</a:t>
            </a:r>
            <a:endParaRPr lang="zh-CN" altLang="zh-CN" sz="1600" dirty="0"/>
          </a:p>
          <a:p>
            <a:pPr indent="457200" eaLnBrk="0" hangingPunct="0"/>
            <a:r>
              <a:rPr lang="zh-CN" altLang="zh-CN" sz="1600" dirty="0"/>
              <a:t>（</a:t>
            </a:r>
            <a:r>
              <a:rPr lang="en-US" altLang="zh-CN" sz="1600" dirty="0"/>
              <a:t>3</a:t>
            </a:r>
            <a:r>
              <a:rPr lang="zh-CN" altLang="zh-CN" sz="1600" dirty="0"/>
              <a:t>）交纳方法。①将现金存入指定银行的专门账户</a:t>
            </a:r>
            <a:r>
              <a:rPr lang="zh-CN" altLang="en-US" sz="1600" dirty="0"/>
              <a:t>；</a:t>
            </a:r>
            <a:r>
              <a:rPr lang="zh-CN" altLang="zh-CN" sz="1600" dirty="0"/>
              <a:t>②提交银行担保</a:t>
            </a:r>
            <a:endParaRPr lang="zh-CN" altLang="zh-CN" sz="1600" dirty="0"/>
          </a:p>
          <a:p>
            <a:pPr indent="457200" eaLnBrk="0" hangingPunct="0"/>
            <a:r>
              <a:rPr lang="zh-CN" altLang="zh-CN" sz="1600" dirty="0"/>
              <a:t>（</a:t>
            </a:r>
            <a:r>
              <a:rPr lang="en-US" altLang="zh-CN" sz="1600" dirty="0"/>
              <a:t>4</a:t>
            </a:r>
            <a:r>
              <a:rPr lang="zh-CN" altLang="zh-CN" sz="1600" dirty="0"/>
              <a:t>）存期。旅行社在指定范围内选择银行存入保证金的，应当设立独立账户，存期由旅行社确定，但不得少于</a:t>
            </a:r>
            <a:r>
              <a:rPr lang="en-US" altLang="zh-CN" sz="1600" dirty="0"/>
              <a:t> 1</a:t>
            </a:r>
            <a:r>
              <a:rPr lang="zh-CN" altLang="zh-CN" sz="1600" dirty="0"/>
              <a:t>年。账户存期届满</a:t>
            </a:r>
            <a:r>
              <a:rPr lang="en-US" altLang="zh-CN" sz="1600" dirty="0"/>
              <a:t> 1 </a:t>
            </a:r>
            <a:r>
              <a:rPr lang="zh-CN" altLang="zh-CN" sz="1600" dirty="0"/>
              <a:t>个月前，旅行社应当办理续存手续或者提交银行担保。</a:t>
            </a:r>
            <a:endParaRPr lang="zh-CN" altLang="zh-CN" dirty="0"/>
          </a:p>
          <a:p>
            <a:pPr lvl="0" eaLnBrk="0" hangingPunct="0"/>
            <a:r>
              <a:rPr lang="en-US" altLang="zh-CN" b="1" dirty="0"/>
              <a:t>3. </a:t>
            </a:r>
            <a:r>
              <a:rPr lang="zh-CN" altLang="zh-CN" b="1" dirty="0"/>
              <a:t>保证金的管理</a:t>
            </a:r>
            <a:endParaRPr lang="zh-CN" altLang="zh-CN" b="1" dirty="0"/>
          </a:p>
          <a:p>
            <a:pPr indent="457200" eaLnBrk="0" hangingPunct="0"/>
            <a:r>
              <a:rPr lang="zh-CN" altLang="zh-CN" sz="1600" dirty="0"/>
              <a:t>（</a:t>
            </a:r>
            <a:r>
              <a:rPr lang="en-US" altLang="zh-CN" sz="1600" dirty="0"/>
              <a:t>1</a:t>
            </a:r>
            <a:r>
              <a:rPr lang="zh-CN" altLang="zh-CN" sz="1600" dirty="0"/>
              <a:t>）保证金的所有权归属。保证金属于交纳的旅行社所有。</a:t>
            </a:r>
            <a:endParaRPr lang="en-US" altLang="zh-CN" sz="1600" dirty="0"/>
          </a:p>
          <a:p>
            <a:pPr indent="457200" eaLnBrk="0" hangingPunct="0"/>
            <a:r>
              <a:rPr lang="zh-CN" altLang="zh-CN" sz="1600" dirty="0"/>
              <a:t>（</a:t>
            </a:r>
            <a:r>
              <a:rPr lang="en-US" altLang="zh-CN" sz="1600" dirty="0"/>
              <a:t>2</a:t>
            </a:r>
            <a:r>
              <a:rPr lang="zh-CN" altLang="zh-CN" sz="1600" dirty="0"/>
              <a:t>）保证金的动态管理。</a:t>
            </a:r>
            <a:r>
              <a:rPr lang="zh-CN" altLang="en-US" sz="1600" dirty="0"/>
              <a:t>包括降低交纳标准、退还已交纳的保证金和补足保证金两方面。</a:t>
            </a:r>
            <a:endParaRPr lang="zh-CN" altLang="zh-CN" sz="1600" dirty="0"/>
          </a:p>
        </p:txBody>
      </p:sp>
      <p:sp>
        <p:nvSpPr>
          <p:cNvPr id="3" name="矩形 2"/>
          <p:cNvSpPr/>
          <p:nvPr/>
        </p:nvSpPr>
        <p:spPr>
          <a:xfrm>
            <a:off x="6691519" y="5034123"/>
            <a:ext cx="4843256" cy="1354217"/>
          </a:xfrm>
          <a:prstGeom prst="rect">
            <a:avLst/>
          </a:prstGeom>
        </p:spPr>
        <p:txBody>
          <a:bodyPr wrap="square">
            <a:spAutoFit/>
          </a:bodyPr>
          <a:lstStyle/>
          <a:p>
            <a:r>
              <a:rPr lang="zh-CN" altLang="en-US" b="1" dirty="0"/>
              <a:t>四、旅行社市场监督管理制度</a:t>
            </a:r>
            <a:endParaRPr lang="zh-CN" altLang="en-US" b="1" dirty="0"/>
          </a:p>
          <a:p>
            <a:pPr indent="457200" eaLnBrk="0" hangingPunct="0"/>
            <a:r>
              <a:rPr lang="zh-CN" altLang="en-US" sz="1600" dirty="0"/>
              <a:t>实行以旅游管理部门为主管部门的分级管理、相关行政部门与旅游主 管部门共同负责监管，在各自的权限范围内依法对旅行社行使监管权，对违 法行为做出处理的制度。</a:t>
            </a:r>
            <a:endParaRPr lang="zh-CN" altLang="en-US" sz="1600" dirty="0"/>
          </a:p>
        </p:txBody>
      </p:sp>
      <p:sp>
        <p:nvSpPr>
          <p:cNvPr id="5" name="文本框 4"/>
          <p:cNvSpPr txBox="1"/>
          <p:nvPr/>
        </p:nvSpPr>
        <p:spPr>
          <a:xfrm>
            <a:off x="328448" y="5034124"/>
            <a:ext cx="6258296" cy="1354217"/>
          </a:xfrm>
          <a:prstGeom prst="rect">
            <a:avLst/>
          </a:prstGeom>
          <a:noFill/>
        </p:spPr>
        <p:txBody>
          <a:bodyPr wrap="square">
            <a:spAutoFit/>
          </a:bodyPr>
          <a:lstStyle/>
          <a:p>
            <a:r>
              <a:rPr lang="zh-CN" altLang="en-US" b="1" dirty="0"/>
              <a:t>三、旅行社公告制度</a:t>
            </a:r>
            <a:endParaRPr lang="en-US" altLang="zh-CN" b="1" dirty="0"/>
          </a:p>
          <a:p>
            <a:pPr indent="457200" eaLnBrk="0" hangingPunct="0"/>
            <a:r>
              <a:rPr lang="zh-CN" altLang="en-US" sz="1600" dirty="0"/>
              <a:t>依据</a:t>
            </a:r>
            <a:r>
              <a:rPr lang="en-US" altLang="zh-CN" sz="1600" dirty="0"/>
              <a:t>《</a:t>
            </a:r>
            <a:r>
              <a:rPr lang="zh-CN" altLang="en-US" sz="1600" dirty="0"/>
              <a:t>条例</a:t>
            </a:r>
            <a:r>
              <a:rPr lang="en-US" altLang="zh-CN" sz="1600" dirty="0"/>
              <a:t>》</a:t>
            </a:r>
            <a:r>
              <a:rPr lang="zh-CN" altLang="en-US" sz="1600" dirty="0"/>
              <a:t>第</a:t>
            </a:r>
            <a:r>
              <a:rPr lang="en-US" altLang="zh-CN" sz="1600" dirty="0"/>
              <a:t>42</a:t>
            </a:r>
            <a:r>
              <a:rPr lang="zh-CN" altLang="en-US" sz="1600" dirty="0"/>
              <a:t>条，旅游、工商、价格等行政管理部门应当及时向 社会公告监督检查的情况。公告的内容包括旅行社业务经营许可证的颁发、 变更、吊销、注销情况，旅行社的违法经营行为以及旅行社的诚信记录、旅 游者投诉信息等。 </a:t>
            </a:r>
            <a:endParaRPr lang="zh-CN" altLang="en-US" sz="1600" dirty="0"/>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63384" y="1279715"/>
            <a:ext cx="11547641" cy="4647426"/>
          </a:xfrm>
          <a:prstGeom prst="rect">
            <a:avLst/>
          </a:prstGeom>
          <a:noFill/>
        </p:spPr>
        <p:txBody>
          <a:bodyPr wrap="square">
            <a:spAutoFit/>
          </a:bodyPr>
          <a:lstStyle/>
          <a:p>
            <a:r>
              <a:rPr lang="zh-CN" altLang="en-US" b="1" dirty="0"/>
              <a:t>五、旅游市场黑名单管理制度</a:t>
            </a:r>
            <a:endParaRPr lang="en-US" altLang="zh-CN" b="1" dirty="0"/>
          </a:p>
          <a:p>
            <a:pPr indent="457200" eaLnBrk="0" hangingPunct="0"/>
            <a:r>
              <a:rPr lang="zh-CN" altLang="en-US" sz="1600" dirty="0"/>
              <a:t>文化与旅游部于 </a:t>
            </a:r>
            <a:r>
              <a:rPr lang="en-US" altLang="zh-CN" sz="1600" dirty="0"/>
              <a:t>2018 </a:t>
            </a:r>
            <a:r>
              <a:rPr lang="zh-CN" altLang="en-US" sz="1600" dirty="0"/>
              <a:t>年 </a:t>
            </a:r>
            <a:r>
              <a:rPr lang="en-US" altLang="zh-CN" sz="1600" dirty="0"/>
              <a:t>12 </a:t>
            </a:r>
            <a:r>
              <a:rPr lang="zh-CN" altLang="en-US" sz="1600" dirty="0"/>
              <a:t>月 </a:t>
            </a:r>
            <a:r>
              <a:rPr lang="en-US" altLang="zh-CN" sz="1600" dirty="0"/>
              <a:t>21 </a:t>
            </a:r>
            <a:r>
              <a:rPr lang="zh-CN" altLang="en-US" sz="1600" dirty="0"/>
              <a:t>日制定 发布了</a:t>
            </a:r>
            <a:r>
              <a:rPr lang="en-US" altLang="zh-CN" sz="1600" dirty="0"/>
              <a:t>《</a:t>
            </a:r>
            <a:r>
              <a:rPr lang="zh-CN" altLang="en-US" sz="1600" dirty="0"/>
              <a:t>旅游市场黑名单管理办法（试行）</a:t>
            </a:r>
            <a:r>
              <a:rPr lang="en-US" altLang="zh-CN" sz="1600" dirty="0"/>
              <a:t>》</a:t>
            </a:r>
            <a:r>
              <a:rPr lang="zh-CN" altLang="en-US" sz="1600" dirty="0"/>
              <a:t>。</a:t>
            </a:r>
            <a:endParaRPr lang="en-US" altLang="zh-CN" sz="1600" dirty="0"/>
          </a:p>
          <a:p>
            <a:r>
              <a:rPr lang="en-US" altLang="zh-CN" b="1" dirty="0"/>
              <a:t>1. </a:t>
            </a:r>
            <a:r>
              <a:rPr lang="zh-CN" altLang="en-US" b="1" dirty="0"/>
              <a:t>黑名单管理及其适用范围</a:t>
            </a:r>
            <a:endParaRPr lang="en-US" altLang="zh-CN" b="1" dirty="0"/>
          </a:p>
          <a:p>
            <a:pPr indent="457200"/>
            <a:r>
              <a:rPr lang="zh-CN" altLang="en-US" dirty="0"/>
              <a:t> </a:t>
            </a:r>
            <a:r>
              <a:rPr lang="en-US" altLang="zh-CN" sz="1600" dirty="0"/>
              <a:t>《</a:t>
            </a:r>
            <a:r>
              <a:rPr lang="zh-CN" altLang="en-US" sz="1600" dirty="0"/>
              <a:t>办法</a:t>
            </a:r>
            <a:r>
              <a:rPr lang="en-US" altLang="zh-CN" sz="1600" dirty="0"/>
              <a:t>》</a:t>
            </a:r>
            <a:r>
              <a:rPr lang="zh-CN" altLang="en-US" sz="1600" dirty="0"/>
              <a:t>第</a:t>
            </a:r>
            <a:r>
              <a:rPr lang="en-US" altLang="zh-CN" sz="1600" dirty="0"/>
              <a:t>2</a:t>
            </a:r>
            <a:r>
              <a:rPr lang="zh-CN" altLang="en-US" sz="1600" dirty="0"/>
              <a:t>条规定，旅游市场黑名单管理是指文化和旅游行政部门或者文化市场综合执法机构将严重违法失信的旅游市场主体和从业人员、人民 法院认定的失信被执行人列入全国或者地方旅游市场黑名单，在一定期限内 向社会公布，实施信用约束、联合惩戒等措施的统称。</a:t>
            </a:r>
            <a:endParaRPr lang="en-US" altLang="zh-CN" sz="1600" dirty="0"/>
          </a:p>
          <a:p>
            <a:r>
              <a:rPr lang="en-US" altLang="zh-CN" b="1" dirty="0"/>
              <a:t>2. </a:t>
            </a:r>
            <a:r>
              <a:rPr lang="zh-CN" altLang="en-US" b="1" dirty="0"/>
              <a:t>列入黑名单的情形 </a:t>
            </a:r>
            <a:endParaRPr lang="en-US" altLang="zh-CN" b="1" dirty="0"/>
          </a:p>
          <a:p>
            <a:pPr indent="457200"/>
            <a:r>
              <a:rPr lang="zh-CN" altLang="en-US" sz="1600" dirty="0"/>
              <a:t>（</a:t>
            </a:r>
            <a:r>
              <a:rPr lang="en-US" altLang="zh-CN" sz="1600" dirty="0"/>
              <a:t>1</a:t>
            </a:r>
            <a:r>
              <a:rPr lang="zh-CN" altLang="en-US" sz="1600" dirty="0"/>
              <a:t>）列入情形</a:t>
            </a:r>
            <a:endParaRPr lang="en-US" altLang="zh-CN" sz="1600" dirty="0"/>
          </a:p>
          <a:p>
            <a:pPr indent="457200"/>
            <a:r>
              <a:rPr lang="en-US" altLang="zh-CN" sz="1600" dirty="0"/>
              <a:t>《</a:t>
            </a:r>
            <a:r>
              <a:rPr lang="zh-CN" altLang="en-US" sz="1600" dirty="0"/>
              <a:t>办法</a:t>
            </a:r>
            <a:r>
              <a:rPr lang="en-US" altLang="zh-CN" sz="1600" dirty="0"/>
              <a:t>》</a:t>
            </a:r>
            <a:r>
              <a:rPr lang="zh-CN" altLang="en-US" sz="1600" dirty="0"/>
              <a:t>第 </a:t>
            </a:r>
            <a:r>
              <a:rPr lang="en-US" altLang="zh-CN" sz="1600" dirty="0"/>
              <a:t>4 </a:t>
            </a:r>
            <a:r>
              <a:rPr lang="zh-CN" altLang="en-US" sz="1600" dirty="0"/>
              <a:t>条第 </a:t>
            </a:r>
            <a:r>
              <a:rPr lang="en-US" altLang="zh-CN" sz="1600" dirty="0"/>
              <a:t>1 </a:t>
            </a:r>
            <a:r>
              <a:rPr lang="zh-CN" altLang="en-US" sz="1600" dirty="0"/>
              <a:t>款规定，将具有下列情形之一的旅游市场主体和从业人员列入本辖区旅游市场黑名单：</a:t>
            </a:r>
            <a:endParaRPr lang="en-US" altLang="zh-CN" sz="1600" dirty="0"/>
          </a:p>
          <a:p>
            <a:pPr indent="457200"/>
            <a:r>
              <a:rPr lang="zh-CN" altLang="en-US" sz="1600" dirty="0"/>
              <a:t>①因侵害旅游者合法权益，被人民法院判处刑罚的；</a:t>
            </a:r>
            <a:endParaRPr lang="en-US" altLang="zh-CN" sz="1600" dirty="0"/>
          </a:p>
          <a:p>
            <a:pPr indent="457200"/>
            <a:r>
              <a:rPr lang="zh-CN" altLang="en-US" sz="1600" dirty="0"/>
              <a:t>②在旅游经营活动中因妨害国（边）境管理 受到刑事处罚的；</a:t>
            </a:r>
            <a:endParaRPr lang="en-US" altLang="zh-CN" sz="1600" dirty="0"/>
          </a:p>
          <a:p>
            <a:pPr indent="457200"/>
            <a:r>
              <a:rPr lang="zh-CN" altLang="en-US" sz="1600" dirty="0"/>
              <a:t>③受到文化和旅游行政部门或者文化市场综合执法机构吊销旅行社业务经营许可证、导游证处罚的；</a:t>
            </a:r>
            <a:endParaRPr lang="en-US" altLang="zh-CN" sz="1600" dirty="0"/>
          </a:p>
          <a:p>
            <a:pPr indent="457200"/>
            <a:r>
              <a:rPr lang="zh-CN" altLang="en-US" sz="1600" dirty="0"/>
              <a:t>④旅游市场主体发生重大安全事 故，属于旅游市场主体主要责任的；</a:t>
            </a:r>
            <a:endParaRPr lang="en-US" altLang="zh-CN" sz="1600" dirty="0"/>
          </a:p>
          <a:p>
            <a:pPr indent="457200"/>
            <a:r>
              <a:rPr lang="zh-CN" altLang="en-US" sz="1600" dirty="0"/>
              <a:t>⑤因侵害旅游者合法权益，造成游客滞 留或者严重社会不良影响的；</a:t>
            </a:r>
            <a:endParaRPr lang="en-US" altLang="zh-CN" sz="1600" dirty="0"/>
          </a:p>
          <a:p>
            <a:pPr indent="457200"/>
            <a:r>
              <a:rPr lang="zh-CN" altLang="en-US" sz="1600" dirty="0"/>
              <a:t>⑥连续 </a:t>
            </a:r>
            <a:r>
              <a:rPr lang="en-US" altLang="zh-CN" sz="1600" dirty="0"/>
              <a:t>12 </a:t>
            </a:r>
            <a:r>
              <a:rPr lang="zh-CN" altLang="en-US" sz="1600" dirty="0"/>
              <a:t>个月内两次被列入旅游市场重点关注名单的；</a:t>
            </a:r>
            <a:endParaRPr lang="en-US" altLang="zh-CN" sz="1600" dirty="0"/>
          </a:p>
          <a:p>
            <a:pPr indent="457200"/>
            <a:r>
              <a:rPr lang="zh-CN" altLang="en-US" sz="1600" dirty="0"/>
              <a:t>⑦法律法规规章规定的应当列入旅游市场黑名单的其他情形。</a:t>
            </a:r>
            <a:endParaRPr lang="en-US" altLang="zh-CN" sz="1600" dirty="0"/>
          </a:p>
          <a:p>
            <a:pPr indent="457200"/>
            <a:r>
              <a:rPr lang="zh-CN" altLang="en-US" sz="1600" dirty="0"/>
              <a:t>（</a:t>
            </a:r>
            <a:r>
              <a:rPr lang="en-US" altLang="zh-CN" sz="1600" dirty="0"/>
              <a:t>2</a:t>
            </a:r>
            <a:r>
              <a:rPr lang="zh-CN" altLang="en-US" sz="1600" dirty="0"/>
              <a:t>）失信被执行人</a:t>
            </a:r>
            <a:endParaRPr lang="en-US" altLang="zh-CN" sz="1600" dirty="0"/>
          </a:p>
          <a:p>
            <a:pPr indent="457200"/>
            <a:r>
              <a:rPr lang="en-US" altLang="zh-CN" sz="1600" dirty="0"/>
              <a:t>《</a:t>
            </a:r>
            <a:r>
              <a:rPr lang="zh-CN" altLang="en-US" sz="1600" dirty="0"/>
              <a:t>办法</a:t>
            </a:r>
            <a:r>
              <a:rPr lang="en-US" altLang="zh-CN" sz="1600" dirty="0"/>
              <a:t>》</a:t>
            </a:r>
            <a:r>
              <a:rPr lang="zh-CN" altLang="en-US" sz="1600" dirty="0"/>
              <a:t>第 </a:t>
            </a:r>
            <a:r>
              <a:rPr lang="en-US" altLang="zh-CN" sz="1600" dirty="0"/>
              <a:t>4 </a:t>
            </a:r>
            <a:r>
              <a:rPr lang="zh-CN" altLang="en-US" sz="1600" dirty="0"/>
              <a:t>条第 </a:t>
            </a:r>
            <a:r>
              <a:rPr lang="en-US" altLang="zh-CN" sz="1600" dirty="0"/>
              <a:t>2 </a:t>
            </a:r>
            <a:r>
              <a:rPr lang="zh-CN" altLang="en-US" sz="1600" dirty="0"/>
              <a:t>款规定，将人民法院认定的失信被执行人列入旅游市场黑名单。</a:t>
            </a:r>
            <a:endParaRPr lang="en-US" altLang="zh-CN" sz="1600" dirty="0"/>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60441" y="1020947"/>
            <a:ext cx="11036260" cy="5755422"/>
          </a:xfrm>
          <a:prstGeom prst="rect">
            <a:avLst/>
          </a:prstGeom>
          <a:noFill/>
        </p:spPr>
        <p:txBody>
          <a:bodyPr wrap="square">
            <a:spAutoFit/>
          </a:bodyPr>
          <a:lstStyle/>
          <a:p>
            <a:r>
              <a:rPr lang="en-US" altLang="zh-CN" sz="1600" b="1" dirty="0"/>
              <a:t>3. </a:t>
            </a:r>
            <a:r>
              <a:rPr lang="zh-CN" altLang="en-US" sz="1600" b="1" dirty="0"/>
              <a:t>黑名单列入和移出原则、程序、信息、动态管理、信用修复 </a:t>
            </a:r>
            <a:endParaRPr lang="en-US" altLang="zh-CN" sz="1600" b="1" dirty="0"/>
          </a:p>
          <a:p>
            <a:pPr indent="457200"/>
            <a:r>
              <a:rPr lang="zh-CN" altLang="en-US" sz="1600" dirty="0"/>
              <a:t>（</a:t>
            </a:r>
            <a:r>
              <a:rPr lang="en-US" altLang="zh-CN" sz="1600" dirty="0"/>
              <a:t>1</a:t>
            </a:r>
            <a:r>
              <a:rPr lang="zh-CN" altLang="en-US" sz="1600" dirty="0"/>
              <a:t>）列入和移出的原则。</a:t>
            </a:r>
            <a:r>
              <a:rPr lang="en-US" altLang="zh-CN" sz="1600" dirty="0"/>
              <a:t> </a:t>
            </a:r>
            <a:r>
              <a:rPr lang="zh-CN" altLang="en-US" sz="1600" dirty="0"/>
              <a:t>“谁列入、谁负责，谁移出、谁负责”、“谁负责、谁列入，谁处罚、谁列入”。</a:t>
            </a:r>
            <a:endParaRPr lang="en-US" altLang="zh-CN" sz="1600" dirty="0"/>
          </a:p>
          <a:p>
            <a:pPr indent="457200"/>
            <a:r>
              <a:rPr lang="zh-CN" altLang="en-US" sz="1600" dirty="0"/>
              <a:t>（</a:t>
            </a:r>
            <a:r>
              <a:rPr lang="en-US" altLang="zh-CN" sz="1600" dirty="0"/>
              <a:t>2</a:t>
            </a:r>
            <a:r>
              <a:rPr lang="zh-CN" altLang="en-US" sz="1600" dirty="0"/>
              <a:t>）列入程序。</a:t>
            </a:r>
            <a:endParaRPr lang="en-US" altLang="zh-CN" sz="1600" dirty="0"/>
          </a:p>
          <a:p>
            <a:pPr indent="457200"/>
            <a:r>
              <a:rPr lang="zh-CN" altLang="en-US" sz="1600" dirty="0"/>
              <a:t>①相关失信信息获取； ②履行事前告知或者公示程序； ③申辩与受理时限； ④列前对比“红名单”，是“黑”否 “红”； ⑤书面告知； ⑥跨区通报。</a:t>
            </a:r>
            <a:endParaRPr lang="en-US" altLang="zh-CN" sz="1600" dirty="0"/>
          </a:p>
          <a:p>
            <a:pPr indent="457200"/>
            <a:r>
              <a:rPr lang="zh-CN" altLang="en-US" sz="1600" dirty="0"/>
              <a:t>（</a:t>
            </a:r>
            <a:r>
              <a:rPr lang="en-US" altLang="zh-CN" sz="1600" dirty="0"/>
              <a:t>3</a:t>
            </a:r>
            <a:r>
              <a:rPr lang="zh-CN" altLang="en-US" sz="1600" dirty="0"/>
              <a:t>）移出时限。</a:t>
            </a:r>
            <a:endParaRPr lang="en-US" altLang="zh-CN" sz="1600" dirty="0"/>
          </a:p>
          <a:p>
            <a:pPr indent="457200"/>
            <a:r>
              <a:rPr lang="en-US" altLang="zh-CN" sz="1600" dirty="0"/>
              <a:t>《</a:t>
            </a:r>
            <a:r>
              <a:rPr lang="zh-CN" altLang="en-US" sz="1600" dirty="0"/>
              <a:t>办法</a:t>
            </a:r>
            <a:r>
              <a:rPr lang="en-US" altLang="zh-CN" sz="1600" dirty="0"/>
              <a:t>》</a:t>
            </a:r>
            <a:r>
              <a:rPr lang="zh-CN" altLang="en-US" sz="1600" dirty="0"/>
              <a:t>第 </a:t>
            </a:r>
            <a:r>
              <a:rPr lang="en-US" altLang="zh-CN" sz="1600" dirty="0"/>
              <a:t>11 </a:t>
            </a:r>
            <a:r>
              <a:rPr lang="zh-CN" altLang="en-US" sz="1600" dirty="0"/>
              <a:t>条规定，列入旅游市场黑名单所依据的行政处罚决定被撤销的，文化和旅游行政部门或者文化市场综合执法机构应当自行政处罚决定被撤销之日起 </a:t>
            </a:r>
            <a:r>
              <a:rPr lang="en-US" altLang="zh-CN" sz="1600" dirty="0"/>
              <a:t>30 </a:t>
            </a:r>
            <a:r>
              <a:rPr lang="zh-CN" altLang="en-US" sz="1600" dirty="0"/>
              <a:t>个工作日内，将相关市场主体和从业人员信息移出</a:t>
            </a:r>
            <a:endParaRPr lang="en-US" altLang="zh-CN" sz="1600" dirty="0"/>
          </a:p>
          <a:p>
            <a:r>
              <a:rPr lang="zh-CN" altLang="en-US" sz="1600" dirty="0"/>
              <a:t>旅游市场黑名单。</a:t>
            </a:r>
            <a:endParaRPr lang="zh-CN" altLang="en-US" sz="1600" dirty="0"/>
          </a:p>
          <a:p>
            <a:pPr indent="457200"/>
            <a:r>
              <a:rPr lang="zh-CN" altLang="en-US" sz="1600" dirty="0"/>
              <a:t>（4）信息记录与发布共享。①信息记录。②发布共享。</a:t>
            </a:r>
            <a:endParaRPr lang="en-US" altLang="zh-CN" sz="1600" dirty="0"/>
          </a:p>
          <a:p>
            <a:pPr indent="457200"/>
            <a:r>
              <a:rPr lang="zh-CN" altLang="en-US" sz="1600" dirty="0"/>
              <a:t>（5）动态管理。</a:t>
            </a:r>
            <a:endParaRPr lang="en-US" altLang="zh-CN" sz="1600" dirty="0"/>
          </a:p>
          <a:p>
            <a:pPr indent="457200"/>
            <a:r>
              <a:rPr lang="zh-CN" altLang="en-US" sz="1600" dirty="0"/>
              <a:t>①三类情形及要求时限：一是因本办法第 4 条第 1 款第 2 项情形列入黑名单 的，黑名单信息自公布之日起满5年，由列入机关自届满之日起30个工作 日内移出旅游市场黑名单；二是因本办法第4条第2款情形被列入黑名单的， 在人民法院将其失信信息删除后 10 个工作日内由列入机关移出旅游市场黑 名单（同时符合本办法第 4 条第 1 款情形的除外）；三是因本办法其他情形 列入黑名单的，黑名单信息自公布之日起满 3 年，或者在规定期限内纠正失 信行为、消除不良影响的（不含本办法第 4 条第 1 款第 3 项规定之情形）， 由列入机关自届满之日起 30 个工作日内移出旅游市场黑名单。</a:t>
            </a:r>
            <a:endParaRPr lang="en-US" altLang="zh-CN" sz="1600" dirty="0"/>
          </a:p>
          <a:p>
            <a:pPr indent="457200"/>
            <a:r>
              <a:rPr lang="zh-CN" altLang="en-US" sz="1600" dirty="0"/>
              <a:t>②上报与撤销。省级、地市级旅游市场黑名单信息移出前，移出机关须向上一级文化和 旅游行政部门报告。上级文化和旅游行政部门有权撤销下级文化和旅游行政部门的黑名单移出决定。</a:t>
            </a:r>
            <a:endParaRPr lang="en-US" altLang="zh-CN" sz="1600" dirty="0"/>
          </a:p>
          <a:p>
            <a:pPr indent="457200"/>
            <a:r>
              <a:rPr lang="zh-CN" altLang="en-US" sz="1600" dirty="0"/>
              <a:t> （</a:t>
            </a:r>
            <a:r>
              <a:rPr lang="en-US" altLang="zh-CN" sz="1600" dirty="0"/>
              <a:t>6</a:t>
            </a:r>
            <a:r>
              <a:rPr lang="zh-CN" altLang="en-US" sz="1600" dirty="0"/>
              <a:t>）信用修复。</a:t>
            </a:r>
            <a:endParaRPr lang="en-US" altLang="zh-CN" sz="1600" dirty="0"/>
          </a:p>
          <a:p>
            <a:pPr indent="457200"/>
            <a:r>
              <a:rPr lang="zh-CN" altLang="en-US" sz="1600" dirty="0"/>
              <a:t>①方式。</a:t>
            </a:r>
            <a:r>
              <a:rPr lang="en-US" altLang="zh-CN" sz="1600" dirty="0"/>
              <a:t>《</a:t>
            </a:r>
            <a:r>
              <a:rPr lang="zh-CN" altLang="en-US" sz="1600" dirty="0"/>
              <a:t>办法</a:t>
            </a:r>
            <a:r>
              <a:rPr lang="en-US" altLang="zh-CN" sz="1600" dirty="0"/>
              <a:t>》</a:t>
            </a:r>
            <a:r>
              <a:rPr lang="zh-CN" altLang="en-US" sz="1600" dirty="0"/>
              <a:t>第 </a:t>
            </a:r>
            <a:r>
              <a:rPr lang="en-US" altLang="zh-CN" sz="1600" dirty="0"/>
              <a:t>15 </a:t>
            </a:r>
            <a:r>
              <a:rPr lang="zh-CN" altLang="en-US" sz="1600" dirty="0"/>
              <a:t>条规定，鼓励黑名单主体通过纠正失信行为、消除不良影响等方式修复信用。黑名单主体修复信用后，文化 和旅游行政部门按照相应程序将其移出黑名单。因本办法第 </a:t>
            </a:r>
            <a:r>
              <a:rPr lang="en-US" altLang="zh-CN" sz="1600" dirty="0"/>
              <a:t>4 </a:t>
            </a:r>
            <a:r>
              <a:rPr lang="zh-CN" altLang="en-US" sz="1600" dirty="0"/>
              <a:t>条第 </a:t>
            </a:r>
            <a:r>
              <a:rPr lang="en-US" altLang="zh-CN" sz="1600" dirty="0"/>
              <a:t>1 </a:t>
            </a:r>
            <a:r>
              <a:rPr lang="zh-CN" altLang="en-US" sz="1600" dirty="0"/>
              <a:t>款第 </a:t>
            </a:r>
            <a:r>
              <a:rPr lang="en-US" altLang="zh-CN" sz="1600" dirty="0"/>
              <a:t>5</a:t>
            </a:r>
            <a:r>
              <a:rPr lang="zh-CN" altLang="en-US" sz="1600" dirty="0"/>
              <a:t>、 </a:t>
            </a:r>
            <a:r>
              <a:rPr lang="en-US" altLang="zh-CN" sz="1600" dirty="0"/>
              <a:t>6 </a:t>
            </a:r>
            <a:r>
              <a:rPr lang="zh-CN" altLang="en-US" sz="1600" dirty="0"/>
              <a:t>项情形被列入黑名单的，可在列入之日起 </a:t>
            </a:r>
            <a:r>
              <a:rPr lang="en-US" altLang="zh-CN" sz="1600" dirty="0"/>
              <a:t>3 </a:t>
            </a:r>
            <a:r>
              <a:rPr lang="zh-CN" altLang="en-US" sz="1600" dirty="0"/>
              <a:t>个月内向列入机关提出信用修 复申请，并在 </a:t>
            </a:r>
            <a:r>
              <a:rPr lang="en-US" altLang="zh-CN" sz="1600" dirty="0"/>
              <a:t>3 </a:t>
            </a:r>
            <a:r>
              <a:rPr lang="zh-CN" altLang="en-US" sz="1600" dirty="0"/>
              <a:t>个月内完成信用修复。</a:t>
            </a:r>
            <a:endParaRPr lang="en-US" altLang="zh-CN" sz="1600" dirty="0"/>
          </a:p>
          <a:p>
            <a:pPr indent="457200"/>
            <a:r>
              <a:rPr lang="zh-CN" altLang="en-US" sz="1600" dirty="0"/>
              <a:t>②内容。修复信用由列入机关组织， 包括以下内容：一是公开信用承诺。二是参加信用修复专题培训。</a:t>
            </a:r>
            <a:endParaRPr lang="en-US" altLang="zh-CN" sz="1600" dirty="0"/>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53044" y="1348370"/>
            <a:ext cx="10681731" cy="4555093"/>
          </a:xfrm>
          <a:prstGeom prst="rect">
            <a:avLst/>
          </a:prstGeom>
          <a:noFill/>
        </p:spPr>
        <p:txBody>
          <a:bodyPr wrap="square">
            <a:spAutoFit/>
          </a:bodyPr>
          <a:lstStyle/>
          <a:p>
            <a:r>
              <a:rPr lang="en-US" altLang="zh-CN" b="1" dirty="0"/>
              <a:t>4. </a:t>
            </a:r>
            <a:r>
              <a:rPr lang="zh-CN" altLang="en-US" b="1" dirty="0"/>
              <a:t>对列入黑名单的旅游市场主体和从业人员实施的惩戒 </a:t>
            </a:r>
            <a:endParaRPr lang="en-US" altLang="zh-CN" b="1" dirty="0"/>
          </a:p>
          <a:p>
            <a:pPr indent="457200"/>
            <a:r>
              <a:rPr lang="zh-CN" altLang="en-US" sz="1600" dirty="0"/>
              <a:t>（</a:t>
            </a:r>
            <a:r>
              <a:rPr lang="en-US" altLang="zh-CN" sz="1600" dirty="0"/>
              <a:t>1</a:t>
            </a:r>
            <a:r>
              <a:rPr lang="zh-CN" altLang="en-US" sz="1600" dirty="0"/>
              <a:t>）具体惩戒措施</a:t>
            </a:r>
            <a:endParaRPr lang="en-US" altLang="zh-CN" sz="1600" dirty="0"/>
          </a:p>
          <a:p>
            <a:pPr indent="457200"/>
            <a:r>
              <a:rPr lang="en-US" altLang="zh-CN" sz="1600" dirty="0"/>
              <a:t>《</a:t>
            </a:r>
            <a:r>
              <a:rPr lang="zh-CN" altLang="en-US" sz="1600" dirty="0"/>
              <a:t>办法</a:t>
            </a:r>
            <a:r>
              <a:rPr lang="en-US" altLang="zh-CN" sz="1600" dirty="0"/>
              <a:t>》</a:t>
            </a:r>
            <a:r>
              <a:rPr lang="zh-CN" altLang="en-US" sz="1600" dirty="0"/>
              <a:t>第 </a:t>
            </a:r>
            <a:r>
              <a:rPr lang="en-US" altLang="zh-CN" sz="1600" dirty="0"/>
              <a:t>13 </a:t>
            </a:r>
            <a:r>
              <a:rPr lang="zh-CN" altLang="en-US" sz="1600" dirty="0"/>
              <a:t>条规定，文化和旅游行政部门、文化市场综合执法机构应当对列入旅游市场黑名单的旅游市场主体和从业人员实施下列惩戒措施：</a:t>
            </a:r>
            <a:endParaRPr lang="en-US" altLang="zh-CN" sz="1600" dirty="0"/>
          </a:p>
          <a:p>
            <a:pPr indent="457200"/>
            <a:r>
              <a:rPr lang="zh-CN" altLang="en-US" sz="1600" dirty="0"/>
              <a:t>①作为重点监管对象，增加检查频次，加大监管力度，发 现再次违法违规经营行为的，依法从重处罚；</a:t>
            </a:r>
            <a:endParaRPr lang="en-US" altLang="zh-CN" sz="1600" dirty="0"/>
          </a:p>
          <a:p>
            <a:pPr indent="457200"/>
            <a:r>
              <a:rPr lang="zh-CN" altLang="en-US" sz="1600" dirty="0"/>
              <a:t>②法定代表人或者主要负责人 列入黑名单期间，依法限制其担任旅游市场主体的法定代表人或者主要负责 人，已担任相关职务的，按规定程序要求变更，限制列入黑名单的市场主体 变更名称；</a:t>
            </a:r>
            <a:endParaRPr lang="en-US" altLang="zh-CN" sz="1600" dirty="0"/>
          </a:p>
          <a:p>
            <a:pPr indent="457200"/>
            <a:r>
              <a:rPr lang="zh-CN" altLang="en-US" sz="1600" dirty="0"/>
              <a:t>③对其新申请的旅游行政审批项目从严审查；</a:t>
            </a:r>
            <a:endParaRPr lang="en-US" altLang="zh-CN" sz="1600" dirty="0"/>
          </a:p>
          <a:p>
            <a:pPr indent="457200"/>
            <a:r>
              <a:rPr lang="zh-CN" altLang="en-US" sz="1600" dirty="0"/>
              <a:t>④对其参与评比表 彰、政府采购、财政资金扶持、政策试点等予以限制；</a:t>
            </a:r>
            <a:endParaRPr lang="en-US" altLang="zh-CN" sz="1600" dirty="0"/>
          </a:p>
          <a:p>
            <a:pPr indent="457200"/>
            <a:r>
              <a:rPr lang="zh-CN" altLang="en-US" sz="1600" dirty="0"/>
              <a:t>⑤将其严重违法失信 信息通报相关部门，实施联合惩戒。</a:t>
            </a:r>
            <a:endParaRPr lang="en-US" altLang="zh-CN" sz="1600" dirty="0"/>
          </a:p>
          <a:p>
            <a:pPr indent="457200"/>
            <a:r>
              <a:rPr lang="zh-CN" altLang="en-US" sz="1600" dirty="0"/>
              <a:t>同时，文化和旅游行政部门应对列入旅游市场黑名单的失信被执行人及其法定代表人、主要负责人、实际控制人、 影响债务履行的直接责任人员在高消费旅游方面实施惩戒，限制其参加由旅行社组织的团队出境旅游。 </a:t>
            </a:r>
            <a:endParaRPr lang="en-US" altLang="zh-CN" sz="1600" dirty="0"/>
          </a:p>
          <a:p>
            <a:pPr indent="457200"/>
            <a:r>
              <a:rPr lang="zh-CN" altLang="en-US" sz="1600" dirty="0"/>
              <a:t>（</a:t>
            </a:r>
            <a:r>
              <a:rPr lang="en-US" altLang="zh-CN" sz="1600" dirty="0"/>
              <a:t>2</a:t>
            </a:r>
            <a:r>
              <a:rPr lang="zh-CN" altLang="en-US" sz="1600" dirty="0"/>
              <a:t>）实施惩戒范围</a:t>
            </a:r>
            <a:endParaRPr lang="en-US" altLang="zh-CN" sz="1600" dirty="0"/>
          </a:p>
          <a:p>
            <a:pPr indent="457200"/>
            <a:r>
              <a:rPr lang="en-US" altLang="zh-CN" sz="1600" dirty="0"/>
              <a:t>《</a:t>
            </a:r>
            <a:r>
              <a:rPr lang="zh-CN" altLang="en-US" sz="1600" dirty="0"/>
              <a:t>办法</a:t>
            </a:r>
            <a:r>
              <a:rPr lang="en-US" altLang="zh-CN" sz="1600" dirty="0"/>
              <a:t>》</a:t>
            </a:r>
            <a:r>
              <a:rPr lang="zh-CN" altLang="en-US" sz="1600" dirty="0"/>
              <a:t>第 </a:t>
            </a:r>
            <a:r>
              <a:rPr lang="en-US" altLang="zh-CN" sz="1600" dirty="0"/>
              <a:t>14 </a:t>
            </a:r>
            <a:r>
              <a:rPr lang="zh-CN" altLang="en-US" sz="1600" dirty="0"/>
              <a:t>条规定：</a:t>
            </a:r>
            <a:endParaRPr lang="en-US" altLang="zh-CN" sz="1600" dirty="0"/>
          </a:p>
          <a:p>
            <a:pPr indent="457200"/>
            <a:r>
              <a:rPr lang="zh-CN" altLang="en-US" sz="1600" dirty="0"/>
              <a:t>①省级、地市级文化和旅游 行政部门认为部分违法失信行为确需列入上一级旅游市场黑名单、实施更大 范围惩戒的，应向上一级文化和旅游行政部门申请并经其复核确认后列入；</a:t>
            </a:r>
            <a:endParaRPr lang="en-US" altLang="zh-CN" sz="1600" dirty="0"/>
          </a:p>
          <a:p>
            <a:pPr indent="457200"/>
            <a:r>
              <a:rPr lang="zh-CN" altLang="en-US" sz="1600" dirty="0"/>
              <a:t>②省级文化和旅游行政部门可直接将部分严重违法失信行为列入省级旅游市 场黑名单，在本省辖区内实施惩戒；</a:t>
            </a:r>
            <a:endParaRPr lang="en-US" altLang="zh-CN" sz="1600" dirty="0"/>
          </a:p>
          <a:p>
            <a:pPr indent="457200"/>
            <a:r>
              <a:rPr lang="zh-CN" altLang="en-US" sz="1600" dirty="0"/>
              <a:t>③文化和旅游部可直接将部分严重违法 失信行为列入全国旅游市场黑名单，在全国范围内实施惩戒。</a:t>
            </a:r>
            <a:endParaRPr lang="zh-CN" altLang="en-US" sz="1600" dirty="0"/>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78977" y="1357045"/>
            <a:ext cx="11996382" cy="1138773"/>
          </a:xfrm>
          <a:prstGeom prst="rect">
            <a:avLst/>
          </a:prstGeom>
          <a:noFill/>
        </p:spPr>
        <p:txBody>
          <a:bodyPr wrap="square" rtlCol="0">
            <a:spAutoFit/>
          </a:bodyPr>
          <a:lstStyle/>
          <a:p>
            <a:r>
              <a:rPr lang="zh-CN" altLang="en-US" b="1" dirty="0"/>
              <a:t>一、旅行社的权利</a:t>
            </a:r>
            <a:endParaRPr lang="en-US" altLang="zh-CN" b="1" dirty="0"/>
          </a:p>
          <a:p>
            <a:pPr lvl="0" indent="-285750" eaLnBrk="0" hangingPunct="0">
              <a:buFont typeface="Arial" panose="020B0604020202020204" pitchFamily="34" charset="0"/>
              <a:buChar char="•"/>
            </a:pPr>
            <a:r>
              <a:rPr lang="zh-CN" altLang="zh-CN" sz="1600" dirty="0"/>
              <a:t>自主签订旅游合同的权利</a:t>
            </a:r>
            <a:endParaRPr lang="zh-CN" altLang="zh-CN" sz="1600" dirty="0"/>
          </a:p>
          <a:p>
            <a:pPr lvl="0" indent="-285750" eaLnBrk="0" hangingPunct="0">
              <a:buFont typeface="Arial" panose="020B0604020202020204" pitchFamily="34" charset="0"/>
              <a:buChar char="•"/>
            </a:pPr>
            <a:r>
              <a:rPr lang="zh-CN" altLang="zh-CN" sz="1600" dirty="0"/>
              <a:t>收取合理旅游费用的权利</a:t>
            </a:r>
            <a:endParaRPr lang="zh-CN" altLang="zh-CN" sz="1600" dirty="0"/>
          </a:p>
          <a:p>
            <a:pPr lvl="0" indent="-285750" eaLnBrk="0" hangingPunct="0">
              <a:buFont typeface="Arial" panose="020B0604020202020204" pitchFamily="34" charset="0"/>
              <a:buChar char="•"/>
            </a:pPr>
            <a:r>
              <a:rPr lang="zh-CN" altLang="zh-CN" sz="1600" dirty="0"/>
              <a:t>要求旅游者正确履行旅游合同的权利</a:t>
            </a:r>
            <a:endParaRPr lang="zh-CN" altLang="en-US" sz="1600" dirty="0"/>
          </a:p>
        </p:txBody>
      </p:sp>
      <p:sp>
        <p:nvSpPr>
          <p:cNvPr id="14" name="矩形 13"/>
          <p:cNvSpPr/>
          <p:nvPr/>
        </p:nvSpPr>
        <p:spPr>
          <a:xfrm>
            <a:off x="4718322" y="911036"/>
            <a:ext cx="2723823" cy="369332"/>
          </a:xfrm>
          <a:prstGeom prst="rect">
            <a:avLst/>
          </a:prstGeom>
        </p:spPr>
        <p:txBody>
          <a:bodyPr wrap="none">
            <a:spAutoFit/>
          </a:bodyPr>
          <a:lstStyle/>
          <a:p>
            <a:pPr algn="ctr"/>
            <a:r>
              <a:rPr lang="zh-CN" altLang="en-US" b="1" dirty="0"/>
              <a:t>第三节 旅行社经营规则</a:t>
            </a:r>
            <a:endParaRPr lang="en-US" altLang="zh-CN" b="1" dirty="0"/>
          </a:p>
        </p:txBody>
      </p:sp>
      <p:sp>
        <p:nvSpPr>
          <p:cNvPr id="16" name="TextBox 15"/>
          <p:cNvSpPr txBox="1"/>
          <p:nvPr/>
        </p:nvSpPr>
        <p:spPr>
          <a:xfrm>
            <a:off x="1278977" y="2643050"/>
            <a:ext cx="11465952" cy="646331"/>
          </a:xfrm>
          <a:prstGeom prst="rect">
            <a:avLst/>
          </a:prstGeom>
          <a:noFill/>
        </p:spPr>
        <p:txBody>
          <a:bodyPr wrap="square" rtlCol="0">
            <a:spAutoFit/>
          </a:bodyPr>
          <a:lstStyle/>
          <a:p>
            <a:r>
              <a:rPr lang="zh-CN" altLang="en-US" b="1" dirty="0"/>
              <a:t>三、旅行社的经营规范</a:t>
            </a:r>
            <a:endParaRPr lang="en-US" altLang="zh-CN" b="1" dirty="0"/>
          </a:p>
          <a:p>
            <a:pPr marL="342900" indent="-342900">
              <a:buAutoNum type="arabicPeriod"/>
            </a:pPr>
            <a:r>
              <a:rPr lang="zh-CN" altLang="en-US" b="1" dirty="0"/>
              <a:t>依法从事旅游经营活动</a:t>
            </a:r>
            <a:endParaRPr lang="en-US" altLang="zh-CN" b="1" dirty="0"/>
          </a:p>
        </p:txBody>
      </p:sp>
      <p:sp>
        <p:nvSpPr>
          <p:cNvPr id="17" name="矩形 16"/>
          <p:cNvSpPr/>
          <p:nvPr/>
        </p:nvSpPr>
        <p:spPr>
          <a:xfrm>
            <a:off x="5900382" y="1395436"/>
            <a:ext cx="6096000" cy="1107996"/>
          </a:xfrm>
          <a:prstGeom prst="rect">
            <a:avLst/>
          </a:prstGeom>
        </p:spPr>
        <p:txBody>
          <a:bodyPr>
            <a:spAutoFit/>
          </a:bodyPr>
          <a:lstStyle/>
          <a:p>
            <a:r>
              <a:rPr lang="zh-CN" altLang="en-US" b="1" dirty="0"/>
              <a:t>二、旅行社的义务</a:t>
            </a:r>
            <a:endParaRPr lang="en-US" altLang="zh-CN" dirty="0"/>
          </a:p>
          <a:p>
            <a:pPr indent="-285750" eaLnBrk="0" hangingPunct="0">
              <a:buFont typeface="Arial" panose="020B0604020202020204" pitchFamily="34" charset="0"/>
              <a:buChar char="•"/>
            </a:pPr>
            <a:r>
              <a:rPr lang="zh-CN" altLang="zh-CN" sz="1600" dirty="0"/>
              <a:t>警示、告知义务</a:t>
            </a:r>
            <a:endParaRPr lang="zh-CN" altLang="zh-CN" sz="1600" dirty="0"/>
          </a:p>
          <a:p>
            <a:pPr indent="-285750" eaLnBrk="0" hangingPunct="0">
              <a:buFont typeface="Arial" panose="020B0604020202020204" pitchFamily="34" charset="0"/>
              <a:buChar char="•"/>
            </a:pPr>
            <a:r>
              <a:rPr lang="zh-CN" altLang="zh-CN" sz="1600" dirty="0"/>
              <a:t>报告及协助义务</a:t>
            </a:r>
            <a:endParaRPr lang="zh-CN" altLang="zh-CN" sz="1600" dirty="0"/>
          </a:p>
          <a:p>
            <a:pPr indent="-285750" eaLnBrk="0" hangingPunct="0">
              <a:buFont typeface="Arial" panose="020B0604020202020204" pitchFamily="34" charset="0"/>
              <a:buChar char="•"/>
            </a:pPr>
            <a:r>
              <a:rPr lang="zh-CN" altLang="zh-CN" sz="1600" dirty="0"/>
              <a:t>提示义务</a:t>
            </a:r>
            <a:endParaRPr lang="zh-CN" altLang="zh-CN" sz="1600" dirty="0"/>
          </a:p>
        </p:txBody>
      </p:sp>
      <p:grpSp>
        <p:nvGrpSpPr>
          <p:cNvPr id="6" name="组合 5"/>
          <p:cNvGrpSpPr/>
          <p:nvPr/>
        </p:nvGrpSpPr>
        <p:grpSpPr>
          <a:xfrm>
            <a:off x="1278977" y="3314699"/>
            <a:ext cx="4688675" cy="559031"/>
            <a:chOff x="51" y="192260"/>
            <a:chExt cx="4947079" cy="403200"/>
          </a:xfrm>
        </p:grpSpPr>
        <p:sp>
          <p:nvSpPr>
            <p:cNvPr id="26" name="矩形 25"/>
            <p:cNvSpPr/>
            <p:nvPr/>
          </p:nvSpPr>
          <p:spPr>
            <a:xfrm>
              <a:off x="51" y="192260"/>
              <a:ext cx="4947079" cy="4032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文本框 26"/>
            <p:cNvSpPr txBox="1"/>
            <p:nvPr/>
          </p:nvSpPr>
          <p:spPr>
            <a:xfrm>
              <a:off x="51" y="192260"/>
              <a:ext cx="4947079" cy="403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zh-CN" sz="1600" kern="1200" dirty="0"/>
                <a:t>（</a:t>
              </a:r>
              <a:r>
                <a:rPr lang="en-US" sz="1600" kern="1200" dirty="0"/>
                <a:t>1</a:t>
              </a:r>
              <a:r>
                <a:rPr lang="zh-CN" sz="1600" kern="1200" dirty="0"/>
                <a:t>）按照核定的业务范围开展经营活动</a:t>
              </a:r>
              <a:endParaRPr lang="zh-CN" sz="1600" kern="1200" dirty="0"/>
            </a:p>
          </p:txBody>
        </p:sp>
      </p:grpSp>
      <p:grpSp>
        <p:nvGrpSpPr>
          <p:cNvPr id="7" name="组合 6"/>
          <p:cNvGrpSpPr/>
          <p:nvPr/>
        </p:nvGrpSpPr>
        <p:grpSpPr>
          <a:xfrm>
            <a:off x="1278977" y="3824776"/>
            <a:ext cx="4688675" cy="2690099"/>
            <a:chOff x="51" y="595460"/>
            <a:chExt cx="4947079" cy="2690099"/>
          </a:xfrm>
        </p:grpSpPr>
        <p:sp>
          <p:nvSpPr>
            <p:cNvPr id="29" name="矩形 28"/>
            <p:cNvSpPr/>
            <p:nvPr/>
          </p:nvSpPr>
          <p:spPr>
            <a:xfrm>
              <a:off x="51" y="595460"/>
              <a:ext cx="4947079" cy="2690099"/>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0" name="文本框 29"/>
            <p:cNvSpPr txBox="1"/>
            <p:nvPr/>
          </p:nvSpPr>
          <p:spPr>
            <a:xfrm>
              <a:off x="51" y="595460"/>
              <a:ext cx="4947079" cy="26900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lvl="1" indent="-114300" algn="l" defTabSz="622300">
                <a:spcBef>
                  <a:spcPct val="0"/>
                </a:spcBef>
                <a:spcAft>
                  <a:spcPct val="15000"/>
                </a:spcAft>
                <a:buChar char="•"/>
              </a:pPr>
              <a:r>
                <a:rPr lang="zh-CN" sz="1600" b="1" kern="1200" dirty="0"/>
                <a:t>罚则：</a:t>
              </a:r>
              <a:r>
                <a:rPr lang="en-US" sz="1600" kern="1200" dirty="0"/>
                <a:t>《</a:t>
              </a:r>
              <a:r>
                <a:rPr lang="zh-CN" sz="1600" kern="1200" dirty="0"/>
                <a:t>旅游法</a:t>
              </a:r>
              <a:r>
                <a:rPr lang="en-US" sz="1600" kern="1200" dirty="0"/>
                <a:t>》</a:t>
              </a:r>
              <a:r>
                <a:rPr lang="zh-CN" sz="1600" kern="1200" dirty="0"/>
                <a:t>第 </a:t>
              </a:r>
              <a:r>
                <a:rPr lang="en-US" sz="1600" kern="1200" dirty="0"/>
                <a:t>95 </a:t>
              </a:r>
              <a:r>
                <a:rPr lang="zh-CN" sz="1600" kern="1200" dirty="0"/>
                <a:t>条规定，未经许可经营旅行社业务的，由旅游主管部门或者市场监督管理部门责令改正，没收违法所得，并处 </a:t>
              </a:r>
              <a:r>
                <a:rPr lang="en-US" sz="1600" kern="1200" dirty="0"/>
                <a:t>1 </a:t>
              </a:r>
              <a:r>
                <a:rPr lang="zh-CN" sz="1600" kern="1200" dirty="0"/>
                <a:t>万元以上</a:t>
              </a:r>
              <a:r>
                <a:rPr lang="en-US" sz="1600" kern="1200" dirty="0"/>
                <a:t>10 </a:t>
              </a:r>
              <a:r>
                <a:rPr lang="zh-CN" sz="1600" kern="1200" dirty="0"/>
                <a:t>万元以下罚款；违法所得 </a:t>
              </a:r>
              <a:r>
                <a:rPr lang="en-US" sz="1600" kern="1200" dirty="0"/>
                <a:t>10 </a:t>
              </a:r>
              <a:r>
                <a:rPr lang="zh-CN" sz="1600" kern="1200" dirty="0"/>
                <a:t>万元以上的，并处违法所得 </a:t>
              </a:r>
              <a:r>
                <a:rPr lang="en-US" sz="1600" kern="1200" dirty="0"/>
                <a:t>1 </a:t>
              </a:r>
              <a:r>
                <a:rPr lang="zh-CN" sz="1600" kern="1200" dirty="0"/>
                <a:t>倍以上 </a:t>
              </a:r>
              <a:r>
                <a:rPr lang="en-US" sz="1600" kern="1200" dirty="0"/>
                <a:t>5 </a:t>
              </a:r>
              <a:r>
                <a:rPr lang="zh-CN" sz="1600" kern="1200" dirty="0"/>
                <a:t>倍以下罚款；对有关责任人员，处 </a:t>
              </a:r>
              <a:r>
                <a:rPr lang="en-US" sz="1600" kern="1200" dirty="0"/>
                <a:t>2000 </a:t>
              </a:r>
              <a:r>
                <a:rPr lang="zh-CN" sz="1600" kern="1200" dirty="0"/>
                <a:t>元以上 </a:t>
              </a:r>
              <a:r>
                <a:rPr lang="en-US" sz="1600" kern="1200" dirty="0"/>
                <a:t>2 </a:t>
              </a:r>
              <a:r>
                <a:rPr lang="zh-CN" sz="1600" kern="1200" dirty="0"/>
                <a:t>万元以下罚款。旅行社未经许可经营出境旅游、边境旅游业务的，除依照前款规定处罚外，并责令停业整顿；情节严重的，吊销旅行社业务经营许可证；对直接负责的主管人员，处</a:t>
              </a:r>
              <a:r>
                <a:rPr lang="en-US" sz="1600" kern="1200" dirty="0"/>
                <a:t>2000 </a:t>
              </a:r>
              <a:r>
                <a:rPr lang="zh-CN" sz="1600" kern="1200" dirty="0"/>
                <a:t>元以上 </a:t>
              </a:r>
              <a:r>
                <a:rPr lang="en-US" sz="1600" kern="1200" dirty="0"/>
                <a:t>2 </a:t>
              </a:r>
              <a:r>
                <a:rPr lang="zh-CN" sz="1600" kern="1200" dirty="0"/>
                <a:t>万元以下罚款。</a:t>
              </a:r>
              <a:endParaRPr lang="zh-CN" sz="1600" kern="1200" dirty="0"/>
            </a:p>
          </p:txBody>
        </p:sp>
      </p:grpSp>
      <p:grpSp>
        <p:nvGrpSpPr>
          <p:cNvPr id="9" name="组合 8"/>
          <p:cNvGrpSpPr/>
          <p:nvPr/>
        </p:nvGrpSpPr>
        <p:grpSpPr>
          <a:xfrm>
            <a:off x="6097553" y="3314699"/>
            <a:ext cx="4688675" cy="531301"/>
            <a:chOff x="5639722" y="192260"/>
            <a:chExt cx="4947079" cy="403200"/>
          </a:xfrm>
        </p:grpSpPr>
        <p:sp>
          <p:nvSpPr>
            <p:cNvPr id="32" name="矩形 31"/>
            <p:cNvSpPr/>
            <p:nvPr/>
          </p:nvSpPr>
          <p:spPr>
            <a:xfrm>
              <a:off x="5639722" y="192260"/>
              <a:ext cx="4947079" cy="4032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文本框 32"/>
            <p:cNvSpPr txBox="1"/>
            <p:nvPr/>
          </p:nvSpPr>
          <p:spPr>
            <a:xfrm>
              <a:off x="5639723" y="233826"/>
              <a:ext cx="4947078" cy="3079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marL="0" lvl="0" indent="0" algn="ctr" defTabSz="622300">
                <a:lnSpc>
                  <a:spcPct val="90000"/>
                </a:lnSpc>
                <a:spcBef>
                  <a:spcPct val="0"/>
                </a:spcBef>
                <a:buNone/>
              </a:pPr>
              <a:r>
                <a:rPr lang="zh-CN" sz="1600" kern="1200" dirty="0"/>
                <a:t>（</a:t>
              </a:r>
              <a:r>
                <a:rPr lang="en-US" sz="1600" kern="1200" dirty="0"/>
                <a:t>2</a:t>
              </a:r>
              <a:r>
                <a:rPr lang="zh-CN" sz="1600" kern="1200" dirty="0"/>
                <a:t>）安排的旅游活动不得含有违法或违反</a:t>
              </a:r>
              <a:endParaRPr lang="en-US" altLang="zh-CN" sz="1600" kern="1200" dirty="0"/>
            </a:p>
            <a:p>
              <a:pPr marL="0" lvl="0" indent="0" algn="ctr" defTabSz="622300">
                <a:lnSpc>
                  <a:spcPct val="90000"/>
                </a:lnSpc>
                <a:spcBef>
                  <a:spcPct val="0"/>
                </a:spcBef>
                <a:buNone/>
              </a:pPr>
              <a:r>
                <a:rPr lang="zh-CN" sz="1600" kern="1200" dirty="0"/>
                <a:t>社会公德的内容</a:t>
              </a:r>
              <a:endParaRPr lang="zh-CN" sz="1600" kern="1200" dirty="0"/>
            </a:p>
          </p:txBody>
        </p:sp>
      </p:grpSp>
      <p:grpSp>
        <p:nvGrpSpPr>
          <p:cNvPr id="37" name="组合 36"/>
          <p:cNvGrpSpPr/>
          <p:nvPr/>
        </p:nvGrpSpPr>
        <p:grpSpPr>
          <a:xfrm>
            <a:off x="6097553" y="3845999"/>
            <a:ext cx="4688675" cy="2690099"/>
            <a:chOff x="5639722" y="595460"/>
            <a:chExt cx="4947079" cy="2690099"/>
          </a:xfrm>
        </p:grpSpPr>
        <p:sp>
          <p:nvSpPr>
            <p:cNvPr id="35" name="矩形 34"/>
            <p:cNvSpPr/>
            <p:nvPr/>
          </p:nvSpPr>
          <p:spPr>
            <a:xfrm>
              <a:off x="5639722" y="595460"/>
              <a:ext cx="4947079" cy="2690099"/>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6" name="文本框 35"/>
            <p:cNvSpPr txBox="1"/>
            <p:nvPr/>
          </p:nvSpPr>
          <p:spPr>
            <a:xfrm>
              <a:off x="5639722" y="595460"/>
              <a:ext cx="4947079" cy="26900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lvl="1" indent="-114300" algn="l" defTabSz="622300">
                <a:spcBef>
                  <a:spcPct val="0"/>
                </a:spcBef>
                <a:spcAft>
                  <a:spcPct val="15000"/>
                </a:spcAft>
                <a:buChar char="•"/>
              </a:pPr>
              <a:r>
                <a:rPr lang="zh-CN" sz="1600" b="1" kern="1200" dirty="0"/>
                <a:t>罚则： </a:t>
              </a:r>
              <a:r>
                <a:rPr lang="en-US" sz="1600" kern="1200" dirty="0"/>
                <a:t>《</a:t>
              </a:r>
              <a:r>
                <a:rPr lang="zh-CN" sz="1600" kern="1200" dirty="0"/>
                <a:t>旅游法</a:t>
              </a:r>
              <a:r>
                <a:rPr lang="en-US" sz="1600" kern="1200" dirty="0"/>
                <a:t>》</a:t>
              </a:r>
              <a:r>
                <a:rPr lang="zh-CN" sz="1600" kern="1200" dirty="0"/>
                <a:t>第 </a:t>
              </a:r>
              <a:r>
                <a:rPr lang="en-US" sz="1600" kern="1200" dirty="0"/>
                <a:t>101 </a:t>
              </a:r>
              <a:r>
                <a:rPr lang="zh-CN" sz="1600" kern="1200" dirty="0"/>
                <a:t>条规定，旅行社安排旅游者参观或者参与违反我国法律、法规和社会公德的项目或者活动的，由旅游主管部门责令改正，没收违法所得，责令停业整顿，并处 </a:t>
              </a:r>
              <a:r>
                <a:rPr lang="en-US" sz="1600" kern="1200" dirty="0"/>
                <a:t>2 </a:t>
              </a:r>
              <a:r>
                <a:rPr lang="zh-CN" sz="1600" kern="1200" dirty="0"/>
                <a:t>万元以上 </a:t>
              </a:r>
              <a:r>
                <a:rPr lang="en-US" sz="1600" kern="1200" dirty="0"/>
                <a:t>20 </a:t>
              </a:r>
              <a:r>
                <a:rPr lang="zh-CN" sz="1600" kern="1200" dirty="0"/>
                <a:t>万元以下罚款；情节严重的，吊销旅行社业务经营许可证；对直接负责的主管人员和其他直接责任人员，处 </a:t>
              </a:r>
              <a:r>
                <a:rPr lang="en-US" sz="1600" kern="1200" dirty="0"/>
                <a:t>2000 </a:t>
              </a:r>
              <a:r>
                <a:rPr lang="zh-CN" sz="1600" kern="1200" dirty="0"/>
                <a:t>元以上 </a:t>
              </a:r>
              <a:r>
                <a:rPr lang="en-US" sz="1600" kern="1200" dirty="0"/>
                <a:t>2 </a:t>
              </a:r>
              <a:r>
                <a:rPr lang="zh-CN" sz="1600" kern="1200" dirty="0"/>
                <a:t>万元以下罚款，并暂扣或者吊销导游证。</a:t>
              </a:r>
              <a:endParaRPr lang="zh-CN" sz="1600" kern="1200" dirty="0"/>
            </a:p>
          </p:txBody>
        </p:sp>
      </p:grpSp>
    </p:spTree>
  </p:cSld>
  <p:clrMapOvr>
    <a:masterClrMapping/>
  </p:clrMapOvr>
  <p:transition>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767016" y="1068858"/>
            <a:ext cx="5195396" cy="451182"/>
            <a:chOff x="53" y="15776"/>
            <a:chExt cx="5166271" cy="1296000"/>
          </a:xfrm>
        </p:grpSpPr>
        <p:sp>
          <p:nvSpPr>
            <p:cNvPr id="23" name="矩形 22"/>
            <p:cNvSpPr/>
            <p:nvPr/>
          </p:nvSpPr>
          <p:spPr>
            <a:xfrm>
              <a:off x="53" y="15776"/>
              <a:ext cx="5166271" cy="12960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文本框 23"/>
            <p:cNvSpPr txBox="1"/>
            <p:nvPr/>
          </p:nvSpPr>
          <p:spPr>
            <a:xfrm>
              <a:off x="53" y="15776"/>
              <a:ext cx="5166271" cy="129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zh-CN" sz="1600" kern="1200"/>
                <a:t>（</a:t>
              </a:r>
              <a:r>
                <a:rPr lang="en-US" sz="1600" kern="1200"/>
                <a:t>3</a:t>
              </a:r>
              <a:r>
                <a:rPr lang="zh-CN" sz="1600" kern="1200"/>
                <a:t>）选择合格的供应商</a:t>
              </a:r>
              <a:endParaRPr lang="zh-CN" sz="1600" kern="1200"/>
            </a:p>
          </p:txBody>
        </p:sp>
      </p:grpSp>
      <p:grpSp>
        <p:nvGrpSpPr>
          <p:cNvPr id="29" name="组合 28"/>
          <p:cNvGrpSpPr/>
          <p:nvPr/>
        </p:nvGrpSpPr>
        <p:grpSpPr>
          <a:xfrm>
            <a:off x="767016" y="1520041"/>
            <a:ext cx="5195396" cy="1721921"/>
            <a:chOff x="53" y="1311776"/>
            <a:chExt cx="5166271" cy="3566784"/>
          </a:xfrm>
        </p:grpSpPr>
        <p:sp>
          <p:nvSpPr>
            <p:cNvPr id="27" name="矩形 26"/>
            <p:cNvSpPr/>
            <p:nvPr/>
          </p:nvSpPr>
          <p:spPr>
            <a:xfrm>
              <a:off x="53" y="1311776"/>
              <a:ext cx="5166271" cy="3566784"/>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8" name="文本框 27"/>
            <p:cNvSpPr txBox="1"/>
            <p:nvPr/>
          </p:nvSpPr>
          <p:spPr>
            <a:xfrm>
              <a:off x="53" y="1311776"/>
              <a:ext cx="5166271" cy="35667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0" lvl="1" algn="l" defTabSz="711200">
                <a:lnSpc>
                  <a:spcPct val="90000"/>
                </a:lnSpc>
                <a:spcBef>
                  <a:spcPct val="0"/>
                </a:spcBef>
                <a:spcAft>
                  <a:spcPct val="15000"/>
                </a:spcAft>
              </a:pPr>
              <a:r>
                <a:rPr lang="zh-CN" sz="1600" b="1" kern="1200" dirty="0"/>
                <a:t>罚则： </a:t>
              </a:r>
              <a:r>
                <a:rPr lang="en-US" sz="1600" kern="1200" dirty="0"/>
                <a:t>《</a:t>
              </a:r>
              <a:r>
                <a:rPr lang="zh-CN" sz="1600" kern="1200" dirty="0"/>
                <a:t>旅游法</a:t>
              </a:r>
              <a:r>
                <a:rPr lang="en-US" sz="1600" kern="1200" dirty="0"/>
                <a:t>》</a:t>
              </a:r>
              <a:r>
                <a:rPr lang="zh-CN" sz="1600" kern="1200" dirty="0"/>
                <a:t>第 </a:t>
              </a:r>
              <a:r>
                <a:rPr lang="en-US" sz="1600" kern="1200" dirty="0"/>
                <a:t>97 </a:t>
              </a:r>
              <a:r>
                <a:rPr lang="zh-CN" sz="1600" kern="1200" dirty="0"/>
                <a:t>条规定，旅行社向不合格的供应商订购产品和服务的，由旅游主管部门或者有关部门责令改正，没收违法所得，并处 </a:t>
              </a:r>
              <a:r>
                <a:rPr lang="en-US" sz="1600" kern="1200" dirty="0"/>
                <a:t>5000 </a:t>
              </a:r>
              <a:r>
                <a:rPr lang="zh-CN" sz="1600" kern="1200" dirty="0"/>
                <a:t>元以上 </a:t>
              </a:r>
              <a:r>
                <a:rPr lang="en-US" sz="1600" kern="1200" dirty="0"/>
                <a:t>5</a:t>
              </a:r>
              <a:r>
                <a:rPr lang="zh-CN" sz="1600" kern="1200" dirty="0"/>
                <a:t>万元以下的罚款；违法所得 </a:t>
              </a:r>
              <a:r>
                <a:rPr lang="en-US" sz="1600" kern="1200" dirty="0"/>
                <a:t>5 </a:t>
              </a:r>
              <a:r>
                <a:rPr lang="zh-CN" sz="1600" kern="1200" dirty="0"/>
                <a:t>万元以上的，并处违法所得 </a:t>
              </a:r>
              <a:r>
                <a:rPr lang="en-US" sz="1600" kern="1200" dirty="0"/>
                <a:t>1 </a:t>
              </a:r>
              <a:r>
                <a:rPr lang="zh-CN" sz="1600" kern="1200" dirty="0"/>
                <a:t>倍以上 </a:t>
              </a:r>
              <a:r>
                <a:rPr lang="en-US" sz="1600" kern="1200" dirty="0"/>
                <a:t>5 </a:t>
              </a:r>
              <a:r>
                <a:rPr lang="zh-CN" sz="1600" kern="1200" dirty="0"/>
                <a:t>倍以下罚款；情节严重的，责令停业整顿或者吊销旅行社业务经营许可证；对直接负责的主管人员和其他直接责任人员，处 </a:t>
              </a:r>
              <a:r>
                <a:rPr lang="en-US" sz="1600" kern="1200" dirty="0"/>
                <a:t>2000 </a:t>
              </a:r>
              <a:r>
                <a:rPr lang="zh-CN" sz="1600" kern="1200" dirty="0"/>
                <a:t>元以上 </a:t>
              </a:r>
              <a:r>
                <a:rPr lang="en-US" sz="1600" kern="1200" dirty="0"/>
                <a:t>2 </a:t>
              </a:r>
              <a:r>
                <a:rPr lang="zh-CN" sz="1600" kern="1200" dirty="0"/>
                <a:t>万元以下罚款。</a:t>
              </a:r>
              <a:endParaRPr lang="zh-CN" sz="1600" kern="1200" dirty="0"/>
            </a:p>
          </p:txBody>
        </p:sp>
      </p:grpSp>
      <p:grpSp>
        <p:nvGrpSpPr>
          <p:cNvPr id="33" name="组合 32"/>
          <p:cNvGrpSpPr/>
          <p:nvPr/>
        </p:nvGrpSpPr>
        <p:grpSpPr>
          <a:xfrm>
            <a:off x="6148880" y="1068858"/>
            <a:ext cx="5195396" cy="451182"/>
            <a:chOff x="5889602" y="15776"/>
            <a:chExt cx="5166271" cy="1296000"/>
          </a:xfrm>
        </p:grpSpPr>
        <p:sp>
          <p:nvSpPr>
            <p:cNvPr id="31" name="矩形 30"/>
            <p:cNvSpPr/>
            <p:nvPr/>
          </p:nvSpPr>
          <p:spPr>
            <a:xfrm>
              <a:off x="5889602" y="15776"/>
              <a:ext cx="5166271" cy="12960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文本框 31"/>
            <p:cNvSpPr txBox="1"/>
            <p:nvPr/>
          </p:nvSpPr>
          <p:spPr>
            <a:xfrm>
              <a:off x="5889602" y="15776"/>
              <a:ext cx="5166271" cy="129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zh-CN" sz="1600" kern="1200"/>
                <a:t>（</a:t>
              </a:r>
              <a:r>
                <a:rPr lang="en-US" sz="1600" kern="1200"/>
                <a:t>4</a:t>
              </a:r>
              <a:r>
                <a:rPr lang="zh-CN" sz="1600" kern="1200"/>
                <a:t>）依法委托旅游业务</a:t>
              </a:r>
              <a:endParaRPr lang="zh-CN" sz="1600" kern="1200"/>
            </a:p>
          </p:txBody>
        </p:sp>
      </p:grpSp>
      <p:grpSp>
        <p:nvGrpSpPr>
          <p:cNvPr id="37" name="组合 36"/>
          <p:cNvGrpSpPr/>
          <p:nvPr/>
        </p:nvGrpSpPr>
        <p:grpSpPr>
          <a:xfrm>
            <a:off x="6148880" y="1520041"/>
            <a:ext cx="5195396" cy="1721921"/>
            <a:chOff x="5889602" y="1311776"/>
            <a:chExt cx="5166271" cy="3566784"/>
          </a:xfrm>
        </p:grpSpPr>
        <p:sp>
          <p:nvSpPr>
            <p:cNvPr id="35" name="矩形 34"/>
            <p:cNvSpPr/>
            <p:nvPr/>
          </p:nvSpPr>
          <p:spPr>
            <a:xfrm>
              <a:off x="5889602" y="1311776"/>
              <a:ext cx="5166271" cy="3566784"/>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6" name="文本框 35"/>
            <p:cNvSpPr txBox="1"/>
            <p:nvPr/>
          </p:nvSpPr>
          <p:spPr>
            <a:xfrm>
              <a:off x="5889602" y="1311776"/>
              <a:ext cx="5166271" cy="35667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0" lvl="1" algn="l" defTabSz="711200">
                <a:lnSpc>
                  <a:spcPct val="90000"/>
                </a:lnSpc>
                <a:spcBef>
                  <a:spcPct val="0"/>
                </a:spcBef>
                <a:spcAft>
                  <a:spcPct val="15000"/>
                </a:spcAft>
              </a:pPr>
              <a:r>
                <a:rPr lang="zh-CN" sz="1600" b="1" kern="1200" dirty="0"/>
                <a:t>罚则：</a:t>
              </a:r>
              <a:r>
                <a:rPr lang="en-US" sz="1600" kern="1200" dirty="0"/>
                <a:t>《</a:t>
              </a:r>
              <a:r>
                <a:rPr lang="zh-CN" sz="1600" kern="1200" dirty="0"/>
                <a:t>条例</a:t>
              </a:r>
              <a:r>
                <a:rPr lang="en-US" sz="1600" kern="1200" dirty="0"/>
                <a:t>》</a:t>
              </a:r>
              <a:r>
                <a:rPr lang="zh-CN" sz="1600" kern="1200" dirty="0"/>
                <a:t>第 </a:t>
              </a:r>
              <a:r>
                <a:rPr lang="en-US" sz="1600" kern="1200" dirty="0"/>
                <a:t>55 </a:t>
              </a:r>
              <a:r>
                <a:rPr lang="zh-CN" sz="1600" kern="1200" dirty="0"/>
                <a:t>条规定，旅行社将旅游业务委托给不具有相应资质的旅行社，由旅游主管部门责令改正，处 </a:t>
              </a:r>
              <a:r>
                <a:rPr lang="en-US" sz="1600" kern="1200" dirty="0"/>
                <a:t>2 </a:t>
              </a:r>
              <a:r>
                <a:rPr lang="zh-CN" sz="1600" kern="1200" dirty="0"/>
                <a:t>万元以上 </a:t>
              </a:r>
              <a:r>
                <a:rPr lang="en-US" sz="1600" kern="1200" dirty="0"/>
                <a:t>10 </a:t>
              </a:r>
              <a:r>
                <a:rPr lang="zh-CN" sz="1600" kern="1200" dirty="0"/>
                <a:t>万元以下罚款；情节严重的，责令停业整顿 </a:t>
              </a:r>
              <a:r>
                <a:rPr lang="en-US" sz="1600" kern="1200" dirty="0"/>
                <a:t>1 </a:t>
              </a:r>
              <a:r>
                <a:rPr lang="zh-CN" sz="1600" kern="1200" dirty="0"/>
                <a:t>个月至 </a:t>
              </a:r>
              <a:r>
                <a:rPr lang="en-US" sz="1600" kern="1200" dirty="0"/>
                <a:t>3 </a:t>
              </a:r>
              <a:r>
                <a:rPr lang="zh-CN" sz="1600" kern="1200" dirty="0"/>
                <a:t>个月。</a:t>
              </a:r>
              <a:endParaRPr lang="zh-CN" sz="1600" kern="1200" dirty="0"/>
            </a:p>
            <a:p>
              <a:pPr marL="0" lvl="1" algn="l" defTabSz="711200">
                <a:lnSpc>
                  <a:spcPct val="90000"/>
                </a:lnSpc>
                <a:spcBef>
                  <a:spcPct val="0"/>
                </a:spcBef>
                <a:spcAft>
                  <a:spcPct val="15000"/>
                </a:spcAft>
              </a:pPr>
              <a:r>
                <a:rPr lang="zh-CN" sz="1600" b="1" kern="1200" dirty="0"/>
                <a:t>罚则：</a:t>
              </a:r>
              <a:r>
                <a:rPr lang="zh-CN" sz="1600" kern="1200" dirty="0"/>
                <a:t>旅行社、接受委托的旅行社违反</a:t>
              </a:r>
              <a:r>
                <a:rPr lang="en-US" sz="1600" kern="1200" dirty="0"/>
                <a:t>《</a:t>
              </a:r>
              <a:r>
                <a:rPr lang="zh-CN" sz="1600" kern="1200" dirty="0"/>
                <a:t>条例</a:t>
              </a:r>
              <a:r>
                <a:rPr lang="en-US" sz="1600" kern="1200" dirty="0"/>
                <a:t>》</a:t>
              </a:r>
              <a:r>
                <a:rPr lang="zh-CN" sz="1600" kern="1200" dirty="0"/>
                <a:t>费用支付规定的，由旅游主管部门责令改正，停业整顿 </a:t>
              </a:r>
              <a:r>
                <a:rPr lang="en-US" sz="1600" kern="1200" dirty="0"/>
                <a:t>1 </a:t>
              </a:r>
              <a:r>
                <a:rPr lang="zh-CN" sz="1600" kern="1200" dirty="0"/>
                <a:t>个月至 </a:t>
              </a:r>
              <a:r>
                <a:rPr lang="en-US" sz="1600" kern="1200" dirty="0"/>
                <a:t>3 </a:t>
              </a:r>
              <a:r>
                <a:rPr lang="zh-CN" sz="1600" kern="1200" dirty="0"/>
                <a:t>个月；情节严重的，吊销旅行社业务经营许可证。</a:t>
              </a:r>
              <a:endParaRPr lang="zh-CN" sz="1600" kern="1200" dirty="0"/>
            </a:p>
          </p:txBody>
        </p:sp>
      </p:grpSp>
      <p:grpSp>
        <p:nvGrpSpPr>
          <p:cNvPr id="57" name="组合 56"/>
          <p:cNvGrpSpPr/>
          <p:nvPr/>
        </p:nvGrpSpPr>
        <p:grpSpPr>
          <a:xfrm>
            <a:off x="614616" y="3305823"/>
            <a:ext cx="11068525" cy="3433166"/>
            <a:chOff x="-273133" y="3376984"/>
            <a:chExt cx="11792901" cy="3433166"/>
          </a:xfrm>
        </p:grpSpPr>
        <p:sp>
          <p:nvSpPr>
            <p:cNvPr id="38" name="文本框 37"/>
            <p:cNvSpPr txBox="1"/>
            <p:nvPr/>
          </p:nvSpPr>
          <p:spPr>
            <a:xfrm>
              <a:off x="-273133" y="3376984"/>
              <a:ext cx="6097978" cy="369332"/>
            </a:xfrm>
            <a:prstGeom prst="rect">
              <a:avLst/>
            </a:prstGeom>
            <a:noFill/>
          </p:spPr>
          <p:txBody>
            <a:bodyPr wrap="square">
              <a:spAutoFit/>
            </a:bodyPr>
            <a:lstStyle/>
            <a:p>
              <a:r>
                <a:rPr lang="en-US" altLang="zh-CN" b="1" dirty="0"/>
                <a:t>2. </a:t>
              </a:r>
              <a:r>
                <a:rPr lang="zh-CN" altLang="en-US" b="1" dirty="0"/>
                <a:t>依法提供诚信服务</a:t>
              </a:r>
              <a:endParaRPr lang="zh-CN" altLang="en-US" b="1" dirty="0"/>
            </a:p>
          </p:txBody>
        </p:sp>
        <p:grpSp>
          <p:nvGrpSpPr>
            <p:cNvPr id="39" name="组合 38"/>
            <p:cNvGrpSpPr/>
            <p:nvPr/>
          </p:nvGrpSpPr>
          <p:grpSpPr>
            <a:xfrm>
              <a:off x="-273133" y="3746316"/>
              <a:ext cx="3823290" cy="527052"/>
              <a:chOff x="9192" y="0"/>
              <a:chExt cx="3495443" cy="781581"/>
            </a:xfrm>
          </p:grpSpPr>
          <p:sp>
            <p:nvSpPr>
              <p:cNvPr id="40" name="矩形 39"/>
              <p:cNvSpPr/>
              <p:nvPr/>
            </p:nvSpPr>
            <p:spPr>
              <a:xfrm>
                <a:off x="9192" y="0"/>
                <a:ext cx="3495443" cy="781581"/>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文本框 40"/>
              <p:cNvSpPr txBox="1"/>
              <p:nvPr/>
            </p:nvSpPr>
            <p:spPr>
              <a:xfrm>
                <a:off x="9192" y="0"/>
                <a:ext cx="3495443" cy="781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zh-CN" sz="1600" kern="1200"/>
                  <a:t>（</a:t>
                </a:r>
                <a:r>
                  <a:rPr lang="en-US" sz="1600" kern="1200"/>
                  <a:t>1</a:t>
                </a:r>
                <a:r>
                  <a:rPr lang="zh-CN" sz="1600" kern="1200"/>
                  <a:t>）发布真实、准确的信息</a:t>
                </a:r>
                <a:endParaRPr lang="zh-CN" sz="1600" kern="1200"/>
              </a:p>
            </p:txBody>
          </p:sp>
        </p:grpSp>
        <p:grpSp>
          <p:nvGrpSpPr>
            <p:cNvPr id="42" name="组合 41"/>
            <p:cNvGrpSpPr/>
            <p:nvPr/>
          </p:nvGrpSpPr>
          <p:grpSpPr>
            <a:xfrm>
              <a:off x="-273133" y="4273367"/>
              <a:ext cx="3823290" cy="2536783"/>
              <a:chOff x="9192" y="781581"/>
              <a:chExt cx="3495443" cy="919728"/>
            </a:xfrm>
          </p:grpSpPr>
          <p:sp>
            <p:nvSpPr>
              <p:cNvPr id="43" name="矩形 42"/>
              <p:cNvSpPr/>
              <p:nvPr/>
            </p:nvSpPr>
            <p:spPr>
              <a:xfrm>
                <a:off x="9192" y="781581"/>
                <a:ext cx="3495443" cy="91972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4" name="文本框 43"/>
              <p:cNvSpPr txBox="1"/>
              <p:nvPr/>
            </p:nvSpPr>
            <p:spPr>
              <a:xfrm>
                <a:off x="9192" y="781581"/>
                <a:ext cx="3495443" cy="9197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0" lvl="1" algn="l" defTabSz="711200">
                  <a:lnSpc>
                    <a:spcPct val="90000"/>
                  </a:lnSpc>
                  <a:spcBef>
                    <a:spcPct val="0"/>
                  </a:spcBef>
                  <a:spcAft>
                    <a:spcPct val="15000"/>
                  </a:spcAft>
                </a:pPr>
                <a:r>
                  <a:rPr lang="zh-CN" sz="1600" b="1" kern="1200" dirty="0"/>
                  <a:t>罚则： </a:t>
                </a:r>
                <a:r>
                  <a:rPr lang="en-US" sz="1600" kern="1200" dirty="0"/>
                  <a:t>《</a:t>
                </a:r>
                <a:r>
                  <a:rPr lang="zh-CN" sz="1600" kern="1200" dirty="0"/>
                  <a:t>旅游法</a:t>
                </a:r>
                <a:r>
                  <a:rPr lang="en-US" sz="1600" kern="1200" dirty="0"/>
                  <a:t>》</a:t>
                </a:r>
                <a:r>
                  <a:rPr lang="zh-CN" sz="1600" kern="1200" dirty="0"/>
                  <a:t>第 </a:t>
                </a:r>
                <a:r>
                  <a:rPr lang="en-US" sz="1600" kern="1200" dirty="0"/>
                  <a:t>97 </a:t>
                </a:r>
                <a:r>
                  <a:rPr lang="zh-CN" sz="1600" kern="1200" dirty="0"/>
                  <a:t>条规定，旅行社进行虚假宣传，误导旅游者的，由旅游主管部门或者有关部门责令改正，没收违法所得，并处 </a:t>
                </a:r>
                <a:r>
                  <a:rPr lang="en-US" sz="1600" kern="1200" dirty="0"/>
                  <a:t>5000 </a:t>
                </a:r>
                <a:r>
                  <a:rPr lang="zh-CN" sz="1600" kern="1200" dirty="0"/>
                  <a:t>元以上 </a:t>
                </a:r>
                <a:r>
                  <a:rPr lang="en-US" sz="1600" kern="1200" dirty="0"/>
                  <a:t>5 </a:t>
                </a:r>
                <a:r>
                  <a:rPr lang="zh-CN" sz="1600" kern="1200" dirty="0"/>
                  <a:t>万元以下罚款；违法所得 </a:t>
                </a:r>
                <a:r>
                  <a:rPr lang="en-US" sz="1600" kern="1200" dirty="0"/>
                  <a:t>5 </a:t>
                </a:r>
                <a:r>
                  <a:rPr lang="zh-CN" sz="1600" kern="1200" dirty="0"/>
                  <a:t>万元以上的，并处违法所得 </a:t>
                </a:r>
                <a:r>
                  <a:rPr lang="en-US" sz="1600" kern="1200" dirty="0"/>
                  <a:t>1 </a:t>
                </a:r>
                <a:r>
                  <a:rPr lang="zh-CN" sz="1600" kern="1200" dirty="0"/>
                  <a:t>倍以上 </a:t>
                </a:r>
                <a:r>
                  <a:rPr lang="en-US" sz="1600" kern="1200" dirty="0"/>
                  <a:t>5 </a:t>
                </a:r>
                <a:r>
                  <a:rPr lang="zh-CN" sz="1600" kern="1200" dirty="0"/>
                  <a:t>倍以下罚款；情节严重的，责令停业整顿或者吊销旅行社业务经营许可证；对直接负责的主管人员和其他直接责任人员，处 </a:t>
                </a:r>
                <a:r>
                  <a:rPr lang="en-US" sz="1600" kern="1200" dirty="0"/>
                  <a:t>2000 </a:t>
                </a:r>
                <a:r>
                  <a:rPr lang="zh-CN" sz="1600" kern="1200" dirty="0"/>
                  <a:t>元以上 </a:t>
                </a:r>
                <a:r>
                  <a:rPr lang="en-US" sz="1600" kern="1200" dirty="0"/>
                  <a:t>2 </a:t>
                </a:r>
                <a:r>
                  <a:rPr lang="zh-CN" sz="1600" kern="1200" dirty="0"/>
                  <a:t>万元以下罚款。</a:t>
                </a:r>
                <a:endParaRPr lang="zh-CN" sz="1600" kern="1200" dirty="0"/>
              </a:p>
            </p:txBody>
          </p:sp>
        </p:grpSp>
        <p:grpSp>
          <p:nvGrpSpPr>
            <p:cNvPr id="45" name="组合 44"/>
            <p:cNvGrpSpPr/>
            <p:nvPr/>
          </p:nvGrpSpPr>
          <p:grpSpPr>
            <a:xfrm>
              <a:off x="3711672" y="3746316"/>
              <a:ext cx="3823290" cy="527052"/>
              <a:chOff x="3993997" y="0"/>
              <a:chExt cx="3495443" cy="781581"/>
            </a:xfrm>
          </p:grpSpPr>
          <p:sp>
            <p:nvSpPr>
              <p:cNvPr id="46" name="矩形 45"/>
              <p:cNvSpPr/>
              <p:nvPr/>
            </p:nvSpPr>
            <p:spPr>
              <a:xfrm>
                <a:off x="3993997" y="0"/>
                <a:ext cx="3495443" cy="781581"/>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文本框 46"/>
              <p:cNvSpPr txBox="1"/>
              <p:nvPr/>
            </p:nvSpPr>
            <p:spPr>
              <a:xfrm>
                <a:off x="3993997" y="0"/>
                <a:ext cx="3495443" cy="781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zh-CN" sz="1600" kern="1200"/>
                  <a:t>（</a:t>
                </a:r>
                <a:r>
                  <a:rPr lang="en-US" sz="1600" kern="1200"/>
                  <a:t>2</a:t>
                </a:r>
                <a:r>
                  <a:rPr lang="zh-CN" sz="1600" kern="1200"/>
                  <a:t>）合理报价</a:t>
                </a:r>
                <a:endParaRPr lang="zh-CN" sz="1600" kern="1200"/>
              </a:p>
            </p:txBody>
          </p:sp>
        </p:grpSp>
        <p:grpSp>
          <p:nvGrpSpPr>
            <p:cNvPr id="48" name="组合 47"/>
            <p:cNvGrpSpPr/>
            <p:nvPr/>
          </p:nvGrpSpPr>
          <p:grpSpPr>
            <a:xfrm>
              <a:off x="3711672" y="4273367"/>
              <a:ext cx="3823290" cy="2536783"/>
              <a:chOff x="3993997" y="781581"/>
              <a:chExt cx="3495443" cy="919728"/>
            </a:xfrm>
          </p:grpSpPr>
          <p:sp>
            <p:nvSpPr>
              <p:cNvPr id="49" name="矩形 48"/>
              <p:cNvSpPr/>
              <p:nvPr/>
            </p:nvSpPr>
            <p:spPr>
              <a:xfrm>
                <a:off x="3993997" y="781581"/>
                <a:ext cx="3495443" cy="91972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0" name="文本框 49"/>
              <p:cNvSpPr txBox="1"/>
              <p:nvPr/>
            </p:nvSpPr>
            <p:spPr>
              <a:xfrm>
                <a:off x="3993997" y="781581"/>
                <a:ext cx="3495443" cy="9197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0" lvl="1" algn="l" defTabSz="711200">
                  <a:lnSpc>
                    <a:spcPct val="90000"/>
                  </a:lnSpc>
                  <a:spcBef>
                    <a:spcPct val="0"/>
                  </a:spcBef>
                  <a:spcAft>
                    <a:spcPct val="15000"/>
                  </a:spcAft>
                </a:pPr>
                <a:r>
                  <a:rPr lang="zh-CN" sz="1600" b="1" kern="1200" dirty="0"/>
                  <a:t>罚则：</a:t>
                </a:r>
                <a:r>
                  <a:rPr lang="en-US" sz="1600" kern="1200" dirty="0"/>
                  <a:t>《</a:t>
                </a:r>
                <a:r>
                  <a:rPr lang="zh-CN" sz="1600" kern="1200" dirty="0"/>
                  <a:t>旅游法</a:t>
                </a:r>
                <a:r>
                  <a:rPr lang="en-US" sz="1600" kern="1200" dirty="0"/>
                  <a:t>》</a:t>
                </a:r>
                <a:r>
                  <a:rPr lang="zh-CN" sz="1600" kern="1200" dirty="0"/>
                  <a:t>第 </a:t>
                </a:r>
                <a:r>
                  <a:rPr lang="en-US" sz="1600" kern="1200" dirty="0"/>
                  <a:t>98 </a:t>
                </a:r>
                <a:r>
                  <a:rPr lang="zh-CN" sz="1600" kern="1200" dirty="0"/>
                  <a:t>条规定，旅行社违反本法第 </a:t>
                </a:r>
                <a:r>
                  <a:rPr lang="en-US" sz="1600" kern="1200" dirty="0"/>
                  <a:t>35 </a:t>
                </a:r>
                <a:r>
                  <a:rPr lang="zh-CN" sz="1600" kern="1200" dirty="0"/>
                  <a:t>条规定的，由旅游主管部门责令改正，没收违法所得，责令停业整顿，并处 </a:t>
                </a:r>
                <a:r>
                  <a:rPr lang="en-US" sz="1600" kern="1200" dirty="0"/>
                  <a:t>3 </a:t>
                </a:r>
                <a:r>
                  <a:rPr lang="zh-CN" sz="1600" kern="1200" dirty="0"/>
                  <a:t>万元以上 </a:t>
                </a:r>
                <a:r>
                  <a:rPr lang="en-US" sz="1600" kern="1200" dirty="0"/>
                  <a:t>30 </a:t>
                </a:r>
                <a:r>
                  <a:rPr lang="zh-CN" sz="1600" kern="1200" dirty="0"/>
                  <a:t>万元以下罚款；违法所得 </a:t>
                </a:r>
                <a:r>
                  <a:rPr lang="en-US" sz="1600" kern="1200" dirty="0"/>
                  <a:t>30 </a:t>
                </a:r>
                <a:r>
                  <a:rPr lang="zh-CN" sz="1600" kern="1200" dirty="0"/>
                  <a:t>万元以上的，并处违法所得 </a:t>
                </a:r>
                <a:r>
                  <a:rPr lang="en-US" sz="1600" kern="1200" dirty="0"/>
                  <a:t>1 </a:t>
                </a:r>
                <a:r>
                  <a:rPr lang="zh-CN" sz="1600" kern="1200" dirty="0"/>
                  <a:t>倍以上 </a:t>
                </a:r>
                <a:r>
                  <a:rPr lang="en-US" sz="1600" kern="1200" dirty="0"/>
                  <a:t>5 </a:t>
                </a:r>
                <a:r>
                  <a:rPr lang="zh-CN" sz="1600" kern="1200" dirty="0"/>
                  <a:t>倍以下罚款；情节严重的，吊销旅行社业务经营许可证；对直接负责的主管人员和其他直接责任人员，没收违法所得，处 </a:t>
                </a:r>
                <a:r>
                  <a:rPr lang="en-US" sz="1600" kern="1200" dirty="0"/>
                  <a:t>2000 </a:t>
                </a:r>
                <a:r>
                  <a:rPr lang="zh-CN" sz="1600" kern="1200" dirty="0"/>
                  <a:t>元以上 </a:t>
                </a:r>
                <a:r>
                  <a:rPr lang="en-US" sz="1600" kern="1200" dirty="0"/>
                  <a:t>2 </a:t>
                </a:r>
                <a:r>
                  <a:rPr lang="zh-CN" sz="1600" kern="1200" dirty="0"/>
                  <a:t>万元以下罚款，并暂扣或者吊销导游证。</a:t>
                </a:r>
                <a:endParaRPr lang="zh-CN" sz="1600" kern="1200" dirty="0"/>
              </a:p>
            </p:txBody>
          </p:sp>
        </p:grpSp>
        <p:grpSp>
          <p:nvGrpSpPr>
            <p:cNvPr id="51" name="组合 50"/>
            <p:cNvGrpSpPr/>
            <p:nvPr/>
          </p:nvGrpSpPr>
          <p:grpSpPr>
            <a:xfrm>
              <a:off x="7696478" y="3746316"/>
              <a:ext cx="3823290" cy="527052"/>
              <a:chOff x="7978803" y="0"/>
              <a:chExt cx="3495443" cy="781581"/>
            </a:xfrm>
          </p:grpSpPr>
          <p:sp>
            <p:nvSpPr>
              <p:cNvPr id="52" name="矩形 51"/>
              <p:cNvSpPr/>
              <p:nvPr/>
            </p:nvSpPr>
            <p:spPr>
              <a:xfrm>
                <a:off x="7978803" y="0"/>
                <a:ext cx="3495443" cy="781581"/>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 name="文本框 52"/>
              <p:cNvSpPr txBox="1"/>
              <p:nvPr/>
            </p:nvSpPr>
            <p:spPr>
              <a:xfrm>
                <a:off x="7978803" y="0"/>
                <a:ext cx="3495443" cy="781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zh-CN" sz="1600" kern="1200" dirty="0"/>
                  <a:t>（</a:t>
                </a:r>
                <a:r>
                  <a:rPr lang="en-US" sz="1600" kern="1200" dirty="0"/>
                  <a:t>3</a:t>
                </a:r>
                <a:r>
                  <a:rPr lang="zh-CN" sz="1600" kern="1200" dirty="0"/>
                  <a:t>）安排持有效证件的领队或者导游全程陪同</a:t>
                </a:r>
                <a:endParaRPr lang="zh-CN" sz="1600" kern="1200" dirty="0"/>
              </a:p>
            </p:txBody>
          </p:sp>
        </p:grpSp>
        <p:grpSp>
          <p:nvGrpSpPr>
            <p:cNvPr id="54" name="组合 53"/>
            <p:cNvGrpSpPr/>
            <p:nvPr/>
          </p:nvGrpSpPr>
          <p:grpSpPr>
            <a:xfrm>
              <a:off x="7696478" y="4273367"/>
              <a:ext cx="3823290" cy="2536783"/>
              <a:chOff x="7978803" y="781581"/>
              <a:chExt cx="3495443" cy="919728"/>
            </a:xfrm>
          </p:grpSpPr>
          <p:sp>
            <p:nvSpPr>
              <p:cNvPr id="55" name="矩形 54"/>
              <p:cNvSpPr/>
              <p:nvPr/>
            </p:nvSpPr>
            <p:spPr>
              <a:xfrm>
                <a:off x="7978803" y="781581"/>
                <a:ext cx="3495443" cy="919728"/>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6" name="文本框 55"/>
              <p:cNvSpPr txBox="1"/>
              <p:nvPr/>
            </p:nvSpPr>
            <p:spPr>
              <a:xfrm>
                <a:off x="7978803" y="781581"/>
                <a:ext cx="3495443" cy="9197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0" lvl="1" algn="l" defTabSz="711200">
                  <a:lnSpc>
                    <a:spcPct val="90000"/>
                  </a:lnSpc>
                  <a:spcBef>
                    <a:spcPct val="0"/>
                  </a:spcBef>
                  <a:spcAft>
                    <a:spcPct val="15000"/>
                  </a:spcAft>
                </a:pPr>
                <a:r>
                  <a:rPr lang="zh-CN" sz="1600" b="1" kern="1200" dirty="0"/>
                  <a:t>罚则： </a:t>
                </a:r>
                <a:r>
                  <a:rPr lang="en-US" sz="1600" kern="1200" dirty="0"/>
                  <a:t>《</a:t>
                </a:r>
                <a:r>
                  <a:rPr lang="zh-CN" sz="1600" kern="1200" dirty="0"/>
                  <a:t>旅游法</a:t>
                </a:r>
                <a:r>
                  <a:rPr lang="en-US" sz="1600" kern="1200" dirty="0"/>
                  <a:t>》</a:t>
                </a:r>
                <a:r>
                  <a:rPr lang="zh-CN" sz="1600" kern="1200" dirty="0"/>
                  <a:t>第 </a:t>
                </a:r>
                <a:r>
                  <a:rPr lang="en-US" sz="1600" kern="1200" dirty="0"/>
                  <a:t>96 </a:t>
                </a:r>
                <a:r>
                  <a:rPr lang="zh-CN" sz="1600" kern="1200" dirty="0"/>
                  <a:t>条规定，旅行社违反以上规定的，由旅游主管部门责令改正，没收违法所得，并处 </a:t>
                </a:r>
                <a:r>
                  <a:rPr lang="en-US" sz="1600" kern="1200" dirty="0"/>
                  <a:t>5000 </a:t>
                </a:r>
                <a:r>
                  <a:rPr lang="zh-CN" sz="1600" kern="1200" dirty="0"/>
                  <a:t>元以上 </a:t>
                </a:r>
                <a:r>
                  <a:rPr lang="en-US" sz="1600" kern="1200" dirty="0"/>
                  <a:t>5 </a:t>
                </a:r>
                <a:r>
                  <a:rPr lang="zh-CN" sz="1600" kern="1200" dirty="0"/>
                  <a:t>万元以下罚款；情节严重的，责令停业整顿或者吊销旅行社业务经营许可证；对直接负责的主管人员和其他直接责任人员，处 </a:t>
                </a:r>
                <a:r>
                  <a:rPr lang="en-US" sz="1600" kern="1200" dirty="0"/>
                  <a:t>2000 </a:t>
                </a:r>
                <a:r>
                  <a:rPr lang="zh-CN" sz="1600" kern="1200" dirty="0"/>
                  <a:t>元以上 </a:t>
                </a:r>
                <a:r>
                  <a:rPr lang="en-US" sz="1600" kern="1200" dirty="0"/>
                  <a:t>2 </a:t>
                </a:r>
                <a:r>
                  <a:rPr lang="zh-CN" sz="1600" kern="1200" dirty="0"/>
                  <a:t>万元以下罚款。</a:t>
                </a:r>
                <a:endParaRPr lang="zh-CN" sz="1600" kern="1200" dirty="0"/>
              </a:p>
            </p:txBody>
          </p:sp>
        </p:grpSp>
      </p:grpSp>
      <p:pic>
        <p:nvPicPr>
          <p:cNvPr id="59" name="Picture 2" descr="http://www.cttp.net.cn/Public/static/images/logo.png"/>
          <p:cNvPicPr>
            <a:picLocks noChangeAspect="1" noChangeArrowheads="1"/>
          </p:cNvPicPr>
          <p:nvPr/>
        </p:nvPicPr>
        <p:blipFill>
          <a:blip r:embed="rId1" cstate="print">
            <a:biLevel thresh="50000"/>
            <a:extLst>
              <a:ext uri="{28A0092B-C50C-407E-A947-70E740481C1C}">
                <a14:useLocalDpi xmlns:a14="http://schemas.microsoft.com/office/drawing/2010/main" val="0"/>
              </a:ext>
            </a:extLst>
          </a:blip>
          <a:srcRect/>
          <a:stretch>
            <a:fillRect/>
          </a:stretch>
        </p:blipFill>
        <p:spPr bwMode="auto">
          <a:xfrm>
            <a:off x="10849559" y="6240574"/>
            <a:ext cx="1190245" cy="4984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2001" y="1128292"/>
            <a:ext cx="10952061" cy="3231654"/>
          </a:xfrm>
          <a:prstGeom prst="rect">
            <a:avLst/>
          </a:prstGeom>
          <a:noFill/>
        </p:spPr>
        <p:txBody>
          <a:bodyPr wrap="square" rtlCol="0">
            <a:spAutoFit/>
          </a:bodyPr>
          <a:lstStyle/>
          <a:p>
            <a:r>
              <a:rPr lang="en-US" altLang="zh-CN" b="1" dirty="0"/>
              <a:t>3. </a:t>
            </a:r>
            <a:r>
              <a:rPr lang="zh-CN" altLang="en-US" b="1" dirty="0"/>
              <a:t>依法履行警示、告知及协助义务</a:t>
            </a:r>
            <a:endParaRPr lang="en-US" altLang="zh-CN" b="1" dirty="0"/>
          </a:p>
          <a:p>
            <a:pPr indent="457200"/>
            <a:r>
              <a:rPr lang="zh-CN" altLang="en-US" sz="1600" dirty="0"/>
              <a:t>（</a:t>
            </a:r>
            <a:r>
              <a:rPr lang="en-US" altLang="zh-CN" sz="1600" dirty="0"/>
              <a:t>1</a:t>
            </a:r>
            <a:r>
              <a:rPr lang="zh-CN" altLang="en-US" sz="1600" dirty="0"/>
              <a:t>）警示、告知义务 </a:t>
            </a:r>
            <a:endParaRPr lang="en-US" altLang="zh-CN" sz="1600" dirty="0"/>
          </a:p>
          <a:p>
            <a:pPr indent="457200"/>
            <a:r>
              <a:rPr lang="zh-CN" altLang="en-US" sz="1600" dirty="0"/>
              <a:t>（</a:t>
            </a:r>
            <a:r>
              <a:rPr lang="en-US" altLang="zh-CN" sz="1600" dirty="0"/>
              <a:t>2</a:t>
            </a:r>
            <a:r>
              <a:rPr lang="zh-CN" altLang="en-US" sz="1600" dirty="0"/>
              <a:t>）报告及协助义务 </a:t>
            </a:r>
            <a:endParaRPr lang="en-US" altLang="zh-CN" sz="1600" dirty="0"/>
          </a:p>
          <a:p>
            <a:pPr indent="457200"/>
            <a:r>
              <a:rPr lang="zh-CN" altLang="en-US" sz="1600" dirty="0"/>
              <a:t>（</a:t>
            </a:r>
            <a:r>
              <a:rPr lang="en-US" altLang="zh-CN" sz="1600" dirty="0"/>
              <a:t>3</a:t>
            </a:r>
            <a:r>
              <a:rPr lang="zh-CN" altLang="en-US" sz="1600" dirty="0"/>
              <a:t>）提示义务</a:t>
            </a:r>
            <a:endParaRPr lang="en-US" altLang="zh-CN" sz="1600" dirty="0"/>
          </a:p>
          <a:p>
            <a:pPr indent="457200"/>
            <a:r>
              <a:rPr lang="zh-CN" altLang="en-US" sz="1600" b="1" dirty="0"/>
              <a:t>罚则： </a:t>
            </a:r>
            <a:r>
              <a:rPr lang="en-US" altLang="zh-CN" sz="1600" dirty="0"/>
              <a:t>《</a:t>
            </a:r>
            <a:r>
              <a:rPr lang="zh-CN" altLang="en-US" sz="1600" dirty="0"/>
              <a:t>旅游法</a:t>
            </a:r>
            <a:r>
              <a:rPr lang="en-US" altLang="zh-CN" sz="1600" dirty="0"/>
              <a:t>》</a:t>
            </a:r>
            <a:r>
              <a:rPr lang="zh-CN" altLang="en-US" sz="1600" dirty="0"/>
              <a:t>第 </a:t>
            </a:r>
            <a:r>
              <a:rPr lang="en-US" altLang="zh-CN" sz="1600" dirty="0"/>
              <a:t>99 </a:t>
            </a:r>
            <a:r>
              <a:rPr lang="zh-CN" altLang="en-US" sz="1600" dirty="0"/>
              <a:t>条规定，旅行社未履行报告义务的，由旅游主管部门处</a:t>
            </a:r>
            <a:r>
              <a:rPr lang="en-US" altLang="zh-CN" sz="1600" dirty="0"/>
              <a:t>5000 </a:t>
            </a:r>
            <a:r>
              <a:rPr lang="zh-CN" altLang="en-US" sz="1600" dirty="0"/>
              <a:t>元以上 </a:t>
            </a:r>
            <a:r>
              <a:rPr lang="en-US" altLang="zh-CN" sz="1600" dirty="0"/>
              <a:t>5 </a:t>
            </a:r>
            <a:r>
              <a:rPr lang="zh-CN" altLang="en-US" sz="1600" dirty="0"/>
              <a:t>万元以下罚款；情节严重的，责令停业整顿或者吊销旅行社业务经营许可证；对直接负责的主管人员和其他直接责任人员，处 </a:t>
            </a:r>
            <a:r>
              <a:rPr lang="en-US" altLang="zh-CN" sz="1600" dirty="0"/>
              <a:t>2000 </a:t>
            </a:r>
            <a:r>
              <a:rPr lang="zh-CN" altLang="en-US" sz="1600" dirty="0"/>
              <a:t>元以上 </a:t>
            </a:r>
            <a:r>
              <a:rPr lang="en-US" altLang="zh-CN" sz="1600" dirty="0"/>
              <a:t>2 </a:t>
            </a:r>
            <a:r>
              <a:rPr lang="zh-CN" altLang="en-US" sz="1600" dirty="0"/>
              <a:t>万元以下罚款，并暂扣或者吊销导游证。</a:t>
            </a:r>
            <a:endParaRPr lang="en-US" altLang="zh-CN" sz="1600" dirty="0"/>
          </a:p>
          <a:p>
            <a:endParaRPr lang="en-US" altLang="zh-CN" dirty="0"/>
          </a:p>
          <a:p>
            <a:endParaRPr lang="en-US" altLang="zh-CN" dirty="0"/>
          </a:p>
          <a:p>
            <a:endParaRPr lang="en-US" altLang="zh-CN" dirty="0"/>
          </a:p>
          <a:p>
            <a:endParaRPr lang="en-US" altLang="zh-CN" dirty="0"/>
          </a:p>
          <a:p>
            <a:endParaRPr lang="zh-CN" altLang="en-US" dirty="0"/>
          </a:p>
        </p:txBody>
      </p:sp>
      <p:grpSp>
        <p:nvGrpSpPr>
          <p:cNvPr id="21" name="组合 20"/>
          <p:cNvGrpSpPr/>
          <p:nvPr/>
        </p:nvGrpSpPr>
        <p:grpSpPr>
          <a:xfrm>
            <a:off x="1111363" y="3833320"/>
            <a:ext cx="3869813" cy="403200"/>
            <a:chOff x="29" y="30999"/>
            <a:chExt cx="2849494" cy="403200"/>
          </a:xfrm>
        </p:grpSpPr>
        <p:sp>
          <p:nvSpPr>
            <p:cNvPr id="19" name="矩形 18"/>
            <p:cNvSpPr/>
            <p:nvPr/>
          </p:nvSpPr>
          <p:spPr>
            <a:xfrm>
              <a:off x="29" y="30999"/>
              <a:ext cx="2849494" cy="4032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文本框 19"/>
            <p:cNvSpPr txBox="1"/>
            <p:nvPr/>
          </p:nvSpPr>
          <p:spPr>
            <a:xfrm>
              <a:off x="29" y="30999"/>
              <a:ext cx="2849494" cy="403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zh-CN" sz="1600" kern="1200" dirty="0"/>
                <a:t>（</a:t>
              </a:r>
              <a:r>
                <a:rPr lang="en-US" sz="1600" kern="1200" dirty="0"/>
                <a:t>1</a:t>
              </a:r>
              <a:r>
                <a:rPr lang="zh-CN" sz="1600" kern="1200"/>
                <a:t>）维护导游、领队的合法权益</a:t>
              </a:r>
              <a:endParaRPr lang="zh-CN" sz="1600" kern="1200"/>
            </a:p>
          </p:txBody>
        </p:sp>
      </p:grpSp>
      <p:grpSp>
        <p:nvGrpSpPr>
          <p:cNvPr id="25" name="组合 24"/>
          <p:cNvGrpSpPr/>
          <p:nvPr/>
        </p:nvGrpSpPr>
        <p:grpSpPr>
          <a:xfrm>
            <a:off x="1111363" y="4236520"/>
            <a:ext cx="3869813" cy="2300708"/>
            <a:chOff x="29" y="434199"/>
            <a:chExt cx="2849494" cy="3228120"/>
          </a:xfrm>
        </p:grpSpPr>
        <p:sp>
          <p:nvSpPr>
            <p:cNvPr id="23" name="矩形 22"/>
            <p:cNvSpPr/>
            <p:nvPr/>
          </p:nvSpPr>
          <p:spPr>
            <a:xfrm>
              <a:off x="29" y="434199"/>
              <a:ext cx="2849494" cy="322812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4" name="文本框 23"/>
            <p:cNvSpPr txBox="1"/>
            <p:nvPr/>
          </p:nvSpPr>
          <p:spPr>
            <a:xfrm>
              <a:off x="29" y="434199"/>
              <a:ext cx="2849494" cy="32281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zh-CN" sz="1600" b="1" kern="1200" dirty="0"/>
                <a:t>罚则： </a:t>
              </a:r>
              <a:r>
                <a:rPr lang="en-US" sz="1600" kern="1200" dirty="0"/>
                <a:t>《</a:t>
              </a:r>
              <a:r>
                <a:rPr lang="zh-CN" sz="1600" kern="1200" dirty="0"/>
                <a:t>旅游法</a:t>
              </a:r>
              <a:r>
                <a:rPr lang="en-US" sz="1600" kern="1200" dirty="0"/>
                <a:t>》</a:t>
              </a:r>
              <a:r>
                <a:rPr lang="zh-CN" sz="1600" kern="1200" dirty="0"/>
                <a:t>第 </a:t>
              </a:r>
              <a:r>
                <a:rPr lang="en-US" sz="1600" kern="1200" dirty="0"/>
                <a:t>96 </a:t>
              </a:r>
              <a:r>
                <a:rPr lang="zh-CN" sz="1600" kern="1200" dirty="0"/>
                <a:t>条规定，旅行社未向临时聘用的导游支付导游服务费用或要求导游垫付或者向导游收取费用的，由旅游主管部门责令改正，没收违法所得，并处 </a:t>
              </a:r>
              <a:r>
                <a:rPr lang="en-US" sz="1600" kern="1200" dirty="0"/>
                <a:t>5000 </a:t>
              </a:r>
              <a:r>
                <a:rPr lang="zh-CN" sz="1600" kern="1200" dirty="0"/>
                <a:t>元以上 </a:t>
              </a:r>
              <a:r>
                <a:rPr lang="en-US" sz="1600" kern="1200" dirty="0"/>
                <a:t>5 </a:t>
              </a:r>
              <a:r>
                <a:rPr lang="zh-CN" sz="1600" kern="1200" dirty="0"/>
                <a:t>万元以下罚款；情节严重的，责令停业整顿或者吊销旅行社业务经营许可证；对直接负责的主管人员和其他直接责任人员，处 </a:t>
              </a:r>
              <a:r>
                <a:rPr lang="en-US" sz="1600" kern="1200" dirty="0"/>
                <a:t>2000 </a:t>
              </a:r>
              <a:r>
                <a:rPr lang="zh-CN" sz="1600" kern="1200" dirty="0"/>
                <a:t>元以上 </a:t>
              </a:r>
              <a:r>
                <a:rPr lang="en-US" sz="1600" kern="1200" dirty="0"/>
                <a:t>2 </a:t>
              </a:r>
              <a:r>
                <a:rPr lang="zh-CN" sz="1600" kern="1200" dirty="0"/>
                <a:t>万元以下罚款。</a:t>
              </a:r>
              <a:endParaRPr lang="zh-CN" sz="1600" kern="1200" dirty="0"/>
            </a:p>
          </p:txBody>
        </p:sp>
      </p:grpSp>
      <p:grpSp>
        <p:nvGrpSpPr>
          <p:cNvPr id="29" name="组合 28"/>
          <p:cNvGrpSpPr/>
          <p:nvPr/>
        </p:nvGrpSpPr>
        <p:grpSpPr>
          <a:xfrm>
            <a:off x="5784826" y="3833320"/>
            <a:ext cx="3869813" cy="403200"/>
            <a:chOff x="3248453" y="30999"/>
            <a:chExt cx="2849494" cy="403200"/>
          </a:xfrm>
        </p:grpSpPr>
        <p:sp>
          <p:nvSpPr>
            <p:cNvPr id="27" name="矩形 26"/>
            <p:cNvSpPr/>
            <p:nvPr/>
          </p:nvSpPr>
          <p:spPr>
            <a:xfrm>
              <a:off x="3248453" y="30999"/>
              <a:ext cx="2849494" cy="4032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文本框 27"/>
            <p:cNvSpPr txBox="1"/>
            <p:nvPr/>
          </p:nvSpPr>
          <p:spPr>
            <a:xfrm>
              <a:off x="3248453" y="30999"/>
              <a:ext cx="2849494" cy="403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zh-CN" sz="1600" kern="1200"/>
                <a:t>（</a:t>
              </a:r>
              <a:r>
                <a:rPr lang="en-US" sz="1600" kern="1200"/>
                <a:t>2</a:t>
              </a:r>
              <a:r>
                <a:rPr lang="zh-CN" sz="1600" kern="1200"/>
                <a:t>）妥善保存旅游者信息</a:t>
              </a:r>
              <a:endParaRPr lang="zh-CN" sz="1600" kern="1200"/>
            </a:p>
          </p:txBody>
        </p:sp>
      </p:grpSp>
      <p:grpSp>
        <p:nvGrpSpPr>
          <p:cNvPr id="33" name="组合 32"/>
          <p:cNvGrpSpPr/>
          <p:nvPr/>
        </p:nvGrpSpPr>
        <p:grpSpPr>
          <a:xfrm>
            <a:off x="5784826" y="4236520"/>
            <a:ext cx="3869813" cy="2300708"/>
            <a:chOff x="3248453" y="434199"/>
            <a:chExt cx="2849494" cy="3228120"/>
          </a:xfrm>
        </p:grpSpPr>
        <p:sp>
          <p:nvSpPr>
            <p:cNvPr id="31" name="矩形 30"/>
            <p:cNvSpPr/>
            <p:nvPr/>
          </p:nvSpPr>
          <p:spPr>
            <a:xfrm>
              <a:off x="3248453" y="434199"/>
              <a:ext cx="2849494" cy="322812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2" name="文本框 31"/>
            <p:cNvSpPr txBox="1"/>
            <p:nvPr/>
          </p:nvSpPr>
          <p:spPr>
            <a:xfrm>
              <a:off x="3248453" y="434199"/>
              <a:ext cx="2849494" cy="32281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zh-CN" sz="1600" b="1" kern="1200" dirty="0"/>
                <a:t>罚则：</a:t>
              </a:r>
              <a:r>
                <a:rPr lang="zh-CN" sz="1600" kern="1200" dirty="0"/>
                <a:t>未妥善保存各类旅游合同及相关文件、资料，保存期不够两年，或者泄露旅游者个人信息的，由县级以上旅游行政管理部门责令改正，没收违法所得，处违法所得 </a:t>
              </a:r>
              <a:r>
                <a:rPr lang="en-US" sz="1600" kern="1200" dirty="0"/>
                <a:t>3 </a:t>
              </a:r>
              <a:r>
                <a:rPr lang="zh-CN" sz="1600" kern="1200" dirty="0"/>
                <a:t>倍以下但最高不超过 </a:t>
              </a:r>
              <a:r>
                <a:rPr lang="en-US" sz="1600" kern="1200" dirty="0"/>
                <a:t>3 </a:t>
              </a:r>
              <a:r>
                <a:rPr lang="zh-CN" sz="1600" kern="1200" dirty="0"/>
                <a:t>万元的罚款；没有违法所得的，处</a:t>
              </a:r>
              <a:r>
                <a:rPr lang="en-US" sz="1600" kern="1200" dirty="0"/>
                <a:t>1 </a:t>
              </a:r>
              <a:r>
                <a:rPr lang="zh-CN" sz="1600" kern="1200" dirty="0"/>
                <a:t>万元以下的罚款。</a:t>
              </a:r>
              <a:endParaRPr lang="zh-CN" sz="1600" kern="1200" dirty="0"/>
            </a:p>
          </p:txBody>
        </p:sp>
      </p:grpSp>
      <p:sp>
        <p:nvSpPr>
          <p:cNvPr id="35" name="文本框 34"/>
          <p:cNvSpPr txBox="1"/>
          <p:nvPr/>
        </p:nvSpPr>
        <p:spPr>
          <a:xfrm>
            <a:off x="472001" y="3292504"/>
            <a:ext cx="6097978" cy="369332"/>
          </a:xfrm>
          <a:prstGeom prst="rect">
            <a:avLst/>
          </a:prstGeom>
          <a:noFill/>
        </p:spPr>
        <p:txBody>
          <a:bodyPr wrap="square">
            <a:spAutoFit/>
          </a:bodyPr>
          <a:lstStyle/>
          <a:p>
            <a:r>
              <a:rPr lang="en-US" altLang="zh-CN" b="1" dirty="0"/>
              <a:t>4. </a:t>
            </a:r>
            <a:r>
              <a:rPr lang="zh-CN" altLang="en-US" b="1" dirty="0"/>
              <a:t>依法规范内部管理</a:t>
            </a:r>
            <a:endParaRPr lang="en-US" altLang="zh-CN" b="1" dirty="0"/>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6196084" y="1389231"/>
            <a:ext cx="5345942" cy="391891"/>
            <a:chOff x="0" y="5446909"/>
            <a:chExt cx="5345942" cy="391891"/>
          </a:xfrm>
        </p:grpSpPr>
        <p:sp>
          <p:nvSpPr>
            <p:cNvPr id="42" name="圆角矩形 41"/>
            <p:cNvSpPr/>
            <p:nvPr/>
          </p:nvSpPr>
          <p:spPr>
            <a:xfrm>
              <a:off x="0" y="5446909"/>
              <a:ext cx="5345942" cy="39189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圆角矩形 4"/>
            <p:cNvSpPr/>
            <p:nvPr/>
          </p:nvSpPr>
          <p:spPr>
            <a:xfrm>
              <a:off x="19131" y="5466040"/>
              <a:ext cx="5307680" cy="3536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zh-CN" altLang="en-US" sz="1600" kern="1200" dirty="0"/>
                <a:t>四、推进法治社会建设</a:t>
              </a:r>
              <a:endParaRPr lang="zh-CN" altLang="en-US" sz="1600" kern="1200" dirty="0"/>
            </a:p>
          </p:txBody>
        </p:sp>
      </p:grpSp>
      <p:grpSp>
        <p:nvGrpSpPr>
          <p:cNvPr id="27" name="组合 26"/>
          <p:cNvGrpSpPr/>
          <p:nvPr/>
        </p:nvGrpSpPr>
        <p:grpSpPr>
          <a:xfrm>
            <a:off x="6196084" y="1781122"/>
            <a:ext cx="5345942" cy="1049499"/>
            <a:chOff x="0" y="5838800"/>
            <a:chExt cx="5345942" cy="1049499"/>
          </a:xfrm>
        </p:grpSpPr>
        <p:sp>
          <p:nvSpPr>
            <p:cNvPr id="40" name="矩形 39"/>
            <p:cNvSpPr/>
            <p:nvPr/>
          </p:nvSpPr>
          <p:spPr>
            <a:xfrm>
              <a:off x="0" y="5838800"/>
              <a:ext cx="5345942" cy="104949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1" name="矩形 40"/>
            <p:cNvSpPr/>
            <p:nvPr/>
          </p:nvSpPr>
          <p:spPr>
            <a:xfrm>
              <a:off x="0" y="5838800"/>
              <a:ext cx="5345942" cy="104949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69734" tIns="17780" rIns="99568" bIns="17780" numCol="1" spcCol="1270" anchor="t" anchorCtr="0">
              <a:noAutofit/>
            </a:bodyPr>
            <a:lstStyle/>
            <a:p>
              <a:pPr marL="114300" lvl="1" indent="-114300" defTabSz="622300">
                <a:lnSpc>
                  <a:spcPct val="90000"/>
                </a:lnSpc>
                <a:spcBef>
                  <a:spcPct val="0"/>
                </a:spcBef>
                <a:spcAft>
                  <a:spcPct val="20000"/>
                </a:spcAft>
                <a:buChar char="•"/>
              </a:pPr>
              <a:r>
                <a:rPr lang="en-US" sz="1600" dirty="0">
                  <a:solidFill>
                    <a:schemeClr val="tx1">
                      <a:lumMod val="65000"/>
                      <a:lumOff val="35000"/>
                    </a:schemeClr>
                  </a:solidFill>
                </a:rPr>
                <a:t>1. </a:t>
              </a:r>
              <a:r>
                <a:rPr lang="zh-CN" sz="1600" dirty="0">
                  <a:solidFill>
                    <a:schemeClr val="tx1">
                      <a:lumMod val="65000"/>
                      <a:lumOff val="35000"/>
                    </a:schemeClr>
                  </a:solidFill>
                </a:rPr>
                <a:t>推动全社会树立法治意识 </a:t>
              </a:r>
              <a:endParaRPr lang="zh-CN" sz="1600" dirty="0">
                <a:solidFill>
                  <a:schemeClr val="tx1">
                    <a:lumMod val="65000"/>
                    <a:lumOff val="35000"/>
                  </a:schemeClr>
                </a:solidFill>
              </a:endParaRPr>
            </a:p>
            <a:p>
              <a:pPr marL="114300" lvl="1" indent="-114300" defTabSz="622300">
                <a:lnSpc>
                  <a:spcPct val="90000"/>
                </a:lnSpc>
                <a:spcBef>
                  <a:spcPct val="0"/>
                </a:spcBef>
                <a:spcAft>
                  <a:spcPct val="20000"/>
                </a:spcAft>
                <a:buChar char="•"/>
              </a:pPr>
              <a:r>
                <a:rPr lang="en-US" sz="1600" dirty="0">
                  <a:solidFill>
                    <a:schemeClr val="tx1">
                      <a:lumMod val="65000"/>
                      <a:lumOff val="35000"/>
                    </a:schemeClr>
                  </a:solidFill>
                </a:rPr>
                <a:t>2. </a:t>
              </a:r>
              <a:r>
                <a:rPr lang="zh-CN" sz="1600" dirty="0">
                  <a:solidFill>
                    <a:schemeClr val="tx1">
                      <a:lumMod val="65000"/>
                      <a:lumOff val="35000"/>
                    </a:schemeClr>
                  </a:solidFill>
                </a:rPr>
                <a:t>推进多层次多领域依法治理 </a:t>
              </a:r>
              <a:endParaRPr lang="zh-CN" sz="1600" dirty="0">
                <a:solidFill>
                  <a:schemeClr val="tx1">
                    <a:lumMod val="65000"/>
                    <a:lumOff val="35000"/>
                  </a:schemeClr>
                </a:solidFill>
              </a:endParaRPr>
            </a:p>
            <a:p>
              <a:pPr marL="114300" lvl="1" indent="-114300" defTabSz="622300">
                <a:lnSpc>
                  <a:spcPct val="90000"/>
                </a:lnSpc>
                <a:spcBef>
                  <a:spcPct val="0"/>
                </a:spcBef>
                <a:spcAft>
                  <a:spcPct val="20000"/>
                </a:spcAft>
                <a:buChar char="•"/>
              </a:pPr>
              <a:r>
                <a:rPr lang="en-US" sz="1600" dirty="0">
                  <a:solidFill>
                    <a:schemeClr val="tx1">
                      <a:lumMod val="65000"/>
                      <a:lumOff val="35000"/>
                    </a:schemeClr>
                  </a:solidFill>
                </a:rPr>
                <a:t>3. </a:t>
              </a:r>
              <a:r>
                <a:rPr lang="zh-CN" sz="1600" dirty="0">
                  <a:solidFill>
                    <a:schemeClr val="tx1">
                      <a:lumMod val="65000"/>
                      <a:lumOff val="35000"/>
                    </a:schemeClr>
                  </a:solidFill>
                </a:rPr>
                <a:t>建设完备的法律服务体系 </a:t>
              </a:r>
              <a:endParaRPr lang="zh-CN" sz="1600" dirty="0">
                <a:solidFill>
                  <a:schemeClr val="tx1">
                    <a:lumMod val="65000"/>
                    <a:lumOff val="35000"/>
                  </a:schemeClr>
                </a:solidFill>
              </a:endParaRPr>
            </a:p>
            <a:p>
              <a:pPr marL="114300" lvl="1" indent="-114300" defTabSz="622300">
                <a:lnSpc>
                  <a:spcPct val="90000"/>
                </a:lnSpc>
                <a:spcBef>
                  <a:spcPct val="0"/>
                </a:spcBef>
                <a:spcAft>
                  <a:spcPct val="20000"/>
                </a:spcAft>
                <a:buChar char="•"/>
              </a:pPr>
              <a:r>
                <a:rPr lang="en-US" sz="1600" dirty="0">
                  <a:solidFill>
                    <a:schemeClr val="tx1">
                      <a:lumMod val="65000"/>
                      <a:lumOff val="35000"/>
                    </a:schemeClr>
                  </a:solidFill>
                </a:rPr>
                <a:t>4. </a:t>
              </a:r>
              <a:r>
                <a:rPr lang="zh-CN" sz="1600" dirty="0">
                  <a:solidFill>
                    <a:schemeClr val="tx1">
                      <a:lumMod val="65000"/>
                      <a:lumOff val="35000"/>
                    </a:schemeClr>
                  </a:solidFill>
                </a:rPr>
                <a:t>健全依法维权和化解纠纷机制 </a:t>
              </a:r>
              <a:endParaRPr lang="zh-CN" sz="1600" dirty="0">
                <a:solidFill>
                  <a:schemeClr val="tx1">
                    <a:lumMod val="65000"/>
                    <a:lumOff val="35000"/>
                  </a:schemeClr>
                </a:solidFill>
              </a:endParaRPr>
            </a:p>
          </p:txBody>
        </p:sp>
      </p:grpSp>
      <p:grpSp>
        <p:nvGrpSpPr>
          <p:cNvPr id="28" name="组合 27"/>
          <p:cNvGrpSpPr/>
          <p:nvPr/>
        </p:nvGrpSpPr>
        <p:grpSpPr>
          <a:xfrm>
            <a:off x="6196084" y="2871565"/>
            <a:ext cx="5345942" cy="391891"/>
            <a:chOff x="0" y="6888299"/>
            <a:chExt cx="5345942" cy="391891"/>
          </a:xfrm>
        </p:grpSpPr>
        <p:sp>
          <p:nvSpPr>
            <p:cNvPr id="38" name="圆角矩形 37"/>
            <p:cNvSpPr/>
            <p:nvPr/>
          </p:nvSpPr>
          <p:spPr>
            <a:xfrm>
              <a:off x="0" y="6888299"/>
              <a:ext cx="5345942" cy="39189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圆角矩形 8"/>
            <p:cNvSpPr/>
            <p:nvPr/>
          </p:nvSpPr>
          <p:spPr>
            <a:xfrm>
              <a:off x="19131" y="6907430"/>
              <a:ext cx="5307680" cy="3536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zh-CN" altLang="en-US" sz="1600" kern="1200" dirty="0"/>
                <a:t>五、加强法治工作队伍建设</a:t>
              </a:r>
              <a:endParaRPr lang="zh-CN" altLang="en-US" sz="1600" kern="1200" dirty="0"/>
            </a:p>
          </p:txBody>
        </p:sp>
      </p:grpSp>
      <p:grpSp>
        <p:nvGrpSpPr>
          <p:cNvPr id="29" name="组合 28"/>
          <p:cNvGrpSpPr/>
          <p:nvPr/>
        </p:nvGrpSpPr>
        <p:grpSpPr>
          <a:xfrm>
            <a:off x="6196084" y="3263456"/>
            <a:ext cx="5345942" cy="787124"/>
            <a:chOff x="0" y="7280190"/>
            <a:chExt cx="5345942" cy="787124"/>
          </a:xfrm>
        </p:grpSpPr>
        <p:sp>
          <p:nvSpPr>
            <p:cNvPr id="36" name="矩形 35"/>
            <p:cNvSpPr/>
            <p:nvPr/>
          </p:nvSpPr>
          <p:spPr>
            <a:xfrm>
              <a:off x="0" y="7280190"/>
              <a:ext cx="5345942" cy="78712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7" name="矩形 36"/>
            <p:cNvSpPr/>
            <p:nvPr/>
          </p:nvSpPr>
          <p:spPr>
            <a:xfrm>
              <a:off x="0" y="7280190"/>
              <a:ext cx="5345942" cy="78712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69734" tIns="17780" rIns="99568" bIns="17780" numCol="1" spcCol="1270" anchor="t" anchorCtr="0">
              <a:noAutofit/>
            </a:bodyPr>
            <a:lstStyle/>
            <a:p>
              <a:pPr marL="114300" lvl="1" indent="-114300" defTabSz="622300">
                <a:lnSpc>
                  <a:spcPct val="90000"/>
                </a:lnSpc>
                <a:spcBef>
                  <a:spcPct val="0"/>
                </a:spcBef>
                <a:spcAft>
                  <a:spcPct val="20000"/>
                </a:spcAft>
                <a:buChar char="•"/>
              </a:pPr>
              <a:r>
                <a:rPr lang="en-US" sz="1600" dirty="0">
                  <a:solidFill>
                    <a:schemeClr val="tx1">
                      <a:lumMod val="65000"/>
                      <a:lumOff val="35000"/>
                    </a:schemeClr>
                  </a:solidFill>
                </a:rPr>
                <a:t>1. </a:t>
              </a:r>
              <a:r>
                <a:rPr lang="zh-CN" sz="1600" dirty="0">
                  <a:solidFill>
                    <a:schemeClr val="tx1">
                      <a:lumMod val="65000"/>
                      <a:lumOff val="35000"/>
                    </a:schemeClr>
                  </a:solidFill>
                </a:rPr>
                <a:t>建设高素质法治专门队伍 </a:t>
              </a:r>
              <a:endParaRPr lang="zh-CN" sz="1600" dirty="0">
                <a:solidFill>
                  <a:schemeClr val="tx1">
                    <a:lumMod val="65000"/>
                    <a:lumOff val="35000"/>
                  </a:schemeClr>
                </a:solidFill>
              </a:endParaRPr>
            </a:p>
            <a:p>
              <a:pPr marL="114300" lvl="1" indent="-114300" defTabSz="622300">
                <a:lnSpc>
                  <a:spcPct val="90000"/>
                </a:lnSpc>
                <a:spcBef>
                  <a:spcPct val="0"/>
                </a:spcBef>
                <a:spcAft>
                  <a:spcPct val="20000"/>
                </a:spcAft>
                <a:buChar char="•"/>
              </a:pPr>
              <a:r>
                <a:rPr lang="en-US" sz="1600" dirty="0">
                  <a:solidFill>
                    <a:schemeClr val="tx1">
                      <a:lumMod val="65000"/>
                      <a:lumOff val="35000"/>
                    </a:schemeClr>
                  </a:solidFill>
                </a:rPr>
                <a:t>2. </a:t>
              </a:r>
              <a:r>
                <a:rPr lang="zh-CN" sz="1600" dirty="0">
                  <a:solidFill>
                    <a:schemeClr val="tx1">
                      <a:lumMod val="65000"/>
                      <a:lumOff val="35000"/>
                    </a:schemeClr>
                  </a:solidFill>
                </a:rPr>
                <a:t>加强法律服务队伍建设 </a:t>
              </a:r>
              <a:endParaRPr lang="zh-CN" sz="1600" dirty="0">
                <a:solidFill>
                  <a:schemeClr val="tx1">
                    <a:lumMod val="65000"/>
                    <a:lumOff val="35000"/>
                  </a:schemeClr>
                </a:solidFill>
              </a:endParaRPr>
            </a:p>
            <a:p>
              <a:pPr marL="114300" lvl="1" indent="-114300" defTabSz="622300">
                <a:lnSpc>
                  <a:spcPct val="90000"/>
                </a:lnSpc>
                <a:spcBef>
                  <a:spcPct val="0"/>
                </a:spcBef>
                <a:spcAft>
                  <a:spcPct val="20000"/>
                </a:spcAft>
                <a:buChar char="•"/>
              </a:pPr>
              <a:r>
                <a:rPr lang="en-US" sz="1600" dirty="0">
                  <a:solidFill>
                    <a:schemeClr val="tx1">
                      <a:lumMod val="65000"/>
                      <a:lumOff val="35000"/>
                    </a:schemeClr>
                  </a:solidFill>
                </a:rPr>
                <a:t>3. </a:t>
              </a:r>
              <a:r>
                <a:rPr lang="zh-CN" sz="1600" dirty="0">
                  <a:solidFill>
                    <a:schemeClr val="tx1">
                      <a:lumMod val="65000"/>
                      <a:lumOff val="35000"/>
                    </a:schemeClr>
                  </a:solidFill>
                </a:rPr>
                <a:t>创新法治人才培养机制 </a:t>
              </a:r>
              <a:endParaRPr lang="zh-CN" sz="1600" dirty="0">
                <a:solidFill>
                  <a:schemeClr val="tx1">
                    <a:lumMod val="65000"/>
                    <a:lumOff val="35000"/>
                  </a:schemeClr>
                </a:solidFill>
              </a:endParaRPr>
            </a:p>
          </p:txBody>
        </p:sp>
      </p:grpSp>
      <p:grpSp>
        <p:nvGrpSpPr>
          <p:cNvPr id="30" name="组合 29"/>
          <p:cNvGrpSpPr/>
          <p:nvPr/>
        </p:nvGrpSpPr>
        <p:grpSpPr>
          <a:xfrm>
            <a:off x="6196084" y="4077877"/>
            <a:ext cx="5345942" cy="391891"/>
            <a:chOff x="0" y="8067315"/>
            <a:chExt cx="5345942" cy="391891"/>
          </a:xfrm>
        </p:grpSpPr>
        <p:sp>
          <p:nvSpPr>
            <p:cNvPr id="34" name="圆角矩形 33"/>
            <p:cNvSpPr/>
            <p:nvPr/>
          </p:nvSpPr>
          <p:spPr>
            <a:xfrm>
              <a:off x="0" y="8067315"/>
              <a:ext cx="5345942" cy="39189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圆角矩形 12"/>
            <p:cNvSpPr/>
            <p:nvPr/>
          </p:nvSpPr>
          <p:spPr>
            <a:xfrm>
              <a:off x="19131" y="8086446"/>
              <a:ext cx="5307680" cy="3536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zh-CN" altLang="en-US" sz="1600" kern="1200" dirty="0"/>
                <a:t>六、加强和改进党对全面推进依法治国的领导</a:t>
              </a:r>
              <a:endParaRPr lang="zh-CN" altLang="en-US" sz="1600" kern="1200" dirty="0"/>
            </a:p>
          </p:txBody>
        </p:sp>
      </p:grpSp>
      <p:grpSp>
        <p:nvGrpSpPr>
          <p:cNvPr id="31" name="组合 30"/>
          <p:cNvGrpSpPr/>
          <p:nvPr/>
        </p:nvGrpSpPr>
        <p:grpSpPr>
          <a:xfrm>
            <a:off x="6196084" y="4469768"/>
            <a:ext cx="5345942" cy="1607045"/>
            <a:chOff x="0" y="8459206"/>
            <a:chExt cx="5345942" cy="1607045"/>
          </a:xfrm>
        </p:grpSpPr>
        <p:sp>
          <p:nvSpPr>
            <p:cNvPr id="32" name="矩形 31"/>
            <p:cNvSpPr/>
            <p:nvPr/>
          </p:nvSpPr>
          <p:spPr>
            <a:xfrm>
              <a:off x="0" y="8459206"/>
              <a:ext cx="5345942" cy="160704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3" name="矩形 32"/>
            <p:cNvSpPr/>
            <p:nvPr/>
          </p:nvSpPr>
          <p:spPr>
            <a:xfrm>
              <a:off x="0" y="8459206"/>
              <a:ext cx="5345942" cy="16070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69734" tIns="17780" rIns="99568" bIns="17780" numCol="1" spcCol="1270" anchor="t" anchorCtr="0">
              <a:noAutofit/>
            </a:bodyPr>
            <a:lstStyle/>
            <a:p>
              <a:pPr marL="114300" lvl="1" indent="-114300" defTabSz="622300">
                <a:lnSpc>
                  <a:spcPct val="90000"/>
                </a:lnSpc>
                <a:spcBef>
                  <a:spcPct val="0"/>
                </a:spcBef>
                <a:spcAft>
                  <a:spcPct val="20000"/>
                </a:spcAft>
                <a:buChar char="•"/>
              </a:pPr>
              <a:r>
                <a:rPr lang="en-US" sz="1600" dirty="0">
                  <a:solidFill>
                    <a:schemeClr val="tx1">
                      <a:lumMod val="65000"/>
                      <a:lumOff val="35000"/>
                    </a:schemeClr>
                  </a:solidFill>
                </a:rPr>
                <a:t>1. </a:t>
              </a:r>
              <a:r>
                <a:rPr lang="zh-CN" sz="1600" dirty="0">
                  <a:solidFill>
                    <a:schemeClr val="tx1">
                      <a:lumMod val="65000"/>
                      <a:lumOff val="35000"/>
                    </a:schemeClr>
                  </a:solidFill>
                </a:rPr>
                <a:t>坚持依法执政 </a:t>
              </a:r>
              <a:endParaRPr lang="zh-CN" sz="1600" dirty="0">
                <a:solidFill>
                  <a:schemeClr val="tx1">
                    <a:lumMod val="65000"/>
                    <a:lumOff val="35000"/>
                  </a:schemeClr>
                </a:solidFill>
              </a:endParaRPr>
            </a:p>
            <a:p>
              <a:pPr marL="114300" lvl="1" indent="-114300" defTabSz="622300">
                <a:lnSpc>
                  <a:spcPct val="90000"/>
                </a:lnSpc>
                <a:spcBef>
                  <a:spcPct val="0"/>
                </a:spcBef>
                <a:spcAft>
                  <a:spcPct val="20000"/>
                </a:spcAft>
                <a:buChar char="•"/>
              </a:pPr>
              <a:r>
                <a:rPr lang="en-US" sz="1600" dirty="0">
                  <a:solidFill>
                    <a:schemeClr val="tx1">
                      <a:lumMod val="65000"/>
                      <a:lumOff val="35000"/>
                    </a:schemeClr>
                  </a:solidFill>
                </a:rPr>
                <a:t>2. </a:t>
              </a:r>
              <a:r>
                <a:rPr lang="zh-CN" sz="1600" dirty="0">
                  <a:solidFill>
                    <a:schemeClr val="tx1">
                      <a:lumMod val="65000"/>
                      <a:lumOff val="35000"/>
                    </a:schemeClr>
                  </a:solidFill>
                </a:rPr>
                <a:t>加强党内法规制度建设 </a:t>
              </a:r>
              <a:endParaRPr lang="zh-CN" sz="1600" dirty="0">
                <a:solidFill>
                  <a:schemeClr val="tx1">
                    <a:lumMod val="65000"/>
                    <a:lumOff val="35000"/>
                  </a:schemeClr>
                </a:solidFill>
              </a:endParaRPr>
            </a:p>
            <a:p>
              <a:pPr marL="114300" lvl="1" indent="-114300" defTabSz="622300">
                <a:lnSpc>
                  <a:spcPct val="90000"/>
                </a:lnSpc>
                <a:spcBef>
                  <a:spcPct val="0"/>
                </a:spcBef>
                <a:spcAft>
                  <a:spcPct val="20000"/>
                </a:spcAft>
                <a:buChar char="•"/>
              </a:pPr>
              <a:r>
                <a:rPr lang="en-US" sz="1600" dirty="0">
                  <a:solidFill>
                    <a:schemeClr val="tx1">
                      <a:lumMod val="65000"/>
                      <a:lumOff val="35000"/>
                    </a:schemeClr>
                  </a:solidFill>
                </a:rPr>
                <a:t>3. </a:t>
              </a:r>
              <a:r>
                <a:rPr lang="zh-CN" sz="1600" dirty="0">
                  <a:solidFill>
                    <a:schemeClr val="tx1">
                      <a:lumMod val="65000"/>
                      <a:lumOff val="35000"/>
                    </a:schemeClr>
                  </a:solidFill>
                </a:rPr>
                <a:t>提高党员干部法治思维和依法办事能力 </a:t>
              </a:r>
              <a:endParaRPr lang="zh-CN" sz="1600" dirty="0">
                <a:solidFill>
                  <a:schemeClr val="tx1">
                    <a:lumMod val="65000"/>
                    <a:lumOff val="35000"/>
                  </a:schemeClr>
                </a:solidFill>
              </a:endParaRPr>
            </a:p>
            <a:p>
              <a:pPr marL="114300" lvl="1" indent="-114300" defTabSz="622300">
                <a:lnSpc>
                  <a:spcPct val="90000"/>
                </a:lnSpc>
                <a:spcBef>
                  <a:spcPct val="0"/>
                </a:spcBef>
                <a:spcAft>
                  <a:spcPct val="20000"/>
                </a:spcAft>
                <a:buChar char="•"/>
              </a:pPr>
              <a:r>
                <a:rPr lang="en-US" sz="1600" dirty="0">
                  <a:solidFill>
                    <a:schemeClr val="tx1">
                      <a:lumMod val="65000"/>
                      <a:lumOff val="35000"/>
                    </a:schemeClr>
                  </a:solidFill>
                </a:rPr>
                <a:t>4. </a:t>
              </a:r>
              <a:r>
                <a:rPr lang="zh-CN" sz="1600" dirty="0">
                  <a:solidFill>
                    <a:schemeClr val="tx1">
                      <a:lumMod val="65000"/>
                      <a:lumOff val="35000"/>
                    </a:schemeClr>
                  </a:solidFill>
                </a:rPr>
                <a:t>推进基层治理法治化 </a:t>
              </a:r>
              <a:endParaRPr lang="en-US" altLang="zh-CN" sz="1600" dirty="0">
                <a:solidFill>
                  <a:schemeClr val="tx1">
                    <a:lumMod val="65000"/>
                    <a:lumOff val="35000"/>
                  </a:schemeClr>
                </a:solidFill>
              </a:endParaRPr>
            </a:p>
            <a:p>
              <a:pPr marL="114300" lvl="1" indent="-114300" defTabSz="622300">
                <a:lnSpc>
                  <a:spcPct val="90000"/>
                </a:lnSpc>
                <a:spcBef>
                  <a:spcPct val="0"/>
                </a:spcBef>
                <a:spcAft>
                  <a:spcPct val="20000"/>
                </a:spcAft>
                <a:buChar char="•"/>
              </a:pPr>
              <a:r>
                <a:rPr lang="en-US" altLang="zh-CN" sz="1600" dirty="0">
                  <a:solidFill>
                    <a:schemeClr val="tx1">
                      <a:lumMod val="65000"/>
                      <a:lumOff val="35000"/>
                    </a:schemeClr>
                  </a:solidFill>
                </a:rPr>
                <a:t>5. </a:t>
              </a:r>
              <a:r>
                <a:rPr lang="zh-CN" altLang="en-US" sz="1600" dirty="0">
                  <a:solidFill>
                    <a:schemeClr val="tx1">
                      <a:lumMod val="65000"/>
                      <a:lumOff val="35000"/>
                    </a:schemeClr>
                  </a:solidFill>
                </a:rPr>
                <a:t>深入推进依法治军从严治军 </a:t>
              </a:r>
              <a:endParaRPr lang="zh-CN" sz="1600" dirty="0">
                <a:solidFill>
                  <a:schemeClr val="tx1">
                    <a:lumMod val="65000"/>
                    <a:lumOff val="35000"/>
                  </a:schemeClr>
                </a:solidFill>
              </a:endParaRPr>
            </a:p>
            <a:p>
              <a:pPr marL="114300" lvl="1" indent="-114300" defTabSz="622300">
                <a:lnSpc>
                  <a:spcPct val="90000"/>
                </a:lnSpc>
                <a:spcBef>
                  <a:spcPct val="0"/>
                </a:spcBef>
                <a:spcAft>
                  <a:spcPct val="20000"/>
                </a:spcAft>
                <a:buChar char="•"/>
              </a:pPr>
              <a:r>
                <a:rPr lang="en-US" sz="1600" dirty="0">
                  <a:solidFill>
                    <a:schemeClr val="tx1">
                      <a:lumMod val="65000"/>
                      <a:lumOff val="35000"/>
                    </a:schemeClr>
                  </a:solidFill>
                </a:rPr>
                <a:t>6. </a:t>
              </a:r>
              <a:r>
                <a:rPr lang="zh-CN" sz="1600" dirty="0">
                  <a:solidFill>
                    <a:schemeClr val="tx1">
                      <a:lumMod val="65000"/>
                      <a:lumOff val="35000"/>
                    </a:schemeClr>
                  </a:solidFill>
                </a:rPr>
                <a:t>依法保障“一国两制”实践和推进祖国统一</a:t>
              </a:r>
              <a:endParaRPr lang="zh-CN" sz="1600" dirty="0">
                <a:solidFill>
                  <a:schemeClr val="tx1">
                    <a:lumMod val="65000"/>
                    <a:lumOff val="35000"/>
                  </a:schemeClr>
                </a:solidFill>
              </a:endParaRPr>
            </a:p>
            <a:p>
              <a:pPr marL="114300" lvl="1" indent="-114300" defTabSz="622300">
                <a:lnSpc>
                  <a:spcPct val="90000"/>
                </a:lnSpc>
                <a:spcBef>
                  <a:spcPct val="0"/>
                </a:spcBef>
                <a:spcAft>
                  <a:spcPct val="20000"/>
                </a:spcAft>
                <a:buChar char="•"/>
              </a:pPr>
              <a:r>
                <a:rPr lang="en-US" sz="1600" dirty="0">
                  <a:solidFill>
                    <a:schemeClr val="tx1">
                      <a:lumMod val="65000"/>
                      <a:lumOff val="35000"/>
                    </a:schemeClr>
                  </a:solidFill>
                </a:rPr>
                <a:t>7. </a:t>
              </a:r>
              <a:r>
                <a:rPr lang="zh-CN" sz="1600" dirty="0">
                  <a:solidFill>
                    <a:schemeClr val="tx1">
                      <a:lumMod val="65000"/>
                      <a:lumOff val="35000"/>
                    </a:schemeClr>
                  </a:solidFill>
                </a:rPr>
                <a:t>加强涉外法律工作 </a:t>
              </a:r>
              <a:endParaRPr lang="zh-CN" sz="1600" dirty="0">
                <a:solidFill>
                  <a:schemeClr val="tx1">
                    <a:lumMod val="65000"/>
                    <a:lumOff val="35000"/>
                  </a:schemeClr>
                </a:solidFill>
              </a:endParaRPr>
            </a:p>
          </p:txBody>
        </p:sp>
      </p:grpSp>
      <p:grpSp>
        <p:nvGrpSpPr>
          <p:cNvPr id="44" name="组合 43"/>
          <p:cNvGrpSpPr/>
          <p:nvPr/>
        </p:nvGrpSpPr>
        <p:grpSpPr>
          <a:xfrm>
            <a:off x="638885" y="1394714"/>
            <a:ext cx="5345942" cy="391891"/>
            <a:chOff x="0" y="7646"/>
            <a:chExt cx="5345942" cy="391891"/>
          </a:xfrm>
        </p:grpSpPr>
        <p:sp>
          <p:nvSpPr>
            <p:cNvPr id="60" name="圆角矩形 59"/>
            <p:cNvSpPr/>
            <p:nvPr/>
          </p:nvSpPr>
          <p:spPr>
            <a:xfrm>
              <a:off x="0" y="7646"/>
              <a:ext cx="5345942" cy="39189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1" name="圆角矩形 4"/>
            <p:cNvSpPr/>
            <p:nvPr/>
          </p:nvSpPr>
          <p:spPr>
            <a:xfrm>
              <a:off x="19131" y="26777"/>
              <a:ext cx="5307680" cy="3536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zh-CN" altLang="en-US" sz="1600" kern="1200" dirty="0"/>
                <a:t>一、完善中国特色社会主义法律体系</a:t>
              </a:r>
              <a:endParaRPr lang="zh-CN" altLang="en-US" sz="1600" kern="1200" dirty="0"/>
            </a:p>
          </p:txBody>
        </p:sp>
      </p:grpSp>
      <p:grpSp>
        <p:nvGrpSpPr>
          <p:cNvPr id="45" name="组合 44"/>
          <p:cNvGrpSpPr/>
          <p:nvPr/>
        </p:nvGrpSpPr>
        <p:grpSpPr>
          <a:xfrm>
            <a:off x="638885" y="1786605"/>
            <a:ext cx="5345942" cy="1049499"/>
            <a:chOff x="0" y="399537"/>
            <a:chExt cx="5345942" cy="1049499"/>
          </a:xfrm>
        </p:grpSpPr>
        <p:sp>
          <p:nvSpPr>
            <p:cNvPr id="58" name="矩形 57"/>
            <p:cNvSpPr/>
            <p:nvPr/>
          </p:nvSpPr>
          <p:spPr>
            <a:xfrm>
              <a:off x="0" y="399537"/>
              <a:ext cx="5345942" cy="104949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9" name="矩形 58"/>
            <p:cNvSpPr/>
            <p:nvPr/>
          </p:nvSpPr>
          <p:spPr>
            <a:xfrm>
              <a:off x="0" y="399537"/>
              <a:ext cx="5345942" cy="104949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69734"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en-US" sz="1600" dirty="0">
                  <a:solidFill>
                    <a:schemeClr val="tx1">
                      <a:lumMod val="65000"/>
                      <a:lumOff val="35000"/>
                    </a:schemeClr>
                  </a:solidFill>
                </a:rPr>
                <a:t>1. </a:t>
              </a:r>
              <a:r>
                <a:rPr lang="zh-CN" sz="1600" dirty="0">
                  <a:solidFill>
                    <a:schemeClr val="tx1">
                      <a:lumMod val="65000"/>
                      <a:lumOff val="35000"/>
                    </a:schemeClr>
                  </a:solidFill>
                </a:rPr>
                <a:t>健全宪法实施和监督制度</a:t>
              </a:r>
              <a:endParaRPr lang="zh-CN" sz="1600" dirty="0">
                <a:solidFill>
                  <a:schemeClr val="tx1">
                    <a:lumMod val="65000"/>
                    <a:lumOff val="35000"/>
                  </a:schemeClr>
                </a:solidFill>
              </a:endParaRPr>
            </a:p>
            <a:p>
              <a:pPr marL="114300" lvl="1" indent="-114300" algn="l" defTabSz="622300" rtl="0">
                <a:lnSpc>
                  <a:spcPct val="90000"/>
                </a:lnSpc>
                <a:spcBef>
                  <a:spcPct val="0"/>
                </a:spcBef>
                <a:spcAft>
                  <a:spcPct val="20000"/>
                </a:spcAft>
                <a:buChar char="•"/>
              </a:pPr>
              <a:r>
                <a:rPr lang="en-US" sz="1600" dirty="0">
                  <a:solidFill>
                    <a:schemeClr val="tx1">
                      <a:lumMod val="65000"/>
                      <a:lumOff val="35000"/>
                    </a:schemeClr>
                  </a:solidFill>
                </a:rPr>
                <a:t>2. </a:t>
              </a:r>
              <a:r>
                <a:rPr lang="zh-CN" sz="1600" dirty="0">
                  <a:solidFill>
                    <a:schemeClr val="tx1">
                      <a:lumMod val="65000"/>
                      <a:lumOff val="35000"/>
                    </a:schemeClr>
                  </a:solidFill>
                </a:rPr>
                <a:t>完善立法体制</a:t>
              </a:r>
              <a:endParaRPr lang="zh-CN" sz="1600" dirty="0">
                <a:solidFill>
                  <a:schemeClr val="tx1">
                    <a:lumMod val="65000"/>
                    <a:lumOff val="35000"/>
                  </a:schemeClr>
                </a:solidFill>
              </a:endParaRPr>
            </a:p>
            <a:p>
              <a:pPr marL="114300" lvl="1" indent="-114300" algn="l" defTabSz="622300" rtl="0">
                <a:lnSpc>
                  <a:spcPct val="90000"/>
                </a:lnSpc>
                <a:spcBef>
                  <a:spcPct val="0"/>
                </a:spcBef>
                <a:spcAft>
                  <a:spcPct val="20000"/>
                </a:spcAft>
                <a:buChar char="•"/>
              </a:pPr>
              <a:r>
                <a:rPr lang="en-US" sz="1600" dirty="0">
                  <a:solidFill>
                    <a:schemeClr val="tx1">
                      <a:lumMod val="65000"/>
                      <a:lumOff val="35000"/>
                    </a:schemeClr>
                  </a:solidFill>
                </a:rPr>
                <a:t>3. </a:t>
              </a:r>
              <a:r>
                <a:rPr lang="zh-CN" sz="1600" dirty="0">
                  <a:solidFill>
                    <a:schemeClr val="tx1">
                      <a:lumMod val="65000"/>
                      <a:lumOff val="35000"/>
                    </a:schemeClr>
                  </a:solidFill>
                </a:rPr>
                <a:t>深入推进科学立法、民主立法 </a:t>
              </a:r>
              <a:endParaRPr lang="zh-CN" sz="1600" dirty="0">
                <a:solidFill>
                  <a:schemeClr val="tx1">
                    <a:lumMod val="65000"/>
                    <a:lumOff val="35000"/>
                  </a:schemeClr>
                </a:solidFill>
              </a:endParaRPr>
            </a:p>
            <a:p>
              <a:pPr marL="114300" lvl="1" indent="-114300" algn="l" defTabSz="622300" rtl="0">
                <a:lnSpc>
                  <a:spcPct val="90000"/>
                </a:lnSpc>
                <a:spcBef>
                  <a:spcPct val="0"/>
                </a:spcBef>
                <a:spcAft>
                  <a:spcPct val="20000"/>
                </a:spcAft>
                <a:buChar char="•"/>
              </a:pPr>
              <a:r>
                <a:rPr lang="en-US" sz="1600" dirty="0">
                  <a:solidFill>
                    <a:schemeClr val="tx1">
                      <a:lumMod val="65000"/>
                      <a:lumOff val="35000"/>
                    </a:schemeClr>
                  </a:solidFill>
                </a:rPr>
                <a:t>4. </a:t>
              </a:r>
              <a:r>
                <a:rPr lang="zh-CN" sz="1600" dirty="0">
                  <a:solidFill>
                    <a:schemeClr val="tx1">
                      <a:lumMod val="65000"/>
                      <a:lumOff val="35000"/>
                    </a:schemeClr>
                  </a:solidFill>
                </a:rPr>
                <a:t>加强重点领域立法 </a:t>
              </a:r>
              <a:endParaRPr lang="zh-CN" sz="1600" dirty="0">
                <a:solidFill>
                  <a:schemeClr val="tx1">
                    <a:lumMod val="65000"/>
                    <a:lumOff val="35000"/>
                  </a:schemeClr>
                </a:solidFill>
              </a:endParaRPr>
            </a:p>
          </p:txBody>
        </p:sp>
      </p:grpSp>
      <p:grpSp>
        <p:nvGrpSpPr>
          <p:cNvPr id="46" name="组合 45"/>
          <p:cNvGrpSpPr/>
          <p:nvPr/>
        </p:nvGrpSpPr>
        <p:grpSpPr>
          <a:xfrm>
            <a:off x="638885" y="2836104"/>
            <a:ext cx="5345942" cy="391891"/>
            <a:chOff x="0" y="1449036"/>
            <a:chExt cx="5345942" cy="391891"/>
          </a:xfrm>
        </p:grpSpPr>
        <p:sp>
          <p:nvSpPr>
            <p:cNvPr id="56" name="圆角矩形 55"/>
            <p:cNvSpPr/>
            <p:nvPr/>
          </p:nvSpPr>
          <p:spPr>
            <a:xfrm>
              <a:off x="0" y="1449036"/>
              <a:ext cx="5345942" cy="39189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7" name="圆角矩形 8"/>
            <p:cNvSpPr/>
            <p:nvPr/>
          </p:nvSpPr>
          <p:spPr>
            <a:xfrm>
              <a:off x="19131" y="1468167"/>
              <a:ext cx="5307680" cy="3536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zh-CN" altLang="en-US" sz="1600" kern="1200" dirty="0"/>
                <a:t>二、加快建设法治政府</a:t>
              </a:r>
              <a:endParaRPr lang="zh-CN" altLang="en-US" sz="1600" kern="1200" dirty="0"/>
            </a:p>
          </p:txBody>
        </p:sp>
      </p:grpSp>
      <p:grpSp>
        <p:nvGrpSpPr>
          <p:cNvPr id="47" name="组合 46"/>
          <p:cNvGrpSpPr/>
          <p:nvPr/>
        </p:nvGrpSpPr>
        <p:grpSpPr>
          <a:xfrm>
            <a:off x="638885" y="3227995"/>
            <a:ext cx="5345942" cy="1607045"/>
            <a:chOff x="0" y="1840927"/>
            <a:chExt cx="5345942" cy="1607045"/>
          </a:xfrm>
        </p:grpSpPr>
        <p:sp>
          <p:nvSpPr>
            <p:cNvPr id="54" name="矩形 53"/>
            <p:cNvSpPr/>
            <p:nvPr/>
          </p:nvSpPr>
          <p:spPr>
            <a:xfrm>
              <a:off x="0" y="1840927"/>
              <a:ext cx="5345942" cy="160704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5" name="矩形 54"/>
            <p:cNvSpPr/>
            <p:nvPr/>
          </p:nvSpPr>
          <p:spPr>
            <a:xfrm>
              <a:off x="0" y="1840927"/>
              <a:ext cx="5345942" cy="16070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69734" tIns="17780" rIns="99568" bIns="17780" numCol="1" spcCol="1270" anchor="t" anchorCtr="0">
              <a:noAutofit/>
            </a:bodyPr>
            <a:lstStyle/>
            <a:p>
              <a:pPr marL="114300" lvl="1" indent="-114300" defTabSz="622300">
                <a:lnSpc>
                  <a:spcPct val="90000"/>
                </a:lnSpc>
                <a:spcBef>
                  <a:spcPct val="0"/>
                </a:spcBef>
                <a:spcAft>
                  <a:spcPct val="20000"/>
                </a:spcAft>
                <a:buChar char="•"/>
              </a:pPr>
              <a:r>
                <a:rPr lang="en-US" sz="1600" dirty="0">
                  <a:solidFill>
                    <a:schemeClr val="tx1">
                      <a:lumMod val="65000"/>
                      <a:lumOff val="35000"/>
                    </a:schemeClr>
                  </a:solidFill>
                </a:rPr>
                <a:t>1. </a:t>
              </a:r>
              <a:r>
                <a:rPr lang="zh-CN" sz="1600" dirty="0">
                  <a:solidFill>
                    <a:schemeClr val="tx1">
                      <a:lumMod val="65000"/>
                      <a:lumOff val="35000"/>
                    </a:schemeClr>
                  </a:solidFill>
                </a:rPr>
                <a:t>依法全面履行政府职能 </a:t>
              </a:r>
              <a:endParaRPr lang="zh-CN" sz="1600" dirty="0">
                <a:solidFill>
                  <a:schemeClr val="tx1">
                    <a:lumMod val="65000"/>
                    <a:lumOff val="35000"/>
                  </a:schemeClr>
                </a:solidFill>
              </a:endParaRPr>
            </a:p>
            <a:p>
              <a:pPr marL="114300" lvl="1" indent="-114300" defTabSz="622300">
                <a:lnSpc>
                  <a:spcPct val="90000"/>
                </a:lnSpc>
                <a:spcBef>
                  <a:spcPct val="0"/>
                </a:spcBef>
                <a:spcAft>
                  <a:spcPct val="20000"/>
                </a:spcAft>
                <a:buChar char="•"/>
              </a:pPr>
              <a:r>
                <a:rPr lang="en-US" sz="1600" dirty="0">
                  <a:solidFill>
                    <a:schemeClr val="tx1">
                      <a:lumMod val="65000"/>
                      <a:lumOff val="35000"/>
                    </a:schemeClr>
                  </a:solidFill>
                </a:rPr>
                <a:t>2. </a:t>
              </a:r>
              <a:r>
                <a:rPr lang="zh-CN" sz="1600" dirty="0">
                  <a:solidFill>
                    <a:schemeClr val="tx1">
                      <a:lumMod val="65000"/>
                      <a:lumOff val="35000"/>
                    </a:schemeClr>
                  </a:solidFill>
                </a:rPr>
                <a:t>健全依法决策机制 </a:t>
              </a:r>
              <a:endParaRPr lang="zh-CN" sz="1600" dirty="0">
                <a:solidFill>
                  <a:schemeClr val="tx1">
                    <a:lumMod val="65000"/>
                    <a:lumOff val="35000"/>
                  </a:schemeClr>
                </a:solidFill>
              </a:endParaRPr>
            </a:p>
            <a:p>
              <a:pPr marL="114300" lvl="1" indent="-114300" defTabSz="622300">
                <a:lnSpc>
                  <a:spcPct val="90000"/>
                </a:lnSpc>
                <a:spcBef>
                  <a:spcPct val="0"/>
                </a:spcBef>
                <a:spcAft>
                  <a:spcPct val="20000"/>
                </a:spcAft>
                <a:buChar char="•"/>
              </a:pPr>
              <a:r>
                <a:rPr lang="en-US" sz="1600" dirty="0">
                  <a:solidFill>
                    <a:schemeClr val="tx1">
                      <a:lumMod val="65000"/>
                      <a:lumOff val="35000"/>
                    </a:schemeClr>
                  </a:solidFill>
                </a:rPr>
                <a:t>3. </a:t>
              </a:r>
              <a:r>
                <a:rPr lang="zh-CN" sz="1600" dirty="0">
                  <a:solidFill>
                    <a:schemeClr val="tx1">
                      <a:lumMod val="65000"/>
                      <a:lumOff val="35000"/>
                    </a:schemeClr>
                  </a:solidFill>
                </a:rPr>
                <a:t>深化行政执法体制改革 </a:t>
              </a:r>
              <a:endParaRPr lang="zh-CN" sz="1600" dirty="0">
                <a:solidFill>
                  <a:schemeClr val="tx1">
                    <a:lumMod val="65000"/>
                    <a:lumOff val="35000"/>
                  </a:schemeClr>
                </a:solidFill>
              </a:endParaRPr>
            </a:p>
            <a:p>
              <a:pPr marL="114300" lvl="1" indent="-114300" defTabSz="622300">
                <a:lnSpc>
                  <a:spcPct val="90000"/>
                </a:lnSpc>
                <a:spcBef>
                  <a:spcPct val="0"/>
                </a:spcBef>
                <a:spcAft>
                  <a:spcPct val="20000"/>
                </a:spcAft>
                <a:buChar char="•"/>
              </a:pPr>
              <a:r>
                <a:rPr lang="en-US" sz="1600" dirty="0">
                  <a:solidFill>
                    <a:schemeClr val="tx1">
                      <a:lumMod val="65000"/>
                      <a:lumOff val="35000"/>
                    </a:schemeClr>
                  </a:solidFill>
                </a:rPr>
                <a:t>4. </a:t>
              </a:r>
              <a:r>
                <a:rPr lang="zh-CN" sz="1600" dirty="0">
                  <a:solidFill>
                    <a:schemeClr val="tx1">
                      <a:lumMod val="65000"/>
                      <a:lumOff val="35000"/>
                    </a:schemeClr>
                  </a:solidFill>
                </a:rPr>
                <a:t>坚持严格规范公正文明执法</a:t>
              </a:r>
              <a:endParaRPr lang="zh-CN" sz="1600" dirty="0">
                <a:solidFill>
                  <a:schemeClr val="tx1">
                    <a:lumMod val="65000"/>
                    <a:lumOff val="35000"/>
                  </a:schemeClr>
                </a:solidFill>
              </a:endParaRPr>
            </a:p>
            <a:p>
              <a:pPr marL="114300" lvl="1" indent="-114300" defTabSz="622300">
                <a:lnSpc>
                  <a:spcPct val="90000"/>
                </a:lnSpc>
                <a:spcBef>
                  <a:spcPct val="0"/>
                </a:spcBef>
                <a:spcAft>
                  <a:spcPct val="20000"/>
                </a:spcAft>
                <a:buChar char="•"/>
              </a:pPr>
              <a:r>
                <a:rPr lang="en-US" sz="1600" dirty="0">
                  <a:solidFill>
                    <a:schemeClr val="tx1">
                      <a:lumMod val="65000"/>
                      <a:lumOff val="35000"/>
                    </a:schemeClr>
                  </a:solidFill>
                </a:rPr>
                <a:t>5. </a:t>
              </a:r>
              <a:r>
                <a:rPr lang="zh-CN" sz="1600" dirty="0">
                  <a:solidFill>
                    <a:schemeClr val="tx1">
                      <a:lumMod val="65000"/>
                      <a:lumOff val="35000"/>
                    </a:schemeClr>
                  </a:solidFill>
                </a:rPr>
                <a:t>强化对行政权力的制约和监督 </a:t>
              </a:r>
              <a:endParaRPr lang="zh-CN" sz="1600" dirty="0">
                <a:solidFill>
                  <a:schemeClr val="tx1">
                    <a:lumMod val="65000"/>
                    <a:lumOff val="35000"/>
                  </a:schemeClr>
                </a:solidFill>
              </a:endParaRPr>
            </a:p>
            <a:p>
              <a:pPr marL="114300" lvl="1" indent="-114300" defTabSz="622300">
                <a:lnSpc>
                  <a:spcPct val="90000"/>
                </a:lnSpc>
                <a:spcBef>
                  <a:spcPct val="0"/>
                </a:spcBef>
                <a:spcAft>
                  <a:spcPct val="20000"/>
                </a:spcAft>
                <a:buChar char="•"/>
              </a:pPr>
              <a:r>
                <a:rPr lang="en-US" sz="1600" dirty="0">
                  <a:solidFill>
                    <a:schemeClr val="tx1">
                      <a:lumMod val="65000"/>
                      <a:lumOff val="35000"/>
                    </a:schemeClr>
                  </a:solidFill>
                </a:rPr>
                <a:t>6. </a:t>
              </a:r>
              <a:r>
                <a:rPr lang="zh-CN" sz="1600" dirty="0">
                  <a:solidFill>
                    <a:schemeClr val="tx1">
                      <a:lumMod val="65000"/>
                      <a:lumOff val="35000"/>
                    </a:schemeClr>
                  </a:solidFill>
                </a:rPr>
                <a:t>全面推行政务公开</a:t>
              </a:r>
              <a:endParaRPr lang="zh-CN" sz="1600" dirty="0">
                <a:solidFill>
                  <a:schemeClr val="tx1">
                    <a:lumMod val="65000"/>
                    <a:lumOff val="35000"/>
                  </a:schemeClr>
                </a:solidFill>
              </a:endParaRPr>
            </a:p>
          </p:txBody>
        </p:sp>
      </p:grpSp>
      <p:grpSp>
        <p:nvGrpSpPr>
          <p:cNvPr id="48" name="组合 47"/>
          <p:cNvGrpSpPr/>
          <p:nvPr/>
        </p:nvGrpSpPr>
        <p:grpSpPr>
          <a:xfrm>
            <a:off x="638885" y="4835040"/>
            <a:ext cx="5345942" cy="391891"/>
            <a:chOff x="0" y="3447972"/>
            <a:chExt cx="5345942" cy="391891"/>
          </a:xfrm>
        </p:grpSpPr>
        <p:sp>
          <p:nvSpPr>
            <p:cNvPr id="52" name="圆角矩形 51"/>
            <p:cNvSpPr/>
            <p:nvPr/>
          </p:nvSpPr>
          <p:spPr>
            <a:xfrm>
              <a:off x="0" y="3447972"/>
              <a:ext cx="5345942" cy="39189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 name="圆角矩形 12"/>
            <p:cNvSpPr/>
            <p:nvPr/>
          </p:nvSpPr>
          <p:spPr>
            <a:xfrm>
              <a:off x="19131" y="3467103"/>
              <a:ext cx="5307680" cy="3536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zh-CN" altLang="en-US" sz="1600" kern="1200" dirty="0"/>
                <a:t>三、提高司法公信力</a:t>
              </a:r>
              <a:endParaRPr lang="zh-CN" altLang="en-US" sz="1600" kern="1200" dirty="0"/>
            </a:p>
          </p:txBody>
        </p:sp>
      </p:grpSp>
      <p:grpSp>
        <p:nvGrpSpPr>
          <p:cNvPr id="49" name="组合 48"/>
          <p:cNvGrpSpPr/>
          <p:nvPr/>
        </p:nvGrpSpPr>
        <p:grpSpPr>
          <a:xfrm>
            <a:off x="638885" y="5240580"/>
            <a:ext cx="5345942" cy="1607045"/>
            <a:chOff x="0" y="3839864"/>
            <a:chExt cx="5345942" cy="1607045"/>
          </a:xfrm>
        </p:grpSpPr>
        <p:sp>
          <p:nvSpPr>
            <p:cNvPr id="50" name="矩形 49"/>
            <p:cNvSpPr/>
            <p:nvPr/>
          </p:nvSpPr>
          <p:spPr>
            <a:xfrm>
              <a:off x="0" y="3839864"/>
              <a:ext cx="5345942" cy="160704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1" name="矩形 50"/>
            <p:cNvSpPr/>
            <p:nvPr/>
          </p:nvSpPr>
          <p:spPr>
            <a:xfrm>
              <a:off x="0" y="3839864"/>
              <a:ext cx="5345942" cy="16070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69734" tIns="17780" rIns="99568" bIns="17780" numCol="1" spcCol="1270" anchor="t" anchorCtr="0">
              <a:noAutofit/>
            </a:bodyPr>
            <a:lstStyle/>
            <a:p>
              <a:pPr marL="114300" lvl="1" indent="-114300" defTabSz="622300">
                <a:lnSpc>
                  <a:spcPct val="90000"/>
                </a:lnSpc>
                <a:spcBef>
                  <a:spcPct val="0"/>
                </a:spcBef>
                <a:spcAft>
                  <a:spcPct val="20000"/>
                </a:spcAft>
                <a:buChar char="•"/>
              </a:pPr>
              <a:r>
                <a:rPr lang="en-US" sz="1600" spc="-150" dirty="0">
                  <a:solidFill>
                    <a:schemeClr val="tx1">
                      <a:lumMod val="65000"/>
                      <a:lumOff val="35000"/>
                    </a:schemeClr>
                  </a:solidFill>
                </a:rPr>
                <a:t>1. </a:t>
              </a:r>
              <a:r>
                <a:rPr lang="zh-CN" sz="1600" spc="-150" dirty="0">
                  <a:solidFill>
                    <a:schemeClr val="tx1">
                      <a:lumMod val="65000"/>
                      <a:lumOff val="35000"/>
                    </a:schemeClr>
                  </a:solidFill>
                </a:rPr>
                <a:t>完善确保司法机关依法独立公正行使审判权和检察权的制度 </a:t>
              </a:r>
              <a:endParaRPr lang="zh-CN" sz="1600" spc="-150" dirty="0">
                <a:solidFill>
                  <a:schemeClr val="tx1">
                    <a:lumMod val="65000"/>
                    <a:lumOff val="35000"/>
                  </a:schemeClr>
                </a:solidFill>
              </a:endParaRPr>
            </a:p>
            <a:p>
              <a:pPr marL="114300" lvl="1" indent="-114300" defTabSz="622300">
                <a:lnSpc>
                  <a:spcPct val="90000"/>
                </a:lnSpc>
                <a:spcBef>
                  <a:spcPct val="0"/>
                </a:spcBef>
                <a:spcAft>
                  <a:spcPct val="20000"/>
                </a:spcAft>
                <a:buChar char="•"/>
              </a:pPr>
              <a:r>
                <a:rPr lang="en-US" sz="1600" dirty="0">
                  <a:solidFill>
                    <a:schemeClr val="tx1">
                      <a:lumMod val="65000"/>
                      <a:lumOff val="35000"/>
                    </a:schemeClr>
                  </a:solidFill>
                </a:rPr>
                <a:t>2. </a:t>
              </a:r>
              <a:r>
                <a:rPr lang="zh-CN" sz="1600" dirty="0">
                  <a:solidFill>
                    <a:schemeClr val="tx1">
                      <a:lumMod val="65000"/>
                      <a:lumOff val="35000"/>
                    </a:schemeClr>
                  </a:solidFill>
                </a:rPr>
                <a:t>优化司法职权配置 </a:t>
              </a:r>
              <a:endParaRPr lang="zh-CN" sz="1600" dirty="0">
                <a:solidFill>
                  <a:schemeClr val="tx1">
                    <a:lumMod val="65000"/>
                    <a:lumOff val="35000"/>
                  </a:schemeClr>
                </a:solidFill>
              </a:endParaRPr>
            </a:p>
            <a:p>
              <a:pPr marL="114300" lvl="1" indent="-114300" defTabSz="622300">
                <a:lnSpc>
                  <a:spcPct val="90000"/>
                </a:lnSpc>
                <a:spcBef>
                  <a:spcPct val="0"/>
                </a:spcBef>
                <a:spcAft>
                  <a:spcPct val="20000"/>
                </a:spcAft>
                <a:buChar char="•"/>
              </a:pPr>
              <a:r>
                <a:rPr lang="en-US" sz="1600" dirty="0">
                  <a:solidFill>
                    <a:schemeClr val="tx1">
                      <a:lumMod val="65000"/>
                      <a:lumOff val="35000"/>
                    </a:schemeClr>
                  </a:solidFill>
                </a:rPr>
                <a:t>3. </a:t>
              </a:r>
              <a:r>
                <a:rPr lang="zh-CN" sz="1600" dirty="0">
                  <a:solidFill>
                    <a:schemeClr val="tx1">
                      <a:lumMod val="65000"/>
                      <a:lumOff val="35000"/>
                    </a:schemeClr>
                  </a:solidFill>
                </a:rPr>
                <a:t>推进严格司法 </a:t>
              </a:r>
              <a:endParaRPr lang="zh-CN" sz="1600" dirty="0">
                <a:solidFill>
                  <a:schemeClr val="tx1">
                    <a:lumMod val="65000"/>
                    <a:lumOff val="35000"/>
                  </a:schemeClr>
                </a:solidFill>
              </a:endParaRPr>
            </a:p>
            <a:p>
              <a:pPr marL="114300" lvl="1" indent="-114300" defTabSz="622300">
                <a:lnSpc>
                  <a:spcPct val="90000"/>
                </a:lnSpc>
                <a:spcBef>
                  <a:spcPct val="0"/>
                </a:spcBef>
                <a:spcAft>
                  <a:spcPct val="20000"/>
                </a:spcAft>
                <a:buChar char="•"/>
              </a:pPr>
              <a:r>
                <a:rPr lang="en-US" sz="1600" dirty="0">
                  <a:solidFill>
                    <a:schemeClr val="tx1">
                      <a:lumMod val="65000"/>
                      <a:lumOff val="35000"/>
                    </a:schemeClr>
                  </a:solidFill>
                </a:rPr>
                <a:t>4. </a:t>
              </a:r>
              <a:r>
                <a:rPr lang="zh-CN" sz="1600" dirty="0">
                  <a:solidFill>
                    <a:schemeClr val="tx1">
                      <a:lumMod val="65000"/>
                      <a:lumOff val="35000"/>
                    </a:schemeClr>
                  </a:solidFill>
                </a:rPr>
                <a:t>保障人民群众参与司法 </a:t>
              </a:r>
              <a:endParaRPr lang="zh-CN" sz="1600" dirty="0">
                <a:solidFill>
                  <a:schemeClr val="tx1">
                    <a:lumMod val="65000"/>
                    <a:lumOff val="35000"/>
                  </a:schemeClr>
                </a:solidFill>
              </a:endParaRPr>
            </a:p>
            <a:p>
              <a:pPr marL="114300" lvl="1" indent="-114300" defTabSz="622300">
                <a:lnSpc>
                  <a:spcPct val="90000"/>
                </a:lnSpc>
                <a:spcBef>
                  <a:spcPct val="0"/>
                </a:spcBef>
                <a:spcAft>
                  <a:spcPct val="20000"/>
                </a:spcAft>
                <a:buChar char="•"/>
              </a:pPr>
              <a:r>
                <a:rPr lang="en-US" sz="1600" dirty="0">
                  <a:solidFill>
                    <a:schemeClr val="tx1">
                      <a:lumMod val="65000"/>
                      <a:lumOff val="35000"/>
                    </a:schemeClr>
                  </a:solidFill>
                </a:rPr>
                <a:t>5. </a:t>
              </a:r>
              <a:r>
                <a:rPr lang="zh-CN" sz="1600" dirty="0">
                  <a:solidFill>
                    <a:schemeClr val="tx1">
                      <a:lumMod val="65000"/>
                      <a:lumOff val="35000"/>
                    </a:schemeClr>
                  </a:solidFill>
                </a:rPr>
                <a:t>加强人权司法保障</a:t>
              </a:r>
              <a:endParaRPr lang="zh-CN" sz="1600" dirty="0">
                <a:solidFill>
                  <a:schemeClr val="tx1">
                    <a:lumMod val="65000"/>
                    <a:lumOff val="35000"/>
                  </a:schemeClr>
                </a:solidFill>
              </a:endParaRPr>
            </a:p>
            <a:p>
              <a:pPr marL="114300" lvl="1" indent="-114300" defTabSz="622300">
                <a:lnSpc>
                  <a:spcPct val="90000"/>
                </a:lnSpc>
                <a:spcBef>
                  <a:spcPct val="0"/>
                </a:spcBef>
                <a:spcAft>
                  <a:spcPct val="20000"/>
                </a:spcAft>
                <a:buChar char="•"/>
              </a:pPr>
              <a:r>
                <a:rPr lang="en-US" sz="1600" dirty="0">
                  <a:solidFill>
                    <a:schemeClr val="tx1">
                      <a:lumMod val="65000"/>
                      <a:lumOff val="35000"/>
                    </a:schemeClr>
                  </a:solidFill>
                </a:rPr>
                <a:t>6. </a:t>
              </a:r>
              <a:r>
                <a:rPr lang="zh-CN" sz="1600" dirty="0">
                  <a:solidFill>
                    <a:schemeClr val="tx1">
                      <a:lumMod val="65000"/>
                      <a:lumOff val="35000"/>
                    </a:schemeClr>
                  </a:solidFill>
                </a:rPr>
                <a:t>加强对司法活动的监督 </a:t>
              </a:r>
              <a:endParaRPr lang="zh-CN" sz="1600" dirty="0">
                <a:solidFill>
                  <a:schemeClr val="tx1">
                    <a:lumMod val="65000"/>
                    <a:lumOff val="35000"/>
                  </a:schemeClr>
                </a:solidFill>
              </a:endParaRPr>
            </a:p>
          </p:txBody>
        </p:sp>
      </p:grpSp>
      <p:sp>
        <p:nvSpPr>
          <p:cNvPr id="62" name="矩形 61"/>
          <p:cNvSpPr/>
          <p:nvPr/>
        </p:nvSpPr>
        <p:spPr>
          <a:xfrm>
            <a:off x="3797076" y="932934"/>
            <a:ext cx="4445448" cy="369332"/>
          </a:xfrm>
          <a:prstGeom prst="rect">
            <a:avLst/>
          </a:prstGeom>
        </p:spPr>
        <p:txBody>
          <a:bodyPr wrap="none">
            <a:spAutoFit/>
          </a:bodyPr>
          <a:lstStyle/>
          <a:p>
            <a:r>
              <a:rPr lang="zh-CN" altLang="en-US" b="1" dirty="0"/>
              <a:t>第四节  全面推进依法治国的六项重大任务</a:t>
            </a:r>
            <a:endParaRPr lang="zh-CN" altLang="en-US" b="1"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08293" y="1143684"/>
            <a:ext cx="11145557" cy="5324535"/>
          </a:xfrm>
          <a:prstGeom prst="rect">
            <a:avLst/>
          </a:prstGeom>
        </p:spPr>
        <p:txBody>
          <a:bodyPr wrap="square">
            <a:spAutoFit/>
          </a:bodyPr>
          <a:lstStyle/>
          <a:p>
            <a:pPr lvl="0" fontAlgn="base">
              <a:spcBef>
                <a:spcPct val="0"/>
              </a:spcBef>
              <a:spcAft>
                <a:spcPct val="0"/>
              </a:spcAft>
            </a:pPr>
            <a:r>
              <a:rPr lang="zh-CN" altLang="zh-CN" b="1" dirty="0">
                <a:solidFill>
                  <a:srgbClr val="231F20"/>
                </a:solidFill>
                <a:latin typeface="+mn-ea"/>
                <a:cs typeface="方正黑体_GBK"/>
              </a:rPr>
              <a:t>四、旅行社服务质量赔偿标准</a:t>
            </a:r>
            <a:endParaRPr lang="zh-CN" altLang="zh-CN" b="1" dirty="0">
              <a:latin typeface="+mn-ea"/>
              <a:cs typeface="方正黑体_GBK"/>
            </a:endParaRPr>
          </a:p>
          <a:p>
            <a:pPr lvl="0" eaLnBrk="0" fontAlgn="base" hangingPunct="0">
              <a:spcBef>
                <a:spcPct val="0"/>
              </a:spcBef>
              <a:spcAft>
                <a:spcPct val="0"/>
              </a:spcAft>
            </a:pPr>
            <a:r>
              <a:rPr lang="en-US" altLang="zh-CN" b="1" dirty="0">
                <a:solidFill>
                  <a:srgbClr val="231F20"/>
                </a:solidFill>
                <a:latin typeface="+mn-ea"/>
                <a:cs typeface="方正书宋_GBK"/>
              </a:rPr>
              <a:t>1.</a:t>
            </a:r>
            <a:r>
              <a:rPr lang="zh-CN" altLang="en-US" b="1" dirty="0">
                <a:solidFill>
                  <a:srgbClr val="231F20"/>
                </a:solidFill>
                <a:latin typeface="+mn-ea"/>
                <a:cs typeface="方正书宋_GBK"/>
              </a:rPr>
              <a:t>因旅行社的原因不能成行的</a:t>
            </a:r>
            <a:endParaRPr lang="zh-CN" altLang="en-US" b="1" dirty="0">
              <a:latin typeface="+mn-ea"/>
              <a:cs typeface="宋体" panose="02010600030101010101" pitchFamily="2" charset="-122"/>
            </a:endParaRPr>
          </a:p>
          <a:p>
            <a:pPr lvl="0" indent="457200" eaLnBrk="0" fontAlgn="base" hangingPunct="0">
              <a:spcBef>
                <a:spcPct val="0"/>
              </a:spcBef>
              <a:spcAft>
                <a:spcPct val="0"/>
              </a:spcAft>
            </a:pPr>
            <a:r>
              <a:rPr lang="zh-CN" altLang="en-US" sz="1600" dirty="0">
                <a:solidFill>
                  <a:srgbClr val="231F20"/>
                </a:solidFill>
                <a:latin typeface="+mn-ea"/>
                <a:cs typeface="方正书宋_GBK"/>
              </a:rPr>
              <a:t>①境内旅游应提前 </a:t>
            </a:r>
            <a:r>
              <a:rPr lang="en-US" altLang="zh-CN" sz="1600" dirty="0">
                <a:solidFill>
                  <a:srgbClr val="231F20"/>
                </a:solidFill>
                <a:latin typeface="+mn-ea"/>
                <a:cs typeface="方正书宋_GBK"/>
              </a:rPr>
              <a:t>7 </a:t>
            </a:r>
            <a:r>
              <a:rPr lang="zh-CN" altLang="en-US" sz="1600" dirty="0">
                <a:solidFill>
                  <a:srgbClr val="231F20"/>
                </a:solidFill>
                <a:latin typeface="+mn-ea"/>
                <a:cs typeface="方正书宋_GBK"/>
              </a:rPr>
              <a:t>日（不含 </a:t>
            </a:r>
            <a:r>
              <a:rPr lang="en-US" altLang="zh-CN" sz="1600" dirty="0">
                <a:solidFill>
                  <a:srgbClr val="231F20"/>
                </a:solidFill>
                <a:latin typeface="+mn-ea"/>
                <a:cs typeface="方正书宋_GBK"/>
              </a:rPr>
              <a:t>7 </a:t>
            </a:r>
            <a:r>
              <a:rPr lang="zh-CN" altLang="en-US" sz="1600" dirty="0">
                <a:solidFill>
                  <a:srgbClr val="231F20"/>
                </a:solidFill>
                <a:latin typeface="+mn-ea"/>
                <a:cs typeface="方正书宋_GBK"/>
              </a:rPr>
              <a:t>日）通知旅游者，否则应向旅游者全额退还预付旅游费用，并按下述标准向旅游者支付违约金：出发前 </a:t>
            </a:r>
            <a:r>
              <a:rPr lang="en-US" altLang="zh-CN" sz="1600" dirty="0">
                <a:solidFill>
                  <a:srgbClr val="231F20"/>
                </a:solidFill>
                <a:latin typeface="+mn-ea"/>
                <a:cs typeface="方正书宋_GBK"/>
              </a:rPr>
              <a:t>7 </a:t>
            </a:r>
            <a:r>
              <a:rPr lang="zh-CN" altLang="en-US" sz="1600" dirty="0">
                <a:solidFill>
                  <a:srgbClr val="231F20"/>
                </a:solidFill>
                <a:latin typeface="+mn-ea"/>
                <a:cs typeface="方正书宋_GBK"/>
              </a:rPr>
              <a:t>日（含 </a:t>
            </a:r>
            <a:r>
              <a:rPr lang="en-US" altLang="zh-CN" sz="1600" dirty="0">
                <a:solidFill>
                  <a:srgbClr val="231F20"/>
                </a:solidFill>
                <a:latin typeface="+mn-ea"/>
                <a:cs typeface="方正书宋_GBK"/>
              </a:rPr>
              <a:t>7</a:t>
            </a:r>
            <a:r>
              <a:rPr lang="zh-CN" altLang="en-US" sz="1600" dirty="0">
                <a:solidFill>
                  <a:srgbClr val="231F20"/>
                </a:solidFill>
                <a:latin typeface="+mn-ea"/>
                <a:cs typeface="方正书宋_GBK"/>
              </a:rPr>
              <a:t>日）至 </a:t>
            </a:r>
            <a:r>
              <a:rPr lang="en-US" altLang="zh-CN" sz="1600" dirty="0">
                <a:solidFill>
                  <a:srgbClr val="231F20"/>
                </a:solidFill>
                <a:latin typeface="+mn-ea"/>
                <a:cs typeface="方正书宋_GBK"/>
              </a:rPr>
              <a:t>4 </a:t>
            </a:r>
            <a:r>
              <a:rPr lang="zh-CN" altLang="en-US" sz="1600" dirty="0">
                <a:solidFill>
                  <a:srgbClr val="231F20"/>
                </a:solidFill>
                <a:latin typeface="+mn-ea"/>
                <a:cs typeface="方正书宋_GBK"/>
              </a:rPr>
              <a:t>日，支付旅游费用总额 </a:t>
            </a:r>
            <a:r>
              <a:rPr lang="en-US" altLang="zh-CN" sz="1600" dirty="0">
                <a:solidFill>
                  <a:srgbClr val="231F20"/>
                </a:solidFill>
                <a:latin typeface="+mn-ea"/>
                <a:cs typeface="方正书宋_GBK"/>
              </a:rPr>
              <a:t>10% </a:t>
            </a:r>
            <a:r>
              <a:rPr lang="zh-CN" altLang="en-US" sz="1600" dirty="0">
                <a:solidFill>
                  <a:srgbClr val="231F20"/>
                </a:solidFill>
                <a:latin typeface="+mn-ea"/>
                <a:cs typeface="方正书宋_GBK"/>
              </a:rPr>
              <a:t>的违约金；出发前 </a:t>
            </a:r>
            <a:r>
              <a:rPr lang="en-US" altLang="zh-CN" sz="1600" dirty="0">
                <a:solidFill>
                  <a:srgbClr val="231F20"/>
                </a:solidFill>
                <a:latin typeface="+mn-ea"/>
                <a:cs typeface="方正书宋_GBK"/>
              </a:rPr>
              <a:t>3 </a:t>
            </a:r>
            <a:r>
              <a:rPr lang="zh-CN" altLang="en-US" sz="1600" dirty="0">
                <a:solidFill>
                  <a:srgbClr val="231F20"/>
                </a:solidFill>
                <a:latin typeface="+mn-ea"/>
                <a:cs typeface="方正书宋_GBK"/>
              </a:rPr>
              <a:t>日至 </a:t>
            </a:r>
            <a:r>
              <a:rPr lang="en-US" altLang="zh-CN" sz="1600" dirty="0">
                <a:solidFill>
                  <a:srgbClr val="231F20"/>
                </a:solidFill>
                <a:latin typeface="+mn-ea"/>
                <a:cs typeface="方正书宋_GBK"/>
              </a:rPr>
              <a:t>1 </a:t>
            </a:r>
            <a:r>
              <a:rPr lang="zh-CN" altLang="en-US" sz="1600" dirty="0">
                <a:solidFill>
                  <a:srgbClr val="231F20"/>
                </a:solidFill>
                <a:latin typeface="+mn-ea"/>
                <a:cs typeface="方正书宋_GBK"/>
              </a:rPr>
              <a:t>日，支付旅游费用总额 </a:t>
            </a:r>
            <a:r>
              <a:rPr lang="en-US" altLang="zh-CN" sz="1600" dirty="0">
                <a:solidFill>
                  <a:srgbClr val="231F20"/>
                </a:solidFill>
                <a:latin typeface="+mn-ea"/>
                <a:cs typeface="方正书宋_GBK"/>
              </a:rPr>
              <a:t>15% </a:t>
            </a:r>
            <a:r>
              <a:rPr lang="zh-CN" altLang="en-US" sz="1600" dirty="0">
                <a:solidFill>
                  <a:srgbClr val="231F20"/>
                </a:solidFill>
                <a:latin typeface="+mn-ea"/>
                <a:cs typeface="方正书宋_GBK"/>
              </a:rPr>
              <a:t>的违约金；出发当日，支付旅游费用总额 </a:t>
            </a:r>
            <a:r>
              <a:rPr lang="en-US" altLang="zh-CN" sz="1600" dirty="0">
                <a:solidFill>
                  <a:srgbClr val="231F20"/>
                </a:solidFill>
                <a:latin typeface="+mn-ea"/>
                <a:cs typeface="方正书宋_GBK"/>
              </a:rPr>
              <a:t>20% </a:t>
            </a:r>
            <a:r>
              <a:rPr lang="zh-CN" altLang="en-US" sz="1600" dirty="0">
                <a:solidFill>
                  <a:srgbClr val="231F20"/>
                </a:solidFill>
                <a:latin typeface="+mn-ea"/>
                <a:cs typeface="方正书宋_GBK"/>
              </a:rPr>
              <a:t>的违约金。</a:t>
            </a:r>
            <a:endParaRPr lang="zh-CN" altLang="en-US" sz="1600" dirty="0">
              <a:latin typeface="+mn-ea"/>
              <a:cs typeface="宋体" panose="02010600030101010101" pitchFamily="2" charset="-122"/>
            </a:endParaRPr>
          </a:p>
          <a:p>
            <a:pPr lvl="0" indent="457200" eaLnBrk="0" fontAlgn="base" hangingPunct="0">
              <a:spcBef>
                <a:spcPct val="0"/>
              </a:spcBef>
              <a:spcAft>
                <a:spcPct val="0"/>
              </a:spcAft>
            </a:pPr>
            <a:r>
              <a:rPr lang="zh-CN" altLang="en-US" sz="1600" dirty="0">
                <a:solidFill>
                  <a:srgbClr val="231F20"/>
                </a:solidFill>
                <a:latin typeface="+mn-ea"/>
                <a:cs typeface="方正书宋_GBK"/>
              </a:rPr>
              <a:t>②出境旅游（含赴台游）应提前 </a:t>
            </a:r>
            <a:r>
              <a:rPr lang="en-US" altLang="zh-CN" sz="1600" dirty="0">
                <a:solidFill>
                  <a:srgbClr val="231F20"/>
                </a:solidFill>
                <a:latin typeface="+mn-ea"/>
                <a:cs typeface="方正书宋_GBK"/>
              </a:rPr>
              <a:t>30 </a:t>
            </a:r>
            <a:r>
              <a:rPr lang="zh-CN" altLang="en-US" sz="1600" dirty="0">
                <a:solidFill>
                  <a:srgbClr val="231F20"/>
                </a:solidFill>
                <a:latin typeface="+mn-ea"/>
                <a:cs typeface="方正书宋_GBK"/>
              </a:rPr>
              <a:t>日（不含 </a:t>
            </a:r>
            <a:r>
              <a:rPr lang="en-US" altLang="zh-CN" sz="1600" dirty="0">
                <a:solidFill>
                  <a:srgbClr val="231F20"/>
                </a:solidFill>
                <a:latin typeface="+mn-ea"/>
                <a:cs typeface="方正书宋_GBK"/>
              </a:rPr>
              <a:t>30 </a:t>
            </a:r>
            <a:r>
              <a:rPr lang="zh-CN" altLang="en-US" sz="1600" dirty="0">
                <a:solidFill>
                  <a:srgbClr val="231F20"/>
                </a:solidFill>
                <a:latin typeface="+mn-ea"/>
                <a:cs typeface="方正书宋_GBK"/>
              </a:rPr>
              <a:t>日）通知旅游者，否则应向旅游者全额退还预付旅游费用，并按下述标准向旅游者支付违约金：出发前 </a:t>
            </a:r>
            <a:r>
              <a:rPr lang="en-US" altLang="zh-CN" sz="1600" dirty="0">
                <a:solidFill>
                  <a:srgbClr val="231F20"/>
                </a:solidFill>
                <a:latin typeface="+mn-ea"/>
                <a:cs typeface="方正书宋_GBK"/>
              </a:rPr>
              <a:t>30 </a:t>
            </a:r>
            <a:r>
              <a:rPr lang="zh-CN" altLang="en-US" sz="1600" dirty="0">
                <a:solidFill>
                  <a:srgbClr val="231F20"/>
                </a:solidFill>
                <a:latin typeface="+mn-ea"/>
                <a:cs typeface="方正书宋_GBK"/>
              </a:rPr>
              <a:t>日至 </a:t>
            </a:r>
            <a:r>
              <a:rPr lang="en-US" altLang="zh-CN" sz="1600" dirty="0">
                <a:solidFill>
                  <a:srgbClr val="231F20"/>
                </a:solidFill>
                <a:latin typeface="+mn-ea"/>
                <a:cs typeface="方正书宋_GBK"/>
              </a:rPr>
              <a:t>15 </a:t>
            </a:r>
            <a:r>
              <a:rPr lang="zh-CN" altLang="en-US" sz="1600" dirty="0">
                <a:solidFill>
                  <a:srgbClr val="231F20"/>
                </a:solidFill>
                <a:latin typeface="+mn-ea"/>
                <a:cs typeface="方正书宋_GBK"/>
              </a:rPr>
              <a:t>日，支付旅游费用总额 </a:t>
            </a:r>
            <a:r>
              <a:rPr lang="en-US" altLang="zh-CN" sz="1600" dirty="0">
                <a:solidFill>
                  <a:srgbClr val="231F20"/>
                </a:solidFill>
                <a:latin typeface="+mn-ea"/>
                <a:cs typeface="方正书宋_GBK"/>
              </a:rPr>
              <a:t>2% </a:t>
            </a:r>
            <a:r>
              <a:rPr lang="zh-CN" altLang="en-US" sz="1600" dirty="0">
                <a:solidFill>
                  <a:srgbClr val="231F20"/>
                </a:solidFill>
                <a:latin typeface="+mn-ea"/>
                <a:cs typeface="方正书宋_GBK"/>
              </a:rPr>
              <a:t>的违约金；出发前 </a:t>
            </a:r>
            <a:r>
              <a:rPr lang="en-US" altLang="zh-CN" sz="1600" dirty="0">
                <a:solidFill>
                  <a:srgbClr val="231F20"/>
                </a:solidFill>
                <a:latin typeface="+mn-ea"/>
                <a:cs typeface="方正书宋_GBK"/>
              </a:rPr>
              <a:t>14 </a:t>
            </a:r>
            <a:r>
              <a:rPr lang="zh-CN" altLang="en-US" sz="1600" dirty="0">
                <a:solidFill>
                  <a:srgbClr val="231F20"/>
                </a:solidFill>
                <a:latin typeface="+mn-ea"/>
                <a:cs typeface="方正书宋_GBK"/>
              </a:rPr>
              <a:t>日至 </a:t>
            </a:r>
            <a:r>
              <a:rPr lang="en-US" altLang="zh-CN" sz="1600" dirty="0">
                <a:solidFill>
                  <a:srgbClr val="231F20"/>
                </a:solidFill>
                <a:latin typeface="+mn-ea"/>
                <a:cs typeface="方正书宋_GBK"/>
              </a:rPr>
              <a:t>7 </a:t>
            </a:r>
            <a:r>
              <a:rPr lang="zh-CN" altLang="en-US" sz="1600" dirty="0">
                <a:solidFill>
                  <a:srgbClr val="231F20"/>
                </a:solidFill>
                <a:latin typeface="+mn-ea"/>
                <a:cs typeface="方正书宋_GBK"/>
              </a:rPr>
              <a:t>日，支付旅游费用总额 </a:t>
            </a:r>
            <a:r>
              <a:rPr lang="en-US" altLang="zh-CN" sz="1600" dirty="0">
                <a:solidFill>
                  <a:srgbClr val="231F20"/>
                </a:solidFill>
                <a:latin typeface="+mn-ea"/>
                <a:cs typeface="方正书宋_GBK"/>
              </a:rPr>
              <a:t>5% </a:t>
            </a:r>
            <a:r>
              <a:rPr lang="zh-CN" altLang="en-US" sz="1600" dirty="0">
                <a:solidFill>
                  <a:srgbClr val="231F20"/>
                </a:solidFill>
                <a:latin typeface="+mn-ea"/>
                <a:cs typeface="方正书宋_GBK"/>
              </a:rPr>
              <a:t>的违约金；出发前 </a:t>
            </a:r>
            <a:r>
              <a:rPr lang="en-US" altLang="zh-CN" sz="1600" dirty="0">
                <a:solidFill>
                  <a:srgbClr val="231F20"/>
                </a:solidFill>
                <a:latin typeface="+mn-ea"/>
                <a:cs typeface="方正书宋_GBK"/>
              </a:rPr>
              <a:t>6 </a:t>
            </a:r>
            <a:r>
              <a:rPr lang="zh-CN" altLang="en-US" sz="1600" dirty="0">
                <a:solidFill>
                  <a:srgbClr val="231F20"/>
                </a:solidFill>
                <a:latin typeface="+mn-ea"/>
                <a:cs typeface="方正书宋_GBK"/>
              </a:rPr>
              <a:t>日至 </a:t>
            </a:r>
            <a:r>
              <a:rPr lang="en-US" altLang="zh-CN" sz="1600" dirty="0">
                <a:solidFill>
                  <a:srgbClr val="231F20"/>
                </a:solidFill>
                <a:latin typeface="+mn-ea"/>
                <a:cs typeface="方正书宋_GBK"/>
              </a:rPr>
              <a:t>4 </a:t>
            </a:r>
            <a:r>
              <a:rPr lang="zh-CN" altLang="en-US" sz="1600" dirty="0">
                <a:solidFill>
                  <a:srgbClr val="231F20"/>
                </a:solidFill>
                <a:latin typeface="+mn-ea"/>
                <a:cs typeface="方正书宋_GBK"/>
              </a:rPr>
              <a:t>日，支付旅游费用总额</a:t>
            </a:r>
            <a:r>
              <a:rPr lang="en-US" altLang="zh-CN" sz="1600" dirty="0">
                <a:solidFill>
                  <a:srgbClr val="231F20"/>
                </a:solidFill>
                <a:latin typeface="+mn-ea"/>
                <a:cs typeface="方正书宋_GBK"/>
              </a:rPr>
              <a:t>10% </a:t>
            </a:r>
            <a:r>
              <a:rPr lang="zh-CN" altLang="en-US" sz="1600" dirty="0">
                <a:solidFill>
                  <a:srgbClr val="231F20"/>
                </a:solidFill>
                <a:latin typeface="+mn-ea"/>
                <a:cs typeface="方正书宋_GBK"/>
              </a:rPr>
              <a:t>的违约金；出发前 </a:t>
            </a:r>
            <a:r>
              <a:rPr lang="en-US" altLang="zh-CN" sz="1600" dirty="0">
                <a:solidFill>
                  <a:srgbClr val="231F20"/>
                </a:solidFill>
                <a:latin typeface="+mn-ea"/>
                <a:cs typeface="方正书宋_GBK"/>
              </a:rPr>
              <a:t>3 </a:t>
            </a:r>
            <a:r>
              <a:rPr lang="zh-CN" altLang="en-US" sz="1600" dirty="0">
                <a:solidFill>
                  <a:srgbClr val="231F20"/>
                </a:solidFill>
                <a:latin typeface="+mn-ea"/>
                <a:cs typeface="方正书宋_GBK"/>
              </a:rPr>
              <a:t>日至 </a:t>
            </a:r>
            <a:r>
              <a:rPr lang="en-US" altLang="zh-CN" sz="1600" dirty="0">
                <a:solidFill>
                  <a:srgbClr val="231F20"/>
                </a:solidFill>
                <a:latin typeface="+mn-ea"/>
                <a:cs typeface="方正书宋_GBK"/>
              </a:rPr>
              <a:t>1 </a:t>
            </a:r>
            <a:r>
              <a:rPr lang="zh-CN" altLang="en-US" sz="1600" dirty="0">
                <a:solidFill>
                  <a:srgbClr val="231F20"/>
                </a:solidFill>
                <a:latin typeface="+mn-ea"/>
                <a:cs typeface="方正书宋_GBK"/>
              </a:rPr>
              <a:t>日，支付旅游费用总额 </a:t>
            </a:r>
            <a:r>
              <a:rPr lang="en-US" altLang="zh-CN" sz="1600" dirty="0">
                <a:solidFill>
                  <a:srgbClr val="231F20"/>
                </a:solidFill>
                <a:latin typeface="+mn-ea"/>
                <a:cs typeface="方正书宋_GBK"/>
              </a:rPr>
              <a:t>15% </a:t>
            </a:r>
            <a:r>
              <a:rPr lang="zh-CN" altLang="en-US" sz="1600" dirty="0">
                <a:solidFill>
                  <a:srgbClr val="231F20"/>
                </a:solidFill>
                <a:latin typeface="+mn-ea"/>
                <a:cs typeface="方正书宋_GBK"/>
              </a:rPr>
              <a:t>的违约金；出发当日，支付旅游费用总额 </a:t>
            </a:r>
            <a:r>
              <a:rPr lang="en-US" altLang="zh-CN" sz="1600" dirty="0">
                <a:solidFill>
                  <a:srgbClr val="231F20"/>
                </a:solidFill>
                <a:latin typeface="+mn-ea"/>
                <a:cs typeface="方正书宋_GBK"/>
              </a:rPr>
              <a:t>20% </a:t>
            </a:r>
            <a:r>
              <a:rPr lang="zh-CN" altLang="en-US" sz="1600" dirty="0">
                <a:solidFill>
                  <a:srgbClr val="231F20"/>
                </a:solidFill>
                <a:latin typeface="+mn-ea"/>
                <a:cs typeface="方正书宋_GBK"/>
              </a:rPr>
              <a:t>的违约金。</a:t>
            </a:r>
            <a:endParaRPr lang="en-US" altLang="zh-CN" sz="1600" dirty="0">
              <a:latin typeface="+mn-ea"/>
              <a:cs typeface="方正书宋_GBK"/>
            </a:endParaRPr>
          </a:p>
          <a:p>
            <a:pPr eaLnBrk="0" fontAlgn="base" hangingPunct="0">
              <a:spcBef>
                <a:spcPct val="0"/>
              </a:spcBef>
              <a:spcAft>
                <a:spcPct val="0"/>
              </a:spcAft>
            </a:pPr>
            <a:r>
              <a:rPr lang="en-US" altLang="zh-CN" b="1" dirty="0">
                <a:solidFill>
                  <a:srgbClr val="231F20"/>
                </a:solidFill>
                <a:latin typeface="+mn-ea"/>
              </a:rPr>
              <a:t>2.</a:t>
            </a:r>
            <a:r>
              <a:rPr lang="zh-CN" altLang="en-US" b="1" dirty="0">
                <a:solidFill>
                  <a:srgbClr val="231F20"/>
                </a:solidFill>
                <a:latin typeface="+mn-ea"/>
              </a:rPr>
              <a:t>旅行社擅自转、拼团的</a:t>
            </a:r>
            <a:endParaRPr lang="en-US" altLang="zh-CN" b="1" dirty="0">
              <a:solidFill>
                <a:srgbClr val="231F20"/>
              </a:solidFill>
              <a:latin typeface="+mn-ea"/>
            </a:endParaRPr>
          </a:p>
          <a:p>
            <a:pPr lvl="0" indent="457200" eaLnBrk="0" fontAlgn="base" hangingPunct="0">
              <a:spcBef>
                <a:spcPct val="0"/>
              </a:spcBef>
              <a:spcAft>
                <a:spcPct val="0"/>
              </a:spcAft>
            </a:pPr>
            <a:r>
              <a:rPr lang="zh-CN" altLang="en-US" sz="1600" dirty="0">
                <a:solidFill>
                  <a:srgbClr val="231F20"/>
                </a:solidFill>
                <a:latin typeface="+mn-ea"/>
              </a:rPr>
              <a:t>旅行社未经旅游者同意，擅自将旅游者转团、拼团的，旅行社应向旅游者支付旅游费用总额 </a:t>
            </a:r>
            <a:r>
              <a:rPr lang="en-US" altLang="zh-CN" sz="1600" dirty="0">
                <a:solidFill>
                  <a:srgbClr val="231F20"/>
                </a:solidFill>
                <a:latin typeface="+mn-ea"/>
              </a:rPr>
              <a:t>25% </a:t>
            </a:r>
            <a:r>
              <a:rPr lang="zh-CN" altLang="en-US" sz="1600" dirty="0">
                <a:solidFill>
                  <a:srgbClr val="231F20"/>
                </a:solidFill>
                <a:latin typeface="+mn-ea"/>
              </a:rPr>
              <a:t>的违约金。解除合同的，还应向未随团出行的旅游者全额退还预付旅游费用，向已随团出行的旅游者退还未实际发生的旅游费用。</a:t>
            </a:r>
            <a:endParaRPr lang="zh-CN" altLang="en-US" sz="1600" dirty="0">
              <a:solidFill>
                <a:srgbClr val="231F20"/>
              </a:solidFill>
              <a:latin typeface="+mn-ea"/>
            </a:endParaRPr>
          </a:p>
          <a:p>
            <a:pPr lvl="0" eaLnBrk="0" fontAlgn="base" hangingPunct="0">
              <a:spcBef>
                <a:spcPct val="0"/>
              </a:spcBef>
              <a:spcAft>
                <a:spcPct val="0"/>
              </a:spcAft>
            </a:pPr>
            <a:r>
              <a:rPr lang="en-US" altLang="zh-CN" b="1" dirty="0">
                <a:solidFill>
                  <a:srgbClr val="231F20"/>
                </a:solidFill>
                <a:latin typeface="+mn-ea"/>
                <a:cs typeface="方正书宋_GBK"/>
              </a:rPr>
              <a:t>3.</a:t>
            </a:r>
            <a:r>
              <a:rPr lang="zh-CN" altLang="en-US" b="1" dirty="0">
                <a:solidFill>
                  <a:srgbClr val="231F20"/>
                </a:solidFill>
                <a:latin typeface="+mn-ea"/>
                <a:cs typeface="方正书宋_GBK"/>
              </a:rPr>
              <a:t>歧视性收费的</a:t>
            </a:r>
            <a:endParaRPr lang="en-US" altLang="zh-CN" b="1" dirty="0">
              <a:solidFill>
                <a:srgbClr val="231F20"/>
              </a:solidFill>
              <a:latin typeface="+mn-ea"/>
              <a:cs typeface="方正书宋_GBK"/>
            </a:endParaRPr>
          </a:p>
          <a:p>
            <a:pPr indent="457200" eaLnBrk="0" fontAlgn="base" hangingPunct="0">
              <a:spcBef>
                <a:spcPct val="0"/>
              </a:spcBef>
              <a:spcAft>
                <a:spcPct val="0"/>
              </a:spcAft>
            </a:pPr>
            <a:r>
              <a:rPr lang="zh-CN" altLang="en-US" sz="1600" dirty="0">
                <a:solidFill>
                  <a:srgbClr val="231F20"/>
                </a:solidFill>
                <a:latin typeface="+mn-ea"/>
              </a:rPr>
              <a:t>同一旅游行程中，旅行社提供相同服务，因旅游者的年龄、职业等差异增收费用的，旅行社应返还增收的费用。</a:t>
            </a:r>
            <a:endParaRPr lang="zh-CN" altLang="en-US" sz="1600" dirty="0">
              <a:solidFill>
                <a:srgbClr val="231F20"/>
              </a:solidFill>
              <a:latin typeface="+mn-ea"/>
            </a:endParaRPr>
          </a:p>
          <a:p>
            <a:pPr lvl="0" eaLnBrk="0" fontAlgn="base" hangingPunct="0">
              <a:spcBef>
                <a:spcPct val="0"/>
              </a:spcBef>
              <a:spcAft>
                <a:spcPct val="0"/>
              </a:spcAft>
            </a:pPr>
            <a:r>
              <a:rPr lang="en-US" altLang="zh-CN" b="1" dirty="0">
                <a:solidFill>
                  <a:srgbClr val="231F20"/>
                </a:solidFill>
                <a:latin typeface="+mn-ea"/>
                <a:cs typeface="方正书宋_GBK"/>
              </a:rPr>
              <a:t>4.</a:t>
            </a:r>
            <a:r>
              <a:rPr lang="zh-CN" altLang="en-US" b="1" dirty="0">
                <a:solidFill>
                  <a:srgbClr val="231F20"/>
                </a:solidFill>
                <a:latin typeface="+mn-ea"/>
                <a:cs typeface="方正书宋_GBK"/>
              </a:rPr>
              <a:t>因旅行社的原因未乘坐交通工具的</a:t>
            </a:r>
            <a:endParaRPr lang="en-US" altLang="zh-CN" b="1" dirty="0">
              <a:solidFill>
                <a:srgbClr val="231F20"/>
              </a:solidFill>
              <a:latin typeface="+mn-ea"/>
              <a:cs typeface="方正书宋_GBK"/>
            </a:endParaRPr>
          </a:p>
          <a:p>
            <a:pPr lvl="0" indent="457200" eaLnBrk="0" fontAlgn="base" hangingPunct="0">
              <a:spcBef>
                <a:spcPct val="0"/>
              </a:spcBef>
              <a:spcAft>
                <a:spcPct val="0"/>
              </a:spcAft>
            </a:pPr>
            <a:r>
              <a:rPr lang="zh-CN" altLang="en-US" sz="1600" dirty="0">
                <a:solidFill>
                  <a:srgbClr val="231F20"/>
                </a:solidFill>
                <a:latin typeface="+mn-ea"/>
              </a:rPr>
              <a:t>因旅行社原因造成旅游者未能乘坐预定的公共交通工具的，旅行社应赔偿旅游者的直接经济损失，并支付直接经济损失 </a:t>
            </a:r>
            <a:r>
              <a:rPr lang="en-US" altLang="zh-CN" sz="1600" dirty="0">
                <a:solidFill>
                  <a:srgbClr val="231F20"/>
                </a:solidFill>
                <a:latin typeface="+mn-ea"/>
              </a:rPr>
              <a:t>20% </a:t>
            </a:r>
            <a:r>
              <a:rPr lang="zh-CN" altLang="en-US" sz="1600" dirty="0">
                <a:solidFill>
                  <a:srgbClr val="231F20"/>
                </a:solidFill>
                <a:latin typeface="+mn-ea"/>
              </a:rPr>
              <a:t>的违约金。</a:t>
            </a:r>
            <a:endParaRPr lang="zh-CN" altLang="en-US" sz="1600" dirty="0">
              <a:solidFill>
                <a:srgbClr val="231F20"/>
              </a:solidFill>
              <a:latin typeface="+mn-ea"/>
            </a:endParaRPr>
          </a:p>
          <a:p>
            <a:pPr lvl="0" eaLnBrk="0" fontAlgn="base" hangingPunct="0">
              <a:spcBef>
                <a:spcPct val="0"/>
              </a:spcBef>
              <a:spcAft>
                <a:spcPct val="0"/>
              </a:spcAft>
            </a:pPr>
            <a:r>
              <a:rPr lang="en-US" altLang="zh-CN" b="1" dirty="0">
                <a:solidFill>
                  <a:srgbClr val="231F20"/>
                </a:solidFill>
                <a:latin typeface="+mn-ea"/>
                <a:cs typeface="方正书宋_GBK"/>
              </a:rPr>
              <a:t>5.</a:t>
            </a:r>
            <a:r>
              <a:rPr lang="zh-CN" altLang="en-US" b="1" dirty="0">
                <a:solidFill>
                  <a:srgbClr val="231F20"/>
                </a:solidFill>
                <a:latin typeface="+mn-ea"/>
                <a:cs typeface="方正书宋_GBK"/>
              </a:rPr>
              <a:t>安排的旅游活动和服务不符合约定的</a:t>
            </a:r>
            <a:endParaRPr lang="en-US" altLang="zh-CN" b="1" dirty="0">
              <a:solidFill>
                <a:srgbClr val="231F20"/>
              </a:solidFill>
              <a:latin typeface="+mn-ea"/>
              <a:cs typeface="方正书宋_GBK"/>
            </a:endParaRPr>
          </a:p>
          <a:p>
            <a:pPr indent="457200" eaLnBrk="0" fontAlgn="base" hangingPunct="0">
              <a:spcBef>
                <a:spcPct val="0"/>
              </a:spcBef>
              <a:spcAft>
                <a:spcPct val="0"/>
              </a:spcAft>
            </a:pPr>
            <a:r>
              <a:rPr lang="zh-CN" altLang="en-US" sz="1600" dirty="0">
                <a:solidFill>
                  <a:srgbClr val="231F20"/>
                </a:solidFill>
                <a:latin typeface="+mn-ea"/>
              </a:rPr>
              <a:t>旅行社安排的旅游活动及服务档次与合同不符，造成旅游者经济损失的，旅行社应退还旅游者合同金额与实际花费的差额，并支付同额违约金。</a:t>
            </a:r>
            <a:endParaRPr lang="zh-CN" altLang="en-US" sz="1600" dirty="0">
              <a:solidFill>
                <a:srgbClr val="231F20"/>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07477" y="1333016"/>
            <a:ext cx="10777045" cy="4616648"/>
          </a:xfrm>
          <a:prstGeom prst="rect">
            <a:avLst/>
          </a:prstGeom>
        </p:spPr>
        <p:txBody>
          <a:bodyPr wrap="square">
            <a:spAutoFit/>
          </a:bodyPr>
          <a:lstStyle/>
          <a:p>
            <a:pPr eaLnBrk="0" fontAlgn="base" hangingPunct="0">
              <a:spcBef>
                <a:spcPct val="0"/>
              </a:spcBef>
              <a:spcAft>
                <a:spcPct val="0"/>
              </a:spcAft>
            </a:pPr>
            <a:r>
              <a:rPr lang="en-US" altLang="zh-CN" b="1" dirty="0">
                <a:solidFill>
                  <a:srgbClr val="231F20"/>
                </a:solidFill>
                <a:latin typeface="+mn-ea"/>
                <a:cs typeface="方正书宋_GBK"/>
              </a:rPr>
              <a:t>6.</a:t>
            </a:r>
            <a:r>
              <a:rPr lang="zh-CN" altLang="en-US" b="1" dirty="0">
                <a:solidFill>
                  <a:srgbClr val="231F20"/>
                </a:solidFill>
                <a:latin typeface="+mn-ea"/>
                <a:cs typeface="方正书宋_GBK"/>
              </a:rPr>
              <a:t>提供的服务不符合标准的</a:t>
            </a:r>
            <a:endParaRPr lang="en-US" altLang="zh-CN" b="1" dirty="0">
              <a:solidFill>
                <a:srgbClr val="231F20"/>
              </a:solidFill>
              <a:latin typeface="+mn-ea"/>
              <a:cs typeface="方正书宋_GBK"/>
            </a:endParaRPr>
          </a:p>
          <a:p>
            <a:pPr indent="457200" eaLnBrk="0" fontAlgn="base" hangingPunct="0">
              <a:spcBef>
                <a:spcPct val="0"/>
              </a:spcBef>
              <a:spcAft>
                <a:spcPct val="0"/>
              </a:spcAft>
            </a:pPr>
            <a:r>
              <a:rPr lang="zh-CN" altLang="en-US" sz="1600" dirty="0">
                <a:solidFill>
                  <a:srgbClr val="231F20"/>
                </a:solidFill>
                <a:latin typeface="+mn-ea"/>
                <a:cs typeface="方正书宋_GBK"/>
              </a:rPr>
              <a:t>领队未按照国家或旅游行业对旅游者服务标准提供导游或者领队服务，影响旅游服务质量的，旅行社应向旅游者支付旅游费用总额 </a:t>
            </a:r>
            <a:r>
              <a:rPr lang="en-US" altLang="zh-CN" sz="1600" dirty="0">
                <a:solidFill>
                  <a:srgbClr val="231F20"/>
                </a:solidFill>
                <a:latin typeface="+mn-ea"/>
                <a:cs typeface="方正书宋_GBK"/>
              </a:rPr>
              <a:t>1%</a:t>
            </a:r>
            <a:r>
              <a:rPr lang="zh-CN" altLang="en-US" sz="1600" dirty="0">
                <a:solidFill>
                  <a:srgbClr val="231F20"/>
                </a:solidFill>
                <a:latin typeface="+mn-ea"/>
                <a:cs typeface="方正书宋_GBK"/>
              </a:rPr>
              <a:t>～</a:t>
            </a:r>
            <a:r>
              <a:rPr lang="en-US" altLang="zh-CN" sz="1600" dirty="0">
                <a:solidFill>
                  <a:srgbClr val="231F20"/>
                </a:solidFill>
                <a:latin typeface="+mn-ea"/>
                <a:cs typeface="方正书宋_GBK"/>
              </a:rPr>
              <a:t>5% </a:t>
            </a:r>
            <a:r>
              <a:rPr lang="zh-CN" altLang="en-US" sz="1600" dirty="0">
                <a:solidFill>
                  <a:srgbClr val="231F20"/>
                </a:solidFill>
                <a:latin typeface="+mn-ea"/>
                <a:cs typeface="方正书宋_GBK"/>
              </a:rPr>
              <a:t>的违约金，本赔偿标准另有规定的除外。</a:t>
            </a:r>
            <a:endParaRPr lang="en-US" altLang="zh-CN" sz="1600" dirty="0">
              <a:solidFill>
                <a:srgbClr val="231F20"/>
              </a:solidFill>
              <a:latin typeface="+mn-ea"/>
              <a:cs typeface="方正书宋_GBK"/>
            </a:endParaRPr>
          </a:p>
          <a:p>
            <a:pPr indent="457200" eaLnBrk="0" fontAlgn="base" hangingPunct="0">
              <a:spcBef>
                <a:spcPct val="0"/>
              </a:spcBef>
              <a:spcAft>
                <a:spcPct val="0"/>
              </a:spcAft>
            </a:pPr>
            <a:endParaRPr lang="zh-CN" altLang="en-US" sz="1600" dirty="0">
              <a:latin typeface="+mn-ea"/>
              <a:cs typeface="宋体" panose="02010600030101010101" pitchFamily="2" charset="-122"/>
            </a:endParaRPr>
          </a:p>
          <a:p>
            <a:pPr eaLnBrk="0" fontAlgn="base" hangingPunct="0">
              <a:spcBef>
                <a:spcPct val="0"/>
              </a:spcBef>
              <a:spcAft>
                <a:spcPct val="0"/>
              </a:spcAft>
            </a:pPr>
            <a:r>
              <a:rPr lang="en-US" altLang="zh-CN" b="1" dirty="0">
                <a:solidFill>
                  <a:srgbClr val="231F20"/>
                </a:solidFill>
                <a:latin typeface="+mn-ea"/>
                <a:cs typeface="方正书宋_GBK"/>
              </a:rPr>
              <a:t>7.</a:t>
            </a:r>
            <a:r>
              <a:rPr lang="zh-CN" altLang="en-US" b="1" dirty="0">
                <a:solidFill>
                  <a:srgbClr val="231F20"/>
                </a:solidFill>
                <a:latin typeface="+mn-ea"/>
                <a:cs typeface="方正书宋_GBK"/>
              </a:rPr>
              <a:t>违反合同约定的</a:t>
            </a:r>
            <a:endParaRPr lang="zh-CN" altLang="en-US" b="1" dirty="0">
              <a:solidFill>
                <a:srgbClr val="231F20"/>
              </a:solidFill>
              <a:latin typeface="+mn-ea"/>
              <a:cs typeface="方正书宋_GBK"/>
            </a:endParaRPr>
          </a:p>
          <a:p>
            <a:pPr lvl="0" indent="457200" eaLnBrk="0" fontAlgn="base" hangingPunct="0">
              <a:spcBef>
                <a:spcPct val="0"/>
              </a:spcBef>
              <a:spcAft>
                <a:spcPct val="0"/>
              </a:spcAft>
            </a:pPr>
            <a:r>
              <a:rPr lang="zh-CN" altLang="en-US" sz="1600" dirty="0">
                <a:solidFill>
                  <a:srgbClr val="231F20"/>
                </a:solidFill>
                <a:latin typeface="+mn-ea"/>
              </a:rPr>
              <a:t>①擅自缩短游览时间、遗漏旅游景点、减少旅游服务项目的，旅行社应赔偿未完成约定旅游服务项目等合理费用，并支付同额违约金。遗漏无门票景点的，每遗漏一处旅行社向旅游者支付旅游费用总额 </a:t>
            </a:r>
            <a:r>
              <a:rPr lang="en-US" altLang="zh-CN" sz="1600" dirty="0">
                <a:solidFill>
                  <a:srgbClr val="231F20"/>
                </a:solidFill>
                <a:latin typeface="+mn-ea"/>
              </a:rPr>
              <a:t>5% </a:t>
            </a:r>
            <a:r>
              <a:rPr lang="zh-CN" altLang="en-US" sz="1600" dirty="0">
                <a:solidFill>
                  <a:srgbClr val="231F20"/>
                </a:solidFill>
                <a:latin typeface="+mn-ea"/>
              </a:rPr>
              <a:t>的违约金。</a:t>
            </a:r>
            <a:endParaRPr lang="zh-CN" altLang="en-US" sz="1600" dirty="0">
              <a:solidFill>
                <a:srgbClr val="231F20"/>
              </a:solidFill>
              <a:latin typeface="+mn-ea"/>
            </a:endParaRPr>
          </a:p>
          <a:p>
            <a:pPr lvl="0" indent="457200" eaLnBrk="0" fontAlgn="base" hangingPunct="0">
              <a:spcBef>
                <a:spcPct val="0"/>
              </a:spcBef>
              <a:spcAft>
                <a:spcPct val="0"/>
              </a:spcAft>
            </a:pPr>
            <a:r>
              <a:rPr lang="zh-CN" altLang="en-US" sz="1600" dirty="0">
                <a:solidFill>
                  <a:srgbClr val="231F20"/>
                </a:solidFill>
                <a:latin typeface="+mn-ea"/>
              </a:rPr>
              <a:t>②未经旅游者签字确认，擅自安排合同约定以外的用餐、娱乐、医疗保健、参观等另行付费项目的，旅行社应承担另行付费项目的费用。</a:t>
            </a:r>
            <a:endParaRPr lang="zh-CN" altLang="en-US" sz="1600" dirty="0">
              <a:solidFill>
                <a:srgbClr val="231F20"/>
              </a:solidFill>
              <a:latin typeface="+mn-ea"/>
            </a:endParaRPr>
          </a:p>
          <a:p>
            <a:pPr lvl="0" indent="457200" eaLnBrk="0" fontAlgn="base" hangingPunct="0">
              <a:spcBef>
                <a:spcPct val="0"/>
              </a:spcBef>
              <a:spcAft>
                <a:spcPct val="0"/>
              </a:spcAft>
            </a:pPr>
            <a:r>
              <a:rPr lang="zh-CN" altLang="en-US" sz="1600" dirty="0">
                <a:solidFill>
                  <a:srgbClr val="231F20"/>
                </a:solidFill>
                <a:latin typeface="+mn-ea"/>
              </a:rPr>
              <a:t>③未经旅游者签字确认，擅自违反合同约定增加购物次数、延长停留时间的，每次向旅游者支付旅游费用总额 </a:t>
            </a:r>
            <a:r>
              <a:rPr lang="en-US" altLang="zh-CN" sz="1600" dirty="0">
                <a:solidFill>
                  <a:srgbClr val="231F20"/>
                </a:solidFill>
                <a:latin typeface="+mn-ea"/>
              </a:rPr>
              <a:t>10% </a:t>
            </a:r>
            <a:r>
              <a:rPr lang="zh-CN" altLang="en-US" sz="1600" dirty="0">
                <a:solidFill>
                  <a:srgbClr val="231F20"/>
                </a:solidFill>
                <a:latin typeface="+mn-ea"/>
              </a:rPr>
              <a:t>的违约金。</a:t>
            </a:r>
            <a:endParaRPr lang="zh-CN" altLang="en-US" sz="1600" dirty="0">
              <a:solidFill>
                <a:srgbClr val="231F20"/>
              </a:solidFill>
              <a:latin typeface="+mn-ea"/>
            </a:endParaRPr>
          </a:p>
          <a:p>
            <a:pPr lvl="0" indent="457200" eaLnBrk="0" fontAlgn="base" hangingPunct="0">
              <a:spcBef>
                <a:spcPct val="0"/>
              </a:spcBef>
              <a:spcAft>
                <a:spcPct val="0"/>
              </a:spcAft>
            </a:pPr>
            <a:r>
              <a:rPr lang="zh-CN" altLang="en-US" sz="1600" dirty="0">
                <a:solidFill>
                  <a:srgbClr val="231F20"/>
                </a:solidFill>
                <a:latin typeface="+mn-ea"/>
              </a:rPr>
              <a:t>④强迫或者变相强迫旅游者购物的，每次向旅游者支付旅游费用总额</a:t>
            </a:r>
            <a:r>
              <a:rPr lang="en-US" altLang="zh-CN" sz="1600" dirty="0">
                <a:solidFill>
                  <a:srgbClr val="231F20"/>
                </a:solidFill>
                <a:latin typeface="+mn-ea"/>
              </a:rPr>
              <a:t>20% </a:t>
            </a:r>
            <a:r>
              <a:rPr lang="zh-CN" altLang="en-US" sz="1600" dirty="0">
                <a:solidFill>
                  <a:srgbClr val="231F20"/>
                </a:solidFill>
                <a:latin typeface="+mn-ea"/>
              </a:rPr>
              <a:t>的违约金。</a:t>
            </a:r>
            <a:endParaRPr lang="zh-CN" altLang="en-US" sz="1600" dirty="0">
              <a:solidFill>
                <a:srgbClr val="231F20"/>
              </a:solidFill>
              <a:latin typeface="+mn-ea"/>
            </a:endParaRPr>
          </a:p>
          <a:p>
            <a:pPr lvl="0" indent="457200" eaLnBrk="0" fontAlgn="base" hangingPunct="0">
              <a:spcBef>
                <a:spcPct val="0"/>
              </a:spcBef>
              <a:spcAft>
                <a:spcPct val="0"/>
              </a:spcAft>
            </a:pPr>
            <a:r>
              <a:rPr lang="zh-CN" altLang="en-US" sz="1600" dirty="0">
                <a:solidFill>
                  <a:srgbClr val="231F20"/>
                </a:solidFill>
                <a:latin typeface="+mn-ea"/>
              </a:rPr>
              <a:t>⑤旅游者在合同约定的购物场所所购物品系假冒伪劣商品的，旅行社应负责挽回或赔偿旅游者的直接经济损失。</a:t>
            </a:r>
            <a:endParaRPr lang="zh-CN" altLang="en-US" sz="1600" dirty="0">
              <a:solidFill>
                <a:srgbClr val="231F20"/>
              </a:solidFill>
              <a:latin typeface="+mn-ea"/>
            </a:endParaRPr>
          </a:p>
          <a:p>
            <a:pPr lvl="0" indent="457200" eaLnBrk="0" fontAlgn="base" hangingPunct="0">
              <a:spcBef>
                <a:spcPct val="0"/>
              </a:spcBef>
              <a:spcAft>
                <a:spcPct val="0"/>
              </a:spcAft>
            </a:pPr>
            <a:r>
              <a:rPr lang="zh-CN" altLang="en-US" sz="1600" dirty="0">
                <a:solidFill>
                  <a:srgbClr val="231F20"/>
                </a:solidFill>
                <a:latin typeface="+mn-ea"/>
              </a:rPr>
              <a:t>⑥私自兜售商品，旅行社应全额退还旅游者购物价款。</a:t>
            </a:r>
            <a:endParaRPr lang="en-US" altLang="zh-CN" sz="1600" dirty="0">
              <a:solidFill>
                <a:srgbClr val="231F20"/>
              </a:solidFill>
              <a:latin typeface="+mn-ea"/>
            </a:endParaRPr>
          </a:p>
          <a:p>
            <a:pPr lvl="0" indent="457200" eaLnBrk="0" fontAlgn="base" hangingPunct="0">
              <a:spcBef>
                <a:spcPct val="0"/>
              </a:spcBef>
              <a:spcAft>
                <a:spcPct val="0"/>
              </a:spcAft>
            </a:pPr>
            <a:endParaRPr lang="zh-CN" altLang="en-US" sz="1600" dirty="0">
              <a:solidFill>
                <a:srgbClr val="231F20"/>
              </a:solidFill>
              <a:latin typeface="+mn-ea"/>
            </a:endParaRPr>
          </a:p>
          <a:p>
            <a:pPr lvl="0" eaLnBrk="0" fontAlgn="base" hangingPunct="0">
              <a:spcBef>
                <a:spcPct val="0"/>
              </a:spcBef>
              <a:spcAft>
                <a:spcPct val="0"/>
              </a:spcAft>
            </a:pPr>
            <a:r>
              <a:rPr lang="en-US" altLang="zh-CN" b="1" dirty="0">
                <a:solidFill>
                  <a:srgbClr val="231F20"/>
                </a:solidFill>
                <a:latin typeface="+mn-ea"/>
                <a:cs typeface="方正书宋_GBK"/>
              </a:rPr>
              <a:t>8.</a:t>
            </a:r>
            <a:r>
              <a:rPr lang="zh-CN" altLang="en-US" b="1" dirty="0">
                <a:solidFill>
                  <a:srgbClr val="231F20"/>
                </a:solidFill>
                <a:latin typeface="+mn-ea"/>
                <a:cs typeface="方正书宋_GBK"/>
              </a:rPr>
              <a:t>中止提供旅游服务的</a:t>
            </a:r>
            <a:endParaRPr lang="en-US" altLang="zh-CN" b="1" dirty="0">
              <a:solidFill>
                <a:srgbClr val="231F20"/>
              </a:solidFill>
              <a:latin typeface="+mn-ea"/>
              <a:cs typeface="方正书宋_GBK"/>
            </a:endParaRPr>
          </a:p>
          <a:p>
            <a:pPr indent="457200" eaLnBrk="0" fontAlgn="base" hangingPunct="0">
              <a:spcBef>
                <a:spcPct val="0"/>
              </a:spcBef>
              <a:spcAft>
                <a:spcPct val="0"/>
              </a:spcAft>
            </a:pPr>
            <a:r>
              <a:rPr lang="zh-CN" altLang="en-US" sz="1600" dirty="0">
                <a:solidFill>
                  <a:srgbClr val="231F20"/>
                </a:solidFill>
                <a:latin typeface="+mn-ea"/>
              </a:rPr>
              <a:t>旅行社违反合同约定，中止对旅游者提供住宿、用餐、交通等旅游服务的，应当负担旅游者在被中止旅游服务期间所订的同等级别的住宿、用餐、交通等必要费用，并向旅游者支付旅游费用总额</a:t>
            </a:r>
            <a:r>
              <a:rPr lang="en-US" altLang="zh-CN" sz="1600" dirty="0">
                <a:solidFill>
                  <a:srgbClr val="231F20"/>
                </a:solidFill>
                <a:latin typeface="+mn-ea"/>
              </a:rPr>
              <a:t>30% </a:t>
            </a:r>
            <a:r>
              <a:rPr lang="zh-CN" altLang="en-US" sz="1600" dirty="0">
                <a:solidFill>
                  <a:srgbClr val="231F20"/>
                </a:solidFill>
                <a:latin typeface="+mn-ea"/>
              </a:rPr>
              <a:t>的违约金。</a:t>
            </a:r>
            <a:endParaRPr lang="zh-CN" altLang="en-US" sz="1600" dirty="0">
              <a:solidFill>
                <a:srgbClr val="231F20"/>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3982382" y="5173345"/>
            <a:ext cx="4391769" cy="939800"/>
          </a:xfrm>
          <a:prstGeom prst="rect">
            <a:avLst/>
          </a:prstGeom>
          <a:noFill/>
        </p:spPr>
        <p:txBody>
          <a:bodyPr wrap="square" rtlCol="0">
            <a:spAutoFit/>
          </a:bodyPr>
          <a:lstStyle/>
          <a:p>
            <a:pPr>
              <a:lnSpc>
                <a:spcPct val="120000"/>
              </a:lnSpc>
            </a:pPr>
            <a:r>
              <a:rPr lang="zh-CN" altLang="en-US" dirty="0">
                <a:solidFill>
                  <a:schemeClr val="bg1"/>
                </a:solidFill>
              </a:rPr>
              <a:t>第十一章 </a:t>
            </a:r>
            <a:endParaRPr lang="en-US" altLang="zh-CN" dirty="0">
              <a:solidFill>
                <a:schemeClr val="bg1"/>
              </a:solidFill>
            </a:endParaRPr>
          </a:p>
          <a:p>
            <a:pPr algn="ctr">
              <a:lnSpc>
                <a:spcPct val="120000"/>
              </a:lnSpc>
            </a:pPr>
            <a:r>
              <a:rPr lang="zh-CN" altLang="en-US" sz="2800" b="1" dirty="0">
                <a:solidFill>
                  <a:schemeClr val="bg1"/>
                </a:solidFill>
              </a:rPr>
              <a:t>导游管理法律制度</a:t>
            </a:r>
            <a:endParaRPr lang="zh-CN" altLang="en-US" sz="2800" b="1" dirty="0">
              <a:solidFill>
                <a:schemeClr val="bg1"/>
              </a:solidFill>
            </a:endParaRPr>
          </a:p>
        </p:txBody>
      </p:sp>
      <p:grpSp>
        <p:nvGrpSpPr>
          <p:cNvPr id="2" name="组合 28"/>
          <p:cNvGrpSpPr/>
          <p:nvPr/>
        </p:nvGrpSpPr>
        <p:grpSpPr>
          <a:xfrm>
            <a:off x="3153767" y="5341346"/>
            <a:ext cx="664429" cy="643114"/>
            <a:chOff x="3030538" y="663575"/>
            <a:chExt cx="1435101" cy="1389063"/>
          </a:xfrm>
          <a:solidFill>
            <a:schemeClr val="bg1"/>
          </a:solidFill>
        </p:grpSpPr>
        <p:sp>
          <p:nvSpPr>
            <p:cNvPr id="30" name="Freeform 11"/>
            <p:cNvSpPr>
              <a:spLocks noEditPoints="1"/>
            </p:cNvSpPr>
            <p:nvPr/>
          </p:nvSpPr>
          <p:spPr bwMode="auto">
            <a:xfrm>
              <a:off x="3030538" y="671513"/>
              <a:ext cx="1098550" cy="1103313"/>
            </a:xfrm>
            <a:custGeom>
              <a:avLst/>
              <a:gdLst>
                <a:gd name="T0" fmla="*/ 188 w 376"/>
                <a:gd name="T1" fmla="*/ 0 h 377"/>
                <a:gd name="T2" fmla="*/ 0 w 376"/>
                <a:gd name="T3" fmla="*/ 189 h 377"/>
                <a:gd name="T4" fmla="*/ 188 w 376"/>
                <a:gd name="T5" fmla="*/ 377 h 377"/>
                <a:gd name="T6" fmla="*/ 376 w 376"/>
                <a:gd name="T7" fmla="*/ 189 h 377"/>
                <a:gd name="T8" fmla="*/ 188 w 376"/>
                <a:gd name="T9" fmla="*/ 0 h 377"/>
                <a:gd name="T10" fmla="*/ 188 w 376"/>
                <a:gd name="T11" fmla="*/ 329 h 377"/>
                <a:gd name="T12" fmla="*/ 48 w 376"/>
                <a:gd name="T13" fmla="*/ 189 h 377"/>
                <a:gd name="T14" fmla="*/ 188 w 376"/>
                <a:gd name="T15" fmla="*/ 48 h 377"/>
                <a:gd name="T16" fmla="*/ 328 w 376"/>
                <a:gd name="T17" fmla="*/ 189 h 377"/>
                <a:gd name="T18" fmla="*/ 188 w 376"/>
                <a:gd name="T19" fmla="*/ 329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377">
                  <a:moveTo>
                    <a:pt x="188" y="0"/>
                  </a:moveTo>
                  <a:cubicBezTo>
                    <a:pt x="84" y="0"/>
                    <a:pt x="0" y="85"/>
                    <a:pt x="0" y="189"/>
                  </a:cubicBezTo>
                  <a:cubicBezTo>
                    <a:pt x="0" y="292"/>
                    <a:pt x="84" y="377"/>
                    <a:pt x="188" y="377"/>
                  </a:cubicBezTo>
                  <a:cubicBezTo>
                    <a:pt x="292" y="377"/>
                    <a:pt x="376" y="292"/>
                    <a:pt x="376" y="189"/>
                  </a:cubicBezTo>
                  <a:cubicBezTo>
                    <a:pt x="376" y="85"/>
                    <a:pt x="292" y="0"/>
                    <a:pt x="188" y="0"/>
                  </a:cubicBezTo>
                  <a:close/>
                  <a:moveTo>
                    <a:pt x="188" y="329"/>
                  </a:moveTo>
                  <a:cubicBezTo>
                    <a:pt x="111" y="329"/>
                    <a:pt x="48" y="266"/>
                    <a:pt x="48" y="189"/>
                  </a:cubicBezTo>
                  <a:cubicBezTo>
                    <a:pt x="48" y="111"/>
                    <a:pt x="111" y="48"/>
                    <a:pt x="188" y="48"/>
                  </a:cubicBezTo>
                  <a:cubicBezTo>
                    <a:pt x="265" y="48"/>
                    <a:pt x="328" y="111"/>
                    <a:pt x="328" y="189"/>
                  </a:cubicBezTo>
                  <a:cubicBezTo>
                    <a:pt x="328" y="266"/>
                    <a:pt x="265" y="329"/>
                    <a:pt x="188" y="3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2"/>
            <p:cNvSpPr/>
            <p:nvPr/>
          </p:nvSpPr>
          <p:spPr bwMode="auto">
            <a:xfrm>
              <a:off x="3933826" y="1538288"/>
              <a:ext cx="111125" cy="115888"/>
            </a:xfrm>
            <a:custGeom>
              <a:avLst/>
              <a:gdLst>
                <a:gd name="T0" fmla="*/ 34 w 38"/>
                <a:gd name="T1" fmla="*/ 4 h 40"/>
                <a:gd name="T2" fmla="*/ 34 w 38"/>
                <a:gd name="T3" fmla="*/ 19 h 40"/>
                <a:gd name="T4" fmla="*/ 19 w 38"/>
                <a:gd name="T5" fmla="*/ 35 h 40"/>
                <a:gd name="T6" fmla="*/ 4 w 38"/>
                <a:gd name="T7" fmla="*/ 36 h 40"/>
                <a:gd name="T8" fmla="*/ 4 w 38"/>
                <a:gd name="T9" fmla="*/ 36 h 40"/>
                <a:gd name="T10" fmla="*/ 5 w 38"/>
                <a:gd name="T11" fmla="*/ 21 h 40"/>
                <a:gd name="T12" fmla="*/ 19 w 38"/>
                <a:gd name="T13" fmla="*/ 6 h 40"/>
                <a:gd name="T14" fmla="*/ 34 w 38"/>
                <a:gd name="T15" fmla="*/ 4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0">
                  <a:moveTo>
                    <a:pt x="34" y="4"/>
                  </a:moveTo>
                  <a:cubicBezTo>
                    <a:pt x="38" y="8"/>
                    <a:pt x="38" y="15"/>
                    <a:pt x="34" y="19"/>
                  </a:cubicBezTo>
                  <a:cubicBezTo>
                    <a:pt x="19" y="35"/>
                    <a:pt x="19" y="35"/>
                    <a:pt x="19" y="35"/>
                  </a:cubicBezTo>
                  <a:cubicBezTo>
                    <a:pt x="15" y="39"/>
                    <a:pt x="8" y="40"/>
                    <a:pt x="4" y="36"/>
                  </a:cubicBezTo>
                  <a:cubicBezTo>
                    <a:pt x="4" y="36"/>
                    <a:pt x="4" y="36"/>
                    <a:pt x="4" y="36"/>
                  </a:cubicBezTo>
                  <a:cubicBezTo>
                    <a:pt x="0" y="32"/>
                    <a:pt x="1" y="26"/>
                    <a:pt x="5" y="21"/>
                  </a:cubicBezTo>
                  <a:cubicBezTo>
                    <a:pt x="19" y="6"/>
                    <a:pt x="19" y="6"/>
                    <a:pt x="19" y="6"/>
                  </a:cubicBezTo>
                  <a:cubicBezTo>
                    <a:pt x="24" y="1"/>
                    <a:pt x="30" y="0"/>
                    <a:pt x="3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3"/>
            <p:cNvSpPr/>
            <p:nvPr/>
          </p:nvSpPr>
          <p:spPr bwMode="auto">
            <a:xfrm>
              <a:off x="3971926" y="1573213"/>
              <a:ext cx="493713" cy="479425"/>
            </a:xfrm>
            <a:custGeom>
              <a:avLst/>
              <a:gdLst>
                <a:gd name="T0" fmla="*/ 163 w 169"/>
                <a:gd name="T1" fmla="*/ 104 h 164"/>
                <a:gd name="T2" fmla="*/ 162 w 169"/>
                <a:gd name="T3" fmla="*/ 129 h 164"/>
                <a:gd name="T4" fmla="*/ 137 w 169"/>
                <a:gd name="T5" fmla="*/ 155 h 164"/>
                <a:gd name="T6" fmla="*/ 112 w 169"/>
                <a:gd name="T7" fmla="*/ 158 h 164"/>
                <a:gd name="T8" fmla="*/ 112 w 169"/>
                <a:gd name="T9" fmla="*/ 158 h 164"/>
                <a:gd name="T10" fmla="*/ 7 w 169"/>
                <a:gd name="T11" fmla="*/ 33 h 164"/>
                <a:gd name="T12" fmla="*/ 32 w 169"/>
                <a:gd name="T13" fmla="*/ 7 h 164"/>
                <a:gd name="T14" fmla="*/ 163 w 169"/>
                <a:gd name="T15" fmla="*/ 10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64">
                  <a:moveTo>
                    <a:pt x="163" y="104"/>
                  </a:moveTo>
                  <a:cubicBezTo>
                    <a:pt x="169" y="110"/>
                    <a:pt x="169" y="121"/>
                    <a:pt x="162" y="129"/>
                  </a:cubicBezTo>
                  <a:cubicBezTo>
                    <a:pt x="137" y="155"/>
                    <a:pt x="137" y="155"/>
                    <a:pt x="137" y="155"/>
                  </a:cubicBezTo>
                  <a:cubicBezTo>
                    <a:pt x="130" y="163"/>
                    <a:pt x="119" y="164"/>
                    <a:pt x="112" y="158"/>
                  </a:cubicBezTo>
                  <a:cubicBezTo>
                    <a:pt x="112" y="158"/>
                    <a:pt x="112" y="158"/>
                    <a:pt x="112" y="158"/>
                  </a:cubicBezTo>
                  <a:cubicBezTo>
                    <a:pt x="105" y="151"/>
                    <a:pt x="0" y="41"/>
                    <a:pt x="7" y="33"/>
                  </a:cubicBezTo>
                  <a:cubicBezTo>
                    <a:pt x="32" y="7"/>
                    <a:pt x="32" y="7"/>
                    <a:pt x="32" y="7"/>
                  </a:cubicBezTo>
                  <a:cubicBezTo>
                    <a:pt x="39" y="0"/>
                    <a:pt x="156" y="97"/>
                    <a:pt x="163"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4"/>
            <p:cNvSpPr/>
            <p:nvPr/>
          </p:nvSpPr>
          <p:spPr bwMode="auto">
            <a:xfrm>
              <a:off x="4000501" y="771525"/>
              <a:ext cx="271463" cy="58738"/>
            </a:xfrm>
            <a:custGeom>
              <a:avLst/>
              <a:gdLst>
                <a:gd name="T0" fmla="*/ 93 w 93"/>
                <a:gd name="T1" fmla="*/ 10 h 20"/>
                <a:gd name="T2" fmla="*/ 83 w 93"/>
                <a:gd name="T3" fmla="*/ 20 h 20"/>
                <a:gd name="T4" fmla="*/ 9 w 93"/>
                <a:gd name="T5" fmla="*/ 20 h 20"/>
                <a:gd name="T6" fmla="*/ 0 w 93"/>
                <a:gd name="T7" fmla="*/ 10 h 20"/>
                <a:gd name="T8" fmla="*/ 0 w 93"/>
                <a:gd name="T9" fmla="*/ 10 h 20"/>
                <a:gd name="T10" fmla="*/ 9 w 93"/>
                <a:gd name="T11" fmla="*/ 0 h 20"/>
                <a:gd name="T12" fmla="*/ 83 w 93"/>
                <a:gd name="T13" fmla="*/ 0 h 20"/>
                <a:gd name="T14" fmla="*/ 93 w 93"/>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20">
                  <a:moveTo>
                    <a:pt x="93" y="10"/>
                  </a:moveTo>
                  <a:cubicBezTo>
                    <a:pt x="93" y="15"/>
                    <a:pt x="89" y="20"/>
                    <a:pt x="83" y="20"/>
                  </a:cubicBezTo>
                  <a:cubicBezTo>
                    <a:pt x="9" y="20"/>
                    <a:pt x="9" y="20"/>
                    <a:pt x="9" y="20"/>
                  </a:cubicBezTo>
                  <a:cubicBezTo>
                    <a:pt x="4" y="20"/>
                    <a:pt x="0" y="15"/>
                    <a:pt x="0" y="10"/>
                  </a:cubicBezTo>
                  <a:cubicBezTo>
                    <a:pt x="0" y="10"/>
                    <a:pt x="0" y="10"/>
                    <a:pt x="0" y="10"/>
                  </a:cubicBezTo>
                  <a:cubicBezTo>
                    <a:pt x="0" y="4"/>
                    <a:pt x="4" y="0"/>
                    <a:pt x="9" y="0"/>
                  </a:cubicBezTo>
                  <a:cubicBezTo>
                    <a:pt x="83" y="0"/>
                    <a:pt x="83" y="0"/>
                    <a:pt x="83" y="0"/>
                  </a:cubicBezTo>
                  <a:cubicBezTo>
                    <a:pt x="89" y="0"/>
                    <a:pt x="93" y="4"/>
                    <a:pt x="9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5"/>
            <p:cNvSpPr/>
            <p:nvPr/>
          </p:nvSpPr>
          <p:spPr bwMode="auto">
            <a:xfrm>
              <a:off x="4108451" y="663575"/>
              <a:ext cx="55563" cy="271463"/>
            </a:xfrm>
            <a:custGeom>
              <a:avLst/>
              <a:gdLst>
                <a:gd name="T0" fmla="*/ 9 w 19"/>
                <a:gd name="T1" fmla="*/ 0 h 93"/>
                <a:gd name="T2" fmla="*/ 19 w 19"/>
                <a:gd name="T3" fmla="*/ 10 h 93"/>
                <a:gd name="T4" fmla="*/ 19 w 19"/>
                <a:gd name="T5" fmla="*/ 84 h 93"/>
                <a:gd name="T6" fmla="*/ 9 w 19"/>
                <a:gd name="T7" fmla="*/ 93 h 93"/>
                <a:gd name="T8" fmla="*/ 9 w 19"/>
                <a:gd name="T9" fmla="*/ 93 h 93"/>
                <a:gd name="T10" fmla="*/ 0 w 19"/>
                <a:gd name="T11" fmla="*/ 84 h 93"/>
                <a:gd name="T12" fmla="*/ 0 w 19"/>
                <a:gd name="T13" fmla="*/ 10 h 93"/>
                <a:gd name="T14" fmla="*/ 9 w 19"/>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93">
                  <a:moveTo>
                    <a:pt x="9" y="0"/>
                  </a:moveTo>
                  <a:cubicBezTo>
                    <a:pt x="15" y="0"/>
                    <a:pt x="19" y="4"/>
                    <a:pt x="19" y="10"/>
                  </a:cubicBezTo>
                  <a:cubicBezTo>
                    <a:pt x="19" y="84"/>
                    <a:pt x="19" y="84"/>
                    <a:pt x="19" y="84"/>
                  </a:cubicBezTo>
                  <a:cubicBezTo>
                    <a:pt x="19" y="89"/>
                    <a:pt x="15" y="93"/>
                    <a:pt x="9" y="93"/>
                  </a:cubicBezTo>
                  <a:cubicBezTo>
                    <a:pt x="9" y="93"/>
                    <a:pt x="9" y="93"/>
                    <a:pt x="9" y="93"/>
                  </a:cubicBezTo>
                  <a:cubicBezTo>
                    <a:pt x="4" y="93"/>
                    <a:pt x="0" y="89"/>
                    <a:pt x="0" y="84"/>
                  </a:cubicBezTo>
                  <a:cubicBezTo>
                    <a:pt x="0" y="10"/>
                    <a:pt x="0" y="10"/>
                    <a:pt x="0" y="10"/>
                  </a:cubicBezTo>
                  <a:cubicBezTo>
                    <a:pt x="0" y="4"/>
                    <a:pt x="4"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6"/>
            <p:cNvSpPr/>
            <p:nvPr/>
          </p:nvSpPr>
          <p:spPr bwMode="auto">
            <a:xfrm>
              <a:off x="3590926" y="844550"/>
              <a:ext cx="354013" cy="287338"/>
            </a:xfrm>
            <a:custGeom>
              <a:avLst/>
              <a:gdLst>
                <a:gd name="T0" fmla="*/ 105 w 121"/>
                <a:gd name="T1" fmla="*/ 93 h 98"/>
                <a:gd name="T2" fmla="*/ 7 w 121"/>
                <a:gd name="T3" fmla="*/ 15 h 98"/>
                <a:gd name="T4" fmla="*/ 7 w 121"/>
                <a:gd name="T5" fmla="*/ 15 h 98"/>
                <a:gd name="T6" fmla="*/ 1 w 121"/>
                <a:gd name="T7" fmla="*/ 7 h 98"/>
                <a:gd name="T8" fmla="*/ 1 w 121"/>
                <a:gd name="T9" fmla="*/ 7 h 98"/>
                <a:gd name="T10" fmla="*/ 9 w 121"/>
                <a:gd name="T11" fmla="*/ 0 h 98"/>
                <a:gd name="T12" fmla="*/ 9 w 121"/>
                <a:gd name="T13" fmla="*/ 0 h 98"/>
                <a:gd name="T14" fmla="*/ 119 w 121"/>
                <a:gd name="T15" fmla="*/ 88 h 98"/>
                <a:gd name="T16" fmla="*/ 119 w 121"/>
                <a:gd name="T17" fmla="*/ 88 h 98"/>
                <a:gd name="T18" fmla="*/ 115 w 121"/>
                <a:gd name="T19" fmla="*/ 98 h 98"/>
                <a:gd name="T20" fmla="*/ 115 w 121"/>
                <a:gd name="T21" fmla="*/ 98 h 98"/>
                <a:gd name="T22" fmla="*/ 112 w 121"/>
                <a:gd name="T23" fmla="*/ 98 h 98"/>
                <a:gd name="T24" fmla="*/ 112 w 121"/>
                <a:gd name="T25" fmla="*/ 98 h 98"/>
                <a:gd name="T26" fmla="*/ 105 w 121"/>
                <a:gd name="T27"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 h="98">
                  <a:moveTo>
                    <a:pt x="105" y="93"/>
                  </a:moveTo>
                  <a:cubicBezTo>
                    <a:pt x="91" y="51"/>
                    <a:pt x="53" y="19"/>
                    <a:pt x="7" y="15"/>
                  </a:cubicBezTo>
                  <a:cubicBezTo>
                    <a:pt x="7" y="15"/>
                    <a:pt x="7" y="15"/>
                    <a:pt x="7" y="15"/>
                  </a:cubicBezTo>
                  <a:cubicBezTo>
                    <a:pt x="3" y="14"/>
                    <a:pt x="0" y="11"/>
                    <a:pt x="1" y="7"/>
                  </a:cubicBezTo>
                  <a:cubicBezTo>
                    <a:pt x="1" y="7"/>
                    <a:pt x="1" y="7"/>
                    <a:pt x="1" y="7"/>
                  </a:cubicBezTo>
                  <a:cubicBezTo>
                    <a:pt x="1" y="3"/>
                    <a:pt x="5" y="0"/>
                    <a:pt x="9" y="0"/>
                  </a:cubicBezTo>
                  <a:cubicBezTo>
                    <a:pt x="9" y="0"/>
                    <a:pt x="9" y="0"/>
                    <a:pt x="9" y="0"/>
                  </a:cubicBezTo>
                  <a:cubicBezTo>
                    <a:pt x="61" y="5"/>
                    <a:pt x="103" y="41"/>
                    <a:pt x="119" y="88"/>
                  </a:cubicBezTo>
                  <a:cubicBezTo>
                    <a:pt x="119" y="88"/>
                    <a:pt x="119" y="88"/>
                    <a:pt x="119" y="88"/>
                  </a:cubicBezTo>
                  <a:cubicBezTo>
                    <a:pt x="121" y="92"/>
                    <a:pt x="118" y="96"/>
                    <a:pt x="115" y="98"/>
                  </a:cubicBezTo>
                  <a:cubicBezTo>
                    <a:pt x="115" y="98"/>
                    <a:pt x="115" y="98"/>
                    <a:pt x="115" y="98"/>
                  </a:cubicBezTo>
                  <a:cubicBezTo>
                    <a:pt x="114" y="98"/>
                    <a:pt x="113" y="98"/>
                    <a:pt x="112" y="98"/>
                  </a:cubicBezTo>
                  <a:cubicBezTo>
                    <a:pt x="112" y="98"/>
                    <a:pt x="112" y="98"/>
                    <a:pt x="112" y="98"/>
                  </a:cubicBezTo>
                  <a:cubicBezTo>
                    <a:pt x="109" y="98"/>
                    <a:pt x="106" y="96"/>
                    <a:pt x="105"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Oval 17"/>
            <p:cNvSpPr>
              <a:spLocks noChangeArrowheads="1"/>
            </p:cNvSpPr>
            <p:nvPr/>
          </p:nvSpPr>
          <p:spPr bwMode="auto">
            <a:xfrm>
              <a:off x="3906838" y="1149350"/>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 name="矩形 3"/>
          <p:cNvSpPr/>
          <p:nvPr/>
        </p:nvSpPr>
        <p:spPr>
          <a:xfrm>
            <a:off x="4597271" y="3613666"/>
            <a:ext cx="3023585" cy="461665"/>
          </a:xfrm>
          <a:prstGeom prst="rect">
            <a:avLst/>
          </a:prstGeom>
        </p:spPr>
        <p:txBody>
          <a:bodyPr wrap="none">
            <a:spAutoFit/>
          </a:bodyPr>
          <a:lstStyle/>
          <a:p>
            <a:r>
              <a:rPr lang="zh-CN" altLang="en-US" sz="2400" b="1" dirty="0">
                <a:solidFill>
                  <a:schemeClr val="bg1"/>
                </a:solidFill>
              </a:rPr>
              <a:t>第三篇  法律法规篇</a:t>
            </a:r>
            <a:endParaRPr lang="zh-CN" altLang="en-US" sz="2400" b="1" dirty="0">
              <a:solidFill>
                <a:schemeClr val="bg1"/>
              </a:solidFill>
            </a:endParaRPr>
          </a:p>
        </p:txBody>
      </p:sp>
      <p:sp>
        <p:nvSpPr>
          <p:cNvPr id="25" name="Freeform 5"/>
          <p:cNvSpPr/>
          <p:nvPr/>
        </p:nvSpPr>
        <p:spPr bwMode="auto">
          <a:xfrm>
            <a:off x="6095468" y="1705040"/>
            <a:ext cx="861448" cy="1723960"/>
          </a:xfrm>
          <a:custGeom>
            <a:avLst/>
            <a:gdLst>
              <a:gd name="T0" fmla="*/ 0 w 6745"/>
              <a:gd name="T1" fmla="*/ 13488 h 13488"/>
              <a:gd name="T2" fmla="*/ 6745 w 6745"/>
              <a:gd name="T3" fmla="*/ 1807 h 13488"/>
              <a:gd name="T4" fmla="*/ 0 w 6745"/>
              <a:gd name="T5" fmla="*/ 0 h 13488"/>
              <a:gd name="T6" fmla="*/ 0 w 6745"/>
              <a:gd name="T7" fmla="*/ 13488 h 13488"/>
            </a:gdLst>
            <a:ahLst/>
            <a:cxnLst>
              <a:cxn ang="0">
                <a:pos x="T0" y="T1"/>
              </a:cxn>
              <a:cxn ang="0">
                <a:pos x="T2" y="T3"/>
              </a:cxn>
              <a:cxn ang="0">
                <a:pos x="T4" y="T5"/>
              </a:cxn>
              <a:cxn ang="0">
                <a:pos x="T6" y="T7"/>
              </a:cxn>
            </a:cxnLst>
            <a:rect l="0" t="0" r="r" b="b"/>
            <a:pathLst>
              <a:path w="6745" h="13488">
                <a:moveTo>
                  <a:pt x="0" y="13488"/>
                </a:moveTo>
                <a:lnTo>
                  <a:pt x="6745" y="1807"/>
                </a:lnTo>
                <a:cubicBezTo>
                  <a:pt x="4694" y="623"/>
                  <a:pt x="2368" y="0"/>
                  <a:pt x="0" y="0"/>
                </a:cubicBezTo>
                <a:lnTo>
                  <a:pt x="0" y="13488"/>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26" name="Freeform 6"/>
          <p:cNvSpPr>
            <a:spLocks noEditPoints="1"/>
          </p:cNvSpPr>
          <p:nvPr/>
        </p:nvSpPr>
        <p:spPr bwMode="auto">
          <a:xfrm>
            <a:off x="6089079" y="1698651"/>
            <a:ext cx="874226" cy="1736738"/>
          </a:xfrm>
          <a:custGeom>
            <a:avLst/>
            <a:gdLst>
              <a:gd name="T0" fmla="*/ 7 w 6843"/>
              <a:gd name="T1" fmla="*/ 13512 h 13588"/>
              <a:gd name="T2" fmla="*/ 6769 w 6843"/>
              <a:gd name="T3" fmla="*/ 1897 h 13588"/>
              <a:gd name="T4" fmla="*/ 6382 w 6843"/>
              <a:gd name="T5" fmla="*/ 1682 h 13588"/>
              <a:gd name="T6" fmla="*/ 5990 w 6843"/>
              <a:gd name="T7" fmla="*/ 1480 h 13588"/>
              <a:gd name="T8" fmla="*/ 5592 w 6843"/>
              <a:gd name="T9" fmla="*/ 1292 h 13588"/>
              <a:gd name="T10" fmla="*/ 5188 w 6843"/>
              <a:gd name="T11" fmla="*/ 1117 h 13588"/>
              <a:gd name="T12" fmla="*/ 4780 w 6843"/>
              <a:gd name="T13" fmla="*/ 956 h 13588"/>
              <a:gd name="T14" fmla="*/ 4367 w 6843"/>
              <a:gd name="T15" fmla="*/ 808 h 13588"/>
              <a:gd name="T16" fmla="*/ 3949 w 6843"/>
              <a:gd name="T17" fmla="*/ 674 h 13588"/>
              <a:gd name="T18" fmla="*/ 3527 w 6843"/>
              <a:gd name="T19" fmla="*/ 554 h 13588"/>
              <a:gd name="T20" fmla="*/ 3102 w 6843"/>
              <a:gd name="T21" fmla="*/ 447 h 13588"/>
              <a:gd name="T22" fmla="*/ 2673 w 6843"/>
              <a:gd name="T23" fmla="*/ 354 h 13588"/>
              <a:gd name="T24" fmla="*/ 2241 w 6843"/>
              <a:gd name="T25" fmla="*/ 276 h 13588"/>
              <a:gd name="T26" fmla="*/ 1806 w 6843"/>
              <a:gd name="T27" fmla="*/ 212 h 13588"/>
              <a:gd name="T28" fmla="*/ 1369 w 6843"/>
              <a:gd name="T29" fmla="*/ 161 h 13588"/>
              <a:gd name="T30" fmla="*/ 930 w 6843"/>
              <a:gd name="T31" fmla="*/ 125 h 13588"/>
              <a:gd name="T32" fmla="*/ 490 w 6843"/>
              <a:gd name="T33" fmla="*/ 103 h 13588"/>
              <a:gd name="T34" fmla="*/ 48 w 6843"/>
              <a:gd name="T35" fmla="*/ 96 h 13588"/>
              <a:gd name="T36" fmla="*/ 96 w 6843"/>
              <a:gd name="T37" fmla="*/ 13536 h 13588"/>
              <a:gd name="T38" fmla="*/ 15 w 6843"/>
              <a:gd name="T39" fmla="*/ 14 h 13588"/>
              <a:gd name="T40" fmla="*/ 271 w 6843"/>
              <a:gd name="T41" fmla="*/ 2 h 13588"/>
              <a:gd name="T42" fmla="*/ 716 w 6843"/>
              <a:gd name="T43" fmla="*/ 17 h 13588"/>
              <a:gd name="T44" fmla="*/ 1159 w 6843"/>
              <a:gd name="T45" fmla="*/ 46 h 13588"/>
              <a:gd name="T46" fmla="*/ 1600 w 6843"/>
              <a:gd name="T47" fmla="*/ 89 h 13588"/>
              <a:gd name="T48" fmla="*/ 2039 w 6843"/>
              <a:gd name="T49" fmla="*/ 147 h 13588"/>
              <a:gd name="T50" fmla="*/ 2475 w 6843"/>
              <a:gd name="T51" fmla="*/ 219 h 13588"/>
              <a:gd name="T52" fmla="*/ 2908 w 6843"/>
              <a:gd name="T53" fmla="*/ 306 h 13588"/>
              <a:gd name="T54" fmla="*/ 3338 w 6843"/>
              <a:gd name="T55" fmla="*/ 406 h 13588"/>
              <a:gd name="T56" fmla="*/ 3766 w 6843"/>
              <a:gd name="T57" fmla="*/ 520 h 13588"/>
              <a:gd name="T58" fmla="*/ 4188 w 6843"/>
              <a:gd name="T59" fmla="*/ 648 h 13588"/>
              <a:gd name="T60" fmla="*/ 4606 w 6843"/>
              <a:gd name="T61" fmla="*/ 790 h 13588"/>
              <a:gd name="T62" fmla="*/ 5020 w 6843"/>
              <a:gd name="T63" fmla="*/ 946 h 13588"/>
              <a:gd name="T64" fmla="*/ 5430 w 6843"/>
              <a:gd name="T65" fmla="*/ 1115 h 13588"/>
              <a:gd name="T66" fmla="*/ 5833 w 6843"/>
              <a:gd name="T67" fmla="*/ 1298 h 13588"/>
              <a:gd name="T68" fmla="*/ 6231 w 6843"/>
              <a:gd name="T69" fmla="*/ 1494 h 13588"/>
              <a:gd name="T70" fmla="*/ 6624 w 6843"/>
              <a:gd name="T71" fmla="*/ 1704 h 13588"/>
              <a:gd name="T72" fmla="*/ 6839 w 6843"/>
              <a:gd name="T73" fmla="*/ 1842 h 13588"/>
              <a:gd name="T74" fmla="*/ 90 w 6843"/>
              <a:gd name="T75" fmla="*/ 13560 h 13588"/>
              <a:gd name="T76" fmla="*/ 0 w 6843"/>
              <a:gd name="T77" fmla="*/ 13536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3" h="13588">
                <a:moveTo>
                  <a:pt x="96" y="13536"/>
                </a:moveTo>
                <a:lnTo>
                  <a:pt x="7" y="13512"/>
                </a:lnTo>
                <a:lnTo>
                  <a:pt x="6751" y="1831"/>
                </a:lnTo>
                <a:lnTo>
                  <a:pt x="6769" y="1897"/>
                </a:lnTo>
                <a:lnTo>
                  <a:pt x="6576" y="1787"/>
                </a:lnTo>
                <a:lnTo>
                  <a:pt x="6382" y="1682"/>
                </a:lnTo>
                <a:lnTo>
                  <a:pt x="6187" y="1580"/>
                </a:lnTo>
                <a:lnTo>
                  <a:pt x="5990" y="1480"/>
                </a:lnTo>
                <a:lnTo>
                  <a:pt x="5792" y="1385"/>
                </a:lnTo>
                <a:lnTo>
                  <a:pt x="5592" y="1292"/>
                </a:lnTo>
                <a:lnTo>
                  <a:pt x="5391" y="1203"/>
                </a:lnTo>
                <a:lnTo>
                  <a:pt x="5188" y="1117"/>
                </a:lnTo>
                <a:lnTo>
                  <a:pt x="4985" y="1035"/>
                </a:lnTo>
                <a:lnTo>
                  <a:pt x="4780" y="956"/>
                </a:lnTo>
                <a:lnTo>
                  <a:pt x="4574" y="881"/>
                </a:lnTo>
                <a:lnTo>
                  <a:pt x="4367" y="808"/>
                </a:lnTo>
                <a:lnTo>
                  <a:pt x="4158" y="740"/>
                </a:lnTo>
                <a:lnTo>
                  <a:pt x="3949" y="674"/>
                </a:lnTo>
                <a:lnTo>
                  <a:pt x="3738" y="612"/>
                </a:lnTo>
                <a:lnTo>
                  <a:pt x="3527" y="554"/>
                </a:lnTo>
                <a:lnTo>
                  <a:pt x="3314" y="499"/>
                </a:lnTo>
                <a:lnTo>
                  <a:pt x="3102" y="447"/>
                </a:lnTo>
                <a:lnTo>
                  <a:pt x="2888" y="399"/>
                </a:lnTo>
                <a:lnTo>
                  <a:pt x="2673" y="354"/>
                </a:lnTo>
                <a:lnTo>
                  <a:pt x="2457" y="314"/>
                </a:lnTo>
                <a:lnTo>
                  <a:pt x="2241" y="276"/>
                </a:lnTo>
                <a:lnTo>
                  <a:pt x="2024" y="242"/>
                </a:lnTo>
                <a:lnTo>
                  <a:pt x="1806" y="212"/>
                </a:lnTo>
                <a:lnTo>
                  <a:pt x="1588" y="185"/>
                </a:lnTo>
                <a:lnTo>
                  <a:pt x="1369" y="161"/>
                </a:lnTo>
                <a:lnTo>
                  <a:pt x="1150" y="141"/>
                </a:lnTo>
                <a:lnTo>
                  <a:pt x="930" y="125"/>
                </a:lnTo>
                <a:lnTo>
                  <a:pt x="710" y="112"/>
                </a:lnTo>
                <a:lnTo>
                  <a:pt x="490" y="103"/>
                </a:lnTo>
                <a:lnTo>
                  <a:pt x="269" y="98"/>
                </a:lnTo>
                <a:lnTo>
                  <a:pt x="48" y="96"/>
                </a:lnTo>
                <a:lnTo>
                  <a:pt x="96" y="48"/>
                </a:lnTo>
                <a:lnTo>
                  <a:pt x="96" y="13536"/>
                </a:lnTo>
                <a:close/>
                <a:moveTo>
                  <a:pt x="0" y="48"/>
                </a:moveTo>
                <a:cubicBezTo>
                  <a:pt x="0" y="35"/>
                  <a:pt x="6" y="23"/>
                  <a:pt x="15" y="14"/>
                </a:cubicBezTo>
                <a:cubicBezTo>
                  <a:pt x="24" y="5"/>
                  <a:pt x="36" y="0"/>
                  <a:pt x="49" y="0"/>
                </a:cubicBezTo>
                <a:lnTo>
                  <a:pt x="271" y="2"/>
                </a:lnTo>
                <a:lnTo>
                  <a:pt x="494" y="8"/>
                </a:lnTo>
                <a:lnTo>
                  <a:pt x="716" y="17"/>
                </a:lnTo>
                <a:lnTo>
                  <a:pt x="938" y="29"/>
                </a:lnTo>
                <a:lnTo>
                  <a:pt x="1159" y="46"/>
                </a:lnTo>
                <a:lnTo>
                  <a:pt x="1380" y="66"/>
                </a:lnTo>
                <a:lnTo>
                  <a:pt x="1600" y="89"/>
                </a:lnTo>
                <a:lnTo>
                  <a:pt x="1820" y="116"/>
                </a:lnTo>
                <a:lnTo>
                  <a:pt x="2039" y="147"/>
                </a:lnTo>
                <a:lnTo>
                  <a:pt x="2257" y="181"/>
                </a:lnTo>
                <a:lnTo>
                  <a:pt x="2475" y="219"/>
                </a:lnTo>
                <a:lnTo>
                  <a:pt x="2692" y="260"/>
                </a:lnTo>
                <a:lnTo>
                  <a:pt x="2908" y="306"/>
                </a:lnTo>
                <a:lnTo>
                  <a:pt x="3124" y="354"/>
                </a:lnTo>
                <a:lnTo>
                  <a:pt x="3338" y="406"/>
                </a:lnTo>
                <a:lnTo>
                  <a:pt x="3553" y="461"/>
                </a:lnTo>
                <a:lnTo>
                  <a:pt x="3766" y="520"/>
                </a:lnTo>
                <a:lnTo>
                  <a:pt x="3977" y="583"/>
                </a:lnTo>
                <a:lnTo>
                  <a:pt x="4188" y="648"/>
                </a:lnTo>
                <a:lnTo>
                  <a:pt x="4398" y="718"/>
                </a:lnTo>
                <a:lnTo>
                  <a:pt x="4606" y="790"/>
                </a:lnTo>
                <a:lnTo>
                  <a:pt x="4814" y="866"/>
                </a:lnTo>
                <a:lnTo>
                  <a:pt x="5020" y="946"/>
                </a:lnTo>
                <a:lnTo>
                  <a:pt x="5226" y="1029"/>
                </a:lnTo>
                <a:lnTo>
                  <a:pt x="5430" y="1115"/>
                </a:lnTo>
                <a:lnTo>
                  <a:pt x="5632" y="1205"/>
                </a:lnTo>
                <a:lnTo>
                  <a:pt x="5833" y="1298"/>
                </a:lnTo>
                <a:lnTo>
                  <a:pt x="6033" y="1395"/>
                </a:lnTo>
                <a:lnTo>
                  <a:pt x="6231" y="1494"/>
                </a:lnTo>
                <a:lnTo>
                  <a:pt x="6428" y="1597"/>
                </a:lnTo>
                <a:lnTo>
                  <a:pt x="6624" y="1704"/>
                </a:lnTo>
                <a:lnTo>
                  <a:pt x="6817" y="1813"/>
                </a:lnTo>
                <a:cubicBezTo>
                  <a:pt x="6828" y="1820"/>
                  <a:pt x="6836" y="1830"/>
                  <a:pt x="6839" y="1842"/>
                </a:cubicBezTo>
                <a:cubicBezTo>
                  <a:pt x="6843" y="1855"/>
                  <a:pt x="6841" y="1868"/>
                  <a:pt x="6835" y="1879"/>
                </a:cubicBezTo>
                <a:lnTo>
                  <a:pt x="90" y="13560"/>
                </a:lnTo>
                <a:cubicBezTo>
                  <a:pt x="79" y="13579"/>
                  <a:pt x="57" y="13588"/>
                  <a:pt x="36" y="13583"/>
                </a:cubicBezTo>
                <a:cubicBezTo>
                  <a:pt x="15" y="13577"/>
                  <a:pt x="0" y="13558"/>
                  <a:pt x="0" y="13536"/>
                </a:cubicBezTo>
                <a:lnTo>
                  <a:pt x="0" y="48"/>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27" name="Freeform 7"/>
          <p:cNvSpPr/>
          <p:nvPr/>
        </p:nvSpPr>
        <p:spPr bwMode="auto">
          <a:xfrm>
            <a:off x="6095468" y="1936108"/>
            <a:ext cx="1492892" cy="1492892"/>
          </a:xfrm>
          <a:custGeom>
            <a:avLst/>
            <a:gdLst>
              <a:gd name="T0" fmla="*/ 0 w 5841"/>
              <a:gd name="T1" fmla="*/ 5840 h 5840"/>
              <a:gd name="T2" fmla="*/ 5841 w 5841"/>
              <a:gd name="T3" fmla="*/ 2468 h 5840"/>
              <a:gd name="T4" fmla="*/ 3373 w 5841"/>
              <a:gd name="T5" fmla="*/ 0 h 5840"/>
              <a:gd name="T6" fmla="*/ 0 w 5841"/>
              <a:gd name="T7" fmla="*/ 5840 h 5840"/>
            </a:gdLst>
            <a:ahLst/>
            <a:cxnLst>
              <a:cxn ang="0">
                <a:pos x="T0" y="T1"/>
              </a:cxn>
              <a:cxn ang="0">
                <a:pos x="T2" y="T3"/>
              </a:cxn>
              <a:cxn ang="0">
                <a:pos x="T4" y="T5"/>
              </a:cxn>
              <a:cxn ang="0">
                <a:pos x="T6" y="T7"/>
              </a:cxn>
            </a:cxnLst>
            <a:rect l="0" t="0" r="r" b="b"/>
            <a:pathLst>
              <a:path w="5841" h="5840">
                <a:moveTo>
                  <a:pt x="0" y="5840"/>
                </a:moveTo>
                <a:lnTo>
                  <a:pt x="5841" y="2468"/>
                </a:lnTo>
                <a:cubicBezTo>
                  <a:pt x="5249" y="1443"/>
                  <a:pt x="4398" y="592"/>
                  <a:pt x="3373" y="0"/>
                </a:cubicBezTo>
                <a:lnTo>
                  <a:pt x="0" y="5840"/>
                </a:lnTo>
                <a:close/>
              </a:path>
            </a:pathLst>
          </a:custGeom>
          <a:solidFill>
            <a:srgbClr val="2EA7E0"/>
          </a:solidFill>
          <a:ln w="0">
            <a:noFill/>
            <a:prstDash val="solid"/>
            <a:round/>
          </a:ln>
        </p:spPr>
        <p:txBody>
          <a:bodyPr vert="horz" wrap="square" lIns="91440" tIns="45720" rIns="91440" bIns="45720" numCol="1" anchor="t" anchorCtr="0" compatLnSpc="1"/>
          <a:lstStyle/>
          <a:p>
            <a:endParaRPr lang="zh-CN" altLang="en-US"/>
          </a:p>
        </p:txBody>
      </p:sp>
      <p:sp>
        <p:nvSpPr>
          <p:cNvPr id="28" name="Freeform 8"/>
          <p:cNvSpPr>
            <a:spLocks noEditPoints="1"/>
          </p:cNvSpPr>
          <p:nvPr/>
        </p:nvSpPr>
        <p:spPr bwMode="auto">
          <a:xfrm>
            <a:off x="6089079" y="1929719"/>
            <a:ext cx="1505670" cy="1505670"/>
          </a:xfrm>
          <a:custGeom>
            <a:avLst/>
            <a:gdLst>
              <a:gd name="T0" fmla="*/ 47 w 5892"/>
              <a:gd name="T1" fmla="*/ 5877 h 5892"/>
              <a:gd name="T2" fmla="*/ 14 w 5892"/>
              <a:gd name="T3" fmla="*/ 5845 h 5892"/>
              <a:gd name="T4" fmla="*/ 5855 w 5892"/>
              <a:gd name="T5" fmla="*/ 2473 h 5892"/>
              <a:gd name="T6" fmla="*/ 5847 w 5892"/>
              <a:gd name="T7" fmla="*/ 2506 h 5892"/>
              <a:gd name="T8" fmla="*/ 5791 w 5892"/>
              <a:gd name="T9" fmla="*/ 2410 h 5892"/>
              <a:gd name="T10" fmla="*/ 5733 w 5892"/>
              <a:gd name="T11" fmla="*/ 2316 h 5892"/>
              <a:gd name="T12" fmla="*/ 5613 w 5892"/>
              <a:gd name="T13" fmla="*/ 2130 h 5892"/>
              <a:gd name="T14" fmla="*/ 5488 w 5892"/>
              <a:gd name="T15" fmla="*/ 1949 h 5892"/>
              <a:gd name="T16" fmla="*/ 5357 w 5892"/>
              <a:gd name="T17" fmla="*/ 1773 h 5892"/>
              <a:gd name="T18" fmla="*/ 5220 w 5892"/>
              <a:gd name="T19" fmla="*/ 1601 h 5892"/>
              <a:gd name="T20" fmla="*/ 5078 w 5892"/>
              <a:gd name="T21" fmla="*/ 1433 h 5892"/>
              <a:gd name="T22" fmla="*/ 4931 w 5892"/>
              <a:gd name="T23" fmla="*/ 1271 h 5892"/>
              <a:gd name="T24" fmla="*/ 4778 w 5892"/>
              <a:gd name="T25" fmla="*/ 1113 h 5892"/>
              <a:gd name="T26" fmla="*/ 4621 w 5892"/>
              <a:gd name="T27" fmla="*/ 961 h 5892"/>
              <a:gd name="T28" fmla="*/ 4458 w 5892"/>
              <a:gd name="T29" fmla="*/ 814 h 5892"/>
              <a:gd name="T30" fmla="*/ 4291 w 5892"/>
              <a:gd name="T31" fmla="*/ 671 h 5892"/>
              <a:gd name="T32" fmla="*/ 4119 w 5892"/>
              <a:gd name="T33" fmla="*/ 535 h 5892"/>
              <a:gd name="T34" fmla="*/ 3942 w 5892"/>
              <a:gd name="T35" fmla="*/ 404 h 5892"/>
              <a:gd name="T36" fmla="*/ 3761 w 5892"/>
              <a:gd name="T37" fmla="*/ 278 h 5892"/>
              <a:gd name="T38" fmla="*/ 3576 w 5892"/>
              <a:gd name="T39" fmla="*/ 159 h 5892"/>
              <a:gd name="T40" fmla="*/ 3482 w 5892"/>
              <a:gd name="T41" fmla="*/ 101 h 5892"/>
              <a:gd name="T42" fmla="*/ 3387 w 5892"/>
              <a:gd name="T43" fmla="*/ 45 h 5892"/>
              <a:gd name="T44" fmla="*/ 3420 w 5892"/>
              <a:gd name="T45" fmla="*/ 37 h 5892"/>
              <a:gd name="T46" fmla="*/ 47 w 5892"/>
              <a:gd name="T47" fmla="*/ 5877 h 5892"/>
              <a:gd name="T48" fmla="*/ 3378 w 5892"/>
              <a:gd name="T49" fmla="*/ 13 h 5892"/>
              <a:gd name="T50" fmla="*/ 3393 w 5892"/>
              <a:gd name="T51" fmla="*/ 2 h 5892"/>
              <a:gd name="T52" fmla="*/ 3411 w 5892"/>
              <a:gd name="T53" fmla="*/ 4 h 5892"/>
              <a:gd name="T54" fmla="*/ 3507 w 5892"/>
              <a:gd name="T55" fmla="*/ 60 h 5892"/>
              <a:gd name="T56" fmla="*/ 3602 w 5892"/>
              <a:gd name="T57" fmla="*/ 119 h 5892"/>
              <a:gd name="T58" fmla="*/ 3788 w 5892"/>
              <a:gd name="T59" fmla="*/ 239 h 5892"/>
              <a:gd name="T60" fmla="*/ 3971 w 5892"/>
              <a:gd name="T61" fmla="*/ 365 h 5892"/>
              <a:gd name="T62" fmla="*/ 4149 w 5892"/>
              <a:gd name="T63" fmla="*/ 497 h 5892"/>
              <a:gd name="T64" fmla="*/ 4322 w 5892"/>
              <a:gd name="T65" fmla="*/ 635 h 5892"/>
              <a:gd name="T66" fmla="*/ 4490 w 5892"/>
              <a:gd name="T67" fmla="*/ 778 h 5892"/>
              <a:gd name="T68" fmla="*/ 4654 w 5892"/>
              <a:gd name="T69" fmla="*/ 926 h 5892"/>
              <a:gd name="T70" fmla="*/ 4813 w 5892"/>
              <a:gd name="T71" fmla="*/ 1080 h 5892"/>
              <a:gd name="T72" fmla="*/ 4967 w 5892"/>
              <a:gd name="T73" fmla="*/ 1239 h 5892"/>
              <a:gd name="T74" fmla="*/ 5115 w 5892"/>
              <a:gd name="T75" fmla="*/ 1402 h 5892"/>
              <a:gd name="T76" fmla="*/ 5258 w 5892"/>
              <a:gd name="T77" fmla="*/ 1571 h 5892"/>
              <a:gd name="T78" fmla="*/ 5395 w 5892"/>
              <a:gd name="T79" fmla="*/ 1744 h 5892"/>
              <a:gd name="T80" fmla="*/ 5527 w 5892"/>
              <a:gd name="T81" fmla="*/ 1922 h 5892"/>
              <a:gd name="T82" fmla="*/ 5654 w 5892"/>
              <a:gd name="T83" fmla="*/ 2104 h 5892"/>
              <a:gd name="T84" fmla="*/ 5774 w 5892"/>
              <a:gd name="T85" fmla="*/ 2291 h 5892"/>
              <a:gd name="T86" fmla="*/ 5832 w 5892"/>
              <a:gd name="T87" fmla="*/ 2386 h 5892"/>
              <a:gd name="T88" fmla="*/ 5888 w 5892"/>
              <a:gd name="T89" fmla="*/ 2481 h 5892"/>
              <a:gd name="T90" fmla="*/ 5891 w 5892"/>
              <a:gd name="T91" fmla="*/ 2500 h 5892"/>
              <a:gd name="T92" fmla="*/ 5879 w 5892"/>
              <a:gd name="T93" fmla="*/ 2514 h 5892"/>
              <a:gd name="T94" fmla="*/ 38 w 5892"/>
              <a:gd name="T95" fmla="*/ 5886 h 5892"/>
              <a:gd name="T96" fmla="*/ 9 w 5892"/>
              <a:gd name="T97" fmla="*/ 5882 h 5892"/>
              <a:gd name="T98" fmla="*/ 6 w 5892"/>
              <a:gd name="T99" fmla="*/ 5853 h 5892"/>
              <a:gd name="T100" fmla="*/ 3378 w 5892"/>
              <a:gd name="T101" fmla="*/ 13 h 5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92" h="5892">
                <a:moveTo>
                  <a:pt x="47" y="5877"/>
                </a:moveTo>
                <a:lnTo>
                  <a:pt x="14" y="5845"/>
                </a:lnTo>
                <a:lnTo>
                  <a:pt x="5855" y="2473"/>
                </a:lnTo>
                <a:lnTo>
                  <a:pt x="5847" y="2506"/>
                </a:lnTo>
                <a:lnTo>
                  <a:pt x="5791" y="2410"/>
                </a:lnTo>
                <a:lnTo>
                  <a:pt x="5733" y="2316"/>
                </a:lnTo>
                <a:lnTo>
                  <a:pt x="5613" y="2130"/>
                </a:lnTo>
                <a:lnTo>
                  <a:pt x="5488" y="1949"/>
                </a:lnTo>
                <a:lnTo>
                  <a:pt x="5357" y="1773"/>
                </a:lnTo>
                <a:lnTo>
                  <a:pt x="5220" y="1601"/>
                </a:lnTo>
                <a:lnTo>
                  <a:pt x="5078" y="1433"/>
                </a:lnTo>
                <a:lnTo>
                  <a:pt x="4931" y="1271"/>
                </a:lnTo>
                <a:lnTo>
                  <a:pt x="4778" y="1113"/>
                </a:lnTo>
                <a:lnTo>
                  <a:pt x="4621" y="961"/>
                </a:lnTo>
                <a:lnTo>
                  <a:pt x="4458" y="814"/>
                </a:lnTo>
                <a:lnTo>
                  <a:pt x="4291" y="671"/>
                </a:lnTo>
                <a:lnTo>
                  <a:pt x="4119" y="535"/>
                </a:lnTo>
                <a:lnTo>
                  <a:pt x="3942" y="404"/>
                </a:lnTo>
                <a:lnTo>
                  <a:pt x="3761" y="278"/>
                </a:lnTo>
                <a:lnTo>
                  <a:pt x="3576" y="159"/>
                </a:lnTo>
                <a:lnTo>
                  <a:pt x="3482" y="101"/>
                </a:lnTo>
                <a:lnTo>
                  <a:pt x="3387" y="45"/>
                </a:lnTo>
                <a:lnTo>
                  <a:pt x="3420" y="37"/>
                </a:lnTo>
                <a:lnTo>
                  <a:pt x="47" y="5877"/>
                </a:lnTo>
                <a:close/>
                <a:moveTo>
                  <a:pt x="3378" y="13"/>
                </a:moveTo>
                <a:cubicBezTo>
                  <a:pt x="3381" y="7"/>
                  <a:pt x="3386" y="3"/>
                  <a:pt x="3393" y="2"/>
                </a:cubicBezTo>
                <a:cubicBezTo>
                  <a:pt x="3399" y="0"/>
                  <a:pt x="3405" y="1"/>
                  <a:pt x="3411" y="4"/>
                </a:cubicBezTo>
                <a:lnTo>
                  <a:pt x="3507" y="60"/>
                </a:lnTo>
                <a:lnTo>
                  <a:pt x="3602" y="119"/>
                </a:lnTo>
                <a:lnTo>
                  <a:pt x="3788" y="239"/>
                </a:lnTo>
                <a:lnTo>
                  <a:pt x="3971" y="365"/>
                </a:lnTo>
                <a:lnTo>
                  <a:pt x="4149" y="497"/>
                </a:lnTo>
                <a:lnTo>
                  <a:pt x="4322" y="635"/>
                </a:lnTo>
                <a:lnTo>
                  <a:pt x="4490" y="778"/>
                </a:lnTo>
                <a:lnTo>
                  <a:pt x="4654" y="926"/>
                </a:lnTo>
                <a:lnTo>
                  <a:pt x="4813" y="1080"/>
                </a:lnTo>
                <a:lnTo>
                  <a:pt x="4967" y="1239"/>
                </a:lnTo>
                <a:lnTo>
                  <a:pt x="5115" y="1402"/>
                </a:lnTo>
                <a:lnTo>
                  <a:pt x="5258" y="1571"/>
                </a:lnTo>
                <a:lnTo>
                  <a:pt x="5395" y="1744"/>
                </a:lnTo>
                <a:lnTo>
                  <a:pt x="5527" y="1922"/>
                </a:lnTo>
                <a:lnTo>
                  <a:pt x="5654" y="2104"/>
                </a:lnTo>
                <a:lnTo>
                  <a:pt x="5774" y="2291"/>
                </a:lnTo>
                <a:lnTo>
                  <a:pt x="5832" y="2386"/>
                </a:lnTo>
                <a:lnTo>
                  <a:pt x="5888" y="2481"/>
                </a:lnTo>
                <a:cubicBezTo>
                  <a:pt x="5891" y="2487"/>
                  <a:pt x="5892" y="2493"/>
                  <a:pt x="5891" y="2500"/>
                </a:cubicBezTo>
                <a:cubicBezTo>
                  <a:pt x="5889" y="2506"/>
                  <a:pt x="5885" y="2511"/>
                  <a:pt x="5879" y="2514"/>
                </a:cubicBezTo>
                <a:lnTo>
                  <a:pt x="38" y="5886"/>
                </a:lnTo>
                <a:cubicBezTo>
                  <a:pt x="29" y="5892"/>
                  <a:pt x="17" y="5890"/>
                  <a:pt x="9" y="5882"/>
                </a:cubicBezTo>
                <a:cubicBezTo>
                  <a:pt x="2" y="5875"/>
                  <a:pt x="0" y="5863"/>
                  <a:pt x="6" y="5853"/>
                </a:cubicBezTo>
                <a:lnTo>
                  <a:pt x="3378" y="13"/>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29" name="Freeform 9"/>
          <p:cNvSpPr/>
          <p:nvPr/>
        </p:nvSpPr>
        <p:spPr bwMode="auto">
          <a:xfrm>
            <a:off x="6095468" y="2566488"/>
            <a:ext cx="1723960" cy="862512"/>
          </a:xfrm>
          <a:custGeom>
            <a:avLst/>
            <a:gdLst>
              <a:gd name="T0" fmla="*/ 0 w 6745"/>
              <a:gd name="T1" fmla="*/ 3372 h 3372"/>
              <a:gd name="T2" fmla="*/ 6745 w 6745"/>
              <a:gd name="T3" fmla="*/ 3372 h 3372"/>
              <a:gd name="T4" fmla="*/ 5841 w 6745"/>
              <a:gd name="T5" fmla="*/ 0 h 3372"/>
              <a:gd name="T6" fmla="*/ 0 w 6745"/>
              <a:gd name="T7" fmla="*/ 3372 h 3372"/>
            </a:gdLst>
            <a:ahLst/>
            <a:cxnLst>
              <a:cxn ang="0">
                <a:pos x="T0" y="T1"/>
              </a:cxn>
              <a:cxn ang="0">
                <a:pos x="T2" y="T3"/>
              </a:cxn>
              <a:cxn ang="0">
                <a:pos x="T4" y="T5"/>
              </a:cxn>
              <a:cxn ang="0">
                <a:pos x="T6" y="T7"/>
              </a:cxn>
            </a:cxnLst>
            <a:rect l="0" t="0" r="r" b="b"/>
            <a:pathLst>
              <a:path w="6745" h="3372">
                <a:moveTo>
                  <a:pt x="0" y="3372"/>
                </a:moveTo>
                <a:lnTo>
                  <a:pt x="6745" y="3372"/>
                </a:lnTo>
                <a:cubicBezTo>
                  <a:pt x="6745" y="2189"/>
                  <a:pt x="6433" y="1026"/>
                  <a:pt x="5841" y="0"/>
                </a:cubicBezTo>
                <a:lnTo>
                  <a:pt x="0" y="3372"/>
                </a:lnTo>
                <a:close/>
              </a:path>
            </a:pathLst>
          </a:custGeom>
          <a:solidFill>
            <a:srgbClr val="2EA7E0"/>
          </a:solidFill>
          <a:ln w="0">
            <a:noFill/>
            <a:prstDash val="solid"/>
            <a:round/>
          </a:ln>
        </p:spPr>
        <p:txBody>
          <a:bodyPr vert="horz" wrap="square" lIns="91440" tIns="45720" rIns="91440" bIns="45720" numCol="1" anchor="t" anchorCtr="0" compatLnSpc="1"/>
          <a:lstStyle/>
          <a:p>
            <a:endParaRPr lang="zh-CN" altLang="en-US"/>
          </a:p>
        </p:txBody>
      </p:sp>
      <p:sp>
        <p:nvSpPr>
          <p:cNvPr id="37" name="Freeform 10"/>
          <p:cNvSpPr>
            <a:spLocks noEditPoints="1"/>
          </p:cNvSpPr>
          <p:nvPr/>
        </p:nvSpPr>
        <p:spPr bwMode="auto">
          <a:xfrm>
            <a:off x="6089079" y="2561163"/>
            <a:ext cx="1736738" cy="874226"/>
          </a:xfrm>
          <a:custGeom>
            <a:avLst/>
            <a:gdLst>
              <a:gd name="T0" fmla="*/ 26 w 6795"/>
              <a:gd name="T1" fmla="*/ 3372 h 3420"/>
              <a:gd name="T2" fmla="*/ 6747 w 6795"/>
              <a:gd name="T3" fmla="*/ 3397 h 3420"/>
              <a:gd name="T4" fmla="*/ 6743 w 6795"/>
              <a:gd name="T5" fmla="*/ 3175 h 3420"/>
              <a:gd name="T6" fmla="*/ 6733 w 6795"/>
              <a:gd name="T7" fmla="*/ 2955 h 3420"/>
              <a:gd name="T8" fmla="*/ 6714 w 6795"/>
              <a:gd name="T9" fmla="*/ 2736 h 3420"/>
              <a:gd name="T10" fmla="*/ 6689 w 6795"/>
              <a:gd name="T11" fmla="*/ 2517 h 3420"/>
              <a:gd name="T12" fmla="*/ 6657 w 6795"/>
              <a:gd name="T13" fmla="*/ 2300 h 3420"/>
              <a:gd name="T14" fmla="*/ 6618 w 6795"/>
              <a:gd name="T15" fmla="*/ 2084 h 3420"/>
              <a:gd name="T16" fmla="*/ 6571 w 6795"/>
              <a:gd name="T17" fmla="*/ 1870 h 3420"/>
              <a:gd name="T18" fmla="*/ 6518 w 6795"/>
              <a:gd name="T19" fmla="*/ 1657 h 3420"/>
              <a:gd name="T20" fmla="*/ 6458 w 6795"/>
              <a:gd name="T21" fmla="*/ 1446 h 3420"/>
              <a:gd name="T22" fmla="*/ 6391 w 6795"/>
              <a:gd name="T23" fmla="*/ 1237 h 3420"/>
              <a:gd name="T24" fmla="*/ 6317 w 6795"/>
              <a:gd name="T25" fmla="*/ 1031 h 3420"/>
              <a:gd name="T26" fmla="*/ 6236 w 6795"/>
              <a:gd name="T27" fmla="*/ 826 h 3420"/>
              <a:gd name="T28" fmla="*/ 6149 w 6795"/>
              <a:gd name="T29" fmla="*/ 625 h 3420"/>
              <a:gd name="T30" fmla="*/ 6055 w 6795"/>
              <a:gd name="T31" fmla="*/ 426 h 3420"/>
              <a:gd name="T32" fmla="*/ 5954 w 6795"/>
              <a:gd name="T33" fmla="*/ 229 h 3420"/>
              <a:gd name="T34" fmla="*/ 5847 w 6795"/>
              <a:gd name="T35" fmla="*/ 36 h 3420"/>
              <a:gd name="T36" fmla="*/ 38 w 6795"/>
              <a:gd name="T37" fmla="*/ 3417 h 3420"/>
              <a:gd name="T38" fmla="*/ 5874 w 6795"/>
              <a:gd name="T39" fmla="*/ 1 h 3420"/>
              <a:gd name="T40" fmla="*/ 5943 w 6795"/>
              <a:gd name="T41" fmla="*/ 109 h 3420"/>
              <a:gd name="T42" fmla="*/ 6048 w 6795"/>
              <a:gd name="T43" fmla="*/ 306 h 3420"/>
              <a:gd name="T44" fmla="*/ 6146 w 6795"/>
              <a:gd name="T45" fmla="*/ 505 h 3420"/>
              <a:gd name="T46" fmla="*/ 6238 w 6795"/>
              <a:gd name="T47" fmla="*/ 706 h 3420"/>
              <a:gd name="T48" fmla="*/ 6322 w 6795"/>
              <a:gd name="T49" fmla="*/ 911 h 3420"/>
              <a:gd name="T50" fmla="*/ 6400 w 6795"/>
              <a:gd name="T51" fmla="*/ 1118 h 3420"/>
              <a:gd name="T52" fmla="*/ 6471 w 6795"/>
              <a:gd name="T53" fmla="*/ 1327 h 3420"/>
              <a:gd name="T54" fmla="*/ 6535 w 6795"/>
              <a:gd name="T55" fmla="*/ 1539 h 3420"/>
              <a:gd name="T56" fmla="*/ 6592 w 6795"/>
              <a:gd name="T57" fmla="*/ 1752 h 3420"/>
              <a:gd name="T58" fmla="*/ 6642 w 6795"/>
              <a:gd name="T59" fmla="*/ 1967 h 3420"/>
              <a:gd name="T60" fmla="*/ 6685 w 6795"/>
              <a:gd name="T61" fmla="*/ 2184 h 3420"/>
              <a:gd name="T62" fmla="*/ 6721 w 6795"/>
              <a:gd name="T63" fmla="*/ 2402 h 3420"/>
              <a:gd name="T64" fmla="*/ 6750 w 6795"/>
              <a:gd name="T65" fmla="*/ 2621 h 3420"/>
              <a:gd name="T66" fmla="*/ 6772 w 6795"/>
              <a:gd name="T67" fmla="*/ 2842 h 3420"/>
              <a:gd name="T68" fmla="*/ 6787 w 6795"/>
              <a:gd name="T69" fmla="*/ 3063 h 3420"/>
              <a:gd name="T70" fmla="*/ 6794 w 6795"/>
              <a:gd name="T71" fmla="*/ 3285 h 3420"/>
              <a:gd name="T72" fmla="*/ 6788 w 6795"/>
              <a:gd name="T73" fmla="*/ 3413 h 3420"/>
              <a:gd name="T74" fmla="*/ 26 w 6795"/>
              <a:gd name="T75" fmla="*/ 3420 h 3420"/>
              <a:gd name="T76" fmla="*/ 14 w 6795"/>
              <a:gd name="T77" fmla="*/ 3376 h 3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95" h="3420">
                <a:moveTo>
                  <a:pt x="38" y="3417"/>
                </a:moveTo>
                <a:lnTo>
                  <a:pt x="26" y="3372"/>
                </a:lnTo>
                <a:lnTo>
                  <a:pt x="6771" y="3372"/>
                </a:lnTo>
                <a:lnTo>
                  <a:pt x="6747" y="3397"/>
                </a:lnTo>
                <a:lnTo>
                  <a:pt x="6746" y="3286"/>
                </a:lnTo>
                <a:lnTo>
                  <a:pt x="6743" y="3175"/>
                </a:lnTo>
                <a:lnTo>
                  <a:pt x="6739" y="3065"/>
                </a:lnTo>
                <a:lnTo>
                  <a:pt x="6733" y="2955"/>
                </a:lnTo>
                <a:lnTo>
                  <a:pt x="6724" y="2845"/>
                </a:lnTo>
                <a:lnTo>
                  <a:pt x="6714" y="2736"/>
                </a:lnTo>
                <a:lnTo>
                  <a:pt x="6703" y="2626"/>
                </a:lnTo>
                <a:lnTo>
                  <a:pt x="6689" y="2517"/>
                </a:lnTo>
                <a:lnTo>
                  <a:pt x="6674" y="2409"/>
                </a:lnTo>
                <a:lnTo>
                  <a:pt x="6657" y="2300"/>
                </a:lnTo>
                <a:lnTo>
                  <a:pt x="6638" y="2192"/>
                </a:lnTo>
                <a:lnTo>
                  <a:pt x="6618" y="2084"/>
                </a:lnTo>
                <a:lnTo>
                  <a:pt x="6595" y="1977"/>
                </a:lnTo>
                <a:lnTo>
                  <a:pt x="6571" y="1870"/>
                </a:lnTo>
                <a:lnTo>
                  <a:pt x="6545" y="1763"/>
                </a:lnTo>
                <a:lnTo>
                  <a:pt x="6518" y="1657"/>
                </a:lnTo>
                <a:lnTo>
                  <a:pt x="6489" y="1551"/>
                </a:lnTo>
                <a:lnTo>
                  <a:pt x="6458" y="1446"/>
                </a:lnTo>
                <a:lnTo>
                  <a:pt x="6425" y="1342"/>
                </a:lnTo>
                <a:lnTo>
                  <a:pt x="6391" y="1237"/>
                </a:lnTo>
                <a:lnTo>
                  <a:pt x="6355" y="1134"/>
                </a:lnTo>
                <a:lnTo>
                  <a:pt x="6317" y="1031"/>
                </a:lnTo>
                <a:lnTo>
                  <a:pt x="6277" y="928"/>
                </a:lnTo>
                <a:lnTo>
                  <a:pt x="6236" y="826"/>
                </a:lnTo>
                <a:lnTo>
                  <a:pt x="6193" y="725"/>
                </a:lnTo>
                <a:lnTo>
                  <a:pt x="6149" y="625"/>
                </a:lnTo>
                <a:lnTo>
                  <a:pt x="6102" y="525"/>
                </a:lnTo>
                <a:lnTo>
                  <a:pt x="6055" y="426"/>
                </a:lnTo>
                <a:lnTo>
                  <a:pt x="6005" y="327"/>
                </a:lnTo>
                <a:lnTo>
                  <a:pt x="5954" y="229"/>
                </a:lnTo>
                <a:lnTo>
                  <a:pt x="5901" y="132"/>
                </a:lnTo>
                <a:lnTo>
                  <a:pt x="5847" y="36"/>
                </a:lnTo>
                <a:lnTo>
                  <a:pt x="5879" y="45"/>
                </a:lnTo>
                <a:lnTo>
                  <a:pt x="38" y="3417"/>
                </a:lnTo>
                <a:close/>
                <a:moveTo>
                  <a:pt x="5855" y="4"/>
                </a:moveTo>
                <a:cubicBezTo>
                  <a:pt x="5861" y="0"/>
                  <a:pt x="5868" y="0"/>
                  <a:pt x="5874" y="1"/>
                </a:cubicBezTo>
                <a:cubicBezTo>
                  <a:pt x="5880" y="3"/>
                  <a:pt x="5885" y="7"/>
                  <a:pt x="5888" y="13"/>
                </a:cubicBezTo>
                <a:lnTo>
                  <a:pt x="5943" y="109"/>
                </a:lnTo>
                <a:lnTo>
                  <a:pt x="5996" y="207"/>
                </a:lnTo>
                <a:lnTo>
                  <a:pt x="6048" y="306"/>
                </a:lnTo>
                <a:lnTo>
                  <a:pt x="6098" y="405"/>
                </a:lnTo>
                <a:lnTo>
                  <a:pt x="6146" y="505"/>
                </a:lnTo>
                <a:lnTo>
                  <a:pt x="6193" y="605"/>
                </a:lnTo>
                <a:lnTo>
                  <a:pt x="6238" y="706"/>
                </a:lnTo>
                <a:lnTo>
                  <a:pt x="6281" y="808"/>
                </a:lnTo>
                <a:lnTo>
                  <a:pt x="6322" y="911"/>
                </a:lnTo>
                <a:lnTo>
                  <a:pt x="6362" y="1014"/>
                </a:lnTo>
                <a:lnTo>
                  <a:pt x="6400" y="1118"/>
                </a:lnTo>
                <a:lnTo>
                  <a:pt x="6436" y="1222"/>
                </a:lnTo>
                <a:lnTo>
                  <a:pt x="6471" y="1327"/>
                </a:lnTo>
                <a:lnTo>
                  <a:pt x="6504" y="1433"/>
                </a:lnTo>
                <a:lnTo>
                  <a:pt x="6535" y="1539"/>
                </a:lnTo>
                <a:lnTo>
                  <a:pt x="6564" y="1645"/>
                </a:lnTo>
                <a:lnTo>
                  <a:pt x="6592" y="1752"/>
                </a:lnTo>
                <a:lnTo>
                  <a:pt x="6618" y="1859"/>
                </a:lnTo>
                <a:lnTo>
                  <a:pt x="6642" y="1967"/>
                </a:lnTo>
                <a:lnTo>
                  <a:pt x="6665" y="2075"/>
                </a:lnTo>
                <a:lnTo>
                  <a:pt x="6685" y="2184"/>
                </a:lnTo>
                <a:lnTo>
                  <a:pt x="6704" y="2293"/>
                </a:lnTo>
                <a:lnTo>
                  <a:pt x="6721" y="2402"/>
                </a:lnTo>
                <a:lnTo>
                  <a:pt x="6737" y="2512"/>
                </a:lnTo>
                <a:lnTo>
                  <a:pt x="6750" y="2621"/>
                </a:lnTo>
                <a:lnTo>
                  <a:pt x="6762" y="2731"/>
                </a:lnTo>
                <a:lnTo>
                  <a:pt x="6772" y="2842"/>
                </a:lnTo>
                <a:lnTo>
                  <a:pt x="6780" y="2952"/>
                </a:lnTo>
                <a:lnTo>
                  <a:pt x="6787" y="3063"/>
                </a:lnTo>
                <a:lnTo>
                  <a:pt x="6791" y="3174"/>
                </a:lnTo>
                <a:lnTo>
                  <a:pt x="6794" y="3285"/>
                </a:lnTo>
                <a:lnTo>
                  <a:pt x="6795" y="3396"/>
                </a:lnTo>
                <a:cubicBezTo>
                  <a:pt x="6795" y="3403"/>
                  <a:pt x="6793" y="3409"/>
                  <a:pt x="6788" y="3413"/>
                </a:cubicBezTo>
                <a:cubicBezTo>
                  <a:pt x="6784" y="3418"/>
                  <a:pt x="6777" y="3420"/>
                  <a:pt x="6771" y="3420"/>
                </a:cubicBezTo>
                <a:lnTo>
                  <a:pt x="26" y="3420"/>
                </a:lnTo>
                <a:cubicBezTo>
                  <a:pt x="16" y="3420"/>
                  <a:pt x="6" y="3413"/>
                  <a:pt x="3" y="3403"/>
                </a:cubicBezTo>
                <a:cubicBezTo>
                  <a:pt x="0" y="3392"/>
                  <a:pt x="5" y="3381"/>
                  <a:pt x="14" y="3376"/>
                </a:cubicBezTo>
                <a:lnTo>
                  <a:pt x="5855" y="4"/>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38" name="Freeform 23"/>
          <p:cNvSpPr/>
          <p:nvPr/>
        </p:nvSpPr>
        <p:spPr bwMode="auto">
          <a:xfrm>
            <a:off x="4371508" y="2566488"/>
            <a:ext cx="1723960" cy="862512"/>
          </a:xfrm>
          <a:custGeom>
            <a:avLst/>
            <a:gdLst>
              <a:gd name="T0" fmla="*/ 13488 w 13488"/>
              <a:gd name="T1" fmla="*/ 6744 h 6744"/>
              <a:gd name="T2" fmla="*/ 1807 w 13488"/>
              <a:gd name="T3" fmla="*/ 0 h 6744"/>
              <a:gd name="T4" fmla="*/ 0 w 13488"/>
              <a:gd name="T5" fmla="*/ 6744 h 6744"/>
              <a:gd name="T6" fmla="*/ 13488 w 13488"/>
              <a:gd name="T7" fmla="*/ 6744 h 6744"/>
            </a:gdLst>
            <a:ahLst/>
            <a:cxnLst>
              <a:cxn ang="0">
                <a:pos x="T0" y="T1"/>
              </a:cxn>
              <a:cxn ang="0">
                <a:pos x="T2" y="T3"/>
              </a:cxn>
              <a:cxn ang="0">
                <a:pos x="T4" y="T5"/>
              </a:cxn>
              <a:cxn ang="0">
                <a:pos x="T6" y="T7"/>
              </a:cxn>
            </a:cxnLst>
            <a:rect l="0" t="0" r="r" b="b"/>
            <a:pathLst>
              <a:path w="13488" h="6744">
                <a:moveTo>
                  <a:pt x="13488" y="6744"/>
                </a:moveTo>
                <a:lnTo>
                  <a:pt x="1807" y="0"/>
                </a:lnTo>
                <a:cubicBezTo>
                  <a:pt x="623" y="2051"/>
                  <a:pt x="0" y="4377"/>
                  <a:pt x="0" y="6744"/>
                </a:cubicBezTo>
                <a:lnTo>
                  <a:pt x="13488" y="6744"/>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39" name="Freeform 24"/>
          <p:cNvSpPr>
            <a:spLocks noEditPoints="1"/>
          </p:cNvSpPr>
          <p:nvPr/>
        </p:nvSpPr>
        <p:spPr bwMode="auto">
          <a:xfrm>
            <a:off x="4366184" y="2561163"/>
            <a:ext cx="1735673" cy="874226"/>
          </a:xfrm>
          <a:custGeom>
            <a:avLst/>
            <a:gdLst>
              <a:gd name="T0" fmla="*/ 13512 w 13588"/>
              <a:gd name="T1" fmla="*/ 6835 h 6841"/>
              <a:gd name="T2" fmla="*/ 1897 w 13588"/>
              <a:gd name="T3" fmla="*/ 73 h 6841"/>
              <a:gd name="T4" fmla="*/ 1682 w 13588"/>
              <a:gd name="T5" fmla="*/ 460 h 6841"/>
              <a:gd name="T6" fmla="*/ 1480 w 13588"/>
              <a:gd name="T7" fmla="*/ 853 h 6841"/>
              <a:gd name="T8" fmla="*/ 1292 w 13588"/>
              <a:gd name="T9" fmla="*/ 1251 h 6841"/>
              <a:gd name="T10" fmla="*/ 1117 w 13588"/>
              <a:gd name="T11" fmla="*/ 1654 h 6841"/>
              <a:gd name="T12" fmla="*/ 956 w 13588"/>
              <a:gd name="T13" fmla="*/ 2063 h 6841"/>
              <a:gd name="T14" fmla="*/ 808 w 13588"/>
              <a:gd name="T15" fmla="*/ 2476 h 6841"/>
              <a:gd name="T16" fmla="*/ 674 w 13588"/>
              <a:gd name="T17" fmla="*/ 2894 h 6841"/>
              <a:gd name="T18" fmla="*/ 554 w 13588"/>
              <a:gd name="T19" fmla="*/ 3315 h 6841"/>
              <a:gd name="T20" fmla="*/ 447 w 13588"/>
              <a:gd name="T21" fmla="*/ 3741 h 6841"/>
              <a:gd name="T22" fmla="*/ 354 w 13588"/>
              <a:gd name="T23" fmla="*/ 4170 h 6841"/>
              <a:gd name="T24" fmla="*/ 276 w 13588"/>
              <a:gd name="T25" fmla="*/ 4602 h 6841"/>
              <a:gd name="T26" fmla="*/ 212 w 13588"/>
              <a:gd name="T27" fmla="*/ 5036 h 6841"/>
              <a:gd name="T28" fmla="*/ 161 w 13588"/>
              <a:gd name="T29" fmla="*/ 5473 h 6841"/>
              <a:gd name="T30" fmla="*/ 125 w 13588"/>
              <a:gd name="T31" fmla="*/ 5912 h 6841"/>
              <a:gd name="T32" fmla="*/ 103 w 13588"/>
              <a:gd name="T33" fmla="*/ 6352 h 6841"/>
              <a:gd name="T34" fmla="*/ 96 w 13588"/>
              <a:gd name="T35" fmla="*/ 6794 h 6841"/>
              <a:gd name="T36" fmla="*/ 13536 w 13588"/>
              <a:gd name="T37" fmla="*/ 6745 h 6841"/>
              <a:gd name="T38" fmla="*/ 14 w 13588"/>
              <a:gd name="T39" fmla="*/ 6827 h 6841"/>
              <a:gd name="T40" fmla="*/ 2 w 13588"/>
              <a:gd name="T41" fmla="*/ 6570 h 6841"/>
              <a:gd name="T42" fmla="*/ 17 w 13588"/>
              <a:gd name="T43" fmla="*/ 6126 h 6841"/>
              <a:gd name="T44" fmla="*/ 46 w 13588"/>
              <a:gd name="T45" fmla="*/ 5683 h 6841"/>
              <a:gd name="T46" fmla="*/ 89 w 13588"/>
              <a:gd name="T47" fmla="*/ 5242 h 6841"/>
              <a:gd name="T48" fmla="*/ 147 w 13588"/>
              <a:gd name="T49" fmla="*/ 4804 h 6841"/>
              <a:gd name="T50" fmla="*/ 219 w 13588"/>
              <a:gd name="T51" fmla="*/ 4367 h 6841"/>
              <a:gd name="T52" fmla="*/ 306 w 13588"/>
              <a:gd name="T53" fmla="*/ 3934 h 6841"/>
              <a:gd name="T54" fmla="*/ 406 w 13588"/>
              <a:gd name="T55" fmla="*/ 3503 h 6841"/>
              <a:gd name="T56" fmla="*/ 520 w 13588"/>
              <a:gd name="T57" fmla="*/ 3077 h 6841"/>
              <a:gd name="T58" fmla="*/ 648 w 13588"/>
              <a:gd name="T59" fmla="*/ 2654 h 6841"/>
              <a:gd name="T60" fmla="*/ 790 w 13588"/>
              <a:gd name="T61" fmla="*/ 2235 h 6841"/>
              <a:gd name="T62" fmla="*/ 946 w 13588"/>
              <a:gd name="T63" fmla="*/ 1822 h 6841"/>
              <a:gd name="T64" fmla="*/ 1115 w 13588"/>
              <a:gd name="T65" fmla="*/ 1412 h 6841"/>
              <a:gd name="T66" fmla="*/ 1298 w 13588"/>
              <a:gd name="T67" fmla="*/ 1009 h 6841"/>
              <a:gd name="T68" fmla="*/ 1494 w 13588"/>
              <a:gd name="T69" fmla="*/ 611 h 6841"/>
              <a:gd name="T70" fmla="*/ 1704 w 13588"/>
              <a:gd name="T71" fmla="*/ 219 h 6841"/>
              <a:gd name="T72" fmla="*/ 1842 w 13588"/>
              <a:gd name="T73" fmla="*/ 3 h 6841"/>
              <a:gd name="T74" fmla="*/ 13560 w 13588"/>
              <a:gd name="T75" fmla="*/ 6752 h 6841"/>
              <a:gd name="T76" fmla="*/ 13536 w 13588"/>
              <a:gd name="T77" fmla="*/ 6841 h 6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88" h="6841">
                <a:moveTo>
                  <a:pt x="13536" y="6745"/>
                </a:moveTo>
                <a:lnTo>
                  <a:pt x="13512" y="6835"/>
                </a:lnTo>
                <a:lnTo>
                  <a:pt x="1831" y="91"/>
                </a:lnTo>
                <a:lnTo>
                  <a:pt x="1897" y="73"/>
                </a:lnTo>
                <a:lnTo>
                  <a:pt x="1787" y="266"/>
                </a:lnTo>
                <a:lnTo>
                  <a:pt x="1682" y="460"/>
                </a:lnTo>
                <a:lnTo>
                  <a:pt x="1580" y="656"/>
                </a:lnTo>
                <a:lnTo>
                  <a:pt x="1480" y="853"/>
                </a:lnTo>
                <a:lnTo>
                  <a:pt x="1385" y="1051"/>
                </a:lnTo>
                <a:lnTo>
                  <a:pt x="1292" y="1251"/>
                </a:lnTo>
                <a:lnTo>
                  <a:pt x="1203" y="1451"/>
                </a:lnTo>
                <a:lnTo>
                  <a:pt x="1117" y="1654"/>
                </a:lnTo>
                <a:lnTo>
                  <a:pt x="1035" y="1858"/>
                </a:lnTo>
                <a:lnTo>
                  <a:pt x="956" y="2063"/>
                </a:lnTo>
                <a:lnTo>
                  <a:pt x="881" y="2268"/>
                </a:lnTo>
                <a:lnTo>
                  <a:pt x="808" y="2476"/>
                </a:lnTo>
                <a:lnTo>
                  <a:pt x="740" y="2684"/>
                </a:lnTo>
                <a:lnTo>
                  <a:pt x="674" y="2894"/>
                </a:lnTo>
                <a:lnTo>
                  <a:pt x="612" y="3104"/>
                </a:lnTo>
                <a:lnTo>
                  <a:pt x="554" y="3315"/>
                </a:lnTo>
                <a:lnTo>
                  <a:pt x="499" y="3527"/>
                </a:lnTo>
                <a:lnTo>
                  <a:pt x="447" y="3741"/>
                </a:lnTo>
                <a:lnTo>
                  <a:pt x="399" y="3955"/>
                </a:lnTo>
                <a:lnTo>
                  <a:pt x="354" y="4170"/>
                </a:lnTo>
                <a:lnTo>
                  <a:pt x="314" y="4385"/>
                </a:lnTo>
                <a:lnTo>
                  <a:pt x="276" y="4602"/>
                </a:lnTo>
                <a:lnTo>
                  <a:pt x="242" y="4818"/>
                </a:lnTo>
                <a:lnTo>
                  <a:pt x="212" y="5036"/>
                </a:lnTo>
                <a:lnTo>
                  <a:pt x="185" y="5254"/>
                </a:lnTo>
                <a:lnTo>
                  <a:pt x="161" y="5473"/>
                </a:lnTo>
                <a:lnTo>
                  <a:pt x="141" y="5692"/>
                </a:lnTo>
                <a:lnTo>
                  <a:pt x="125" y="5912"/>
                </a:lnTo>
                <a:lnTo>
                  <a:pt x="112" y="6132"/>
                </a:lnTo>
                <a:lnTo>
                  <a:pt x="103" y="6352"/>
                </a:lnTo>
                <a:lnTo>
                  <a:pt x="98" y="6573"/>
                </a:lnTo>
                <a:lnTo>
                  <a:pt x="96" y="6794"/>
                </a:lnTo>
                <a:lnTo>
                  <a:pt x="48" y="6745"/>
                </a:lnTo>
                <a:lnTo>
                  <a:pt x="13536" y="6745"/>
                </a:lnTo>
                <a:close/>
                <a:moveTo>
                  <a:pt x="48" y="6841"/>
                </a:moveTo>
                <a:cubicBezTo>
                  <a:pt x="35" y="6841"/>
                  <a:pt x="23" y="6836"/>
                  <a:pt x="14" y="6827"/>
                </a:cubicBezTo>
                <a:cubicBezTo>
                  <a:pt x="5" y="6818"/>
                  <a:pt x="0" y="6806"/>
                  <a:pt x="0" y="6793"/>
                </a:cubicBezTo>
                <a:lnTo>
                  <a:pt x="2" y="6570"/>
                </a:lnTo>
                <a:lnTo>
                  <a:pt x="8" y="6348"/>
                </a:lnTo>
                <a:lnTo>
                  <a:pt x="17" y="6126"/>
                </a:lnTo>
                <a:lnTo>
                  <a:pt x="29" y="5904"/>
                </a:lnTo>
                <a:lnTo>
                  <a:pt x="46" y="5683"/>
                </a:lnTo>
                <a:lnTo>
                  <a:pt x="66" y="5462"/>
                </a:lnTo>
                <a:lnTo>
                  <a:pt x="89" y="5242"/>
                </a:lnTo>
                <a:lnTo>
                  <a:pt x="116" y="5023"/>
                </a:lnTo>
                <a:lnTo>
                  <a:pt x="147" y="4804"/>
                </a:lnTo>
                <a:lnTo>
                  <a:pt x="181" y="4585"/>
                </a:lnTo>
                <a:lnTo>
                  <a:pt x="219" y="4367"/>
                </a:lnTo>
                <a:lnTo>
                  <a:pt x="260" y="4150"/>
                </a:lnTo>
                <a:lnTo>
                  <a:pt x="306" y="3934"/>
                </a:lnTo>
                <a:lnTo>
                  <a:pt x="354" y="3718"/>
                </a:lnTo>
                <a:lnTo>
                  <a:pt x="406" y="3503"/>
                </a:lnTo>
                <a:lnTo>
                  <a:pt x="461" y="3290"/>
                </a:lnTo>
                <a:lnTo>
                  <a:pt x="520" y="3077"/>
                </a:lnTo>
                <a:lnTo>
                  <a:pt x="583" y="2865"/>
                </a:lnTo>
                <a:lnTo>
                  <a:pt x="648" y="2654"/>
                </a:lnTo>
                <a:lnTo>
                  <a:pt x="718" y="2444"/>
                </a:lnTo>
                <a:lnTo>
                  <a:pt x="790" y="2235"/>
                </a:lnTo>
                <a:lnTo>
                  <a:pt x="866" y="2028"/>
                </a:lnTo>
                <a:lnTo>
                  <a:pt x="946" y="1822"/>
                </a:lnTo>
                <a:lnTo>
                  <a:pt x="1029" y="1617"/>
                </a:lnTo>
                <a:lnTo>
                  <a:pt x="1115" y="1412"/>
                </a:lnTo>
                <a:lnTo>
                  <a:pt x="1205" y="1210"/>
                </a:lnTo>
                <a:lnTo>
                  <a:pt x="1298" y="1009"/>
                </a:lnTo>
                <a:lnTo>
                  <a:pt x="1395" y="809"/>
                </a:lnTo>
                <a:lnTo>
                  <a:pt x="1494" y="611"/>
                </a:lnTo>
                <a:lnTo>
                  <a:pt x="1597" y="414"/>
                </a:lnTo>
                <a:lnTo>
                  <a:pt x="1704" y="219"/>
                </a:lnTo>
                <a:lnTo>
                  <a:pt x="1813" y="26"/>
                </a:lnTo>
                <a:cubicBezTo>
                  <a:pt x="1820" y="15"/>
                  <a:pt x="1830" y="7"/>
                  <a:pt x="1842" y="3"/>
                </a:cubicBezTo>
                <a:cubicBezTo>
                  <a:pt x="1855" y="0"/>
                  <a:pt x="1868" y="2"/>
                  <a:pt x="1879" y="8"/>
                </a:cubicBezTo>
                <a:lnTo>
                  <a:pt x="13560" y="6752"/>
                </a:lnTo>
                <a:cubicBezTo>
                  <a:pt x="13579" y="6763"/>
                  <a:pt x="13588" y="6785"/>
                  <a:pt x="13583" y="6806"/>
                </a:cubicBezTo>
                <a:cubicBezTo>
                  <a:pt x="13577" y="6827"/>
                  <a:pt x="13558" y="6841"/>
                  <a:pt x="13536" y="6841"/>
                </a:cubicBezTo>
                <a:lnTo>
                  <a:pt x="48" y="6841"/>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40" name="Freeform 25"/>
          <p:cNvSpPr/>
          <p:nvPr/>
        </p:nvSpPr>
        <p:spPr bwMode="auto">
          <a:xfrm>
            <a:off x="4602576" y="1936108"/>
            <a:ext cx="1492892" cy="1492892"/>
          </a:xfrm>
          <a:custGeom>
            <a:avLst/>
            <a:gdLst>
              <a:gd name="T0" fmla="*/ 11681 w 11681"/>
              <a:gd name="T1" fmla="*/ 11681 h 11681"/>
              <a:gd name="T2" fmla="*/ 4937 w 11681"/>
              <a:gd name="T3" fmla="*/ 0 h 11681"/>
              <a:gd name="T4" fmla="*/ 0 w 11681"/>
              <a:gd name="T5" fmla="*/ 4937 h 11681"/>
              <a:gd name="T6" fmla="*/ 11681 w 11681"/>
              <a:gd name="T7" fmla="*/ 11681 h 11681"/>
            </a:gdLst>
            <a:ahLst/>
            <a:cxnLst>
              <a:cxn ang="0">
                <a:pos x="T0" y="T1"/>
              </a:cxn>
              <a:cxn ang="0">
                <a:pos x="T2" y="T3"/>
              </a:cxn>
              <a:cxn ang="0">
                <a:pos x="T4" y="T5"/>
              </a:cxn>
              <a:cxn ang="0">
                <a:pos x="T6" y="T7"/>
              </a:cxn>
            </a:cxnLst>
            <a:rect l="0" t="0" r="r" b="b"/>
            <a:pathLst>
              <a:path w="11681" h="11681">
                <a:moveTo>
                  <a:pt x="11681" y="11681"/>
                </a:moveTo>
                <a:lnTo>
                  <a:pt x="4937" y="0"/>
                </a:lnTo>
                <a:cubicBezTo>
                  <a:pt x="2886" y="1184"/>
                  <a:pt x="1184" y="2886"/>
                  <a:pt x="0" y="4937"/>
                </a:cubicBezTo>
                <a:lnTo>
                  <a:pt x="11681" y="11681"/>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41" name="Freeform 26"/>
          <p:cNvSpPr>
            <a:spLocks noEditPoints="1"/>
          </p:cNvSpPr>
          <p:nvPr/>
        </p:nvSpPr>
        <p:spPr bwMode="auto">
          <a:xfrm>
            <a:off x="4596187" y="1929719"/>
            <a:ext cx="1505670" cy="1505670"/>
          </a:xfrm>
          <a:custGeom>
            <a:avLst/>
            <a:gdLst>
              <a:gd name="T0" fmla="*/ 11755 w 11784"/>
              <a:gd name="T1" fmla="*/ 11690 h 11784"/>
              <a:gd name="T2" fmla="*/ 11690 w 11784"/>
              <a:gd name="T3" fmla="*/ 11755 h 11784"/>
              <a:gd name="T4" fmla="*/ 4946 w 11784"/>
              <a:gd name="T5" fmla="*/ 74 h 11784"/>
              <a:gd name="T6" fmla="*/ 5012 w 11784"/>
              <a:gd name="T7" fmla="*/ 91 h 11784"/>
              <a:gd name="T8" fmla="*/ 4820 w 11784"/>
              <a:gd name="T9" fmla="*/ 204 h 11784"/>
              <a:gd name="T10" fmla="*/ 4632 w 11784"/>
              <a:gd name="T11" fmla="*/ 319 h 11784"/>
              <a:gd name="T12" fmla="*/ 4261 w 11784"/>
              <a:gd name="T13" fmla="*/ 558 h 11784"/>
              <a:gd name="T14" fmla="*/ 3899 w 11784"/>
              <a:gd name="T15" fmla="*/ 809 h 11784"/>
              <a:gd name="T16" fmla="*/ 3546 w 11784"/>
              <a:gd name="T17" fmla="*/ 1071 h 11784"/>
              <a:gd name="T18" fmla="*/ 3202 w 11784"/>
              <a:gd name="T19" fmla="*/ 1344 h 11784"/>
              <a:gd name="T20" fmla="*/ 2867 w 11784"/>
              <a:gd name="T21" fmla="*/ 1629 h 11784"/>
              <a:gd name="T22" fmla="*/ 2542 w 11784"/>
              <a:gd name="T23" fmla="*/ 1923 h 11784"/>
              <a:gd name="T24" fmla="*/ 2227 w 11784"/>
              <a:gd name="T25" fmla="*/ 2228 h 11784"/>
              <a:gd name="T26" fmla="*/ 1922 w 11784"/>
              <a:gd name="T27" fmla="*/ 2543 h 11784"/>
              <a:gd name="T28" fmla="*/ 1628 w 11784"/>
              <a:gd name="T29" fmla="*/ 2868 h 11784"/>
              <a:gd name="T30" fmla="*/ 1343 w 11784"/>
              <a:gd name="T31" fmla="*/ 3203 h 11784"/>
              <a:gd name="T32" fmla="*/ 1070 w 11784"/>
              <a:gd name="T33" fmla="*/ 3547 h 11784"/>
              <a:gd name="T34" fmla="*/ 808 w 11784"/>
              <a:gd name="T35" fmla="*/ 3900 h 11784"/>
              <a:gd name="T36" fmla="*/ 557 w 11784"/>
              <a:gd name="T37" fmla="*/ 4262 h 11784"/>
              <a:gd name="T38" fmla="*/ 318 w 11784"/>
              <a:gd name="T39" fmla="*/ 4633 h 11784"/>
              <a:gd name="T40" fmla="*/ 203 w 11784"/>
              <a:gd name="T41" fmla="*/ 4821 h 11784"/>
              <a:gd name="T42" fmla="*/ 91 w 11784"/>
              <a:gd name="T43" fmla="*/ 5012 h 11784"/>
              <a:gd name="T44" fmla="*/ 74 w 11784"/>
              <a:gd name="T45" fmla="*/ 4946 h 11784"/>
              <a:gd name="T46" fmla="*/ 11755 w 11784"/>
              <a:gd name="T47" fmla="*/ 11690 h 11784"/>
              <a:gd name="T48" fmla="*/ 26 w 11784"/>
              <a:gd name="T49" fmla="*/ 5029 h 11784"/>
              <a:gd name="T50" fmla="*/ 4 w 11784"/>
              <a:gd name="T51" fmla="*/ 5000 h 11784"/>
              <a:gd name="T52" fmla="*/ 9 w 11784"/>
              <a:gd name="T53" fmla="*/ 4963 h 11784"/>
              <a:gd name="T54" fmla="*/ 122 w 11784"/>
              <a:gd name="T55" fmla="*/ 4771 h 11784"/>
              <a:gd name="T56" fmla="*/ 238 w 11784"/>
              <a:gd name="T57" fmla="*/ 4581 h 11784"/>
              <a:gd name="T58" fmla="*/ 478 w 11784"/>
              <a:gd name="T59" fmla="*/ 4208 h 11784"/>
              <a:gd name="T60" fmla="*/ 731 w 11784"/>
              <a:gd name="T61" fmla="*/ 3843 h 11784"/>
              <a:gd name="T62" fmla="*/ 995 w 11784"/>
              <a:gd name="T63" fmla="*/ 3487 h 11784"/>
              <a:gd name="T64" fmla="*/ 1270 w 11784"/>
              <a:gd name="T65" fmla="*/ 3141 h 11784"/>
              <a:gd name="T66" fmla="*/ 1556 w 11784"/>
              <a:gd name="T67" fmla="*/ 2804 h 11784"/>
              <a:gd name="T68" fmla="*/ 1853 w 11784"/>
              <a:gd name="T69" fmla="*/ 2477 h 11784"/>
              <a:gd name="T70" fmla="*/ 2160 w 11784"/>
              <a:gd name="T71" fmla="*/ 2159 h 11784"/>
              <a:gd name="T72" fmla="*/ 2478 w 11784"/>
              <a:gd name="T73" fmla="*/ 1852 h 11784"/>
              <a:gd name="T74" fmla="*/ 2805 w 11784"/>
              <a:gd name="T75" fmla="*/ 1555 h 11784"/>
              <a:gd name="T76" fmla="*/ 3142 w 11784"/>
              <a:gd name="T77" fmla="*/ 1269 h 11784"/>
              <a:gd name="T78" fmla="*/ 3489 w 11784"/>
              <a:gd name="T79" fmla="*/ 994 h 11784"/>
              <a:gd name="T80" fmla="*/ 3844 w 11784"/>
              <a:gd name="T81" fmla="*/ 730 h 11784"/>
              <a:gd name="T82" fmla="*/ 4209 w 11784"/>
              <a:gd name="T83" fmla="*/ 478 h 11784"/>
              <a:gd name="T84" fmla="*/ 4582 w 11784"/>
              <a:gd name="T85" fmla="*/ 237 h 11784"/>
              <a:gd name="T86" fmla="*/ 4772 w 11784"/>
              <a:gd name="T87" fmla="*/ 121 h 11784"/>
              <a:gd name="T88" fmla="*/ 4963 w 11784"/>
              <a:gd name="T89" fmla="*/ 9 h 11784"/>
              <a:gd name="T90" fmla="*/ 5000 w 11784"/>
              <a:gd name="T91" fmla="*/ 4 h 11784"/>
              <a:gd name="T92" fmla="*/ 5029 w 11784"/>
              <a:gd name="T93" fmla="*/ 26 h 11784"/>
              <a:gd name="T94" fmla="*/ 11773 w 11784"/>
              <a:gd name="T95" fmla="*/ 11707 h 11784"/>
              <a:gd name="T96" fmla="*/ 11765 w 11784"/>
              <a:gd name="T97" fmla="*/ 11765 h 11784"/>
              <a:gd name="T98" fmla="*/ 11707 w 11784"/>
              <a:gd name="T99" fmla="*/ 11773 h 11784"/>
              <a:gd name="T100" fmla="*/ 26 w 11784"/>
              <a:gd name="T101" fmla="*/ 5029 h 11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84" h="11784">
                <a:moveTo>
                  <a:pt x="11755" y="11690"/>
                </a:moveTo>
                <a:lnTo>
                  <a:pt x="11690" y="11755"/>
                </a:lnTo>
                <a:lnTo>
                  <a:pt x="4946" y="74"/>
                </a:lnTo>
                <a:lnTo>
                  <a:pt x="5012" y="91"/>
                </a:lnTo>
                <a:lnTo>
                  <a:pt x="4820" y="204"/>
                </a:lnTo>
                <a:lnTo>
                  <a:pt x="4632" y="319"/>
                </a:lnTo>
                <a:lnTo>
                  <a:pt x="4261" y="558"/>
                </a:lnTo>
                <a:lnTo>
                  <a:pt x="3899" y="809"/>
                </a:lnTo>
                <a:lnTo>
                  <a:pt x="3546" y="1071"/>
                </a:lnTo>
                <a:lnTo>
                  <a:pt x="3202" y="1344"/>
                </a:lnTo>
                <a:lnTo>
                  <a:pt x="2867" y="1629"/>
                </a:lnTo>
                <a:lnTo>
                  <a:pt x="2542" y="1923"/>
                </a:lnTo>
                <a:lnTo>
                  <a:pt x="2227" y="2228"/>
                </a:lnTo>
                <a:lnTo>
                  <a:pt x="1922" y="2543"/>
                </a:lnTo>
                <a:lnTo>
                  <a:pt x="1628" y="2868"/>
                </a:lnTo>
                <a:lnTo>
                  <a:pt x="1343" y="3203"/>
                </a:lnTo>
                <a:lnTo>
                  <a:pt x="1070" y="3547"/>
                </a:lnTo>
                <a:lnTo>
                  <a:pt x="808" y="3900"/>
                </a:lnTo>
                <a:lnTo>
                  <a:pt x="557" y="4262"/>
                </a:lnTo>
                <a:lnTo>
                  <a:pt x="318" y="4633"/>
                </a:lnTo>
                <a:lnTo>
                  <a:pt x="203" y="4821"/>
                </a:lnTo>
                <a:lnTo>
                  <a:pt x="91" y="5012"/>
                </a:lnTo>
                <a:lnTo>
                  <a:pt x="74" y="4946"/>
                </a:lnTo>
                <a:lnTo>
                  <a:pt x="11755" y="11690"/>
                </a:lnTo>
                <a:close/>
                <a:moveTo>
                  <a:pt x="26" y="5029"/>
                </a:moveTo>
                <a:cubicBezTo>
                  <a:pt x="15" y="5023"/>
                  <a:pt x="7" y="5012"/>
                  <a:pt x="4" y="5000"/>
                </a:cubicBezTo>
                <a:cubicBezTo>
                  <a:pt x="0" y="4987"/>
                  <a:pt x="2" y="4974"/>
                  <a:pt x="9" y="4963"/>
                </a:cubicBezTo>
                <a:lnTo>
                  <a:pt x="122" y="4771"/>
                </a:lnTo>
                <a:lnTo>
                  <a:pt x="238" y="4581"/>
                </a:lnTo>
                <a:lnTo>
                  <a:pt x="478" y="4208"/>
                </a:lnTo>
                <a:lnTo>
                  <a:pt x="731" y="3843"/>
                </a:lnTo>
                <a:lnTo>
                  <a:pt x="995" y="3487"/>
                </a:lnTo>
                <a:lnTo>
                  <a:pt x="1270" y="3141"/>
                </a:lnTo>
                <a:lnTo>
                  <a:pt x="1556" y="2804"/>
                </a:lnTo>
                <a:lnTo>
                  <a:pt x="1853" y="2477"/>
                </a:lnTo>
                <a:lnTo>
                  <a:pt x="2160" y="2159"/>
                </a:lnTo>
                <a:lnTo>
                  <a:pt x="2478" y="1852"/>
                </a:lnTo>
                <a:lnTo>
                  <a:pt x="2805" y="1555"/>
                </a:lnTo>
                <a:lnTo>
                  <a:pt x="3142" y="1269"/>
                </a:lnTo>
                <a:lnTo>
                  <a:pt x="3489" y="994"/>
                </a:lnTo>
                <a:lnTo>
                  <a:pt x="3844" y="730"/>
                </a:lnTo>
                <a:lnTo>
                  <a:pt x="4209" y="478"/>
                </a:lnTo>
                <a:lnTo>
                  <a:pt x="4582" y="237"/>
                </a:lnTo>
                <a:lnTo>
                  <a:pt x="4772" y="121"/>
                </a:lnTo>
                <a:lnTo>
                  <a:pt x="4963" y="9"/>
                </a:lnTo>
                <a:cubicBezTo>
                  <a:pt x="4974" y="2"/>
                  <a:pt x="4987" y="0"/>
                  <a:pt x="5000" y="4"/>
                </a:cubicBezTo>
                <a:cubicBezTo>
                  <a:pt x="5012" y="7"/>
                  <a:pt x="5023" y="15"/>
                  <a:pt x="5029" y="26"/>
                </a:cubicBezTo>
                <a:lnTo>
                  <a:pt x="11773" y="11707"/>
                </a:lnTo>
                <a:cubicBezTo>
                  <a:pt x="11784" y="11726"/>
                  <a:pt x="11781" y="11750"/>
                  <a:pt x="11765" y="11765"/>
                </a:cubicBezTo>
                <a:cubicBezTo>
                  <a:pt x="11750" y="11781"/>
                  <a:pt x="11726" y="11784"/>
                  <a:pt x="11707" y="11773"/>
                </a:cubicBezTo>
                <a:lnTo>
                  <a:pt x="26" y="5029"/>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42" name="Freeform 27"/>
          <p:cNvSpPr/>
          <p:nvPr/>
        </p:nvSpPr>
        <p:spPr bwMode="auto">
          <a:xfrm>
            <a:off x="5234021" y="1705040"/>
            <a:ext cx="861448" cy="1723960"/>
          </a:xfrm>
          <a:custGeom>
            <a:avLst/>
            <a:gdLst>
              <a:gd name="T0" fmla="*/ 6744 w 6744"/>
              <a:gd name="T1" fmla="*/ 13488 h 13488"/>
              <a:gd name="T2" fmla="*/ 6744 w 6744"/>
              <a:gd name="T3" fmla="*/ 0 h 13488"/>
              <a:gd name="T4" fmla="*/ 0 w 6744"/>
              <a:gd name="T5" fmla="*/ 1807 h 13488"/>
              <a:gd name="T6" fmla="*/ 6744 w 6744"/>
              <a:gd name="T7" fmla="*/ 13488 h 13488"/>
            </a:gdLst>
            <a:ahLst/>
            <a:cxnLst>
              <a:cxn ang="0">
                <a:pos x="T0" y="T1"/>
              </a:cxn>
              <a:cxn ang="0">
                <a:pos x="T2" y="T3"/>
              </a:cxn>
              <a:cxn ang="0">
                <a:pos x="T4" y="T5"/>
              </a:cxn>
              <a:cxn ang="0">
                <a:pos x="T6" y="T7"/>
              </a:cxn>
            </a:cxnLst>
            <a:rect l="0" t="0" r="r" b="b"/>
            <a:pathLst>
              <a:path w="6744" h="13488">
                <a:moveTo>
                  <a:pt x="6744" y="13488"/>
                </a:moveTo>
                <a:lnTo>
                  <a:pt x="6744" y="0"/>
                </a:lnTo>
                <a:cubicBezTo>
                  <a:pt x="4377" y="0"/>
                  <a:pt x="2051" y="623"/>
                  <a:pt x="0" y="1807"/>
                </a:cubicBezTo>
                <a:lnTo>
                  <a:pt x="6744" y="13488"/>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43" name="Freeform 28"/>
          <p:cNvSpPr>
            <a:spLocks noEditPoints="1"/>
          </p:cNvSpPr>
          <p:nvPr/>
        </p:nvSpPr>
        <p:spPr bwMode="auto">
          <a:xfrm>
            <a:off x="5227632" y="1698651"/>
            <a:ext cx="874226" cy="1736738"/>
          </a:xfrm>
          <a:custGeom>
            <a:avLst/>
            <a:gdLst>
              <a:gd name="T0" fmla="*/ 6745 w 6841"/>
              <a:gd name="T1" fmla="*/ 13536 h 13588"/>
              <a:gd name="T2" fmla="*/ 6794 w 6841"/>
              <a:gd name="T3" fmla="*/ 96 h 13588"/>
              <a:gd name="T4" fmla="*/ 6351 w 6841"/>
              <a:gd name="T5" fmla="*/ 103 h 13588"/>
              <a:gd name="T6" fmla="*/ 5911 w 6841"/>
              <a:gd name="T7" fmla="*/ 125 h 13588"/>
              <a:gd name="T8" fmla="*/ 5472 w 6841"/>
              <a:gd name="T9" fmla="*/ 161 h 13588"/>
              <a:gd name="T10" fmla="*/ 5035 w 6841"/>
              <a:gd name="T11" fmla="*/ 212 h 13588"/>
              <a:gd name="T12" fmla="*/ 4601 w 6841"/>
              <a:gd name="T13" fmla="*/ 276 h 13588"/>
              <a:gd name="T14" fmla="*/ 4169 w 6841"/>
              <a:gd name="T15" fmla="*/ 355 h 13588"/>
              <a:gd name="T16" fmla="*/ 3740 w 6841"/>
              <a:gd name="T17" fmla="*/ 447 h 13588"/>
              <a:gd name="T18" fmla="*/ 3314 w 6841"/>
              <a:gd name="T19" fmla="*/ 554 h 13588"/>
              <a:gd name="T20" fmla="*/ 2893 w 6841"/>
              <a:gd name="T21" fmla="*/ 674 h 13588"/>
              <a:gd name="T22" fmla="*/ 2475 w 6841"/>
              <a:gd name="T23" fmla="*/ 809 h 13588"/>
              <a:gd name="T24" fmla="*/ 2062 w 6841"/>
              <a:gd name="T25" fmla="*/ 956 h 13588"/>
              <a:gd name="T26" fmla="*/ 1653 w 6841"/>
              <a:gd name="T27" fmla="*/ 1117 h 13588"/>
              <a:gd name="T28" fmla="*/ 1250 w 6841"/>
              <a:gd name="T29" fmla="*/ 1292 h 13588"/>
              <a:gd name="T30" fmla="*/ 852 w 6841"/>
              <a:gd name="T31" fmla="*/ 1481 h 13588"/>
              <a:gd name="T32" fmla="*/ 459 w 6841"/>
              <a:gd name="T33" fmla="*/ 1682 h 13588"/>
              <a:gd name="T34" fmla="*/ 73 w 6841"/>
              <a:gd name="T35" fmla="*/ 1897 h 13588"/>
              <a:gd name="T36" fmla="*/ 6835 w 6841"/>
              <a:gd name="T37" fmla="*/ 13512 h 13588"/>
              <a:gd name="T38" fmla="*/ 3 w 6841"/>
              <a:gd name="T39" fmla="*/ 1842 h 13588"/>
              <a:gd name="T40" fmla="*/ 219 w 6841"/>
              <a:gd name="T41" fmla="*/ 1703 h 13588"/>
              <a:gd name="T42" fmla="*/ 612 w 6841"/>
              <a:gd name="T43" fmla="*/ 1494 h 13588"/>
              <a:gd name="T44" fmla="*/ 1010 w 6841"/>
              <a:gd name="T45" fmla="*/ 1298 h 13588"/>
              <a:gd name="T46" fmla="*/ 1413 w 6841"/>
              <a:gd name="T47" fmla="*/ 1115 h 13588"/>
              <a:gd name="T48" fmla="*/ 1823 w 6841"/>
              <a:gd name="T49" fmla="*/ 946 h 13588"/>
              <a:gd name="T50" fmla="*/ 2236 w 6841"/>
              <a:gd name="T51" fmla="*/ 790 h 13588"/>
              <a:gd name="T52" fmla="*/ 2655 w 6841"/>
              <a:gd name="T53" fmla="*/ 648 h 13588"/>
              <a:gd name="T54" fmla="*/ 3078 w 6841"/>
              <a:gd name="T55" fmla="*/ 520 h 13588"/>
              <a:gd name="T56" fmla="*/ 3504 w 6841"/>
              <a:gd name="T57" fmla="*/ 406 h 13588"/>
              <a:gd name="T58" fmla="*/ 3935 w 6841"/>
              <a:gd name="T59" fmla="*/ 305 h 13588"/>
              <a:gd name="T60" fmla="*/ 4368 w 6841"/>
              <a:gd name="T61" fmla="*/ 219 h 13588"/>
              <a:gd name="T62" fmla="*/ 4804 w 6841"/>
              <a:gd name="T63" fmla="*/ 147 h 13588"/>
              <a:gd name="T64" fmla="*/ 5243 w 6841"/>
              <a:gd name="T65" fmla="*/ 89 h 13588"/>
              <a:gd name="T66" fmla="*/ 5684 w 6841"/>
              <a:gd name="T67" fmla="*/ 46 h 13588"/>
              <a:gd name="T68" fmla="*/ 6127 w 6841"/>
              <a:gd name="T69" fmla="*/ 17 h 13588"/>
              <a:gd name="T70" fmla="*/ 6571 w 6841"/>
              <a:gd name="T71" fmla="*/ 2 h 13588"/>
              <a:gd name="T72" fmla="*/ 6827 w 6841"/>
              <a:gd name="T73" fmla="*/ 14 h 13588"/>
              <a:gd name="T74" fmla="*/ 6841 w 6841"/>
              <a:gd name="T75" fmla="*/ 13536 h 13588"/>
              <a:gd name="T76" fmla="*/ 6752 w 6841"/>
              <a:gd name="T77" fmla="*/ 13560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1" h="13588">
                <a:moveTo>
                  <a:pt x="6835" y="13512"/>
                </a:moveTo>
                <a:lnTo>
                  <a:pt x="6745" y="13536"/>
                </a:lnTo>
                <a:lnTo>
                  <a:pt x="6745" y="48"/>
                </a:lnTo>
                <a:lnTo>
                  <a:pt x="6794" y="96"/>
                </a:lnTo>
                <a:lnTo>
                  <a:pt x="6572" y="98"/>
                </a:lnTo>
                <a:lnTo>
                  <a:pt x="6351" y="103"/>
                </a:lnTo>
                <a:lnTo>
                  <a:pt x="6131" y="112"/>
                </a:lnTo>
                <a:lnTo>
                  <a:pt x="5911" y="125"/>
                </a:lnTo>
                <a:lnTo>
                  <a:pt x="5691" y="141"/>
                </a:lnTo>
                <a:lnTo>
                  <a:pt x="5472" y="161"/>
                </a:lnTo>
                <a:lnTo>
                  <a:pt x="5253" y="185"/>
                </a:lnTo>
                <a:lnTo>
                  <a:pt x="5035" y="212"/>
                </a:lnTo>
                <a:lnTo>
                  <a:pt x="4818" y="242"/>
                </a:lnTo>
                <a:lnTo>
                  <a:pt x="4601" y="276"/>
                </a:lnTo>
                <a:lnTo>
                  <a:pt x="4384" y="314"/>
                </a:lnTo>
                <a:lnTo>
                  <a:pt x="4169" y="355"/>
                </a:lnTo>
                <a:lnTo>
                  <a:pt x="3954" y="399"/>
                </a:lnTo>
                <a:lnTo>
                  <a:pt x="3740" y="447"/>
                </a:lnTo>
                <a:lnTo>
                  <a:pt x="3527" y="499"/>
                </a:lnTo>
                <a:lnTo>
                  <a:pt x="3314" y="554"/>
                </a:lnTo>
                <a:lnTo>
                  <a:pt x="3103" y="612"/>
                </a:lnTo>
                <a:lnTo>
                  <a:pt x="2893" y="674"/>
                </a:lnTo>
                <a:lnTo>
                  <a:pt x="2684" y="740"/>
                </a:lnTo>
                <a:lnTo>
                  <a:pt x="2475" y="809"/>
                </a:lnTo>
                <a:lnTo>
                  <a:pt x="2268" y="881"/>
                </a:lnTo>
                <a:lnTo>
                  <a:pt x="2062" y="956"/>
                </a:lnTo>
                <a:lnTo>
                  <a:pt x="1857" y="1035"/>
                </a:lnTo>
                <a:lnTo>
                  <a:pt x="1653" y="1117"/>
                </a:lnTo>
                <a:lnTo>
                  <a:pt x="1451" y="1203"/>
                </a:lnTo>
                <a:lnTo>
                  <a:pt x="1250" y="1292"/>
                </a:lnTo>
                <a:lnTo>
                  <a:pt x="1050" y="1385"/>
                </a:lnTo>
                <a:lnTo>
                  <a:pt x="852" y="1481"/>
                </a:lnTo>
                <a:lnTo>
                  <a:pt x="655" y="1580"/>
                </a:lnTo>
                <a:lnTo>
                  <a:pt x="459" y="1682"/>
                </a:lnTo>
                <a:lnTo>
                  <a:pt x="265" y="1788"/>
                </a:lnTo>
                <a:lnTo>
                  <a:pt x="73" y="1897"/>
                </a:lnTo>
                <a:lnTo>
                  <a:pt x="91" y="1831"/>
                </a:lnTo>
                <a:lnTo>
                  <a:pt x="6835" y="13512"/>
                </a:lnTo>
                <a:close/>
                <a:moveTo>
                  <a:pt x="8" y="1879"/>
                </a:moveTo>
                <a:cubicBezTo>
                  <a:pt x="2" y="1868"/>
                  <a:pt x="0" y="1855"/>
                  <a:pt x="3" y="1842"/>
                </a:cubicBezTo>
                <a:cubicBezTo>
                  <a:pt x="7" y="1830"/>
                  <a:pt x="15" y="1820"/>
                  <a:pt x="26" y="1813"/>
                </a:cubicBezTo>
                <a:lnTo>
                  <a:pt x="219" y="1703"/>
                </a:lnTo>
                <a:lnTo>
                  <a:pt x="415" y="1597"/>
                </a:lnTo>
                <a:lnTo>
                  <a:pt x="612" y="1494"/>
                </a:lnTo>
                <a:lnTo>
                  <a:pt x="810" y="1394"/>
                </a:lnTo>
                <a:lnTo>
                  <a:pt x="1010" y="1298"/>
                </a:lnTo>
                <a:lnTo>
                  <a:pt x="1211" y="1205"/>
                </a:lnTo>
                <a:lnTo>
                  <a:pt x="1413" y="1115"/>
                </a:lnTo>
                <a:lnTo>
                  <a:pt x="1618" y="1028"/>
                </a:lnTo>
                <a:lnTo>
                  <a:pt x="1823" y="946"/>
                </a:lnTo>
                <a:lnTo>
                  <a:pt x="2029" y="866"/>
                </a:lnTo>
                <a:lnTo>
                  <a:pt x="2236" y="790"/>
                </a:lnTo>
                <a:lnTo>
                  <a:pt x="2445" y="717"/>
                </a:lnTo>
                <a:lnTo>
                  <a:pt x="2655" y="648"/>
                </a:lnTo>
                <a:lnTo>
                  <a:pt x="2866" y="582"/>
                </a:lnTo>
                <a:lnTo>
                  <a:pt x="3078" y="520"/>
                </a:lnTo>
                <a:lnTo>
                  <a:pt x="3290" y="461"/>
                </a:lnTo>
                <a:lnTo>
                  <a:pt x="3504" y="406"/>
                </a:lnTo>
                <a:lnTo>
                  <a:pt x="3719" y="354"/>
                </a:lnTo>
                <a:lnTo>
                  <a:pt x="3935" y="305"/>
                </a:lnTo>
                <a:lnTo>
                  <a:pt x="4151" y="260"/>
                </a:lnTo>
                <a:lnTo>
                  <a:pt x="4368" y="219"/>
                </a:lnTo>
                <a:lnTo>
                  <a:pt x="4586" y="181"/>
                </a:lnTo>
                <a:lnTo>
                  <a:pt x="4804" y="147"/>
                </a:lnTo>
                <a:lnTo>
                  <a:pt x="5024" y="116"/>
                </a:lnTo>
                <a:lnTo>
                  <a:pt x="5243" y="89"/>
                </a:lnTo>
                <a:lnTo>
                  <a:pt x="5463" y="66"/>
                </a:lnTo>
                <a:lnTo>
                  <a:pt x="5684" y="46"/>
                </a:lnTo>
                <a:lnTo>
                  <a:pt x="5905" y="29"/>
                </a:lnTo>
                <a:lnTo>
                  <a:pt x="6127" y="17"/>
                </a:lnTo>
                <a:lnTo>
                  <a:pt x="6349" y="7"/>
                </a:lnTo>
                <a:lnTo>
                  <a:pt x="6571" y="2"/>
                </a:lnTo>
                <a:lnTo>
                  <a:pt x="6793" y="0"/>
                </a:lnTo>
                <a:cubicBezTo>
                  <a:pt x="6806" y="0"/>
                  <a:pt x="6818" y="5"/>
                  <a:pt x="6827" y="14"/>
                </a:cubicBezTo>
                <a:cubicBezTo>
                  <a:pt x="6836" y="23"/>
                  <a:pt x="6841" y="35"/>
                  <a:pt x="6841" y="48"/>
                </a:cubicBezTo>
                <a:lnTo>
                  <a:pt x="6841" y="13536"/>
                </a:lnTo>
                <a:cubicBezTo>
                  <a:pt x="6841" y="13558"/>
                  <a:pt x="6827" y="13577"/>
                  <a:pt x="6806" y="13583"/>
                </a:cubicBezTo>
                <a:cubicBezTo>
                  <a:pt x="6785" y="13588"/>
                  <a:pt x="6763" y="13579"/>
                  <a:pt x="6752" y="13560"/>
                </a:cubicBezTo>
                <a:lnTo>
                  <a:pt x="8" y="1879"/>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752475" y="1168204"/>
            <a:ext cx="10734675" cy="5324535"/>
          </a:xfrm>
          <a:prstGeom prst="rect">
            <a:avLst/>
          </a:prstGeom>
        </p:spPr>
        <p:txBody>
          <a:bodyPr wrap="square">
            <a:spAutoFit/>
          </a:bodyPr>
          <a:lstStyle/>
          <a:p>
            <a:r>
              <a:rPr lang="zh-CN" altLang="en-US" b="1" dirty="0"/>
              <a:t>一、导游的概念</a:t>
            </a:r>
            <a:endParaRPr lang="en-US" altLang="zh-CN" b="1" dirty="0"/>
          </a:p>
          <a:p>
            <a:pPr indent="457200"/>
            <a:r>
              <a:rPr lang="en-US" altLang="zh-CN" sz="1600" dirty="0"/>
              <a:t>《</a:t>
            </a:r>
            <a:r>
              <a:rPr lang="zh-CN" altLang="en-US" sz="1600" dirty="0"/>
              <a:t>导游人员管理条例</a:t>
            </a:r>
            <a:r>
              <a:rPr lang="en-US" altLang="zh-CN" sz="1600" dirty="0"/>
              <a:t>》</a:t>
            </a:r>
            <a:r>
              <a:rPr lang="zh-CN" altLang="en-US" sz="1600" dirty="0"/>
              <a:t>第 </a:t>
            </a:r>
            <a:r>
              <a:rPr lang="en-US" altLang="zh-CN" sz="1600" dirty="0"/>
              <a:t>2 </a:t>
            </a:r>
            <a:r>
              <a:rPr lang="zh-CN" altLang="en-US" sz="1600" dirty="0"/>
              <a:t>条规定，导游是指依照条例规定取得导游证，接受旅行社委派，为旅游者提供向导、讲解及相关旅游服务的人员。</a:t>
            </a:r>
            <a:endParaRPr lang="en-US" altLang="zh-CN" sz="1600" dirty="0"/>
          </a:p>
          <a:p>
            <a:r>
              <a:rPr lang="zh-CN" altLang="en-US" b="1" dirty="0"/>
              <a:t>二、导游的管理主体</a:t>
            </a:r>
            <a:endParaRPr lang="en-US" altLang="zh-CN" b="1" dirty="0"/>
          </a:p>
          <a:p>
            <a:r>
              <a:rPr lang="en-US" altLang="zh-CN" b="1" dirty="0"/>
              <a:t>1. </a:t>
            </a:r>
            <a:r>
              <a:rPr lang="zh-CN" altLang="en-US" b="1" dirty="0"/>
              <a:t>旅游主管部门     </a:t>
            </a:r>
            <a:r>
              <a:rPr lang="en-US" altLang="zh-CN" b="1" dirty="0"/>
              <a:t>2. </a:t>
            </a:r>
            <a:r>
              <a:rPr lang="zh-CN" altLang="en-US" b="1" dirty="0"/>
              <a:t>旅行社    </a:t>
            </a:r>
            <a:r>
              <a:rPr lang="en-US" altLang="zh-CN" b="1" dirty="0"/>
              <a:t>3. </a:t>
            </a:r>
            <a:r>
              <a:rPr lang="zh-CN" altLang="en-US" b="1" dirty="0"/>
              <a:t>旅游行业组织</a:t>
            </a:r>
            <a:endParaRPr lang="en-US" altLang="zh-CN" b="1" dirty="0"/>
          </a:p>
          <a:p>
            <a:endParaRPr lang="en-US" altLang="zh-CN" b="1" dirty="0"/>
          </a:p>
          <a:p>
            <a:endParaRPr lang="en-US" altLang="zh-CN" b="1" dirty="0"/>
          </a:p>
          <a:p>
            <a:pPr algn="ctr"/>
            <a:r>
              <a:rPr lang="zh-CN" altLang="en-US" b="1" dirty="0"/>
              <a:t>第二节　导游资格考试与执业许可制度</a:t>
            </a:r>
            <a:endParaRPr lang="en-US" altLang="zh-CN" b="1" dirty="0"/>
          </a:p>
          <a:p>
            <a:r>
              <a:rPr lang="zh-CN" altLang="en-US" b="1" dirty="0"/>
              <a:t>一、导游资格考试制度</a:t>
            </a:r>
            <a:endParaRPr lang="en-US" altLang="zh-CN" b="1" dirty="0"/>
          </a:p>
          <a:p>
            <a:pPr marL="342900" indent="-342900">
              <a:buAutoNum type="arabicPeriod"/>
            </a:pPr>
            <a:r>
              <a:rPr lang="zh-CN" altLang="en-US" b="1" dirty="0"/>
              <a:t>导游资格考试的报考条件</a:t>
            </a:r>
            <a:endParaRPr lang="en-US" altLang="zh-CN" b="1" dirty="0"/>
          </a:p>
          <a:p>
            <a:pPr indent="457200"/>
            <a:r>
              <a:rPr lang="zh-CN" altLang="en-US" sz="1600" dirty="0"/>
              <a:t>（</a:t>
            </a:r>
            <a:r>
              <a:rPr lang="en-US" altLang="zh-CN" sz="1600" dirty="0"/>
              <a:t>1</a:t>
            </a:r>
            <a:r>
              <a:rPr lang="zh-CN" altLang="en-US" sz="1600" dirty="0"/>
              <a:t>）具有中华人民共和国国籍 （</a:t>
            </a:r>
            <a:r>
              <a:rPr lang="en-US" altLang="zh-CN" sz="1600" dirty="0"/>
              <a:t>2</a:t>
            </a:r>
            <a:r>
              <a:rPr lang="zh-CN" altLang="en-US" sz="1600" dirty="0"/>
              <a:t>）具有高级中学、中等专业学校或者以上学历 （</a:t>
            </a:r>
            <a:r>
              <a:rPr lang="en-US" altLang="zh-CN" sz="1600" dirty="0"/>
              <a:t>3</a:t>
            </a:r>
            <a:r>
              <a:rPr lang="zh-CN" altLang="en-US" sz="1600" dirty="0"/>
              <a:t>）身体健康 （</a:t>
            </a:r>
            <a:r>
              <a:rPr lang="en-US" altLang="zh-CN" sz="1600" dirty="0"/>
              <a:t>4</a:t>
            </a:r>
            <a:r>
              <a:rPr lang="zh-CN" altLang="en-US" sz="1600" dirty="0"/>
              <a:t>）具有适应导</a:t>
            </a:r>
            <a:endParaRPr lang="en-US" altLang="zh-CN" sz="1600" dirty="0"/>
          </a:p>
          <a:p>
            <a:pPr indent="457200"/>
            <a:r>
              <a:rPr lang="zh-CN" altLang="en-US" sz="1600" dirty="0"/>
              <a:t>游需要的基本知识和语言表达能力</a:t>
            </a:r>
            <a:endParaRPr lang="en-US" altLang="zh-CN" sz="1600" dirty="0"/>
          </a:p>
          <a:p>
            <a:pPr marL="342900" indent="-342900"/>
            <a:r>
              <a:rPr lang="en-US" altLang="zh-CN" b="1" dirty="0"/>
              <a:t>2. </a:t>
            </a:r>
            <a:r>
              <a:rPr lang="zh-CN" altLang="en-US" b="1" dirty="0"/>
              <a:t>导游资格考试的监督管理</a:t>
            </a:r>
            <a:endParaRPr lang="en-US" altLang="zh-CN" b="1" dirty="0"/>
          </a:p>
          <a:p>
            <a:pPr indent="457200"/>
            <a:r>
              <a:rPr lang="en-US" altLang="zh-CN" sz="1600" dirty="0"/>
              <a:t>《</a:t>
            </a:r>
            <a:r>
              <a:rPr lang="zh-CN" altLang="en-US" sz="1600" dirty="0"/>
              <a:t>导游管理办法</a:t>
            </a:r>
            <a:r>
              <a:rPr lang="en-US" altLang="zh-CN" sz="1600" dirty="0"/>
              <a:t>》</a:t>
            </a:r>
            <a:r>
              <a:rPr lang="zh-CN" altLang="en-US" sz="1600" dirty="0"/>
              <a:t>第 </a:t>
            </a:r>
            <a:r>
              <a:rPr lang="en-US" altLang="zh-CN" sz="1600" dirty="0"/>
              <a:t>6 </a:t>
            </a:r>
            <a:r>
              <a:rPr lang="zh-CN" altLang="en-US" sz="1600" dirty="0"/>
              <a:t>条规定，国务院旅游主管部门负责制定全国导游资格考试政策、标准，组织导游资格统一考试，以及对地方各级旅游主管部门导游资格考试实施工作进行监督管理。省、自治区、直辖市旅游主管部门负责组织、实施本行政区域内导游资格考试具体工作。</a:t>
            </a:r>
            <a:endParaRPr lang="en-US" altLang="zh-CN" sz="1600" dirty="0"/>
          </a:p>
          <a:p>
            <a:pPr marL="342900" indent="-342900"/>
            <a:r>
              <a:rPr lang="en-US" altLang="zh-CN" b="1" dirty="0"/>
              <a:t>3. </a:t>
            </a:r>
            <a:r>
              <a:rPr lang="zh-CN" altLang="en-US" b="1" dirty="0"/>
              <a:t>导游资格证书的颁发</a:t>
            </a:r>
            <a:endParaRPr lang="en-US" altLang="zh-CN" b="1" dirty="0"/>
          </a:p>
          <a:p>
            <a:pPr indent="457200"/>
            <a:r>
              <a:rPr lang="en-US" altLang="zh-CN" sz="1600" dirty="0"/>
              <a:t>《</a:t>
            </a:r>
            <a:r>
              <a:rPr lang="zh-CN" altLang="en-US" sz="1600" dirty="0"/>
              <a:t>导游人员管理条例</a:t>
            </a:r>
            <a:r>
              <a:rPr lang="en-US" altLang="zh-CN" sz="1600" dirty="0"/>
              <a:t>》</a:t>
            </a:r>
            <a:r>
              <a:rPr lang="zh-CN" altLang="en-US" sz="1600" dirty="0"/>
              <a:t>第</a:t>
            </a:r>
            <a:r>
              <a:rPr lang="en-US" altLang="zh-CN" sz="1600" dirty="0"/>
              <a:t>3 </a:t>
            </a:r>
            <a:r>
              <a:rPr lang="zh-CN" altLang="en-US" sz="1600" dirty="0"/>
              <a:t>条规定，经考试合格的，由国务院旅游主管部门或者国务院旅游主管部门委托省、自治区、直辖市人民政府旅游主管部门颁发导游人员资格证书。</a:t>
            </a:r>
            <a:endParaRPr lang="en-US" altLang="zh-CN" sz="1600" dirty="0"/>
          </a:p>
        </p:txBody>
      </p:sp>
      <p:sp>
        <p:nvSpPr>
          <p:cNvPr id="8" name="文本框 19"/>
          <p:cNvSpPr txBox="1"/>
          <p:nvPr/>
        </p:nvSpPr>
        <p:spPr>
          <a:xfrm>
            <a:off x="4835287" y="928046"/>
            <a:ext cx="4854624" cy="368300"/>
          </a:xfrm>
          <a:prstGeom prst="rect">
            <a:avLst/>
          </a:prstGeom>
          <a:noFill/>
        </p:spPr>
        <p:txBody>
          <a:bodyPr wrap="square" rtlCol="0">
            <a:spAutoFit/>
          </a:bodyPr>
          <a:lstStyle/>
          <a:p>
            <a:r>
              <a:rPr lang="zh-CN" altLang="en-US" b="1" dirty="0"/>
              <a:t>   第一节   概述</a:t>
            </a:r>
            <a:endParaRPr lang="zh-CN" altLang="en-US" b="1" dirty="0"/>
          </a:p>
        </p:txBody>
      </p:sp>
    </p:spTree>
  </p:cSld>
  <p:clrMapOvr>
    <a:masterClrMapping/>
  </p:clrMapOvr>
  <p:transition>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638175" y="1090633"/>
            <a:ext cx="11039475" cy="5139869"/>
          </a:xfrm>
          <a:prstGeom prst="rect">
            <a:avLst/>
          </a:prstGeom>
        </p:spPr>
        <p:txBody>
          <a:bodyPr wrap="square">
            <a:spAutoFit/>
          </a:bodyPr>
          <a:lstStyle/>
          <a:p>
            <a:r>
              <a:rPr lang="zh-CN" altLang="en-US" b="1" dirty="0"/>
              <a:t>二、导游执业许可制度</a:t>
            </a:r>
            <a:endParaRPr lang="zh-CN" altLang="en-US" b="1" dirty="0"/>
          </a:p>
          <a:p>
            <a:pPr marL="342900" indent="-342900">
              <a:buAutoNum type="arabicPeriod"/>
            </a:pPr>
            <a:r>
              <a:rPr lang="zh-CN" altLang="en-US" b="1" dirty="0"/>
              <a:t>从事导游、领队服务的条件</a:t>
            </a:r>
            <a:endParaRPr lang="en-US" altLang="zh-CN" b="1" dirty="0"/>
          </a:p>
          <a:p>
            <a:pPr indent="457200"/>
            <a:r>
              <a:rPr lang="zh-CN" altLang="en-US" sz="1600" dirty="0"/>
              <a:t>（</a:t>
            </a:r>
            <a:r>
              <a:rPr lang="en-US" altLang="zh-CN" sz="1600" dirty="0"/>
              <a:t>1</a:t>
            </a:r>
            <a:r>
              <a:rPr lang="zh-CN" altLang="en-US" sz="1600" dirty="0"/>
              <a:t>）从事导游服务的从业条件</a:t>
            </a:r>
            <a:endParaRPr lang="en-US" altLang="zh-CN" sz="1600" dirty="0"/>
          </a:p>
          <a:p>
            <a:pPr indent="457200"/>
            <a:r>
              <a:rPr lang="zh-CN" altLang="en-US" sz="1600" dirty="0"/>
              <a:t>第一，参加导游资格考试成绩合格       第二，取得导游证</a:t>
            </a:r>
            <a:endParaRPr lang="en-US" altLang="zh-CN" sz="1600" dirty="0"/>
          </a:p>
          <a:p>
            <a:pPr indent="457200"/>
            <a:r>
              <a:rPr lang="zh-CN" altLang="en-US" sz="1600" dirty="0"/>
              <a:t>（</a:t>
            </a:r>
            <a:r>
              <a:rPr lang="en-US" altLang="zh-CN" sz="1600" dirty="0"/>
              <a:t>2</a:t>
            </a:r>
            <a:r>
              <a:rPr lang="zh-CN" altLang="en-US" sz="1600" dirty="0"/>
              <a:t>）导游从事领队服务的从业条件</a:t>
            </a:r>
            <a:endParaRPr lang="en-US" altLang="zh-CN" sz="1600" dirty="0"/>
          </a:p>
          <a:p>
            <a:pPr indent="457200"/>
            <a:r>
              <a:rPr lang="zh-CN" altLang="en-US" sz="1600" dirty="0"/>
              <a:t>第一，取得导游证。第二，具有相应的学历、语言能力和旅游从业经历。第三，与旅行社订立劳动合同。</a:t>
            </a:r>
            <a:endParaRPr lang="en-US" altLang="zh-CN" sz="1600" dirty="0"/>
          </a:p>
          <a:p>
            <a:pPr marL="342900" indent="-342900"/>
            <a:r>
              <a:rPr lang="en-US" altLang="zh-CN" b="1" dirty="0"/>
              <a:t>2. </a:t>
            </a:r>
            <a:r>
              <a:rPr lang="zh-CN" altLang="en-US" b="1" dirty="0"/>
              <a:t>导游证的申领</a:t>
            </a:r>
            <a:endParaRPr lang="zh-CN" altLang="en-US" b="1" dirty="0"/>
          </a:p>
          <a:p>
            <a:pPr indent="457200"/>
            <a:r>
              <a:rPr lang="zh-CN" altLang="en-US" sz="1600" dirty="0"/>
              <a:t>（</a:t>
            </a:r>
            <a:r>
              <a:rPr lang="en-US" altLang="zh-CN" sz="1600" dirty="0"/>
              <a:t>1</a:t>
            </a:r>
            <a:r>
              <a:rPr lang="zh-CN" altLang="en-US" sz="1600" dirty="0"/>
              <a:t>）导游证的申领条件</a:t>
            </a:r>
            <a:endParaRPr lang="en-US" altLang="zh-CN" sz="1600" dirty="0"/>
          </a:p>
          <a:p>
            <a:pPr indent="457200"/>
            <a:r>
              <a:rPr lang="zh-CN" altLang="en-US" sz="1600" dirty="0"/>
              <a:t>第一，取得导游资格证书。第二，与旅行社订立劳动合同或者在相关旅游行业组织注册。</a:t>
            </a:r>
            <a:endParaRPr lang="en-US" altLang="zh-CN" sz="1600" dirty="0"/>
          </a:p>
          <a:p>
            <a:pPr indent="457200"/>
            <a:r>
              <a:rPr lang="zh-CN" altLang="en-US" sz="1600" dirty="0"/>
              <a:t>（</a:t>
            </a:r>
            <a:r>
              <a:rPr lang="en-US" altLang="zh-CN" sz="1600" dirty="0"/>
              <a:t>2</a:t>
            </a:r>
            <a:r>
              <a:rPr lang="zh-CN" altLang="en-US" sz="1600" dirty="0"/>
              <a:t>）不予颁发导游证的情形：</a:t>
            </a:r>
            <a:endParaRPr lang="en-US" altLang="zh-CN" sz="1600" dirty="0"/>
          </a:p>
          <a:p>
            <a:pPr lvl="0" indent="457200">
              <a:defRPr/>
            </a:pPr>
            <a:r>
              <a:rPr lang="zh-CN" altLang="en-US" sz="1600" dirty="0"/>
              <a:t>①无民事行为能力或者限制民事行为能力的；</a:t>
            </a:r>
            <a:endParaRPr lang="zh-CN" altLang="en-US" sz="1600" dirty="0"/>
          </a:p>
          <a:p>
            <a:pPr lvl="0" indent="457200">
              <a:defRPr/>
            </a:pPr>
            <a:r>
              <a:rPr lang="zh-CN" altLang="en-US" sz="1600" dirty="0"/>
              <a:t>②</a:t>
            </a:r>
            <a:r>
              <a:rPr lang="zh-CN" altLang="zh-CN" sz="1600" dirty="0"/>
              <a:t>患有甲类、乙类以及其他可能危害旅游者人身健康安全的传染性疾病的</a:t>
            </a:r>
            <a:r>
              <a:rPr lang="zh-CN" altLang="en-US" sz="1600" dirty="0"/>
              <a:t>；</a:t>
            </a:r>
            <a:endParaRPr lang="en-US" altLang="zh-CN" sz="1600" dirty="0"/>
          </a:p>
          <a:p>
            <a:pPr lvl="0" indent="457200">
              <a:defRPr/>
            </a:pPr>
            <a:r>
              <a:rPr lang="zh-CN" altLang="en-US" sz="1600" dirty="0"/>
              <a:t>③受过刑事处罚的，过失犯罪的除外；</a:t>
            </a:r>
            <a:endParaRPr lang="en-US" altLang="zh-CN" sz="1600" dirty="0"/>
          </a:p>
          <a:p>
            <a:pPr indent="457200">
              <a:defRPr/>
            </a:pPr>
            <a:r>
              <a:rPr lang="zh-CN" altLang="en-US" sz="1600" dirty="0"/>
              <a:t>④被吊销导游证未逾三年的。</a:t>
            </a:r>
            <a:endParaRPr lang="en-US" altLang="zh-CN" sz="1600" dirty="0"/>
          </a:p>
          <a:p>
            <a:pPr marL="171450" indent="-171450">
              <a:defRPr/>
            </a:pPr>
            <a:r>
              <a:rPr lang="en-US" altLang="zh-CN" b="1" dirty="0"/>
              <a:t>3. </a:t>
            </a:r>
            <a:r>
              <a:rPr lang="zh-CN" altLang="en-US" b="1" dirty="0"/>
              <a:t>导游证的核发</a:t>
            </a:r>
            <a:endParaRPr lang="en-US" altLang="zh-CN" b="1" dirty="0"/>
          </a:p>
          <a:p>
            <a:pPr indent="457200">
              <a:defRPr/>
            </a:pPr>
            <a:r>
              <a:rPr lang="zh-CN" altLang="en-US" sz="1600" dirty="0"/>
              <a:t>（</a:t>
            </a:r>
            <a:r>
              <a:rPr lang="en-US" altLang="zh-CN" sz="1600" dirty="0"/>
              <a:t>1</a:t>
            </a:r>
            <a:r>
              <a:rPr lang="zh-CN" altLang="en-US" sz="1600" dirty="0"/>
              <a:t>）电子导游证。</a:t>
            </a:r>
            <a:r>
              <a:rPr lang="en-US" altLang="zh-CN" sz="1600" dirty="0"/>
              <a:t>《</a:t>
            </a:r>
            <a:r>
              <a:rPr lang="zh-CN" altLang="en-US" sz="1600" dirty="0"/>
              <a:t>管理办法</a:t>
            </a:r>
            <a:r>
              <a:rPr lang="en-US" altLang="zh-CN" sz="1600" dirty="0"/>
              <a:t>》</a:t>
            </a:r>
            <a:r>
              <a:rPr lang="zh-CN" altLang="en-US" sz="1600" dirty="0"/>
              <a:t>第 </a:t>
            </a:r>
            <a:r>
              <a:rPr lang="en-US" altLang="zh-CN" sz="1600" dirty="0"/>
              <a:t>7 </a:t>
            </a:r>
            <a:r>
              <a:rPr lang="zh-CN" altLang="en-US" sz="1600" dirty="0"/>
              <a:t>条规定，导游证采用电子证件形式，由国务院旅游主管部门制定格式标准，由各级旅游主管部门通过全国旅游监管服务信息系统实施管理。</a:t>
            </a:r>
            <a:endParaRPr lang="en-US" altLang="zh-CN" sz="1600" dirty="0"/>
          </a:p>
          <a:p>
            <a:pPr indent="457200"/>
            <a:r>
              <a:rPr lang="zh-CN" altLang="en-US" sz="1600" dirty="0"/>
              <a:t>（</a:t>
            </a:r>
            <a:r>
              <a:rPr lang="en-US" altLang="zh-CN" sz="1600" dirty="0"/>
              <a:t>2</a:t>
            </a:r>
            <a:r>
              <a:rPr lang="zh-CN" altLang="en-US" sz="1600" dirty="0"/>
              <a:t>）核发程序。</a:t>
            </a:r>
            <a:r>
              <a:rPr lang="zh-CN" altLang="zh-CN" sz="1600" dirty="0"/>
              <a:t>《管理办法》第</a:t>
            </a:r>
            <a:r>
              <a:rPr lang="en-US" altLang="zh-CN" sz="1600" dirty="0"/>
              <a:t>10</a:t>
            </a:r>
            <a:r>
              <a:rPr lang="zh-CN" altLang="zh-CN" sz="1600" dirty="0"/>
              <a:t>条规定， 申请取得导游证，申请人应当通过全国旅游监管服务信息系统填写申请信息，并提交下列申请材料：</a:t>
            </a:r>
            <a:r>
              <a:rPr lang="en-US" altLang="zh-CN" sz="1600" dirty="0"/>
              <a:t> </a:t>
            </a:r>
            <a:r>
              <a:rPr lang="zh-CN" altLang="zh-CN" sz="1600" dirty="0"/>
              <a:t>①身份证的扫描件或者数码照片等电子版；</a:t>
            </a:r>
            <a:r>
              <a:rPr lang="en-US" altLang="zh-CN" sz="1600" dirty="0"/>
              <a:t> </a:t>
            </a:r>
            <a:r>
              <a:rPr lang="zh-CN" altLang="zh-CN" sz="1600" dirty="0"/>
              <a:t>②未患有传染性疾病的承诺；</a:t>
            </a:r>
            <a:r>
              <a:rPr lang="en-US" altLang="zh-CN" sz="1600" dirty="0"/>
              <a:t>  </a:t>
            </a:r>
            <a:r>
              <a:rPr lang="zh-CN" altLang="zh-CN" sz="1600" dirty="0"/>
              <a:t>③无过失犯罪以外的犯罪记录的承诺；</a:t>
            </a:r>
            <a:r>
              <a:rPr lang="en-US" altLang="zh-CN" sz="1600" dirty="0"/>
              <a:t> </a:t>
            </a:r>
            <a:r>
              <a:rPr lang="zh-CN" altLang="zh-CN" sz="1600" dirty="0"/>
              <a:t>④与经常执业地区的旅行社订立劳动合同或者在经常执业地区的旅游行业组织注册的确认信息</a:t>
            </a:r>
            <a:r>
              <a:rPr lang="zh-CN" altLang="en-US" sz="1600" dirty="0"/>
              <a:t>。</a:t>
            </a:r>
            <a:endParaRPr lang="en-US" altLang="zh-CN" sz="1600" dirty="0"/>
          </a:p>
        </p:txBody>
      </p:sp>
    </p:spTree>
  </p:cSld>
  <p:clrMapOvr>
    <a:masterClrMapping/>
  </p:clrMapOvr>
  <p:transition>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495299" y="1034783"/>
            <a:ext cx="11199669" cy="5391219"/>
          </a:xfrm>
          <a:prstGeom prst="rect">
            <a:avLst/>
          </a:prstGeom>
        </p:spPr>
        <p:txBody>
          <a:bodyPr wrap="square">
            <a:spAutoFit/>
          </a:bodyPr>
          <a:lstStyle/>
          <a:p>
            <a:r>
              <a:rPr lang="en-US" altLang="zh-CN" b="1" dirty="0"/>
              <a:t>4. </a:t>
            </a:r>
            <a:r>
              <a:rPr lang="zh-CN" altLang="en-US" b="1" dirty="0"/>
              <a:t>导游证的变更</a:t>
            </a:r>
            <a:endParaRPr lang="en-US" altLang="zh-CN" b="1" dirty="0"/>
          </a:p>
          <a:p>
            <a:pPr indent="457200">
              <a:spcBef>
                <a:spcPts val="230"/>
              </a:spcBef>
              <a:spcAft>
                <a:spcPts val="0"/>
              </a:spcAft>
            </a:pPr>
            <a:r>
              <a:rPr lang="zh-CN" altLang="zh-CN" sz="1600" dirty="0"/>
              <a:t>《管理办法》第</a:t>
            </a:r>
            <a:r>
              <a:rPr lang="en-US" altLang="zh-CN" sz="1600" dirty="0"/>
              <a:t>13</a:t>
            </a:r>
            <a:r>
              <a:rPr lang="zh-CN" altLang="zh-CN" sz="1600" dirty="0"/>
              <a:t>、</a:t>
            </a:r>
            <a:r>
              <a:rPr lang="en-US" altLang="zh-CN" sz="1600" dirty="0"/>
              <a:t>14</a:t>
            </a:r>
            <a:r>
              <a:rPr lang="zh-CN" altLang="zh-CN" sz="1600" dirty="0"/>
              <a:t>、</a:t>
            </a:r>
            <a:r>
              <a:rPr lang="en-US" altLang="zh-CN" sz="1600" dirty="0"/>
              <a:t>15</a:t>
            </a:r>
            <a:r>
              <a:rPr lang="zh-CN" altLang="zh-CN" sz="1600" dirty="0"/>
              <a:t>条规定了导游证变更信息的内容，导游证在有效期满前、与旅行社劳动合同或行业组织注册信息有变化时，应当通过全国旅游监管服务信息系统提出申请。导游申请变更导游证信息，应当在变更发生的</a:t>
            </a:r>
            <a:r>
              <a:rPr lang="en-US" altLang="zh-CN" sz="1600" dirty="0"/>
              <a:t>10</a:t>
            </a:r>
            <a:r>
              <a:rPr lang="zh-CN" altLang="zh-CN" sz="1600" dirty="0"/>
              <a:t>个工作日内，通过全国旅游监管服务信息系统提交相应材料。</a:t>
            </a:r>
            <a:endParaRPr lang="en-US" altLang="zh-CN" sz="1600" dirty="0"/>
          </a:p>
          <a:p>
            <a:pPr indent="457200">
              <a:spcBef>
                <a:spcPts val="230"/>
              </a:spcBef>
              <a:spcAft>
                <a:spcPts val="0"/>
              </a:spcAft>
            </a:pPr>
            <a:r>
              <a:rPr lang="zh-CN" altLang="zh-CN" sz="1600" dirty="0"/>
              <a:t>变更信息或情况包括</a:t>
            </a:r>
            <a:r>
              <a:rPr lang="zh-CN" altLang="en-US" sz="1600" dirty="0"/>
              <a:t>：</a:t>
            </a:r>
            <a:endParaRPr lang="en-US" altLang="zh-CN" sz="1600" dirty="0"/>
          </a:p>
          <a:p>
            <a:pPr indent="457200">
              <a:spcBef>
                <a:spcPts val="230"/>
              </a:spcBef>
              <a:spcAft>
                <a:spcPts val="0"/>
              </a:spcAft>
            </a:pPr>
            <a:r>
              <a:rPr lang="zh-CN" altLang="zh-CN" sz="1600" dirty="0"/>
              <a:t>①姓名、身份证号、导游等级和语种等信息；②与旅行社订立的劳动合同解除、终止或者在旅游行业组织取消注册后，在</a:t>
            </a:r>
            <a:r>
              <a:rPr lang="en-US" altLang="zh-CN" sz="1600" dirty="0"/>
              <a:t>3</a:t>
            </a:r>
            <a:r>
              <a:rPr lang="zh-CN" altLang="zh-CN" sz="1600" dirty="0"/>
              <a:t>个月内与其他旅行社订立劳动合同或者在其他旅游行业组织注册的；③经常执业地区发生变化的；④其他导游身份信息发生变化的。</a:t>
            </a:r>
            <a:endParaRPr lang="en-US" altLang="zh-CN" sz="1600" dirty="0"/>
          </a:p>
          <a:p>
            <a:pPr>
              <a:spcBef>
                <a:spcPts val="230"/>
              </a:spcBef>
              <a:spcAft>
                <a:spcPts val="0"/>
              </a:spcAft>
            </a:pPr>
            <a:r>
              <a:rPr lang="en-US" altLang="zh-CN" b="1" dirty="0"/>
              <a:t>5. </a:t>
            </a:r>
            <a:r>
              <a:rPr lang="zh-CN" altLang="en-US" b="1" dirty="0"/>
              <a:t>导游证的撤销</a:t>
            </a:r>
            <a:endParaRPr lang="en-US" altLang="zh-CN" b="1" dirty="0"/>
          </a:p>
          <a:p>
            <a:pPr indent="457200">
              <a:spcBef>
                <a:spcPts val="230"/>
              </a:spcBef>
            </a:pPr>
            <a:r>
              <a:rPr lang="en-US" altLang="zh-CN" sz="1600" dirty="0"/>
              <a:t>《</a:t>
            </a:r>
            <a:r>
              <a:rPr lang="zh-CN" altLang="en-US" sz="1600" dirty="0"/>
              <a:t>管理办 法</a:t>
            </a:r>
            <a:r>
              <a:rPr lang="en-US" altLang="zh-CN" sz="1600" dirty="0"/>
              <a:t>》</a:t>
            </a:r>
            <a:r>
              <a:rPr lang="zh-CN" altLang="en-US" sz="1600" dirty="0"/>
              <a:t>第</a:t>
            </a:r>
            <a:r>
              <a:rPr lang="en-US" altLang="zh-CN" sz="1600" dirty="0"/>
              <a:t>16</a:t>
            </a:r>
            <a:r>
              <a:rPr lang="zh-CN" altLang="en-US" sz="1600" dirty="0"/>
              <a:t>条规定，所在地旅游主管部门应当对以下情形给予导游证撤销：</a:t>
            </a:r>
            <a:endParaRPr lang="en-US" altLang="zh-CN" sz="1600" dirty="0"/>
          </a:p>
          <a:p>
            <a:pPr indent="457200">
              <a:spcBef>
                <a:spcPts val="230"/>
              </a:spcBef>
            </a:pPr>
            <a:r>
              <a:rPr lang="zh-CN" altLang="en-US" sz="1600" dirty="0"/>
              <a:t>①对不具备申请资格或者不符合法定条件的申请人核发导游证的；</a:t>
            </a:r>
            <a:endParaRPr lang="en-US" altLang="zh-CN" sz="1600" dirty="0"/>
          </a:p>
          <a:p>
            <a:pPr indent="457200">
              <a:spcBef>
                <a:spcPts val="230"/>
              </a:spcBef>
            </a:pPr>
            <a:r>
              <a:rPr lang="zh-CN" altLang="en-US" sz="1600" dirty="0"/>
              <a:t>②申请人以欺骗、贿赂等不正当手段取得导游证的；</a:t>
            </a:r>
            <a:endParaRPr lang="en-US" altLang="zh-CN" sz="1600" dirty="0"/>
          </a:p>
          <a:p>
            <a:pPr indent="457200">
              <a:spcBef>
                <a:spcPts val="230"/>
              </a:spcBef>
            </a:pPr>
            <a:r>
              <a:rPr lang="zh-CN" altLang="en-US" sz="1600" dirty="0"/>
              <a:t>③依法可以撤销导游证的其他情形。</a:t>
            </a:r>
            <a:endParaRPr lang="en-US" altLang="zh-CN" sz="1600" dirty="0"/>
          </a:p>
          <a:p>
            <a:r>
              <a:rPr lang="en-US" altLang="zh-CN" b="1" dirty="0"/>
              <a:t>6.</a:t>
            </a:r>
            <a:r>
              <a:rPr lang="zh-CN" altLang="en-US" b="1" dirty="0"/>
              <a:t>导游证的注销</a:t>
            </a:r>
            <a:endParaRPr lang="en-US" altLang="zh-CN" b="1" dirty="0"/>
          </a:p>
          <a:p>
            <a:pPr indent="457200">
              <a:spcBef>
                <a:spcPts val="230"/>
              </a:spcBef>
            </a:pPr>
            <a:r>
              <a:rPr lang="en-US" altLang="zh-CN" sz="1600" dirty="0"/>
              <a:t>《</a:t>
            </a:r>
            <a:r>
              <a:rPr lang="zh-CN" altLang="en-US" sz="1600" dirty="0"/>
              <a:t>管理办法</a:t>
            </a:r>
            <a:r>
              <a:rPr lang="en-US" altLang="zh-CN" sz="1600" dirty="0"/>
              <a:t>》</a:t>
            </a:r>
            <a:r>
              <a:rPr lang="zh-CN" altLang="en-US" sz="1600" dirty="0"/>
              <a:t>第</a:t>
            </a:r>
            <a:r>
              <a:rPr lang="en-US" altLang="zh-CN" sz="1600" dirty="0"/>
              <a:t>17</a:t>
            </a:r>
            <a:r>
              <a:rPr lang="zh-CN" altLang="en-US" sz="1600" dirty="0"/>
              <a:t>条规定，所在地旅游主管部门应当对以下情形 给予导游证注销：</a:t>
            </a:r>
            <a:endParaRPr lang="en-US" altLang="zh-CN" sz="1600" dirty="0"/>
          </a:p>
          <a:p>
            <a:pPr indent="457200">
              <a:spcBef>
                <a:spcPts val="230"/>
              </a:spcBef>
            </a:pPr>
            <a:r>
              <a:rPr lang="zh-CN" altLang="en-US" sz="1600" dirty="0"/>
              <a:t>①导游死亡的；②导游证有效期届满未申请换发导游证的；③导游证依法被撤销、吊销的；④导游与旅行社订立的劳动合同解除、终止或者在旅游行业组织取消注册后，超过 </a:t>
            </a:r>
            <a:r>
              <a:rPr lang="en-US" altLang="zh-CN" sz="1600" dirty="0"/>
              <a:t>3 </a:t>
            </a:r>
            <a:r>
              <a:rPr lang="zh-CN" altLang="en-US" sz="1600" dirty="0"/>
              <a:t>个月未与其他旅行社订立劳动合同或者未在其他旅游行业组织注册的；⑤取得导游证后出现无民事行为能力或限制行为能力，患有甲类、乙类以及其他可能危害旅游者人身健康安全的传染性疾病的，受过刑事处罚情形的；⑥依法应当注销导游证的其他情形。导游证被注销后，导游符合法定执业条件需要继续执业的，应当依法重新申请取得导游证。</a:t>
            </a:r>
            <a:endParaRPr lang="en-US" altLang="zh-CN" sz="1600" dirty="0"/>
          </a:p>
        </p:txBody>
      </p:sp>
    </p:spTree>
  </p:cSld>
  <p:clrMapOvr>
    <a:masterClrMapping/>
  </p:clrMapOvr>
  <p:transition>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4880" y="2946905"/>
            <a:ext cx="12000931" cy="1631216"/>
          </a:xfrm>
          <a:prstGeom prst="rect">
            <a:avLst/>
          </a:prstGeom>
          <a:noFill/>
        </p:spPr>
        <p:txBody>
          <a:bodyPr wrap="square" rtlCol="0">
            <a:spAutoFit/>
          </a:bodyPr>
          <a:lstStyle/>
          <a:p>
            <a:pPr marL="342900" indent="-342900"/>
            <a:r>
              <a:rPr lang="zh-CN" altLang="en-US" b="1" dirty="0"/>
              <a:t>二、导游的权利</a:t>
            </a:r>
            <a:endParaRPr lang="en-US" altLang="zh-CN" b="1" dirty="0"/>
          </a:p>
          <a:p>
            <a:pPr indent="-342900"/>
            <a:r>
              <a:rPr lang="en-US" altLang="zh-CN" sz="1600" dirty="0"/>
              <a:t>1. </a:t>
            </a:r>
            <a:r>
              <a:rPr lang="zh-CN" altLang="en-US" sz="1600" dirty="0"/>
              <a:t>人身权</a:t>
            </a:r>
            <a:endParaRPr lang="en-US" altLang="zh-CN" sz="1600" dirty="0"/>
          </a:p>
          <a:p>
            <a:pPr indent="-342900"/>
            <a:r>
              <a:rPr lang="en-US" altLang="zh-CN" sz="1600" dirty="0"/>
              <a:t>2. </a:t>
            </a:r>
            <a:r>
              <a:rPr lang="zh-CN" altLang="en-US" sz="1600" dirty="0"/>
              <a:t>劳动报酬权</a:t>
            </a:r>
            <a:endParaRPr lang="en-US" altLang="zh-CN" sz="1600" dirty="0"/>
          </a:p>
          <a:p>
            <a:pPr indent="-342900"/>
            <a:r>
              <a:rPr lang="en-US" altLang="zh-CN" sz="1600" dirty="0"/>
              <a:t>3.</a:t>
            </a:r>
            <a:r>
              <a:rPr lang="zh-CN" altLang="en-US" sz="1600" dirty="0"/>
              <a:t> 履行职务权</a:t>
            </a:r>
            <a:endParaRPr lang="en-US" altLang="zh-CN" sz="1600" dirty="0"/>
          </a:p>
          <a:p>
            <a:pPr indent="-342900"/>
            <a:r>
              <a:rPr lang="en-US" altLang="zh-CN" sz="1600" dirty="0"/>
              <a:t>4.</a:t>
            </a:r>
            <a:r>
              <a:rPr lang="zh-CN" altLang="en-US" sz="1600" dirty="0"/>
              <a:t> 调整或变更接待计划权</a:t>
            </a:r>
            <a:endParaRPr lang="en-US" altLang="zh-CN" sz="1600" dirty="0"/>
          </a:p>
          <a:p>
            <a:pPr indent="-342900"/>
            <a:r>
              <a:rPr lang="en-US" altLang="zh-CN" sz="1600" dirty="0"/>
              <a:t>5.</a:t>
            </a:r>
            <a:r>
              <a:rPr lang="zh-CN" altLang="en-US" sz="1600" dirty="0"/>
              <a:t> 诉权</a:t>
            </a:r>
            <a:endParaRPr lang="zh-CN" altLang="en-US" sz="1600" dirty="0"/>
          </a:p>
        </p:txBody>
      </p:sp>
      <p:sp>
        <p:nvSpPr>
          <p:cNvPr id="4" name="文本框 3"/>
          <p:cNvSpPr txBox="1"/>
          <p:nvPr/>
        </p:nvSpPr>
        <p:spPr>
          <a:xfrm>
            <a:off x="1164880" y="4670761"/>
            <a:ext cx="6097978" cy="1846659"/>
          </a:xfrm>
          <a:prstGeom prst="rect">
            <a:avLst/>
          </a:prstGeom>
          <a:noFill/>
        </p:spPr>
        <p:txBody>
          <a:bodyPr wrap="square">
            <a:spAutoFit/>
          </a:bodyPr>
          <a:lstStyle/>
          <a:p>
            <a:r>
              <a:rPr lang="zh-CN" altLang="en-US" b="1" dirty="0"/>
              <a:t>三、导游的职责</a:t>
            </a:r>
            <a:endParaRPr lang="zh-CN" altLang="en-US" b="1" dirty="0"/>
          </a:p>
          <a:p>
            <a:pPr indent="-342900"/>
            <a:r>
              <a:rPr lang="en-US" altLang="zh-CN" sz="1600" dirty="0"/>
              <a:t>1. </a:t>
            </a:r>
            <a:r>
              <a:rPr lang="zh-CN" altLang="en-US" sz="1600" dirty="0"/>
              <a:t>提高业务素质和职业技能</a:t>
            </a:r>
            <a:endParaRPr lang="en-US" altLang="zh-CN" sz="1600" dirty="0"/>
          </a:p>
          <a:p>
            <a:pPr indent="-342900"/>
            <a:r>
              <a:rPr lang="en-US" altLang="zh-CN" sz="1600" dirty="0"/>
              <a:t>2. </a:t>
            </a:r>
            <a:r>
              <a:rPr lang="zh-CN" altLang="en-US" sz="1600" dirty="0"/>
              <a:t>维护国家利益和民族尊严</a:t>
            </a:r>
            <a:endParaRPr lang="en-US" altLang="zh-CN" sz="1600" dirty="0"/>
          </a:p>
          <a:p>
            <a:pPr indent="-342900"/>
            <a:r>
              <a:rPr lang="en-US" altLang="zh-CN" sz="1600" dirty="0"/>
              <a:t>3. </a:t>
            </a:r>
            <a:r>
              <a:rPr lang="zh-CN" altLang="en-US" sz="1600" dirty="0"/>
              <a:t>依约提供服务和讲解</a:t>
            </a:r>
            <a:endParaRPr lang="en-US" altLang="zh-CN" sz="1600" dirty="0"/>
          </a:p>
          <a:p>
            <a:pPr indent="-342900"/>
            <a:r>
              <a:rPr lang="en-US" altLang="zh-CN" sz="1600" dirty="0"/>
              <a:t>4. </a:t>
            </a:r>
            <a:r>
              <a:rPr lang="zh-CN" altLang="en-US" sz="1600" dirty="0"/>
              <a:t>尊重旅游者的权利</a:t>
            </a:r>
            <a:endParaRPr lang="en-US" altLang="zh-CN" sz="1600" dirty="0"/>
          </a:p>
          <a:p>
            <a:pPr indent="-342900"/>
            <a:r>
              <a:rPr lang="en-US" altLang="zh-CN" sz="1600" dirty="0"/>
              <a:t>5. </a:t>
            </a:r>
            <a:r>
              <a:rPr lang="zh-CN" altLang="en-US" sz="1600" dirty="0"/>
              <a:t>引导文明旅游</a:t>
            </a:r>
            <a:endParaRPr lang="en-US" altLang="zh-CN" sz="1600" dirty="0"/>
          </a:p>
          <a:p>
            <a:pPr indent="-342900"/>
            <a:r>
              <a:rPr lang="en-US" altLang="zh-CN" sz="1600" dirty="0"/>
              <a:t>6.</a:t>
            </a:r>
            <a:r>
              <a:rPr lang="zh-CN" altLang="en-US" sz="1600" dirty="0"/>
              <a:t> 警示、处置风险及突发事件</a:t>
            </a:r>
            <a:endParaRPr lang="en-US" altLang="zh-CN" sz="1600" dirty="0"/>
          </a:p>
        </p:txBody>
      </p:sp>
      <p:sp>
        <p:nvSpPr>
          <p:cNvPr id="6" name="TextBox 1"/>
          <p:cNvSpPr txBox="1"/>
          <p:nvPr/>
        </p:nvSpPr>
        <p:spPr>
          <a:xfrm>
            <a:off x="5114678" y="1462289"/>
            <a:ext cx="6343898" cy="4401205"/>
          </a:xfrm>
          <a:prstGeom prst="rect">
            <a:avLst/>
          </a:prstGeom>
          <a:noFill/>
        </p:spPr>
        <p:txBody>
          <a:bodyPr wrap="square" rtlCol="0">
            <a:spAutoFit/>
          </a:bodyPr>
          <a:lstStyle/>
          <a:p>
            <a:r>
              <a:rPr lang="zh-CN" altLang="en-US" b="1" dirty="0"/>
              <a:t>四、导游的义务</a:t>
            </a:r>
            <a:endParaRPr lang="en-US" altLang="zh-CN" b="1" dirty="0"/>
          </a:p>
          <a:p>
            <a:r>
              <a:rPr lang="en-US" altLang="zh-CN" b="1" dirty="0"/>
              <a:t>1. </a:t>
            </a:r>
            <a:r>
              <a:rPr lang="zh-CN" altLang="en-US" b="1" dirty="0"/>
              <a:t>提供导游服务应当接受委派</a:t>
            </a:r>
            <a:endParaRPr lang="en-US" altLang="zh-CN" b="1" dirty="0"/>
          </a:p>
          <a:p>
            <a:pPr indent="457200"/>
            <a:r>
              <a:rPr lang="en-US" altLang="zh-CN" sz="1600" dirty="0"/>
              <a:t>《</a:t>
            </a:r>
            <a:r>
              <a:rPr lang="zh-CN" altLang="en-US" sz="1600" dirty="0"/>
              <a:t>旅游法</a:t>
            </a:r>
            <a:r>
              <a:rPr lang="en-US" altLang="zh-CN" sz="1600" dirty="0"/>
              <a:t>》</a:t>
            </a:r>
            <a:r>
              <a:rPr lang="zh-CN" altLang="en-US" sz="1600" dirty="0"/>
              <a:t>第 </a:t>
            </a:r>
            <a:r>
              <a:rPr lang="en-US" altLang="zh-CN" sz="1600" dirty="0"/>
              <a:t>40 </a:t>
            </a:r>
            <a:r>
              <a:rPr lang="zh-CN" altLang="en-US" sz="1600" dirty="0"/>
              <a:t>条规定，导游为旅游者提供服务必须接受旅行社委派，不得私自承揽导游和领队业务。</a:t>
            </a:r>
            <a:endParaRPr lang="en-US" altLang="zh-CN" sz="1600" dirty="0"/>
          </a:p>
          <a:p>
            <a:pPr indent="457200"/>
            <a:r>
              <a:rPr lang="zh-CN" altLang="en-US" sz="1600" b="1" dirty="0"/>
              <a:t>罚则： </a:t>
            </a:r>
            <a:r>
              <a:rPr lang="en-US" altLang="zh-CN" sz="1600" dirty="0"/>
              <a:t>《</a:t>
            </a:r>
            <a:r>
              <a:rPr lang="zh-CN" altLang="en-US" sz="1600" dirty="0"/>
              <a:t>旅游法</a:t>
            </a:r>
            <a:r>
              <a:rPr lang="en-US" altLang="zh-CN" sz="1600" dirty="0"/>
              <a:t>》</a:t>
            </a:r>
            <a:r>
              <a:rPr lang="zh-CN" altLang="en-US" sz="1600" dirty="0"/>
              <a:t>第 </a:t>
            </a:r>
            <a:r>
              <a:rPr lang="en-US" altLang="zh-CN" sz="1600" dirty="0"/>
              <a:t>102 </a:t>
            </a:r>
            <a:r>
              <a:rPr lang="zh-CN" altLang="en-US" sz="1600" dirty="0"/>
              <a:t>条第 </a:t>
            </a:r>
            <a:r>
              <a:rPr lang="en-US" altLang="zh-CN" sz="1600" dirty="0"/>
              <a:t>2 </a:t>
            </a:r>
            <a:r>
              <a:rPr lang="zh-CN" altLang="en-US" sz="1600" dirty="0"/>
              <a:t>款规定，导游、领队违反规定，私自承揽业务的，由旅游主管部门责令改正，没收违法所得，处 </a:t>
            </a:r>
            <a:r>
              <a:rPr lang="en-US" altLang="zh-CN" sz="1600" dirty="0"/>
              <a:t>1000 </a:t>
            </a:r>
            <a:r>
              <a:rPr lang="zh-CN" altLang="en-US" sz="1600" dirty="0"/>
              <a:t>元以上 </a:t>
            </a:r>
            <a:r>
              <a:rPr lang="en-US" altLang="zh-CN" sz="1600" dirty="0"/>
              <a:t>1 </a:t>
            </a:r>
            <a:r>
              <a:rPr lang="zh-CN" altLang="en-US" sz="1600" dirty="0"/>
              <a:t>万元以下罚款，并暂扣或者吊销导游证。</a:t>
            </a:r>
            <a:endParaRPr lang="en-US" altLang="zh-CN" sz="1600" dirty="0"/>
          </a:p>
          <a:p>
            <a:r>
              <a:rPr lang="en-US" altLang="zh-CN" b="1" dirty="0"/>
              <a:t>2. </a:t>
            </a:r>
            <a:r>
              <a:rPr lang="zh-CN" altLang="en-US" b="1" dirty="0"/>
              <a:t>携带、佩戴有效执业证件</a:t>
            </a:r>
            <a:endParaRPr lang="en-US" altLang="zh-CN" b="1" dirty="0"/>
          </a:p>
          <a:p>
            <a:pPr indent="457200"/>
            <a:r>
              <a:rPr lang="en-US" altLang="zh-CN" sz="1600" dirty="0"/>
              <a:t>《</a:t>
            </a:r>
            <a:r>
              <a:rPr lang="zh-CN" altLang="en-US" sz="1600" dirty="0"/>
              <a:t>旅游法</a:t>
            </a:r>
            <a:r>
              <a:rPr lang="en-US" altLang="zh-CN" sz="1600" dirty="0"/>
              <a:t>》</a:t>
            </a:r>
            <a:r>
              <a:rPr lang="zh-CN" altLang="en-US" sz="1600" dirty="0"/>
              <a:t>第 </a:t>
            </a:r>
            <a:r>
              <a:rPr lang="en-US" altLang="zh-CN" sz="1600" dirty="0"/>
              <a:t>41 </a:t>
            </a:r>
            <a:r>
              <a:rPr lang="zh-CN" altLang="en-US" sz="1600" dirty="0"/>
              <a:t>条第 </a:t>
            </a:r>
            <a:r>
              <a:rPr lang="en-US" altLang="zh-CN" sz="1600" dirty="0"/>
              <a:t>1 </a:t>
            </a:r>
            <a:r>
              <a:rPr lang="zh-CN" altLang="en-US" sz="1600" dirty="0"/>
              <a:t>款规定，导游在执业过程中应当携带电子导游证、佩戴导游身份标识，并开启导游执业相关应用软件。</a:t>
            </a:r>
            <a:endParaRPr lang="en-US" altLang="zh-CN" sz="1600" dirty="0"/>
          </a:p>
          <a:p>
            <a:pPr indent="457200"/>
            <a:r>
              <a:rPr lang="zh-CN" altLang="en-US" sz="1600" b="1" dirty="0"/>
              <a:t>罚则： </a:t>
            </a:r>
            <a:r>
              <a:rPr lang="en-US" altLang="zh-CN" sz="1600" dirty="0"/>
              <a:t>《</a:t>
            </a:r>
            <a:r>
              <a:rPr lang="zh-CN" altLang="en-US" sz="1600" dirty="0"/>
              <a:t>条例</a:t>
            </a:r>
            <a:r>
              <a:rPr lang="en-US" altLang="zh-CN" sz="1600" dirty="0"/>
              <a:t>》</a:t>
            </a:r>
            <a:r>
              <a:rPr lang="zh-CN" altLang="en-US" sz="1600" dirty="0"/>
              <a:t>第 </a:t>
            </a:r>
            <a:r>
              <a:rPr lang="en-US" altLang="zh-CN" sz="1600" dirty="0"/>
              <a:t>21 </a:t>
            </a:r>
            <a:r>
              <a:rPr lang="zh-CN" altLang="en-US" sz="1600" dirty="0"/>
              <a:t>条规定，导游人员进行导游活动时未佩戴导游证的，由旅游行政部门责令改正；拒不改正的，处 </a:t>
            </a:r>
            <a:r>
              <a:rPr lang="en-US" altLang="zh-CN" sz="1600" dirty="0"/>
              <a:t>500 </a:t>
            </a:r>
            <a:r>
              <a:rPr lang="zh-CN" altLang="en-US" sz="1600" dirty="0"/>
              <a:t>元以下的罚款。</a:t>
            </a:r>
            <a:endParaRPr lang="en-US" altLang="zh-CN" sz="1600" dirty="0"/>
          </a:p>
          <a:p>
            <a:r>
              <a:rPr lang="en-US" altLang="zh-CN" b="1" dirty="0"/>
              <a:t>3. </a:t>
            </a:r>
            <a:r>
              <a:rPr lang="zh-CN" altLang="en-US" b="1" dirty="0"/>
              <a:t>不安排违反法律和社会公德的旅游活动</a:t>
            </a:r>
            <a:endParaRPr lang="en-US" altLang="zh-CN" b="1" dirty="0"/>
          </a:p>
          <a:p>
            <a:pPr indent="457200"/>
            <a:r>
              <a:rPr lang="en-US" altLang="zh-CN" sz="1600" dirty="0"/>
              <a:t>《</a:t>
            </a:r>
            <a:r>
              <a:rPr lang="zh-CN" altLang="en-US" sz="1600" dirty="0"/>
              <a:t>旅行社条例实施细则</a:t>
            </a:r>
            <a:r>
              <a:rPr lang="en-US" altLang="zh-CN" sz="1600" dirty="0"/>
              <a:t>》</a:t>
            </a:r>
            <a:r>
              <a:rPr lang="zh-CN" altLang="en-US" sz="1600" dirty="0"/>
              <a:t>第</a:t>
            </a:r>
            <a:r>
              <a:rPr lang="en-US" altLang="zh-CN" sz="1600" dirty="0"/>
              <a:t>30</a:t>
            </a:r>
            <a:r>
              <a:rPr lang="zh-CN" altLang="en-US" sz="1600" dirty="0"/>
              <a:t>条规定，主要包括含有损害国家利益和民族尊严内容的；含有民族、种族、宗教歧视内容的；含有淫秽、赌博、涉毒内容的；其他含有违反法律、法规规定内容的行为。</a:t>
            </a:r>
            <a:endParaRPr lang="en-US" altLang="zh-CN" sz="1600" dirty="0"/>
          </a:p>
        </p:txBody>
      </p:sp>
      <p:sp>
        <p:nvSpPr>
          <p:cNvPr id="8" name="文本框 7"/>
          <p:cNvSpPr txBox="1"/>
          <p:nvPr/>
        </p:nvSpPr>
        <p:spPr>
          <a:xfrm>
            <a:off x="2728356" y="962559"/>
            <a:ext cx="6097978" cy="369332"/>
          </a:xfrm>
          <a:prstGeom prst="rect">
            <a:avLst/>
          </a:prstGeom>
          <a:noFill/>
        </p:spPr>
        <p:txBody>
          <a:bodyPr wrap="square">
            <a:spAutoFit/>
          </a:bodyPr>
          <a:lstStyle/>
          <a:p>
            <a:pPr algn="ctr"/>
            <a:r>
              <a:rPr lang="zh-CN" altLang="en-US" b="1" dirty="0"/>
              <a:t>第三节　导游的权利义务及执业管理制度</a:t>
            </a:r>
            <a:endParaRPr lang="en-US" altLang="zh-CN" b="1" dirty="0"/>
          </a:p>
        </p:txBody>
      </p:sp>
      <p:sp>
        <p:nvSpPr>
          <p:cNvPr id="10" name="文本框 9"/>
          <p:cNvSpPr txBox="1"/>
          <p:nvPr/>
        </p:nvSpPr>
        <p:spPr>
          <a:xfrm>
            <a:off x="1164880" y="1462289"/>
            <a:ext cx="6097978" cy="1354217"/>
          </a:xfrm>
          <a:prstGeom prst="rect">
            <a:avLst/>
          </a:prstGeom>
          <a:noFill/>
        </p:spPr>
        <p:txBody>
          <a:bodyPr wrap="square">
            <a:spAutoFit/>
          </a:bodyPr>
          <a:lstStyle/>
          <a:p>
            <a:r>
              <a:rPr lang="zh-CN" altLang="en-US" b="1" dirty="0"/>
              <a:t>一、执业保障制度</a:t>
            </a:r>
            <a:endParaRPr lang="zh-CN" altLang="en-US" b="1" dirty="0"/>
          </a:p>
          <a:p>
            <a:r>
              <a:rPr lang="zh-CN" altLang="en-US" sz="1600" dirty="0"/>
              <a:t>1. 签订劳动合同 </a:t>
            </a:r>
            <a:endParaRPr lang="en-US" altLang="zh-CN" sz="1600" dirty="0"/>
          </a:p>
          <a:p>
            <a:r>
              <a:rPr lang="en-US" altLang="zh-CN" sz="1600" dirty="0"/>
              <a:t>2. </a:t>
            </a:r>
            <a:r>
              <a:rPr lang="zh-CN" altLang="en-US" sz="1600" dirty="0"/>
              <a:t>执业安全保障导游带团过程中的安全</a:t>
            </a:r>
            <a:endParaRPr lang="en-US" altLang="zh-CN" sz="1600" dirty="0"/>
          </a:p>
          <a:p>
            <a:r>
              <a:rPr lang="en-US" altLang="zh-CN" sz="1600" dirty="0"/>
              <a:t>3. </a:t>
            </a:r>
            <a:r>
              <a:rPr lang="zh-CN" altLang="en-US" sz="1600" dirty="0"/>
              <a:t>星级评价</a:t>
            </a:r>
            <a:endParaRPr lang="en-US" altLang="zh-CN" sz="1600" dirty="0"/>
          </a:p>
          <a:p>
            <a:r>
              <a:rPr lang="en-US" altLang="zh-CN" sz="1600" dirty="0"/>
              <a:t>4. </a:t>
            </a:r>
            <a:r>
              <a:rPr lang="zh-CN" altLang="en-US" sz="1600" dirty="0"/>
              <a:t>教育培训</a:t>
            </a:r>
            <a:endParaRPr lang="zh-CN" altLang="en-US" sz="1600" dirty="0"/>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8162" y="956619"/>
            <a:ext cx="11115675" cy="6432530"/>
          </a:xfrm>
          <a:prstGeom prst="rect">
            <a:avLst/>
          </a:prstGeom>
          <a:noFill/>
        </p:spPr>
        <p:txBody>
          <a:bodyPr wrap="square" rtlCol="0">
            <a:spAutoFit/>
          </a:bodyPr>
          <a:lstStyle/>
          <a:p>
            <a:r>
              <a:rPr lang="en-US" altLang="zh-CN" b="1" dirty="0"/>
              <a:t>4. </a:t>
            </a:r>
            <a:r>
              <a:rPr lang="zh-CN" altLang="en-US" b="1" dirty="0"/>
              <a:t>严格执行旅游行程安排</a:t>
            </a:r>
            <a:endParaRPr lang="en-US" altLang="zh-CN" b="1" dirty="0"/>
          </a:p>
          <a:p>
            <a:pPr indent="457200"/>
            <a:r>
              <a:rPr lang="en-US" altLang="zh-CN" sz="1600" dirty="0"/>
              <a:t>《</a:t>
            </a:r>
            <a:r>
              <a:rPr lang="zh-CN" altLang="en-US" sz="1600" dirty="0"/>
              <a:t>旅游法</a:t>
            </a:r>
            <a:r>
              <a:rPr lang="en-US" altLang="zh-CN" sz="1600" dirty="0"/>
              <a:t>》</a:t>
            </a:r>
            <a:r>
              <a:rPr lang="zh-CN" altLang="en-US" sz="1600" dirty="0"/>
              <a:t>第 </a:t>
            </a:r>
            <a:r>
              <a:rPr lang="en-US" altLang="zh-CN" sz="1600" dirty="0"/>
              <a:t>41 </a:t>
            </a:r>
            <a:r>
              <a:rPr lang="zh-CN" altLang="en-US" sz="1600" dirty="0"/>
              <a:t>条第 </a:t>
            </a:r>
            <a:r>
              <a:rPr lang="en-US" altLang="zh-CN" sz="1600" dirty="0"/>
              <a:t>2 </a:t>
            </a:r>
            <a:r>
              <a:rPr lang="zh-CN" altLang="en-US" sz="1600" dirty="0"/>
              <a:t>款规定，导游应当严格执行旅游行程安排，不 得擅自变更旅游行程或者中止服务活动。</a:t>
            </a:r>
            <a:endParaRPr lang="en-US" altLang="zh-CN" sz="1600" dirty="0"/>
          </a:p>
          <a:p>
            <a:pPr indent="457200"/>
            <a:r>
              <a:rPr lang="zh-CN" altLang="en-US" sz="1600" b="1" dirty="0"/>
              <a:t>罚则：</a:t>
            </a:r>
            <a:r>
              <a:rPr lang="en-US" altLang="zh-CN" sz="1600" dirty="0"/>
              <a:t>《</a:t>
            </a:r>
            <a:r>
              <a:rPr lang="zh-CN" altLang="en-US" sz="1600" dirty="0"/>
              <a:t>旅游法</a:t>
            </a:r>
            <a:r>
              <a:rPr lang="en-US" altLang="zh-CN" sz="1600" dirty="0"/>
              <a:t>》</a:t>
            </a:r>
            <a:r>
              <a:rPr lang="zh-CN" altLang="en-US" sz="1600" dirty="0"/>
              <a:t>第</a:t>
            </a:r>
            <a:r>
              <a:rPr lang="en-US" altLang="zh-CN" sz="1600" dirty="0"/>
              <a:t>100</a:t>
            </a:r>
            <a:r>
              <a:rPr lang="zh-CN" altLang="en-US" sz="1600" dirty="0"/>
              <a:t>条规定，在旅游行程中擅自变更旅游行程安排， 严重损害旅游者权益的，由旅游主管部门对直接负责的主管人员和其他直接 责任人员，处 </a:t>
            </a:r>
            <a:r>
              <a:rPr lang="en-US" altLang="zh-CN" sz="1600" dirty="0"/>
              <a:t>2000 </a:t>
            </a:r>
            <a:r>
              <a:rPr lang="zh-CN" altLang="en-US" sz="1600" dirty="0"/>
              <a:t>元以上 </a:t>
            </a:r>
            <a:r>
              <a:rPr lang="en-US" altLang="zh-CN" sz="1600" dirty="0"/>
              <a:t>2 </a:t>
            </a:r>
            <a:r>
              <a:rPr lang="zh-CN" altLang="en-US" sz="1600" dirty="0"/>
              <a:t>万元以下罚款，并暂扣或者吊销导游证。</a:t>
            </a:r>
            <a:r>
              <a:rPr lang="en-US" altLang="zh-CN" sz="1600" dirty="0"/>
              <a:t>《</a:t>
            </a:r>
            <a:r>
              <a:rPr lang="zh-CN" altLang="en-US" sz="1600" dirty="0"/>
              <a:t>条例</a:t>
            </a:r>
            <a:r>
              <a:rPr lang="en-US" altLang="zh-CN" sz="1600" dirty="0"/>
              <a:t>》 </a:t>
            </a:r>
            <a:r>
              <a:rPr lang="zh-CN" altLang="en-US" sz="1600" dirty="0"/>
              <a:t>第</a:t>
            </a:r>
            <a:r>
              <a:rPr lang="en-US" altLang="zh-CN" sz="1600" dirty="0"/>
              <a:t>22</a:t>
            </a:r>
            <a:r>
              <a:rPr lang="zh-CN" altLang="en-US" sz="1600" dirty="0"/>
              <a:t>条规定，导游有擅自增加或者减少旅游项目的、擅自变更接待计划的、 擅自中止导游活动情形之一的，由旅游主管部门责令改正，暂扣导游证 </a:t>
            </a:r>
            <a:r>
              <a:rPr lang="en-US" altLang="zh-CN" sz="1600" dirty="0"/>
              <a:t>3</a:t>
            </a:r>
            <a:r>
              <a:rPr lang="zh-CN" altLang="en-US" sz="1600" dirty="0"/>
              <a:t>～</a:t>
            </a:r>
            <a:r>
              <a:rPr lang="en-US" altLang="zh-CN" sz="1600" dirty="0"/>
              <a:t>6 </a:t>
            </a:r>
            <a:r>
              <a:rPr lang="zh-CN" altLang="en-US" sz="1600" dirty="0"/>
              <a:t>个月；情节严重的，由省、自治区、直辖市人民政府旅游主管部门吊销导游 证并予以公告。 </a:t>
            </a:r>
            <a:endParaRPr lang="en-US" altLang="zh-CN" sz="1600" dirty="0"/>
          </a:p>
          <a:p>
            <a:r>
              <a:rPr lang="en-US" altLang="zh-CN" b="1" dirty="0"/>
              <a:t>5.</a:t>
            </a:r>
            <a:r>
              <a:rPr lang="zh-CN" altLang="en-US" b="1" dirty="0"/>
              <a:t> 不兜售物品及索要小费</a:t>
            </a:r>
            <a:endParaRPr lang="en-US" altLang="zh-CN" b="1" dirty="0"/>
          </a:p>
          <a:p>
            <a:pPr indent="457200"/>
            <a:r>
              <a:rPr lang="en-US" altLang="zh-CN" sz="1600" dirty="0"/>
              <a:t>《</a:t>
            </a:r>
            <a:r>
              <a:rPr lang="zh-CN" altLang="en-US" sz="1600" dirty="0"/>
              <a:t>旅游法</a:t>
            </a:r>
            <a:r>
              <a:rPr lang="en-US" altLang="zh-CN" sz="1600" dirty="0"/>
              <a:t>》</a:t>
            </a:r>
            <a:r>
              <a:rPr lang="zh-CN" altLang="en-US" sz="1600" dirty="0"/>
              <a:t>第 </a:t>
            </a:r>
            <a:r>
              <a:rPr lang="en-US" altLang="zh-CN" sz="1600" dirty="0"/>
              <a:t>41 </a:t>
            </a:r>
            <a:r>
              <a:rPr lang="zh-CN" altLang="en-US" sz="1600" dirty="0"/>
              <a:t>条第 </a:t>
            </a:r>
            <a:r>
              <a:rPr lang="en-US" altLang="zh-CN" sz="1600" dirty="0"/>
              <a:t>2 </a:t>
            </a:r>
            <a:r>
              <a:rPr lang="zh-CN" altLang="en-US" sz="1600" dirty="0"/>
              <a:t>款规定，导游不得向旅游者兜售物品或者 购买旅游者的物品，不得向旅游者索要小费。</a:t>
            </a:r>
            <a:endParaRPr lang="en-US" altLang="zh-CN" sz="1600" dirty="0"/>
          </a:p>
          <a:p>
            <a:pPr indent="457200"/>
            <a:r>
              <a:rPr lang="zh-CN" altLang="en-US" sz="1600" b="1" dirty="0"/>
              <a:t>罚则： </a:t>
            </a:r>
            <a:r>
              <a:rPr lang="en-US" altLang="zh-CN" sz="1600" dirty="0"/>
              <a:t>《</a:t>
            </a:r>
            <a:r>
              <a:rPr lang="zh-CN" altLang="en-US" sz="1600" dirty="0"/>
              <a:t>旅游法</a:t>
            </a:r>
            <a:r>
              <a:rPr lang="en-US" altLang="zh-CN" sz="1600" dirty="0"/>
              <a:t>》</a:t>
            </a:r>
            <a:r>
              <a:rPr lang="zh-CN" altLang="en-US" sz="1600" dirty="0"/>
              <a:t>第 </a:t>
            </a:r>
            <a:r>
              <a:rPr lang="en-US" altLang="zh-CN" sz="1600" dirty="0"/>
              <a:t>102 </a:t>
            </a:r>
            <a:r>
              <a:rPr lang="zh-CN" altLang="en-US" sz="1600" dirty="0"/>
              <a:t>条规定，导游向旅游者索要小费的，由旅游主管部门责令退还，处 </a:t>
            </a:r>
            <a:r>
              <a:rPr lang="en-US" altLang="zh-CN" sz="1600" dirty="0"/>
              <a:t>1000 </a:t>
            </a:r>
            <a:r>
              <a:rPr lang="zh-CN" altLang="en-US" sz="1600" dirty="0"/>
              <a:t>元以上 </a:t>
            </a:r>
            <a:r>
              <a:rPr lang="en-US" altLang="zh-CN" sz="1600" dirty="0"/>
              <a:t>1 </a:t>
            </a:r>
            <a:r>
              <a:rPr lang="zh-CN" altLang="en-US" sz="1600" dirty="0"/>
              <a:t>万元以下罚款，情节严重的，并暂扣或者吊销导游证。</a:t>
            </a:r>
            <a:r>
              <a:rPr lang="en-US" altLang="zh-CN" sz="1600" dirty="0"/>
              <a:t>《</a:t>
            </a:r>
            <a:r>
              <a:rPr lang="zh-CN" altLang="en-US" sz="1600" dirty="0"/>
              <a:t>条例</a:t>
            </a:r>
            <a:r>
              <a:rPr lang="en-US" altLang="zh-CN" sz="1600" dirty="0"/>
              <a:t>》</a:t>
            </a:r>
            <a:r>
              <a:rPr lang="zh-CN" altLang="en-US" sz="1600" dirty="0"/>
              <a:t>第 </a:t>
            </a:r>
            <a:r>
              <a:rPr lang="en-US" altLang="zh-CN" sz="1600" dirty="0"/>
              <a:t>23 </a:t>
            </a:r>
            <a:r>
              <a:rPr lang="zh-CN" altLang="en-US" sz="1600" dirty="0"/>
              <a:t>条规定，导游向旅游者兜售物品或购买旅游者的物品，或者以明示或者暗示的方式向旅游者索要小费的，由旅游主管部门责令改正，处 </a:t>
            </a:r>
            <a:r>
              <a:rPr lang="en-US" altLang="zh-CN" sz="1600" dirty="0"/>
              <a:t>1000 </a:t>
            </a:r>
            <a:r>
              <a:rPr lang="zh-CN" altLang="en-US" sz="1600" dirty="0"/>
              <a:t>元以上 </a:t>
            </a:r>
            <a:r>
              <a:rPr lang="en-US" altLang="zh-CN" sz="1600" dirty="0"/>
              <a:t>3 </a:t>
            </a:r>
            <a:r>
              <a:rPr lang="zh-CN" altLang="en-US" sz="1600" dirty="0"/>
              <a:t>万元以下罚款；有违法所得的，并处没收违法所得；情节严重的，由省、自治区、直辖市人民政府旅游主管部门吊销导游证并予以公告；对委派该导游的旅行社予以警告，直至责令停业整顿。</a:t>
            </a:r>
            <a:endParaRPr lang="en-US" altLang="zh-CN" sz="1600" dirty="0"/>
          </a:p>
          <a:p>
            <a:r>
              <a:rPr lang="en-US" altLang="zh-CN" b="1" dirty="0"/>
              <a:t>6. </a:t>
            </a:r>
            <a:r>
              <a:rPr lang="zh-CN" altLang="en-US" b="1" dirty="0"/>
              <a:t>不诱导、欺骗、强迫或变相强迫消费</a:t>
            </a:r>
            <a:endParaRPr lang="en-US" altLang="zh-CN" b="1" dirty="0"/>
          </a:p>
          <a:p>
            <a:pPr indent="457200"/>
            <a:r>
              <a:rPr lang="en-US" altLang="zh-CN" sz="1600" dirty="0"/>
              <a:t>《</a:t>
            </a:r>
            <a:r>
              <a:rPr lang="zh-CN" altLang="en-US" sz="1600" dirty="0"/>
              <a:t>旅游法</a:t>
            </a:r>
            <a:r>
              <a:rPr lang="en-US" altLang="zh-CN" sz="1600" dirty="0"/>
              <a:t>》</a:t>
            </a:r>
            <a:r>
              <a:rPr lang="zh-CN" altLang="en-US" sz="1600" dirty="0"/>
              <a:t>第 </a:t>
            </a:r>
            <a:r>
              <a:rPr lang="en-US" altLang="zh-CN" sz="1600" dirty="0"/>
              <a:t>41 </a:t>
            </a:r>
            <a:r>
              <a:rPr lang="zh-CN" altLang="en-US" sz="1600" dirty="0"/>
              <a:t>条第 </a:t>
            </a:r>
            <a:r>
              <a:rPr lang="en-US" altLang="zh-CN" sz="1600" dirty="0"/>
              <a:t>2 </a:t>
            </a:r>
            <a:r>
              <a:rPr lang="zh-CN" altLang="en-US" sz="1600" dirty="0"/>
              <a:t>款规定，导游不得诱导、欺骗、 强迫或者变相强迫旅游者购物或者参加另行付费旅游项目。</a:t>
            </a:r>
            <a:endParaRPr lang="en-US" altLang="zh-CN" sz="1600" dirty="0"/>
          </a:p>
          <a:p>
            <a:pPr indent="457200"/>
            <a:r>
              <a:rPr lang="zh-CN" altLang="en-US" sz="1600" b="1" dirty="0"/>
              <a:t>罚则：</a:t>
            </a:r>
            <a:r>
              <a:rPr lang="en-US" altLang="zh-CN" sz="1600" dirty="0"/>
              <a:t>《</a:t>
            </a:r>
            <a:r>
              <a:rPr lang="zh-CN" altLang="en-US" sz="1600" dirty="0"/>
              <a:t>旅游法</a:t>
            </a:r>
            <a:r>
              <a:rPr lang="en-US" altLang="zh-CN" sz="1600" dirty="0"/>
              <a:t>》</a:t>
            </a:r>
            <a:r>
              <a:rPr lang="zh-CN" altLang="en-US" sz="1600" dirty="0"/>
              <a:t>第 </a:t>
            </a:r>
            <a:r>
              <a:rPr lang="en-US" altLang="zh-CN" sz="1600" dirty="0"/>
              <a:t>98 </a:t>
            </a:r>
            <a:r>
              <a:rPr lang="zh-CN" altLang="en-US" sz="1600" dirty="0"/>
              <a:t>条规定，由旅游主管部门对直接负责的主管人员和其他直接责任人员，没收违法所得，处 </a:t>
            </a:r>
            <a:r>
              <a:rPr lang="en-US" altLang="zh-CN" sz="1600" dirty="0"/>
              <a:t>2000 </a:t>
            </a:r>
            <a:r>
              <a:rPr lang="zh-CN" altLang="en-US" sz="1600" dirty="0"/>
              <a:t>元以上 </a:t>
            </a:r>
            <a:r>
              <a:rPr lang="en-US" altLang="zh-CN" sz="1600" dirty="0"/>
              <a:t>2 </a:t>
            </a:r>
            <a:r>
              <a:rPr lang="zh-CN" altLang="en-US" sz="1600" dirty="0"/>
              <a:t>万元以下罚款，并暂扣或者吊销导游证。</a:t>
            </a:r>
            <a:r>
              <a:rPr lang="en-US" altLang="zh-CN" sz="1600" dirty="0"/>
              <a:t>《</a:t>
            </a:r>
            <a:r>
              <a:rPr lang="zh-CN" altLang="en-US" sz="1600" dirty="0"/>
              <a:t>条例</a:t>
            </a:r>
            <a:r>
              <a:rPr lang="en-US" altLang="zh-CN" sz="1600" dirty="0"/>
              <a:t>》</a:t>
            </a:r>
            <a:r>
              <a:rPr lang="zh-CN" altLang="en-US" sz="1600" dirty="0"/>
              <a:t>第 </a:t>
            </a:r>
            <a:r>
              <a:rPr lang="en-US" altLang="zh-CN" sz="1600" dirty="0"/>
              <a:t>24 </a:t>
            </a:r>
            <a:r>
              <a:rPr lang="zh-CN" altLang="en-US" sz="1600" dirty="0"/>
              <a:t>条规定，导游进行导游活动，欺骗、胁迫旅游者消费或者与经营者串通欺骗、胁迫旅游者消费的，由旅游主管部门责令改正，处 </a:t>
            </a:r>
            <a:r>
              <a:rPr lang="en-US" altLang="zh-CN" sz="1600" dirty="0"/>
              <a:t>1000 </a:t>
            </a:r>
            <a:r>
              <a:rPr lang="zh-CN" altLang="en-US" sz="1600" dirty="0"/>
              <a:t>元以上 </a:t>
            </a:r>
            <a:r>
              <a:rPr lang="en-US" altLang="zh-CN" sz="1600" dirty="0"/>
              <a:t>3 </a:t>
            </a:r>
            <a:r>
              <a:rPr lang="zh-CN" altLang="en-US" sz="1600" dirty="0"/>
              <a:t>万元以下的罚款；有违法所得的，并处没收违法所得；情节严重的，由省、自治区、直辖市人民政府旅游主管部门吊销导游证并予以公告；对委派该导游的旅行社予以警告，直至责令停业整顿；构成犯罪的，依法追究其刑事责任。</a:t>
            </a:r>
            <a:endParaRPr lang="en-US" altLang="zh-CN" sz="1600" dirty="0"/>
          </a:p>
          <a:p>
            <a:r>
              <a:rPr lang="en-US" altLang="zh-CN" b="1" dirty="0"/>
              <a:t>7.</a:t>
            </a:r>
            <a:r>
              <a:rPr lang="zh-CN" altLang="en-US" b="1" dirty="0"/>
              <a:t> 法律法规规定的其他义务</a:t>
            </a:r>
            <a:endParaRPr lang="en-US" altLang="zh-CN" b="1" dirty="0"/>
          </a:p>
          <a:p>
            <a:endParaRPr lang="en-US" altLang="zh-CN" dirty="0"/>
          </a:p>
          <a:p>
            <a:endParaRPr lang="en-US" altLang="zh-CN" dirty="0"/>
          </a:p>
          <a:p>
            <a:endParaRPr lang="en-US" altLang="zh-CN" dirty="0"/>
          </a:p>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pan/>
      </p:transition>
    </mc:Choice>
    <mc:Fallback>
      <p:transition>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3436117" y="5173345"/>
            <a:ext cx="6038442" cy="905312"/>
          </a:xfrm>
          <a:prstGeom prst="rect">
            <a:avLst/>
          </a:prstGeom>
          <a:noFill/>
        </p:spPr>
        <p:txBody>
          <a:bodyPr wrap="square" rtlCol="0">
            <a:spAutoFit/>
          </a:bodyPr>
          <a:lstStyle/>
          <a:p>
            <a:pPr>
              <a:lnSpc>
                <a:spcPct val="120000"/>
              </a:lnSpc>
            </a:pPr>
            <a:r>
              <a:rPr lang="zh-CN" altLang="en-US" dirty="0">
                <a:solidFill>
                  <a:schemeClr val="bg1"/>
                </a:solidFill>
              </a:rPr>
              <a:t>第十二章 </a:t>
            </a:r>
            <a:endParaRPr lang="en-US" altLang="zh-CN" dirty="0">
              <a:solidFill>
                <a:schemeClr val="bg1"/>
              </a:solidFill>
            </a:endParaRPr>
          </a:p>
          <a:p>
            <a:pPr algn="ctr">
              <a:lnSpc>
                <a:spcPct val="120000"/>
              </a:lnSpc>
            </a:pPr>
            <a:r>
              <a:rPr lang="zh-CN" altLang="en-US" sz="2800" b="1" dirty="0">
                <a:solidFill>
                  <a:schemeClr val="bg1"/>
                </a:solidFill>
              </a:rPr>
              <a:t>旅游安全管理与责任保险法律制度</a:t>
            </a:r>
            <a:endParaRPr lang="zh-CN" altLang="en-US" sz="2800" b="1" dirty="0">
              <a:solidFill>
                <a:schemeClr val="bg1"/>
              </a:solidFill>
            </a:endParaRPr>
          </a:p>
        </p:txBody>
      </p:sp>
      <p:grpSp>
        <p:nvGrpSpPr>
          <p:cNvPr id="2" name="组合 28"/>
          <p:cNvGrpSpPr/>
          <p:nvPr/>
        </p:nvGrpSpPr>
        <p:grpSpPr>
          <a:xfrm>
            <a:off x="2607502" y="5341346"/>
            <a:ext cx="664429" cy="643114"/>
            <a:chOff x="3030538" y="663575"/>
            <a:chExt cx="1435101" cy="1389063"/>
          </a:xfrm>
          <a:solidFill>
            <a:schemeClr val="bg1"/>
          </a:solidFill>
        </p:grpSpPr>
        <p:sp>
          <p:nvSpPr>
            <p:cNvPr id="30" name="Freeform 11"/>
            <p:cNvSpPr>
              <a:spLocks noEditPoints="1"/>
            </p:cNvSpPr>
            <p:nvPr/>
          </p:nvSpPr>
          <p:spPr bwMode="auto">
            <a:xfrm>
              <a:off x="3030538" y="671513"/>
              <a:ext cx="1098550" cy="1103313"/>
            </a:xfrm>
            <a:custGeom>
              <a:avLst/>
              <a:gdLst>
                <a:gd name="T0" fmla="*/ 188 w 376"/>
                <a:gd name="T1" fmla="*/ 0 h 377"/>
                <a:gd name="T2" fmla="*/ 0 w 376"/>
                <a:gd name="T3" fmla="*/ 189 h 377"/>
                <a:gd name="T4" fmla="*/ 188 w 376"/>
                <a:gd name="T5" fmla="*/ 377 h 377"/>
                <a:gd name="T6" fmla="*/ 376 w 376"/>
                <a:gd name="T7" fmla="*/ 189 h 377"/>
                <a:gd name="T8" fmla="*/ 188 w 376"/>
                <a:gd name="T9" fmla="*/ 0 h 377"/>
                <a:gd name="T10" fmla="*/ 188 w 376"/>
                <a:gd name="T11" fmla="*/ 329 h 377"/>
                <a:gd name="T12" fmla="*/ 48 w 376"/>
                <a:gd name="T13" fmla="*/ 189 h 377"/>
                <a:gd name="T14" fmla="*/ 188 w 376"/>
                <a:gd name="T15" fmla="*/ 48 h 377"/>
                <a:gd name="T16" fmla="*/ 328 w 376"/>
                <a:gd name="T17" fmla="*/ 189 h 377"/>
                <a:gd name="T18" fmla="*/ 188 w 376"/>
                <a:gd name="T19" fmla="*/ 329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377">
                  <a:moveTo>
                    <a:pt x="188" y="0"/>
                  </a:moveTo>
                  <a:cubicBezTo>
                    <a:pt x="84" y="0"/>
                    <a:pt x="0" y="85"/>
                    <a:pt x="0" y="189"/>
                  </a:cubicBezTo>
                  <a:cubicBezTo>
                    <a:pt x="0" y="292"/>
                    <a:pt x="84" y="377"/>
                    <a:pt x="188" y="377"/>
                  </a:cubicBezTo>
                  <a:cubicBezTo>
                    <a:pt x="292" y="377"/>
                    <a:pt x="376" y="292"/>
                    <a:pt x="376" y="189"/>
                  </a:cubicBezTo>
                  <a:cubicBezTo>
                    <a:pt x="376" y="85"/>
                    <a:pt x="292" y="0"/>
                    <a:pt x="188" y="0"/>
                  </a:cubicBezTo>
                  <a:close/>
                  <a:moveTo>
                    <a:pt x="188" y="329"/>
                  </a:moveTo>
                  <a:cubicBezTo>
                    <a:pt x="111" y="329"/>
                    <a:pt x="48" y="266"/>
                    <a:pt x="48" y="189"/>
                  </a:cubicBezTo>
                  <a:cubicBezTo>
                    <a:pt x="48" y="111"/>
                    <a:pt x="111" y="48"/>
                    <a:pt x="188" y="48"/>
                  </a:cubicBezTo>
                  <a:cubicBezTo>
                    <a:pt x="265" y="48"/>
                    <a:pt x="328" y="111"/>
                    <a:pt x="328" y="189"/>
                  </a:cubicBezTo>
                  <a:cubicBezTo>
                    <a:pt x="328" y="266"/>
                    <a:pt x="265" y="329"/>
                    <a:pt x="188" y="3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2"/>
            <p:cNvSpPr/>
            <p:nvPr/>
          </p:nvSpPr>
          <p:spPr bwMode="auto">
            <a:xfrm>
              <a:off x="3933826" y="1538288"/>
              <a:ext cx="111125" cy="115888"/>
            </a:xfrm>
            <a:custGeom>
              <a:avLst/>
              <a:gdLst>
                <a:gd name="T0" fmla="*/ 34 w 38"/>
                <a:gd name="T1" fmla="*/ 4 h 40"/>
                <a:gd name="T2" fmla="*/ 34 w 38"/>
                <a:gd name="T3" fmla="*/ 19 h 40"/>
                <a:gd name="T4" fmla="*/ 19 w 38"/>
                <a:gd name="T5" fmla="*/ 35 h 40"/>
                <a:gd name="T6" fmla="*/ 4 w 38"/>
                <a:gd name="T7" fmla="*/ 36 h 40"/>
                <a:gd name="T8" fmla="*/ 4 w 38"/>
                <a:gd name="T9" fmla="*/ 36 h 40"/>
                <a:gd name="T10" fmla="*/ 5 w 38"/>
                <a:gd name="T11" fmla="*/ 21 h 40"/>
                <a:gd name="T12" fmla="*/ 19 w 38"/>
                <a:gd name="T13" fmla="*/ 6 h 40"/>
                <a:gd name="T14" fmla="*/ 34 w 38"/>
                <a:gd name="T15" fmla="*/ 4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0">
                  <a:moveTo>
                    <a:pt x="34" y="4"/>
                  </a:moveTo>
                  <a:cubicBezTo>
                    <a:pt x="38" y="8"/>
                    <a:pt x="38" y="15"/>
                    <a:pt x="34" y="19"/>
                  </a:cubicBezTo>
                  <a:cubicBezTo>
                    <a:pt x="19" y="35"/>
                    <a:pt x="19" y="35"/>
                    <a:pt x="19" y="35"/>
                  </a:cubicBezTo>
                  <a:cubicBezTo>
                    <a:pt x="15" y="39"/>
                    <a:pt x="8" y="40"/>
                    <a:pt x="4" y="36"/>
                  </a:cubicBezTo>
                  <a:cubicBezTo>
                    <a:pt x="4" y="36"/>
                    <a:pt x="4" y="36"/>
                    <a:pt x="4" y="36"/>
                  </a:cubicBezTo>
                  <a:cubicBezTo>
                    <a:pt x="0" y="32"/>
                    <a:pt x="1" y="26"/>
                    <a:pt x="5" y="21"/>
                  </a:cubicBezTo>
                  <a:cubicBezTo>
                    <a:pt x="19" y="6"/>
                    <a:pt x="19" y="6"/>
                    <a:pt x="19" y="6"/>
                  </a:cubicBezTo>
                  <a:cubicBezTo>
                    <a:pt x="24" y="1"/>
                    <a:pt x="30" y="0"/>
                    <a:pt x="3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3"/>
            <p:cNvSpPr/>
            <p:nvPr/>
          </p:nvSpPr>
          <p:spPr bwMode="auto">
            <a:xfrm>
              <a:off x="3971926" y="1573213"/>
              <a:ext cx="493713" cy="479425"/>
            </a:xfrm>
            <a:custGeom>
              <a:avLst/>
              <a:gdLst>
                <a:gd name="T0" fmla="*/ 163 w 169"/>
                <a:gd name="T1" fmla="*/ 104 h 164"/>
                <a:gd name="T2" fmla="*/ 162 w 169"/>
                <a:gd name="T3" fmla="*/ 129 h 164"/>
                <a:gd name="T4" fmla="*/ 137 w 169"/>
                <a:gd name="T5" fmla="*/ 155 h 164"/>
                <a:gd name="T6" fmla="*/ 112 w 169"/>
                <a:gd name="T7" fmla="*/ 158 h 164"/>
                <a:gd name="T8" fmla="*/ 112 w 169"/>
                <a:gd name="T9" fmla="*/ 158 h 164"/>
                <a:gd name="T10" fmla="*/ 7 w 169"/>
                <a:gd name="T11" fmla="*/ 33 h 164"/>
                <a:gd name="T12" fmla="*/ 32 w 169"/>
                <a:gd name="T13" fmla="*/ 7 h 164"/>
                <a:gd name="T14" fmla="*/ 163 w 169"/>
                <a:gd name="T15" fmla="*/ 10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64">
                  <a:moveTo>
                    <a:pt x="163" y="104"/>
                  </a:moveTo>
                  <a:cubicBezTo>
                    <a:pt x="169" y="110"/>
                    <a:pt x="169" y="121"/>
                    <a:pt x="162" y="129"/>
                  </a:cubicBezTo>
                  <a:cubicBezTo>
                    <a:pt x="137" y="155"/>
                    <a:pt x="137" y="155"/>
                    <a:pt x="137" y="155"/>
                  </a:cubicBezTo>
                  <a:cubicBezTo>
                    <a:pt x="130" y="163"/>
                    <a:pt x="119" y="164"/>
                    <a:pt x="112" y="158"/>
                  </a:cubicBezTo>
                  <a:cubicBezTo>
                    <a:pt x="112" y="158"/>
                    <a:pt x="112" y="158"/>
                    <a:pt x="112" y="158"/>
                  </a:cubicBezTo>
                  <a:cubicBezTo>
                    <a:pt x="105" y="151"/>
                    <a:pt x="0" y="41"/>
                    <a:pt x="7" y="33"/>
                  </a:cubicBezTo>
                  <a:cubicBezTo>
                    <a:pt x="32" y="7"/>
                    <a:pt x="32" y="7"/>
                    <a:pt x="32" y="7"/>
                  </a:cubicBezTo>
                  <a:cubicBezTo>
                    <a:pt x="39" y="0"/>
                    <a:pt x="156" y="97"/>
                    <a:pt x="163"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4"/>
            <p:cNvSpPr/>
            <p:nvPr/>
          </p:nvSpPr>
          <p:spPr bwMode="auto">
            <a:xfrm>
              <a:off x="4000501" y="771525"/>
              <a:ext cx="271463" cy="58738"/>
            </a:xfrm>
            <a:custGeom>
              <a:avLst/>
              <a:gdLst>
                <a:gd name="T0" fmla="*/ 93 w 93"/>
                <a:gd name="T1" fmla="*/ 10 h 20"/>
                <a:gd name="T2" fmla="*/ 83 w 93"/>
                <a:gd name="T3" fmla="*/ 20 h 20"/>
                <a:gd name="T4" fmla="*/ 9 w 93"/>
                <a:gd name="T5" fmla="*/ 20 h 20"/>
                <a:gd name="T6" fmla="*/ 0 w 93"/>
                <a:gd name="T7" fmla="*/ 10 h 20"/>
                <a:gd name="T8" fmla="*/ 0 w 93"/>
                <a:gd name="T9" fmla="*/ 10 h 20"/>
                <a:gd name="T10" fmla="*/ 9 w 93"/>
                <a:gd name="T11" fmla="*/ 0 h 20"/>
                <a:gd name="T12" fmla="*/ 83 w 93"/>
                <a:gd name="T13" fmla="*/ 0 h 20"/>
                <a:gd name="T14" fmla="*/ 93 w 93"/>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20">
                  <a:moveTo>
                    <a:pt x="93" y="10"/>
                  </a:moveTo>
                  <a:cubicBezTo>
                    <a:pt x="93" y="15"/>
                    <a:pt x="89" y="20"/>
                    <a:pt x="83" y="20"/>
                  </a:cubicBezTo>
                  <a:cubicBezTo>
                    <a:pt x="9" y="20"/>
                    <a:pt x="9" y="20"/>
                    <a:pt x="9" y="20"/>
                  </a:cubicBezTo>
                  <a:cubicBezTo>
                    <a:pt x="4" y="20"/>
                    <a:pt x="0" y="15"/>
                    <a:pt x="0" y="10"/>
                  </a:cubicBezTo>
                  <a:cubicBezTo>
                    <a:pt x="0" y="10"/>
                    <a:pt x="0" y="10"/>
                    <a:pt x="0" y="10"/>
                  </a:cubicBezTo>
                  <a:cubicBezTo>
                    <a:pt x="0" y="4"/>
                    <a:pt x="4" y="0"/>
                    <a:pt x="9" y="0"/>
                  </a:cubicBezTo>
                  <a:cubicBezTo>
                    <a:pt x="83" y="0"/>
                    <a:pt x="83" y="0"/>
                    <a:pt x="83" y="0"/>
                  </a:cubicBezTo>
                  <a:cubicBezTo>
                    <a:pt x="89" y="0"/>
                    <a:pt x="93" y="4"/>
                    <a:pt x="9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5"/>
            <p:cNvSpPr/>
            <p:nvPr/>
          </p:nvSpPr>
          <p:spPr bwMode="auto">
            <a:xfrm>
              <a:off x="4108451" y="663575"/>
              <a:ext cx="55563" cy="271463"/>
            </a:xfrm>
            <a:custGeom>
              <a:avLst/>
              <a:gdLst>
                <a:gd name="T0" fmla="*/ 9 w 19"/>
                <a:gd name="T1" fmla="*/ 0 h 93"/>
                <a:gd name="T2" fmla="*/ 19 w 19"/>
                <a:gd name="T3" fmla="*/ 10 h 93"/>
                <a:gd name="T4" fmla="*/ 19 w 19"/>
                <a:gd name="T5" fmla="*/ 84 h 93"/>
                <a:gd name="T6" fmla="*/ 9 w 19"/>
                <a:gd name="T7" fmla="*/ 93 h 93"/>
                <a:gd name="T8" fmla="*/ 9 w 19"/>
                <a:gd name="T9" fmla="*/ 93 h 93"/>
                <a:gd name="T10" fmla="*/ 0 w 19"/>
                <a:gd name="T11" fmla="*/ 84 h 93"/>
                <a:gd name="T12" fmla="*/ 0 w 19"/>
                <a:gd name="T13" fmla="*/ 10 h 93"/>
                <a:gd name="T14" fmla="*/ 9 w 19"/>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93">
                  <a:moveTo>
                    <a:pt x="9" y="0"/>
                  </a:moveTo>
                  <a:cubicBezTo>
                    <a:pt x="15" y="0"/>
                    <a:pt x="19" y="4"/>
                    <a:pt x="19" y="10"/>
                  </a:cubicBezTo>
                  <a:cubicBezTo>
                    <a:pt x="19" y="84"/>
                    <a:pt x="19" y="84"/>
                    <a:pt x="19" y="84"/>
                  </a:cubicBezTo>
                  <a:cubicBezTo>
                    <a:pt x="19" y="89"/>
                    <a:pt x="15" y="93"/>
                    <a:pt x="9" y="93"/>
                  </a:cubicBezTo>
                  <a:cubicBezTo>
                    <a:pt x="9" y="93"/>
                    <a:pt x="9" y="93"/>
                    <a:pt x="9" y="93"/>
                  </a:cubicBezTo>
                  <a:cubicBezTo>
                    <a:pt x="4" y="93"/>
                    <a:pt x="0" y="89"/>
                    <a:pt x="0" y="84"/>
                  </a:cubicBezTo>
                  <a:cubicBezTo>
                    <a:pt x="0" y="10"/>
                    <a:pt x="0" y="10"/>
                    <a:pt x="0" y="10"/>
                  </a:cubicBezTo>
                  <a:cubicBezTo>
                    <a:pt x="0" y="4"/>
                    <a:pt x="4"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6"/>
            <p:cNvSpPr/>
            <p:nvPr/>
          </p:nvSpPr>
          <p:spPr bwMode="auto">
            <a:xfrm>
              <a:off x="3590926" y="844550"/>
              <a:ext cx="354013" cy="287338"/>
            </a:xfrm>
            <a:custGeom>
              <a:avLst/>
              <a:gdLst>
                <a:gd name="T0" fmla="*/ 105 w 121"/>
                <a:gd name="T1" fmla="*/ 93 h 98"/>
                <a:gd name="T2" fmla="*/ 7 w 121"/>
                <a:gd name="T3" fmla="*/ 15 h 98"/>
                <a:gd name="T4" fmla="*/ 7 w 121"/>
                <a:gd name="T5" fmla="*/ 15 h 98"/>
                <a:gd name="T6" fmla="*/ 1 w 121"/>
                <a:gd name="T7" fmla="*/ 7 h 98"/>
                <a:gd name="T8" fmla="*/ 1 w 121"/>
                <a:gd name="T9" fmla="*/ 7 h 98"/>
                <a:gd name="T10" fmla="*/ 9 w 121"/>
                <a:gd name="T11" fmla="*/ 0 h 98"/>
                <a:gd name="T12" fmla="*/ 9 w 121"/>
                <a:gd name="T13" fmla="*/ 0 h 98"/>
                <a:gd name="T14" fmla="*/ 119 w 121"/>
                <a:gd name="T15" fmla="*/ 88 h 98"/>
                <a:gd name="T16" fmla="*/ 119 w 121"/>
                <a:gd name="T17" fmla="*/ 88 h 98"/>
                <a:gd name="T18" fmla="*/ 115 w 121"/>
                <a:gd name="T19" fmla="*/ 98 h 98"/>
                <a:gd name="T20" fmla="*/ 115 w 121"/>
                <a:gd name="T21" fmla="*/ 98 h 98"/>
                <a:gd name="T22" fmla="*/ 112 w 121"/>
                <a:gd name="T23" fmla="*/ 98 h 98"/>
                <a:gd name="T24" fmla="*/ 112 w 121"/>
                <a:gd name="T25" fmla="*/ 98 h 98"/>
                <a:gd name="T26" fmla="*/ 105 w 121"/>
                <a:gd name="T27"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 h="98">
                  <a:moveTo>
                    <a:pt x="105" y="93"/>
                  </a:moveTo>
                  <a:cubicBezTo>
                    <a:pt x="91" y="51"/>
                    <a:pt x="53" y="19"/>
                    <a:pt x="7" y="15"/>
                  </a:cubicBezTo>
                  <a:cubicBezTo>
                    <a:pt x="7" y="15"/>
                    <a:pt x="7" y="15"/>
                    <a:pt x="7" y="15"/>
                  </a:cubicBezTo>
                  <a:cubicBezTo>
                    <a:pt x="3" y="14"/>
                    <a:pt x="0" y="11"/>
                    <a:pt x="1" y="7"/>
                  </a:cubicBezTo>
                  <a:cubicBezTo>
                    <a:pt x="1" y="7"/>
                    <a:pt x="1" y="7"/>
                    <a:pt x="1" y="7"/>
                  </a:cubicBezTo>
                  <a:cubicBezTo>
                    <a:pt x="1" y="3"/>
                    <a:pt x="5" y="0"/>
                    <a:pt x="9" y="0"/>
                  </a:cubicBezTo>
                  <a:cubicBezTo>
                    <a:pt x="9" y="0"/>
                    <a:pt x="9" y="0"/>
                    <a:pt x="9" y="0"/>
                  </a:cubicBezTo>
                  <a:cubicBezTo>
                    <a:pt x="61" y="5"/>
                    <a:pt x="103" y="41"/>
                    <a:pt x="119" y="88"/>
                  </a:cubicBezTo>
                  <a:cubicBezTo>
                    <a:pt x="119" y="88"/>
                    <a:pt x="119" y="88"/>
                    <a:pt x="119" y="88"/>
                  </a:cubicBezTo>
                  <a:cubicBezTo>
                    <a:pt x="121" y="92"/>
                    <a:pt x="118" y="96"/>
                    <a:pt x="115" y="98"/>
                  </a:cubicBezTo>
                  <a:cubicBezTo>
                    <a:pt x="115" y="98"/>
                    <a:pt x="115" y="98"/>
                    <a:pt x="115" y="98"/>
                  </a:cubicBezTo>
                  <a:cubicBezTo>
                    <a:pt x="114" y="98"/>
                    <a:pt x="113" y="98"/>
                    <a:pt x="112" y="98"/>
                  </a:cubicBezTo>
                  <a:cubicBezTo>
                    <a:pt x="112" y="98"/>
                    <a:pt x="112" y="98"/>
                    <a:pt x="112" y="98"/>
                  </a:cubicBezTo>
                  <a:cubicBezTo>
                    <a:pt x="109" y="98"/>
                    <a:pt x="106" y="96"/>
                    <a:pt x="105"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Oval 17"/>
            <p:cNvSpPr>
              <a:spLocks noChangeArrowheads="1"/>
            </p:cNvSpPr>
            <p:nvPr/>
          </p:nvSpPr>
          <p:spPr bwMode="auto">
            <a:xfrm>
              <a:off x="3906838" y="1149350"/>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 name="矩形 3"/>
          <p:cNvSpPr/>
          <p:nvPr/>
        </p:nvSpPr>
        <p:spPr>
          <a:xfrm>
            <a:off x="4597271" y="3613666"/>
            <a:ext cx="3023585" cy="461665"/>
          </a:xfrm>
          <a:prstGeom prst="rect">
            <a:avLst/>
          </a:prstGeom>
        </p:spPr>
        <p:txBody>
          <a:bodyPr wrap="none">
            <a:spAutoFit/>
          </a:bodyPr>
          <a:lstStyle/>
          <a:p>
            <a:r>
              <a:rPr lang="zh-CN" altLang="en-US" sz="2400" b="1" dirty="0">
                <a:solidFill>
                  <a:schemeClr val="bg1"/>
                </a:solidFill>
              </a:rPr>
              <a:t>第三篇  法律法规篇</a:t>
            </a:r>
            <a:endParaRPr lang="zh-CN" altLang="en-US" sz="2400" b="1" dirty="0">
              <a:solidFill>
                <a:schemeClr val="bg1"/>
              </a:solidFill>
            </a:endParaRPr>
          </a:p>
        </p:txBody>
      </p:sp>
      <p:sp>
        <p:nvSpPr>
          <p:cNvPr id="25" name="Freeform 5"/>
          <p:cNvSpPr/>
          <p:nvPr/>
        </p:nvSpPr>
        <p:spPr bwMode="auto">
          <a:xfrm>
            <a:off x="6095468" y="1705040"/>
            <a:ext cx="861448" cy="1723960"/>
          </a:xfrm>
          <a:custGeom>
            <a:avLst/>
            <a:gdLst>
              <a:gd name="T0" fmla="*/ 0 w 6745"/>
              <a:gd name="T1" fmla="*/ 13488 h 13488"/>
              <a:gd name="T2" fmla="*/ 6745 w 6745"/>
              <a:gd name="T3" fmla="*/ 1807 h 13488"/>
              <a:gd name="T4" fmla="*/ 0 w 6745"/>
              <a:gd name="T5" fmla="*/ 0 h 13488"/>
              <a:gd name="T6" fmla="*/ 0 w 6745"/>
              <a:gd name="T7" fmla="*/ 13488 h 13488"/>
            </a:gdLst>
            <a:ahLst/>
            <a:cxnLst>
              <a:cxn ang="0">
                <a:pos x="T0" y="T1"/>
              </a:cxn>
              <a:cxn ang="0">
                <a:pos x="T2" y="T3"/>
              </a:cxn>
              <a:cxn ang="0">
                <a:pos x="T4" y="T5"/>
              </a:cxn>
              <a:cxn ang="0">
                <a:pos x="T6" y="T7"/>
              </a:cxn>
            </a:cxnLst>
            <a:rect l="0" t="0" r="r" b="b"/>
            <a:pathLst>
              <a:path w="6745" h="13488">
                <a:moveTo>
                  <a:pt x="0" y="13488"/>
                </a:moveTo>
                <a:lnTo>
                  <a:pt x="6745" y="1807"/>
                </a:lnTo>
                <a:cubicBezTo>
                  <a:pt x="4694" y="623"/>
                  <a:pt x="2368" y="0"/>
                  <a:pt x="0" y="0"/>
                </a:cubicBezTo>
                <a:lnTo>
                  <a:pt x="0" y="13488"/>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26" name="Freeform 6"/>
          <p:cNvSpPr>
            <a:spLocks noEditPoints="1"/>
          </p:cNvSpPr>
          <p:nvPr/>
        </p:nvSpPr>
        <p:spPr bwMode="auto">
          <a:xfrm>
            <a:off x="6089079" y="1698651"/>
            <a:ext cx="874226" cy="1736738"/>
          </a:xfrm>
          <a:custGeom>
            <a:avLst/>
            <a:gdLst>
              <a:gd name="T0" fmla="*/ 7 w 6843"/>
              <a:gd name="T1" fmla="*/ 13512 h 13588"/>
              <a:gd name="T2" fmla="*/ 6769 w 6843"/>
              <a:gd name="T3" fmla="*/ 1897 h 13588"/>
              <a:gd name="T4" fmla="*/ 6382 w 6843"/>
              <a:gd name="T5" fmla="*/ 1682 h 13588"/>
              <a:gd name="T6" fmla="*/ 5990 w 6843"/>
              <a:gd name="T7" fmla="*/ 1480 h 13588"/>
              <a:gd name="T8" fmla="*/ 5592 w 6843"/>
              <a:gd name="T9" fmla="*/ 1292 h 13588"/>
              <a:gd name="T10" fmla="*/ 5188 w 6843"/>
              <a:gd name="T11" fmla="*/ 1117 h 13588"/>
              <a:gd name="T12" fmla="*/ 4780 w 6843"/>
              <a:gd name="T13" fmla="*/ 956 h 13588"/>
              <a:gd name="T14" fmla="*/ 4367 w 6843"/>
              <a:gd name="T15" fmla="*/ 808 h 13588"/>
              <a:gd name="T16" fmla="*/ 3949 w 6843"/>
              <a:gd name="T17" fmla="*/ 674 h 13588"/>
              <a:gd name="T18" fmla="*/ 3527 w 6843"/>
              <a:gd name="T19" fmla="*/ 554 h 13588"/>
              <a:gd name="T20" fmla="*/ 3102 w 6843"/>
              <a:gd name="T21" fmla="*/ 447 h 13588"/>
              <a:gd name="T22" fmla="*/ 2673 w 6843"/>
              <a:gd name="T23" fmla="*/ 354 h 13588"/>
              <a:gd name="T24" fmla="*/ 2241 w 6843"/>
              <a:gd name="T25" fmla="*/ 276 h 13588"/>
              <a:gd name="T26" fmla="*/ 1806 w 6843"/>
              <a:gd name="T27" fmla="*/ 212 h 13588"/>
              <a:gd name="T28" fmla="*/ 1369 w 6843"/>
              <a:gd name="T29" fmla="*/ 161 h 13588"/>
              <a:gd name="T30" fmla="*/ 930 w 6843"/>
              <a:gd name="T31" fmla="*/ 125 h 13588"/>
              <a:gd name="T32" fmla="*/ 490 w 6843"/>
              <a:gd name="T33" fmla="*/ 103 h 13588"/>
              <a:gd name="T34" fmla="*/ 48 w 6843"/>
              <a:gd name="T35" fmla="*/ 96 h 13588"/>
              <a:gd name="T36" fmla="*/ 96 w 6843"/>
              <a:gd name="T37" fmla="*/ 13536 h 13588"/>
              <a:gd name="T38" fmla="*/ 15 w 6843"/>
              <a:gd name="T39" fmla="*/ 14 h 13588"/>
              <a:gd name="T40" fmla="*/ 271 w 6843"/>
              <a:gd name="T41" fmla="*/ 2 h 13588"/>
              <a:gd name="T42" fmla="*/ 716 w 6843"/>
              <a:gd name="T43" fmla="*/ 17 h 13588"/>
              <a:gd name="T44" fmla="*/ 1159 w 6843"/>
              <a:gd name="T45" fmla="*/ 46 h 13588"/>
              <a:gd name="T46" fmla="*/ 1600 w 6843"/>
              <a:gd name="T47" fmla="*/ 89 h 13588"/>
              <a:gd name="T48" fmla="*/ 2039 w 6843"/>
              <a:gd name="T49" fmla="*/ 147 h 13588"/>
              <a:gd name="T50" fmla="*/ 2475 w 6843"/>
              <a:gd name="T51" fmla="*/ 219 h 13588"/>
              <a:gd name="T52" fmla="*/ 2908 w 6843"/>
              <a:gd name="T53" fmla="*/ 306 h 13588"/>
              <a:gd name="T54" fmla="*/ 3338 w 6843"/>
              <a:gd name="T55" fmla="*/ 406 h 13588"/>
              <a:gd name="T56" fmla="*/ 3766 w 6843"/>
              <a:gd name="T57" fmla="*/ 520 h 13588"/>
              <a:gd name="T58" fmla="*/ 4188 w 6843"/>
              <a:gd name="T59" fmla="*/ 648 h 13588"/>
              <a:gd name="T60" fmla="*/ 4606 w 6843"/>
              <a:gd name="T61" fmla="*/ 790 h 13588"/>
              <a:gd name="T62" fmla="*/ 5020 w 6843"/>
              <a:gd name="T63" fmla="*/ 946 h 13588"/>
              <a:gd name="T64" fmla="*/ 5430 w 6843"/>
              <a:gd name="T65" fmla="*/ 1115 h 13588"/>
              <a:gd name="T66" fmla="*/ 5833 w 6843"/>
              <a:gd name="T67" fmla="*/ 1298 h 13588"/>
              <a:gd name="T68" fmla="*/ 6231 w 6843"/>
              <a:gd name="T69" fmla="*/ 1494 h 13588"/>
              <a:gd name="T70" fmla="*/ 6624 w 6843"/>
              <a:gd name="T71" fmla="*/ 1704 h 13588"/>
              <a:gd name="T72" fmla="*/ 6839 w 6843"/>
              <a:gd name="T73" fmla="*/ 1842 h 13588"/>
              <a:gd name="T74" fmla="*/ 90 w 6843"/>
              <a:gd name="T75" fmla="*/ 13560 h 13588"/>
              <a:gd name="T76" fmla="*/ 0 w 6843"/>
              <a:gd name="T77" fmla="*/ 13536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3" h="13588">
                <a:moveTo>
                  <a:pt x="96" y="13536"/>
                </a:moveTo>
                <a:lnTo>
                  <a:pt x="7" y="13512"/>
                </a:lnTo>
                <a:lnTo>
                  <a:pt x="6751" y="1831"/>
                </a:lnTo>
                <a:lnTo>
                  <a:pt x="6769" y="1897"/>
                </a:lnTo>
                <a:lnTo>
                  <a:pt x="6576" y="1787"/>
                </a:lnTo>
                <a:lnTo>
                  <a:pt x="6382" y="1682"/>
                </a:lnTo>
                <a:lnTo>
                  <a:pt x="6187" y="1580"/>
                </a:lnTo>
                <a:lnTo>
                  <a:pt x="5990" y="1480"/>
                </a:lnTo>
                <a:lnTo>
                  <a:pt x="5792" y="1385"/>
                </a:lnTo>
                <a:lnTo>
                  <a:pt x="5592" y="1292"/>
                </a:lnTo>
                <a:lnTo>
                  <a:pt x="5391" y="1203"/>
                </a:lnTo>
                <a:lnTo>
                  <a:pt x="5188" y="1117"/>
                </a:lnTo>
                <a:lnTo>
                  <a:pt x="4985" y="1035"/>
                </a:lnTo>
                <a:lnTo>
                  <a:pt x="4780" y="956"/>
                </a:lnTo>
                <a:lnTo>
                  <a:pt x="4574" y="881"/>
                </a:lnTo>
                <a:lnTo>
                  <a:pt x="4367" y="808"/>
                </a:lnTo>
                <a:lnTo>
                  <a:pt x="4158" y="740"/>
                </a:lnTo>
                <a:lnTo>
                  <a:pt x="3949" y="674"/>
                </a:lnTo>
                <a:lnTo>
                  <a:pt x="3738" y="612"/>
                </a:lnTo>
                <a:lnTo>
                  <a:pt x="3527" y="554"/>
                </a:lnTo>
                <a:lnTo>
                  <a:pt x="3314" y="499"/>
                </a:lnTo>
                <a:lnTo>
                  <a:pt x="3102" y="447"/>
                </a:lnTo>
                <a:lnTo>
                  <a:pt x="2888" y="399"/>
                </a:lnTo>
                <a:lnTo>
                  <a:pt x="2673" y="354"/>
                </a:lnTo>
                <a:lnTo>
                  <a:pt x="2457" y="314"/>
                </a:lnTo>
                <a:lnTo>
                  <a:pt x="2241" y="276"/>
                </a:lnTo>
                <a:lnTo>
                  <a:pt x="2024" y="242"/>
                </a:lnTo>
                <a:lnTo>
                  <a:pt x="1806" y="212"/>
                </a:lnTo>
                <a:lnTo>
                  <a:pt x="1588" y="185"/>
                </a:lnTo>
                <a:lnTo>
                  <a:pt x="1369" y="161"/>
                </a:lnTo>
                <a:lnTo>
                  <a:pt x="1150" y="141"/>
                </a:lnTo>
                <a:lnTo>
                  <a:pt x="930" y="125"/>
                </a:lnTo>
                <a:lnTo>
                  <a:pt x="710" y="112"/>
                </a:lnTo>
                <a:lnTo>
                  <a:pt x="490" y="103"/>
                </a:lnTo>
                <a:lnTo>
                  <a:pt x="269" y="98"/>
                </a:lnTo>
                <a:lnTo>
                  <a:pt x="48" y="96"/>
                </a:lnTo>
                <a:lnTo>
                  <a:pt x="96" y="48"/>
                </a:lnTo>
                <a:lnTo>
                  <a:pt x="96" y="13536"/>
                </a:lnTo>
                <a:close/>
                <a:moveTo>
                  <a:pt x="0" y="48"/>
                </a:moveTo>
                <a:cubicBezTo>
                  <a:pt x="0" y="35"/>
                  <a:pt x="6" y="23"/>
                  <a:pt x="15" y="14"/>
                </a:cubicBezTo>
                <a:cubicBezTo>
                  <a:pt x="24" y="5"/>
                  <a:pt x="36" y="0"/>
                  <a:pt x="49" y="0"/>
                </a:cubicBezTo>
                <a:lnTo>
                  <a:pt x="271" y="2"/>
                </a:lnTo>
                <a:lnTo>
                  <a:pt x="494" y="8"/>
                </a:lnTo>
                <a:lnTo>
                  <a:pt x="716" y="17"/>
                </a:lnTo>
                <a:lnTo>
                  <a:pt x="938" y="29"/>
                </a:lnTo>
                <a:lnTo>
                  <a:pt x="1159" y="46"/>
                </a:lnTo>
                <a:lnTo>
                  <a:pt x="1380" y="66"/>
                </a:lnTo>
                <a:lnTo>
                  <a:pt x="1600" y="89"/>
                </a:lnTo>
                <a:lnTo>
                  <a:pt x="1820" y="116"/>
                </a:lnTo>
                <a:lnTo>
                  <a:pt x="2039" y="147"/>
                </a:lnTo>
                <a:lnTo>
                  <a:pt x="2257" y="181"/>
                </a:lnTo>
                <a:lnTo>
                  <a:pt x="2475" y="219"/>
                </a:lnTo>
                <a:lnTo>
                  <a:pt x="2692" y="260"/>
                </a:lnTo>
                <a:lnTo>
                  <a:pt x="2908" y="306"/>
                </a:lnTo>
                <a:lnTo>
                  <a:pt x="3124" y="354"/>
                </a:lnTo>
                <a:lnTo>
                  <a:pt x="3338" y="406"/>
                </a:lnTo>
                <a:lnTo>
                  <a:pt x="3553" y="461"/>
                </a:lnTo>
                <a:lnTo>
                  <a:pt x="3766" y="520"/>
                </a:lnTo>
                <a:lnTo>
                  <a:pt x="3977" y="583"/>
                </a:lnTo>
                <a:lnTo>
                  <a:pt x="4188" y="648"/>
                </a:lnTo>
                <a:lnTo>
                  <a:pt x="4398" y="718"/>
                </a:lnTo>
                <a:lnTo>
                  <a:pt x="4606" y="790"/>
                </a:lnTo>
                <a:lnTo>
                  <a:pt x="4814" y="866"/>
                </a:lnTo>
                <a:lnTo>
                  <a:pt x="5020" y="946"/>
                </a:lnTo>
                <a:lnTo>
                  <a:pt x="5226" y="1029"/>
                </a:lnTo>
                <a:lnTo>
                  <a:pt x="5430" y="1115"/>
                </a:lnTo>
                <a:lnTo>
                  <a:pt x="5632" y="1205"/>
                </a:lnTo>
                <a:lnTo>
                  <a:pt x="5833" y="1298"/>
                </a:lnTo>
                <a:lnTo>
                  <a:pt x="6033" y="1395"/>
                </a:lnTo>
                <a:lnTo>
                  <a:pt x="6231" y="1494"/>
                </a:lnTo>
                <a:lnTo>
                  <a:pt x="6428" y="1597"/>
                </a:lnTo>
                <a:lnTo>
                  <a:pt x="6624" y="1704"/>
                </a:lnTo>
                <a:lnTo>
                  <a:pt x="6817" y="1813"/>
                </a:lnTo>
                <a:cubicBezTo>
                  <a:pt x="6828" y="1820"/>
                  <a:pt x="6836" y="1830"/>
                  <a:pt x="6839" y="1842"/>
                </a:cubicBezTo>
                <a:cubicBezTo>
                  <a:pt x="6843" y="1855"/>
                  <a:pt x="6841" y="1868"/>
                  <a:pt x="6835" y="1879"/>
                </a:cubicBezTo>
                <a:lnTo>
                  <a:pt x="90" y="13560"/>
                </a:lnTo>
                <a:cubicBezTo>
                  <a:pt x="79" y="13579"/>
                  <a:pt x="57" y="13588"/>
                  <a:pt x="36" y="13583"/>
                </a:cubicBezTo>
                <a:cubicBezTo>
                  <a:pt x="15" y="13577"/>
                  <a:pt x="0" y="13558"/>
                  <a:pt x="0" y="13536"/>
                </a:cubicBezTo>
                <a:lnTo>
                  <a:pt x="0" y="48"/>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27" name="Freeform 7"/>
          <p:cNvSpPr/>
          <p:nvPr/>
        </p:nvSpPr>
        <p:spPr bwMode="auto">
          <a:xfrm>
            <a:off x="6095468" y="1936108"/>
            <a:ext cx="1492892" cy="1492892"/>
          </a:xfrm>
          <a:custGeom>
            <a:avLst/>
            <a:gdLst>
              <a:gd name="T0" fmla="*/ 0 w 5841"/>
              <a:gd name="T1" fmla="*/ 5840 h 5840"/>
              <a:gd name="T2" fmla="*/ 5841 w 5841"/>
              <a:gd name="T3" fmla="*/ 2468 h 5840"/>
              <a:gd name="T4" fmla="*/ 3373 w 5841"/>
              <a:gd name="T5" fmla="*/ 0 h 5840"/>
              <a:gd name="T6" fmla="*/ 0 w 5841"/>
              <a:gd name="T7" fmla="*/ 5840 h 5840"/>
            </a:gdLst>
            <a:ahLst/>
            <a:cxnLst>
              <a:cxn ang="0">
                <a:pos x="T0" y="T1"/>
              </a:cxn>
              <a:cxn ang="0">
                <a:pos x="T2" y="T3"/>
              </a:cxn>
              <a:cxn ang="0">
                <a:pos x="T4" y="T5"/>
              </a:cxn>
              <a:cxn ang="0">
                <a:pos x="T6" y="T7"/>
              </a:cxn>
            </a:cxnLst>
            <a:rect l="0" t="0" r="r" b="b"/>
            <a:pathLst>
              <a:path w="5841" h="5840">
                <a:moveTo>
                  <a:pt x="0" y="5840"/>
                </a:moveTo>
                <a:lnTo>
                  <a:pt x="5841" y="2468"/>
                </a:lnTo>
                <a:cubicBezTo>
                  <a:pt x="5249" y="1443"/>
                  <a:pt x="4398" y="592"/>
                  <a:pt x="3373" y="0"/>
                </a:cubicBezTo>
                <a:lnTo>
                  <a:pt x="0" y="5840"/>
                </a:lnTo>
                <a:close/>
              </a:path>
            </a:pathLst>
          </a:custGeom>
          <a:solidFill>
            <a:srgbClr val="2EA7E0"/>
          </a:solidFill>
          <a:ln w="0">
            <a:noFill/>
            <a:prstDash val="solid"/>
            <a:round/>
          </a:ln>
        </p:spPr>
        <p:txBody>
          <a:bodyPr vert="horz" wrap="square" lIns="91440" tIns="45720" rIns="91440" bIns="45720" numCol="1" anchor="t" anchorCtr="0" compatLnSpc="1"/>
          <a:lstStyle/>
          <a:p>
            <a:endParaRPr lang="zh-CN" altLang="en-US"/>
          </a:p>
        </p:txBody>
      </p:sp>
      <p:sp>
        <p:nvSpPr>
          <p:cNvPr id="28" name="Freeform 8"/>
          <p:cNvSpPr>
            <a:spLocks noEditPoints="1"/>
          </p:cNvSpPr>
          <p:nvPr/>
        </p:nvSpPr>
        <p:spPr bwMode="auto">
          <a:xfrm>
            <a:off x="6089079" y="1929719"/>
            <a:ext cx="1505670" cy="1505670"/>
          </a:xfrm>
          <a:custGeom>
            <a:avLst/>
            <a:gdLst>
              <a:gd name="T0" fmla="*/ 47 w 5892"/>
              <a:gd name="T1" fmla="*/ 5877 h 5892"/>
              <a:gd name="T2" fmla="*/ 14 w 5892"/>
              <a:gd name="T3" fmla="*/ 5845 h 5892"/>
              <a:gd name="T4" fmla="*/ 5855 w 5892"/>
              <a:gd name="T5" fmla="*/ 2473 h 5892"/>
              <a:gd name="T6" fmla="*/ 5847 w 5892"/>
              <a:gd name="T7" fmla="*/ 2506 h 5892"/>
              <a:gd name="T8" fmla="*/ 5791 w 5892"/>
              <a:gd name="T9" fmla="*/ 2410 h 5892"/>
              <a:gd name="T10" fmla="*/ 5733 w 5892"/>
              <a:gd name="T11" fmla="*/ 2316 h 5892"/>
              <a:gd name="T12" fmla="*/ 5613 w 5892"/>
              <a:gd name="T13" fmla="*/ 2130 h 5892"/>
              <a:gd name="T14" fmla="*/ 5488 w 5892"/>
              <a:gd name="T15" fmla="*/ 1949 h 5892"/>
              <a:gd name="T16" fmla="*/ 5357 w 5892"/>
              <a:gd name="T17" fmla="*/ 1773 h 5892"/>
              <a:gd name="T18" fmla="*/ 5220 w 5892"/>
              <a:gd name="T19" fmla="*/ 1601 h 5892"/>
              <a:gd name="T20" fmla="*/ 5078 w 5892"/>
              <a:gd name="T21" fmla="*/ 1433 h 5892"/>
              <a:gd name="T22" fmla="*/ 4931 w 5892"/>
              <a:gd name="T23" fmla="*/ 1271 h 5892"/>
              <a:gd name="T24" fmla="*/ 4778 w 5892"/>
              <a:gd name="T25" fmla="*/ 1113 h 5892"/>
              <a:gd name="T26" fmla="*/ 4621 w 5892"/>
              <a:gd name="T27" fmla="*/ 961 h 5892"/>
              <a:gd name="T28" fmla="*/ 4458 w 5892"/>
              <a:gd name="T29" fmla="*/ 814 h 5892"/>
              <a:gd name="T30" fmla="*/ 4291 w 5892"/>
              <a:gd name="T31" fmla="*/ 671 h 5892"/>
              <a:gd name="T32" fmla="*/ 4119 w 5892"/>
              <a:gd name="T33" fmla="*/ 535 h 5892"/>
              <a:gd name="T34" fmla="*/ 3942 w 5892"/>
              <a:gd name="T35" fmla="*/ 404 h 5892"/>
              <a:gd name="T36" fmla="*/ 3761 w 5892"/>
              <a:gd name="T37" fmla="*/ 278 h 5892"/>
              <a:gd name="T38" fmla="*/ 3576 w 5892"/>
              <a:gd name="T39" fmla="*/ 159 h 5892"/>
              <a:gd name="T40" fmla="*/ 3482 w 5892"/>
              <a:gd name="T41" fmla="*/ 101 h 5892"/>
              <a:gd name="T42" fmla="*/ 3387 w 5892"/>
              <a:gd name="T43" fmla="*/ 45 h 5892"/>
              <a:gd name="T44" fmla="*/ 3420 w 5892"/>
              <a:gd name="T45" fmla="*/ 37 h 5892"/>
              <a:gd name="T46" fmla="*/ 47 w 5892"/>
              <a:gd name="T47" fmla="*/ 5877 h 5892"/>
              <a:gd name="T48" fmla="*/ 3378 w 5892"/>
              <a:gd name="T49" fmla="*/ 13 h 5892"/>
              <a:gd name="T50" fmla="*/ 3393 w 5892"/>
              <a:gd name="T51" fmla="*/ 2 h 5892"/>
              <a:gd name="T52" fmla="*/ 3411 w 5892"/>
              <a:gd name="T53" fmla="*/ 4 h 5892"/>
              <a:gd name="T54" fmla="*/ 3507 w 5892"/>
              <a:gd name="T55" fmla="*/ 60 h 5892"/>
              <a:gd name="T56" fmla="*/ 3602 w 5892"/>
              <a:gd name="T57" fmla="*/ 119 h 5892"/>
              <a:gd name="T58" fmla="*/ 3788 w 5892"/>
              <a:gd name="T59" fmla="*/ 239 h 5892"/>
              <a:gd name="T60" fmla="*/ 3971 w 5892"/>
              <a:gd name="T61" fmla="*/ 365 h 5892"/>
              <a:gd name="T62" fmla="*/ 4149 w 5892"/>
              <a:gd name="T63" fmla="*/ 497 h 5892"/>
              <a:gd name="T64" fmla="*/ 4322 w 5892"/>
              <a:gd name="T65" fmla="*/ 635 h 5892"/>
              <a:gd name="T66" fmla="*/ 4490 w 5892"/>
              <a:gd name="T67" fmla="*/ 778 h 5892"/>
              <a:gd name="T68" fmla="*/ 4654 w 5892"/>
              <a:gd name="T69" fmla="*/ 926 h 5892"/>
              <a:gd name="T70" fmla="*/ 4813 w 5892"/>
              <a:gd name="T71" fmla="*/ 1080 h 5892"/>
              <a:gd name="T72" fmla="*/ 4967 w 5892"/>
              <a:gd name="T73" fmla="*/ 1239 h 5892"/>
              <a:gd name="T74" fmla="*/ 5115 w 5892"/>
              <a:gd name="T75" fmla="*/ 1402 h 5892"/>
              <a:gd name="T76" fmla="*/ 5258 w 5892"/>
              <a:gd name="T77" fmla="*/ 1571 h 5892"/>
              <a:gd name="T78" fmla="*/ 5395 w 5892"/>
              <a:gd name="T79" fmla="*/ 1744 h 5892"/>
              <a:gd name="T80" fmla="*/ 5527 w 5892"/>
              <a:gd name="T81" fmla="*/ 1922 h 5892"/>
              <a:gd name="T82" fmla="*/ 5654 w 5892"/>
              <a:gd name="T83" fmla="*/ 2104 h 5892"/>
              <a:gd name="T84" fmla="*/ 5774 w 5892"/>
              <a:gd name="T85" fmla="*/ 2291 h 5892"/>
              <a:gd name="T86" fmla="*/ 5832 w 5892"/>
              <a:gd name="T87" fmla="*/ 2386 h 5892"/>
              <a:gd name="T88" fmla="*/ 5888 w 5892"/>
              <a:gd name="T89" fmla="*/ 2481 h 5892"/>
              <a:gd name="T90" fmla="*/ 5891 w 5892"/>
              <a:gd name="T91" fmla="*/ 2500 h 5892"/>
              <a:gd name="T92" fmla="*/ 5879 w 5892"/>
              <a:gd name="T93" fmla="*/ 2514 h 5892"/>
              <a:gd name="T94" fmla="*/ 38 w 5892"/>
              <a:gd name="T95" fmla="*/ 5886 h 5892"/>
              <a:gd name="T96" fmla="*/ 9 w 5892"/>
              <a:gd name="T97" fmla="*/ 5882 h 5892"/>
              <a:gd name="T98" fmla="*/ 6 w 5892"/>
              <a:gd name="T99" fmla="*/ 5853 h 5892"/>
              <a:gd name="T100" fmla="*/ 3378 w 5892"/>
              <a:gd name="T101" fmla="*/ 13 h 5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92" h="5892">
                <a:moveTo>
                  <a:pt x="47" y="5877"/>
                </a:moveTo>
                <a:lnTo>
                  <a:pt x="14" y="5845"/>
                </a:lnTo>
                <a:lnTo>
                  <a:pt x="5855" y="2473"/>
                </a:lnTo>
                <a:lnTo>
                  <a:pt x="5847" y="2506"/>
                </a:lnTo>
                <a:lnTo>
                  <a:pt x="5791" y="2410"/>
                </a:lnTo>
                <a:lnTo>
                  <a:pt x="5733" y="2316"/>
                </a:lnTo>
                <a:lnTo>
                  <a:pt x="5613" y="2130"/>
                </a:lnTo>
                <a:lnTo>
                  <a:pt x="5488" y="1949"/>
                </a:lnTo>
                <a:lnTo>
                  <a:pt x="5357" y="1773"/>
                </a:lnTo>
                <a:lnTo>
                  <a:pt x="5220" y="1601"/>
                </a:lnTo>
                <a:lnTo>
                  <a:pt x="5078" y="1433"/>
                </a:lnTo>
                <a:lnTo>
                  <a:pt x="4931" y="1271"/>
                </a:lnTo>
                <a:lnTo>
                  <a:pt x="4778" y="1113"/>
                </a:lnTo>
                <a:lnTo>
                  <a:pt x="4621" y="961"/>
                </a:lnTo>
                <a:lnTo>
                  <a:pt x="4458" y="814"/>
                </a:lnTo>
                <a:lnTo>
                  <a:pt x="4291" y="671"/>
                </a:lnTo>
                <a:lnTo>
                  <a:pt x="4119" y="535"/>
                </a:lnTo>
                <a:lnTo>
                  <a:pt x="3942" y="404"/>
                </a:lnTo>
                <a:lnTo>
                  <a:pt x="3761" y="278"/>
                </a:lnTo>
                <a:lnTo>
                  <a:pt x="3576" y="159"/>
                </a:lnTo>
                <a:lnTo>
                  <a:pt x="3482" y="101"/>
                </a:lnTo>
                <a:lnTo>
                  <a:pt x="3387" y="45"/>
                </a:lnTo>
                <a:lnTo>
                  <a:pt x="3420" y="37"/>
                </a:lnTo>
                <a:lnTo>
                  <a:pt x="47" y="5877"/>
                </a:lnTo>
                <a:close/>
                <a:moveTo>
                  <a:pt x="3378" y="13"/>
                </a:moveTo>
                <a:cubicBezTo>
                  <a:pt x="3381" y="7"/>
                  <a:pt x="3386" y="3"/>
                  <a:pt x="3393" y="2"/>
                </a:cubicBezTo>
                <a:cubicBezTo>
                  <a:pt x="3399" y="0"/>
                  <a:pt x="3405" y="1"/>
                  <a:pt x="3411" y="4"/>
                </a:cubicBezTo>
                <a:lnTo>
                  <a:pt x="3507" y="60"/>
                </a:lnTo>
                <a:lnTo>
                  <a:pt x="3602" y="119"/>
                </a:lnTo>
                <a:lnTo>
                  <a:pt x="3788" y="239"/>
                </a:lnTo>
                <a:lnTo>
                  <a:pt x="3971" y="365"/>
                </a:lnTo>
                <a:lnTo>
                  <a:pt x="4149" y="497"/>
                </a:lnTo>
                <a:lnTo>
                  <a:pt x="4322" y="635"/>
                </a:lnTo>
                <a:lnTo>
                  <a:pt x="4490" y="778"/>
                </a:lnTo>
                <a:lnTo>
                  <a:pt x="4654" y="926"/>
                </a:lnTo>
                <a:lnTo>
                  <a:pt x="4813" y="1080"/>
                </a:lnTo>
                <a:lnTo>
                  <a:pt x="4967" y="1239"/>
                </a:lnTo>
                <a:lnTo>
                  <a:pt x="5115" y="1402"/>
                </a:lnTo>
                <a:lnTo>
                  <a:pt x="5258" y="1571"/>
                </a:lnTo>
                <a:lnTo>
                  <a:pt x="5395" y="1744"/>
                </a:lnTo>
                <a:lnTo>
                  <a:pt x="5527" y="1922"/>
                </a:lnTo>
                <a:lnTo>
                  <a:pt x="5654" y="2104"/>
                </a:lnTo>
                <a:lnTo>
                  <a:pt x="5774" y="2291"/>
                </a:lnTo>
                <a:lnTo>
                  <a:pt x="5832" y="2386"/>
                </a:lnTo>
                <a:lnTo>
                  <a:pt x="5888" y="2481"/>
                </a:lnTo>
                <a:cubicBezTo>
                  <a:pt x="5891" y="2487"/>
                  <a:pt x="5892" y="2493"/>
                  <a:pt x="5891" y="2500"/>
                </a:cubicBezTo>
                <a:cubicBezTo>
                  <a:pt x="5889" y="2506"/>
                  <a:pt x="5885" y="2511"/>
                  <a:pt x="5879" y="2514"/>
                </a:cubicBezTo>
                <a:lnTo>
                  <a:pt x="38" y="5886"/>
                </a:lnTo>
                <a:cubicBezTo>
                  <a:pt x="29" y="5892"/>
                  <a:pt x="17" y="5890"/>
                  <a:pt x="9" y="5882"/>
                </a:cubicBezTo>
                <a:cubicBezTo>
                  <a:pt x="2" y="5875"/>
                  <a:pt x="0" y="5863"/>
                  <a:pt x="6" y="5853"/>
                </a:cubicBezTo>
                <a:lnTo>
                  <a:pt x="3378" y="13"/>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29" name="Freeform 9"/>
          <p:cNvSpPr/>
          <p:nvPr/>
        </p:nvSpPr>
        <p:spPr bwMode="auto">
          <a:xfrm>
            <a:off x="6095468" y="2566488"/>
            <a:ext cx="1723960" cy="862512"/>
          </a:xfrm>
          <a:custGeom>
            <a:avLst/>
            <a:gdLst>
              <a:gd name="T0" fmla="*/ 0 w 6745"/>
              <a:gd name="T1" fmla="*/ 3372 h 3372"/>
              <a:gd name="T2" fmla="*/ 6745 w 6745"/>
              <a:gd name="T3" fmla="*/ 3372 h 3372"/>
              <a:gd name="T4" fmla="*/ 5841 w 6745"/>
              <a:gd name="T5" fmla="*/ 0 h 3372"/>
              <a:gd name="T6" fmla="*/ 0 w 6745"/>
              <a:gd name="T7" fmla="*/ 3372 h 3372"/>
            </a:gdLst>
            <a:ahLst/>
            <a:cxnLst>
              <a:cxn ang="0">
                <a:pos x="T0" y="T1"/>
              </a:cxn>
              <a:cxn ang="0">
                <a:pos x="T2" y="T3"/>
              </a:cxn>
              <a:cxn ang="0">
                <a:pos x="T4" y="T5"/>
              </a:cxn>
              <a:cxn ang="0">
                <a:pos x="T6" y="T7"/>
              </a:cxn>
            </a:cxnLst>
            <a:rect l="0" t="0" r="r" b="b"/>
            <a:pathLst>
              <a:path w="6745" h="3372">
                <a:moveTo>
                  <a:pt x="0" y="3372"/>
                </a:moveTo>
                <a:lnTo>
                  <a:pt x="6745" y="3372"/>
                </a:lnTo>
                <a:cubicBezTo>
                  <a:pt x="6745" y="2189"/>
                  <a:pt x="6433" y="1026"/>
                  <a:pt x="5841" y="0"/>
                </a:cubicBezTo>
                <a:lnTo>
                  <a:pt x="0" y="3372"/>
                </a:lnTo>
                <a:close/>
              </a:path>
            </a:pathLst>
          </a:custGeom>
          <a:solidFill>
            <a:srgbClr val="2EA7E0"/>
          </a:solidFill>
          <a:ln w="0">
            <a:noFill/>
            <a:prstDash val="solid"/>
            <a:round/>
          </a:ln>
        </p:spPr>
        <p:txBody>
          <a:bodyPr vert="horz" wrap="square" lIns="91440" tIns="45720" rIns="91440" bIns="45720" numCol="1" anchor="t" anchorCtr="0" compatLnSpc="1"/>
          <a:lstStyle/>
          <a:p>
            <a:endParaRPr lang="zh-CN" altLang="en-US"/>
          </a:p>
        </p:txBody>
      </p:sp>
      <p:sp>
        <p:nvSpPr>
          <p:cNvPr id="37" name="Freeform 10"/>
          <p:cNvSpPr>
            <a:spLocks noEditPoints="1"/>
          </p:cNvSpPr>
          <p:nvPr/>
        </p:nvSpPr>
        <p:spPr bwMode="auto">
          <a:xfrm>
            <a:off x="6089079" y="2561163"/>
            <a:ext cx="1736738" cy="874226"/>
          </a:xfrm>
          <a:custGeom>
            <a:avLst/>
            <a:gdLst>
              <a:gd name="T0" fmla="*/ 26 w 6795"/>
              <a:gd name="T1" fmla="*/ 3372 h 3420"/>
              <a:gd name="T2" fmla="*/ 6747 w 6795"/>
              <a:gd name="T3" fmla="*/ 3397 h 3420"/>
              <a:gd name="T4" fmla="*/ 6743 w 6795"/>
              <a:gd name="T5" fmla="*/ 3175 h 3420"/>
              <a:gd name="T6" fmla="*/ 6733 w 6795"/>
              <a:gd name="T7" fmla="*/ 2955 h 3420"/>
              <a:gd name="T8" fmla="*/ 6714 w 6795"/>
              <a:gd name="T9" fmla="*/ 2736 h 3420"/>
              <a:gd name="T10" fmla="*/ 6689 w 6795"/>
              <a:gd name="T11" fmla="*/ 2517 h 3420"/>
              <a:gd name="T12" fmla="*/ 6657 w 6795"/>
              <a:gd name="T13" fmla="*/ 2300 h 3420"/>
              <a:gd name="T14" fmla="*/ 6618 w 6795"/>
              <a:gd name="T15" fmla="*/ 2084 h 3420"/>
              <a:gd name="T16" fmla="*/ 6571 w 6795"/>
              <a:gd name="T17" fmla="*/ 1870 h 3420"/>
              <a:gd name="T18" fmla="*/ 6518 w 6795"/>
              <a:gd name="T19" fmla="*/ 1657 h 3420"/>
              <a:gd name="T20" fmla="*/ 6458 w 6795"/>
              <a:gd name="T21" fmla="*/ 1446 h 3420"/>
              <a:gd name="T22" fmla="*/ 6391 w 6795"/>
              <a:gd name="T23" fmla="*/ 1237 h 3420"/>
              <a:gd name="T24" fmla="*/ 6317 w 6795"/>
              <a:gd name="T25" fmla="*/ 1031 h 3420"/>
              <a:gd name="T26" fmla="*/ 6236 w 6795"/>
              <a:gd name="T27" fmla="*/ 826 h 3420"/>
              <a:gd name="T28" fmla="*/ 6149 w 6795"/>
              <a:gd name="T29" fmla="*/ 625 h 3420"/>
              <a:gd name="T30" fmla="*/ 6055 w 6795"/>
              <a:gd name="T31" fmla="*/ 426 h 3420"/>
              <a:gd name="T32" fmla="*/ 5954 w 6795"/>
              <a:gd name="T33" fmla="*/ 229 h 3420"/>
              <a:gd name="T34" fmla="*/ 5847 w 6795"/>
              <a:gd name="T35" fmla="*/ 36 h 3420"/>
              <a:gd name="T36" fmla="*/ 38 w 6795"/>
              <a:gd name="T37" fmla="*/ 3417 h 3420"/>
              <a:gd name="T38" fmla="*/ 5874 w 6795"/>
              <a:gd name="T39" fmla="*/ 1 h 3420"/>
              <a:gd name="T40" fmla="*/ 5943 w 6795"/>
              <a:gd name="T41" fmla="*/ 109 h 3420"/>
              <a:gd name="T42" fmla="*/ 6048 w 6795"/>
              <a:gd name="T43" fmla="*/ 306 h 3420"/>
              <a:gd name="T44" fmla="*/ 6146 w 6795"/>
              <a:gd name="T45" fmla="*/ 505 h 3420"/>
              <a:gd name="T46" fmla="*/ 6238 w 6795"/>
              <a:gd name="T47" fmla="*/ 706 h 3420"/>
              <a:gd name="T48" fmla="*/ 6322 w 6795"/>
              <a:gd name="T49" fmla="*/ 911 h 3420"/>
              <a:gd name="T50" fmla="*/ 6400 w 6795"/>
              <a:gd name="T51" fmla="*/ 1118 h 3420"/>
              <a:gd name="T52" fmla="*/ 6471 w 6795"/>
              <a:gd name="T53" fmla="*/ 1327 h 3420"/>
              <a:gd name="T54" fmla="*/ 6535 w 6795"/>
              <a:gd name="T55" fmla="*/ 1539 h 3420"/>
              <a:gd name="T56" fmla="*/ 6592 w 6795"/>
              <a:gd name="T57" fmla="*/ 1752 h 3420"/>
              <a:gd name="T58" fmla="*/ 6642 w 6795"/>
              <a:gd name="T59" fmla="*/ 1967 h 3420"/>
              <a:gd name="T60" fmla="*/ 6685 w 6795"/>
              <a:gd name="T61" fmla="*/ 2184 h 3420"/>
              <a:gd name="T62" fmla="*/ 6721 w 6795"/>
              <a:gd name="T63" fmla="*/ 2402 h 3420"/>
              <a:gd name="T64" fmla="*/ 6750 w 6795"/>
              <a:gd name="T65" fmla="*/ 2621 h 3420"/>
              <a:gd name="T66" fmla="*/ 6772 w 6795"/>
              <a:gd name="T67" fmla="*/ 2842 h 3420"/>
              <a:gd name="T68" fmla="*/ 6787 w 6795"/>
              <a:gd name="T69" fmla="*/ 3063 h 3420"/>
              <a:gd name="T70" fmla="*/ 6794 w 6795"/>
              <a:gd name="T71" fmla="*/ 3285 h 3420"/>
              <a:gd name="T72" fmla="*/ 6788 w 6795"/>
              <a:gd name="T73" fmla="*/ 3413 h 3420"/>
              <a:gd name="T74" fmla="*/ 26 w 6795"/>
              <a:gd name="T75" fmla="*/ 3420 h 3420"/>
              <a:gd name="T76" fmla="*/ 14 w 6795"/>
              <a:gd name="T77" fmla="*/ 3376 h 3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95" h="3420">
                <a:moveTo>
                  <a:pt x="38" y="3417"/>
                </a:moveTo>
                <a:lnTo>
                  <a:pt x="26" y="3372"/>
                </a:lnTo>
                <a:lnTo>
                  <a:pt x="6771" y="3372"/>
                </a:lnTo>
                <a:lnTo>
                  <a:pt x="6747" y="3397"/>
                </a:lnTo>
                <a:lnTo>
                  <a:pt x="6746" y="3286"/>
                </a:lnTo>
                <a:lnTo>
                  <a:pt x="6743" y="3175"/>
                </a:lnTo>
                <a:lnTo>
                  <a:pt x="6739" y="3065"/>
                </a:lnTo>
                <a:lnTo>
                  <a:pt x="6733" y="2955"/>
                </a:lnTo>
                <a:lnTo>
                  <a:pt x="6724" y="2845"/>
                </a:lnTo>
                <a:lnTo>
                  <a:pt x="6714" y="2736"/>
                </a:lnTo>
                <a:lnTo>
                  <a:pt x="6703" y="2626"/>
                </a:lnTo>
                <a:lnTo>
                  <a:pt x="6689" y="2517"/>
                </a:lnTo>
                <a:lnTo>
                  <a:pt x="6674" y="2409"/>
                </a:lnTo>
                <a:lnTo>
                  <a:pt x="6657" y="2300"/>
                </a:lnTo>
                <a:lnTo>
                  <a:pt x="6638" y="2192"/>
                </a:lnTo>
                <a:lnTo>
                  <a:pt x="6618" y="2084"/>
                </a:lnTo>
                <a:lnTo>
                  <a:pt x="6595" y="1977"/>
                </a:lnTo>
                <a:lnTo>
                  <a:pt x="6571" y="1870"/>
                </a:lnTo>
                <a:lnTo>
                  <a:pt x="6545" y="1763"/>
                </a:lnTo>
                <a:lnTo>
                  <a:pt x="6518" y="1657"/>
                </a:lnTo>
                <a:lnTo>
                  <a:pt x="6489" y="1551"/>
                </a:lnTo>
                <a:lnTo>
                  <a:pt x="6458" y="1446"/>
                </a:lnTo>
                <a:lnTo>
                  <a:pt x="6425" y="1342"/>
                </a:lnTo>
                <a:lnTo>
                  <a:pt x="6391" y="1237"/>
                </a:lnTo>
                <a:lnTo>
                  <a:pt x="6355" y="1134"/>
                </a:lnTo>
                <a:lnTo>
                  <a:pt x="6317" y="1031"/>
                </a:lnTo>
                <a:lnTo>
                  <a:pt x="6277" y="928"/>
                </a:lnTo>
                <a:lnTo>
                  <a:pt x="6236" y="826"/>
                </a:lnTo>
                <a:lnTo>
                  <a:pt x="6193" y="725"/>
                </a:lnTo>
                <a:lnTo>
                  <a:pt x="6149" y="625"/>
                </a:lnTo>
                <a:lnTo>
                  <a:pt x="6102" y="525"/>
                </a:lnTo>
                <a:lnTo>
                  <a:pt x="6055" y="426"/>
                </a:lnTo>
                <a:lnTo>
                  <a:pt x="6005" y="327"/>
                </a:lnTo>
                <a:lnTo>
                  <a:pt x="5954" y="229"/>
                </a:lnTo>
                <a:lnTo>
                  <a:pt x="5901" y="132"/>
                </a:lnTo>
                <a:lnTo>
                  <a:pt x="5847" y="36"/>
                </a:lnTo>
                <a:lnTo>
                  <a:pt x="5879" y="45"/>
                </a:lnTo>
                <a:lnTo>
                  <a:pt x="38" y="3417"/>
                </a:lnTo>
                <a:close/>
                <a:moveTo>
                  <a:pt x="5855" y="4"/>
                </a:moveTo>
                <a:cubicBezTo>
                  <a:pt x="5861" y="0"/>
                  <a:pt x="5868" y="0"/>
                  <a:pt x="5874" y="1"/>
                </a:cubicBezTo>
                <a:cubicBezTo>
                  <a:pt x="5880" y="3"/>
                  <a:pt x="5885" y="7"/>
                  <a:pt x="5888" y="13"/>
                </a:cubicBezTo>
                <a:lnTo>
                  <a:pt x="5943" y="109"/>
                </a:lnTo>
                <a:lnTo>
                  <a:pt x="5996" y="207"/>
                </a:lnTo>
                <a:lnTo>
                  <a:pt x="6048" y="306"/>
                </a:lnTo>
                <a:lnTo>
                  <a:pt x="6098" y="405"/>
                </a:lnTo>
                <a:lnTo>
                  <a:pt x="6146" y="505"/>
                </a:lnTo>
                <a:lnTo>
                  <a:pt x="6193" y="605"/>
                </a:lnTo>
                <a:lnTo>
                  <a:pt x="6238" y="706"/>
                </a:lnTo>
                <a:lnTo>
                  <a:pt x="6281" y="808"/>
                </a:lnTo>
                <a:lnTo>
                  <a:pt x="6322" y="911"/>
                </a:lnTo>
                <a:lnTo>
                  <a:pt x="6362" y="1014"/>
                </a:lnTo>
                <a:lnTo>
                  <a:pt x="6400" y="1118"/>
                </a:lnTo>
                <a:lnTo>
                  <a:pt x="6436" y="1222"/>
                </a:lnTo>
                <a:lnTo>
                  <a:pt x="6471" y="1327"/>
                </a:lnTo>
                <a:lnTo>
                  <a:pt x="6504" y="1433"/>
                </a:lnTo>
                <a:lnTo>
                  <a:pt x="6535" y="1539"/>
                </a:lnTo>
                <a:lnTo>
                  <a:pt x="6564" y="1645"/>
                </a:lnTo>
                <a:lnTo>
                  <a:pt x="6592" y="1752"/>
                </a:lnTo>
                <a:lnTo>
                  <a:pt x="6618" y="1859"/>
                </a:lnTo>
                <a:lnTo>
                  <a:pt x="6642" y="1967"/>
                </a:lnTo>
                <a:lnTo>
                  <a:pt x="6665" y="2075"/>
                </a:lnTo>
                <a:lnTo>
                  <a:pt x="6685" y="2184"/>
                </a:lnTo>
                <a:lnTo>
                  <a:pt x="6704" y="2293"/>
                </a:lnTo>
                <a:lnTo>
                  <a:pt x="6721" y="2402"/>
                </a:lnTo>
                <a:lnTo>
                  <a:pt x="6737" y="2512"/>
                </a:lnTo>
                <a:lnTo>
                  <a:pt x="6750" y="2621"/>
                </a:lnTo>
                <a:lnTo>
                  <a:pt x="6762" y="2731"/>
                </a:lnTo>
                <a:lnTo>
                  <a:pt x="6772" y="2842"/>
                </a:lnTo>
                <a:lnTo>
                  <a:pt x="6780" y="2952"/>
                </a:lnTo>
                <a:lnTo>
                  <a:pt x="6787" y="3063"/>
                </a:lnTo>
                <a:lnTo>
                  <a:pt x="6791" y="3174"/>
                </a:lnTo>
                <a:lnTo>
                  <a:pt x="6794" y="3285"/>
                </a:lnTo>
                <a:lnTo>
                  <a:pt x="6795" y="3396"/>
                </a:lnTo>
                <a:cubicBezTo>
                  <a:pt x="6795" y="3403"/>
                  <a:pt x="6793" y="3409"/>
                  <a:pt x="6788" y="3413"/>
                </a:cubicBezTo>
                <a:cubicBezTo>
                  <a:pt x="6784" y="3418"/>
                  <a:pt x="6777" y="3420"/>
                  <a:pt x="6771" y="3420"/>
                </a:cubicBezTo>
                <a:lnTo>
                  <a:pt x="26" y="3420"/>
                </a:lnTo>
                <a:cubicBezTo>
                  <a:pt x="16" y="3420"/>
                  <a:pt x="6" y="3413"/>
                  <a:pt x="3" y="3403"/>
                </a:cubicBezTo>
                <a:cubicBezTo>
                  <a:pt x="0" y="3392"/>
                  <a:pt x="5" y="3381"/>
                  <a:pt x="14" y="3376"/>
                </a:cubicBezTo>
                <a:lnTo>
                  <a:pt x="5855" y="4"/>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38" name="Freeform 23"/>
          <p:cNvSpPr/>
          <p:nvPr/>
        </p:nvSpPr>
        <p:spPr bwMode="auto">
          <a:xfrm>
            <a:off x="4371508" y="2566488"/>
            <a:ext cx="1723960" cy="862512"/>
          </a:xfrm>
          <a:custGeom>
            <a:avLst/>
            <a:gdLst>
              <a:gd name="T0" fmla="*/ 13488 w 13488"/>
              <a:gd name="T1" fmla="*/ 6744 h 6744"/>
              <a:gd name="T2" fmla="*/ 1807 w 13488"/>
              <a:gd name="T3" fmla="*/ 0 h 6744"/>
              <a:gd name="T4" fmla="*/ 0 w 13488"/>
              <a:gd name="T5" fmla="*/ 6744 h 6744"/>
              <a:gd name="T6" fmla="*/ 13488 w 13488"/>
              <a:gd name="T7" fmla="*/ 6744 h 6744"/>
            </a:gdLst>
            <a:ahLst/>
            <a:cxnLst>
              <a:cxn ang="0">
                <a:pos x="T0" y="T1"/>
              </a:cxn>
              <a:cxn ang="0">
                <a:pos x="T2" y="T3"/>
              </a:cxn>
              <a:cxn ang="0">
                <a:pos x="T4" y="T5"/>
              </a:cxn>
              <a:cxn ang="0">
                <a:pos x="T6" y="T7"/>
              </a:cxn>
            </a:cxnLst>
            <a:rect l="0" t="0" r="r" b="b"/>
            <a:pathLst>
              <a:path w="13488" h="6744">
                <a:moveTo>
                  <a:pt x="13488" y="6744"/>
                </a:moveTo>
                <a:lnTo>
                  <a:pt x="1807" y="0"/>
                </a:lnTo>
                <a:cubicBezTo>
                  <a:pt x="623" y="2051"/>
                  <a:pt x="0" y="4377"/>
                  <a:pt x="0" y="6744"/>
                </a:cubicBezTo>
                <a:lnTo>
                  <a:pt x="13488" y="6744"/>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39" name="Freeform 24"/>
          <p:cNvSpPr>
            <a:spLocks noEditPoints="1"/>
          </p:cNvSpPr>
          <p:nvPr/>
        </p:nvSpPr>
        <p:spPr bwMode="auto">
          <a:xfrm>
            <a:off x="4366184" y="2561163"/>
            <a:ext cx="1735673" cy="874226"/>
          </a:xfrm>
          <a:custGeom>
            <a:avLst/>
            <a:gdLst>
              <a:gd name="T0" fmla="*/ 13512 w 13588"/>
              <a:gd name="T1" fmla="*/ 6835 h 6841"/>
              <a:gd name="T2" fmla="*/ 1897 w 13588"/>
              <a:gd name="T3" fmla="*/ 73 h 6841"/>
              <a:gd name="T4" fmla="*/ 1682 w 13588"/>
              <a:gd name="T5" fmla="*/ 460 h 6841"/>
              <a:gd name="T6" fmla="*/ 1480 w 13588"/>
              <a:gd name="T7" fmla="*/ 853 h 6841"/>
              <a:gd name="T8" fmla="*/ 1292 w 13588"/>
              <a:gd name="T9" fmla="*/ 1251 h 6841"/>
              <a:gd name="T10" fmla="*/ 1117 w 13588"/>
              <a:gd name="T11" fmla="*/ 1654 h 6841"/>
              <a:gd name="T12" fmla="*/ 956 w 13588"/>
              <a:gd name="T13" fmla="*/ 2063 h 6841"/>
              <a:gd name="T14" fmla="*/ 808 w 13588"/>
              <a:gd name="T15" fmla="*/ 2476 h 6841"/>
              <a:gd name="T16" fmla="*/ 674 w 13588"/>
              <a:gd name="T17" fmla="*/ 2894 h 6841"/>
              <a:gd name="T18" fmla="*/ 554 w 13588"/>
              <a:gd name="T19" fmla="*/ 3315 h 6841"/>
              <a:gd name="T20" fmla="*/ 447 w 13588"/>
              <a:gd name="T21" fmla="*/ 3741 h 6841"/>
              <a:gd name="T22" fmla="*/ 354 w 13588"/>
              <a:gd name="T23" fmla="*/ 4170 h 6841"/>
              <a:gd name="T24" fmla="*/ 276 w 13588"/>
              <a:gd name="T25" fmla="*/ 4602 h 6841"/>
              <a:gd name="T26" fmla="*/ 212 w 13588"/>
              <a:gd name="T27" fmla="*/ 5036 h 6841"/>
              <a:gd name="T28" fmla="*/ 161 w 13588"/>
              <a:gd name="T29" fmla="*/ 5473 h 6841"/>
              <a:gd name="T30" fmla="*/ 125 w 13588"/>
              <a:gd name="T31" fmla="*/ 5912 h 6841"/>
              <a:gd name="T32" fmla="*/ 103 w 13588"/>
              <a:gd name="T33" fmla="*/ 6352 h 6841"/>
              <a:gd name="T34" fmla="*/ 96 w 13588"/>
              <a:gd name="T35" fmla="*/ 6794 h 6841"/>
              <a:gd name="T36" fmla="*/ 13536 w 13588"/>
              <a:gd name="T37" fmla="*/ 6745 h 6841"/>
              <a:gd name="T38" fmla="*/ 14 w 13588"/>
              <a:gd name="T39" fmla="*/ 6827 h 6841"/>
              <a:gd name="T40" fmla="*/ 2 w 13588"/>
              <a:gd name="T41" fmla="*/ 6570 h 6841"/>
              <a:gd name="T42" fmla="*/ 17 w 13588"/>
              <a:gd name="T43" fmla="*/ 6126 h 6841"/>
              <a:gd name="T44" fmla="*/ 46 w 13588"/>
              <a:gd name="T45" fmla="*/ 5683 h 6841"/>
              <a:gd name="T46" fmla="*/ 89 w 13588"/>
              <a:gd name="T47" fmla="*/ 5242 h 6841"/>
              <a:gd name="T48" fmla="*/ 147 w 13588"/>
              <a:gd name="T49" fmla="*/ 4804 h 6841"/>
              <a:gd name="T50" fmla="*/ 219 w 13588"/>
              <a:gd name="T51" fmla="*/ 4367 h 6841"/>
              <a:gd name="T52" fmla="*/ 306 w 13588"/>
              <a:gd name="T53" fmla="*/ 3934 h 6841"/>
              <a:gd name="T54" fmla="*/ 406 w 13588"/>
              <a:gd name="T55" fmla="*/ 3503 h 6841"/>
              <a:gd name="T56" fmla="*/ 520 w 13588"/>
              <a:gd name="T57" fmla="*/ 3077 h 6841"/>
              <a:gd name="T58" fmla="*/ 648 w 13588"/>
              <a:gd name="T59" fmla="*/ 2654 h 6841"/>
              <a:gd name="T60" fmla="*/ 790 w 13588"/>
              <a:gd name="T61" fmla="*/ 2235 h 6841"/>
              <a:gd name="T62" fmla="*/ 946 w 13588"/>
              <a:gd name="T63" fmla="*/ 1822 h 6841"/>
              <a:gd name="T64" fmla="*/ 1115 w 13588"/>
              <a:gd name="T65" fmla="*/ 1412 h 6841"/>
              <a:gd name="T66" fmla="*/ 1298 w 13588"/>
              <a:gd name="T67" fmla="*/ 1009 h 6841"/>
              <a:gd name="T68" fmla="*/ 1494 w 13588"/>
              <a:gd name="T69" fmla="*/ 611 h 6841"/>
              <a:gd name="T70" fmla="*/ 1704 w 13588"/>
              <a:gd name="T71" fmla="*/ 219 h 6841"/>
              <a:gd name="T72" fmla="*/ 1842 w 13588"/>
              <a:gd name="T73" fmla="*/ 3 h 6841"/>
              <a:gd name="T74" fmla="*/ 13560 w 13588"/>
              <a:gd name="T75" fmla="*/ 6752 h 6841"/>
              <a:gd name="T76" fmla="*/ 13536 w 13588"/>
              <a:gd name="T77" fmla="*/ 6841 h 6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88" h="6841">
                <a:moveTo>
                  <a:pt x="13536" y="6745"/>
                </a:moveTo>
                <a:lnTo>
                  <a:pt x="13512" y="6835"/>
                </a:lnTo>
                <a:lnTo>
                  <a:pt x="1831" y="91"/>
                </a:lnTo>
                <a:lnTo>
                  <a:pt x="1897" y="73"/>
                </a:lnTo>
                <a:lnTo>
                  <a:pt x="1787" y="266"/>
                </a:lnTo>
                <a:lnTo>
                  <a:pt x="1682" y="460"/>
                </a:lnTo>
                <a:lnTo>
                  <a:pt x="1580" y="656"/>
                </a:lnTo>
                <a:lnTo>
                  <a:pt x="1480" y="853"/>
                </a:lnTo>
                <a:lnTo>
                  <a:pt x="1385" y="1051"/>
                </a:lnTo>
                <a:lnTo>
                  <a:pt x="1292" y="1251"/>
                </a:lnTo>
                <a:lnTo>
                  <a:pt x="1203" y="1451"/>
                </a:lnTo>
                <a:lnTo>
                  <a:pt x="1117" y="1654"/>
                </a:lnTo>
                <a:lnTo>
                  <a:pt x="1035" y="1858"/>
                </a:lnTo>
                <a:lnTo>
                  <a:pt x="956" y="2063"/>
                </a:lnTo>
                <a:lnTo>
                  <a:pt x="881" y="2268"/>
                </a:lnTo>
                <a:lnTo>
                  <a:pt x="808" y="2476"/>
                </a:lnTo>
                <a:lnTo>
                  <a:pt x="740" y="2684"/>
                </a:lnTo>
                <a:lnTo>
                  <a:pt x="674" y="2894"/>
                </a:lnTo>
                <a:lnTo>
                  <a:pt x="612" y="3104"/>
                </a:lnTo>
                <a:lnTo>
                  <a:pt x="554" y="3315"/>
                </a:lnTo>
                <a:lnTo>
                  <a:pt x="499" y="3527"/>
                </a:lnTo>
                <a:lnTo>
                  <a:pt x="447" y="3741"/>
                </a:lnTo>
                <a:lnTo>
                  <a:pt x="399" y="3955"/>
                </a:lnTo>
                <a:lnTo>
                  <a:pt x="354" y="4170"/>
                </a:lnTo>
                <a:lnTo>
                  <a:pt x="314" y="4385"/>
                </a:lnTo>
                <a:lnTo>
                  <a:pt x="276" y="4602"/>
                </a:lnTo>
                <a:lnTo>
                  <a:pt x="242" y="4818"/>
                </a:lnTo>
                <a:lnTo>
                  <a:pt x="212" y="5036"/>
                </a:lnTo>
                <a:lnTo>
                  <a:pt x="185" y="5254"/>
                </a:lnTo>
                <a:lnTo>
                  <a:pt x="161" y="5473"/>
                </a:lnTo>
                <a:lnTo>
                  <a:pt x="141" y="5692"/>
                </a:lnTo>
                <a:lnTo>
                  <a:pt x="125" y="5912"/>
                </a:lnTo>
                <a:lnTo>
                  <a:pt x="112" y="6132"/>
                </a:lnTo>
                <a:lnTo>
                  <a:pt x="103" y="6352"/>
                </a:lnTo>
                <a:lnTo>
                  <a:pt x="98" y="6573"/>
                </a:lnTo>
                <a:lnTo>
                  <a:pt x="96" y="6794"/>
                </a:lnTo>
                <a:lnTo>
                  <a:pt x="48" y="6745"/>
                </a:lnTo>
                <a:lnTo>
                  <a:pt x="13536" y="6745"/>
                </a:lnTo>
                <a:close/>
                <a:moveTo>
                  <a:pt x="48" y="6841"/>
                </a:moveTo>
                <a:cubicBezTo>
                  <a:pt x="35" y="6841"/>
                  <a:pt x="23" y="6836"/>
                  <a:pt x="14" y="6827"/>
                </a:cubicBezTo>
                <a:cubicBezTo>
                  <a:pt x="5" y="6818"/>
                  <a:pt x="0" y="6806"/>
                  <a:pt x="0" y="6793"/>
                </a:cubicBezTo>
                <a:lnTo>
                  <a:pt x="2" y="6570"/>
                </a:lnTo>
                <a:lnTo>
                  <a:pt x="8" y="6348"/>
                </a:lnTo>
                <a:lnTo>
                  <a:pt x="17" y="6126"/>
                </a:lnTo>
                <a:lnTo>
                  <a:pt x="29" y="5904"/>
                </a:lnTo>
                <a:lnTo>
                  <a:pt x="46" y="5683"/>
                </a:lnTo>
                <a:lnTo>
                  <a:pt x="66" y="5462"/>
                </a:lnTo>
                <a:lnTo>
                  <a:pt x="89" y="5242"/>
                </a:lnTo>
                <a:lnTo>
                  <a:pt x="116" y="5023"/>
                </a:lnTo>
                <a:lnTo>
                  <a:pt x="147" y="4804"/>
                </a:lnTo>
                <a:lnTo>
                  <a:pt x="181" y="4585"/>
                </a:lnTo>
                <a:lnTo>
                  <a:pt x="219" y="4367"/>
                </a:lnTo>
                <a:lnTo>
                  <a:pt x="260" y="4150"/>
                </a:lnTo>
                <a:lnTo>
                  <a:pt x="306" y="3934"/>
                </a:lnTo>
                <a:lnTo>
                  <a:pt x="354" y="3718"/>
                </a:lnTo>
                <a:lnTo>
                  <a:pt x="406" y="3503"/>
                </a:lnTo>
                <a:lnTo>
                  <a:pt x="461" y="3290"/>
                </a:lnTo>
                <a:lnTo>
                  <a:pt x="520" y="3077"/>
                </a:lnTo>
                <a:lnTo>
                  <a:pt x="583" y="2865"/>
                </a:lnTo>
                <a:lnTo>
                  <a:pt x="648" y="2654"/>
                </a:lnTo>
                <a:lnTo>
                  <a:pt x="718" y="2444"/>
                </a:lnTo>
                <a:lnTo>
                  <a:pt x="790" y="2235"/>
                </a:lnTo>
                <a:lnTo>
                  <a:pt x="866" y="2028"/>
                </a:lnTo>
                <a:lnTo>
                  <a:pt x="946" y="1822"/>
                </a:lnTo>
                <a:lnTo>
                  <a:pt x="1029" y="1617"/>
                </a:lnTo>
                <a:lnTo>
                  <a:pt x="1115" y="1412"/>
                </a:lnTo>
                <a:lnTo>
                  <a:pt x="1205" y="1210"/>
                </a:lnTo>
                <a:lnTo>
                  <a:pt x="1298" y="1009"/>
                </a:lnTo>
                <a:lnTo>
                  <a:pt x="1395" y="809"/>
                </a:lnTo>
                <a:lnTo>
                  <a:pt x="1494" y="611"/>
                </a:lnTo>
                <a:lnTo>
                  <a:pt x="1597" y="414"/>
                </a:lnTo>
                <a:lnTo>
                  <a:pt x="1704" y="219"/>
                </a:lnTo>
                <a:lnTo>
                  <a:pt x="1813" y="26"/>
                </a:lnTo>
                <a:cubicBezTo>
                  <a:pt x="1820" y="15"/>
                  <a:pt x="1830" y="7"/>
                  <a:pt x="1842" y="3"/>
                </a:cubicBezTo>
                <a:cubicBezTo>
                  <a:pt x="1855" y="0"/>
                  <a:pt x="1868" y="2"/>
                  <a:pt x="1879" y="8"/>
                </a:cubicBezTo>
                <a:lnTo>
                  <a:pt x="13560" y="6752"/>
                </a:lnTo>
                <a:cubicBezTo>
                  <a:pt x="13579" y="6763"/>
                  <a:pt x="13588" y="6785"/>
                  <a:pt x="13583" y="6806"/>
                </a:cubicBezTo>
                <a:cubicBezTo>
                  <a:pt x="13577" y="6827"/>
                  <a:pt x="13558" y="6841"/>
                  <a:pt x="13536" y="6841"/>
                </a:cubicBezTo>
                <a:lnTo>
                  <a:pt x="48" y="6841"/>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40" name="Freeform 25"/>
          <p:cNvSpPr/>
          <p:nvPr/>
        </p:nvSpPr>
        <p:spPr bwMode="auto">
          <a:xfrm>
            <a:off x="4602576" y="1936108"/>
            <a:ext cx="1492892" cy="1492892"/>
          </a:xfrm>
          <a:custGeom>
            <a:avLst/>
            <a:gdLst>
              <a:gd name="T0" fmla="*/ 11681 w 11681"/>
              <a:gd name="T1" fmla="*/ 11681 h 11681"/>
              <a:gd name="T2" fmla="*/ 4937 w 11681"/>
              <a:gd name="T3" fmla="*/ 0 h 11681"/>
              <a:gd name="T4" fmla="*/ 0 w 11681"/>
              <a:gd name="T5" fmla="*/ 4937 h 11681"/>
              <a:gd name="T6" fmla="*/ 11681 w 11681"/>
              <a:gd name="T7" fmla="*/ 11681 h 11681"/>
            </a:gdLst>
            <a:ahLst/>
            <a:cxnLst>
              <a:cxn ang="0">
                <a:pos x="T0" y="T1"/>
              </a:cxn>
              <a:cxn ang="0">
                <a:pos x="T2" y="T3"/>
              </a:cxn>
              <a:cxn ang="0">
                <a:pos x="T4" y="T5"/>
              </a:cxn>
              <a:cxn ang="0">
                <a:pos x="T6" y="T7"/>
              </a:cxn>
            </a:cxnLst>
            <a:rect l="0" t="0" r="r" b="b"/>
            <a:pathLst>
              <a:path w="11681" h="11681">
                <a:moveTo>
                  <a:pt x="11681" y="11681"/>
                </a:moveTo>
                <a:lnTo>
                  <a:pt x="4937" y="0"/>
                </a:lnTo>
                <a:cubicBezTo>
                  <a:pt x="2886" y="1184"/>
                  <a:pt x="1184" y="2886"/>
                  <a:pt x="0" y="4937"/>
                </a:cubicBezTo>
                <a:lnTo>
                  <a:pt x="11681" y="11681"/>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41" name="Freeform 26"/>
          <p:cNvSpPr>
            <a:spLocks noEditPoints="1"/>
          </p:cNvSpPr>
          <p:nvPr/>
        </p:nvSpPr>
        <p:spPr bwMode="auto">
          <a:xfrm>
            <a:off x="4596187" y="1929719"/>
            <a:ext cx="1505670" cy="1505670"/>
          </a:xfrm>
          <a:custGeom>
            <a:avLst/>
            <a:gdLst>
              <a:gd name="T0" fmla="*/ 11755 w 11784"/>
              <a:gd name="T1" fmla="*/ 11690 h 11784"/>
              <a:gd name="T2" fmla="*/ 11690 w 11784"/>
              <a:gd name="T3" fmla="*/ 11755 h 11784"/>
              <a:gd name="T4" fmla="*/ 4946 w 11784"/>
              <a:gd name="T5" fmla="*/ 74 h 11784"/>
              <a:gd name="T6" fmla="*/ 5012 w 11784"/>
              <a:gd name="T7" fmla="*/ 91 h 11784"/>
              <a:gd name="T8" fmla="*/ 4820 w 11784"/>
              <a:gd name="T9" fmla="*/ 204 h 11784"/>
              <a:gd name="T10" fmla="*/ 4632 w 11784"/>
              <a:gd name="T11" fmla="*/ 319 h 11784"/>
              <a:gd name="T12" fmla="*/ 4261 w 11784"/>
              <a:gd name="T13" fmla="*/ 558 h 11784"/>
              <a:gd name="T14" fmla="*/ 3899 w 11784"/>
              <a:gd name="T15" fmla="*/ 809 h 11784"/>
              <a:gd name="T16" fmla="*/ 3546 w 11784"/>
              <a:gd name="T17" fmla="*/ 1071 h 11784"/>
              <a:gd name="T18" fmla="*/ 3202 w 11784"/>
              <a:gd name="T19" fmla="*/ 1344 h 11784"/>
              <a:gd name="T20" fmla="*/ 2867 w 11784"/>
              <a:gd name="T21" fmla="*/ 1629 h 11784"/>
              <a:gd name="T22" fmla="*/ 2542 w 11784"/>
              <a:gd name="T23" fmla="*/ 1923 h 11784"/>
              <a:gd name="T24" fmla="*/ 2227 w 11784"/>
              <a:gd name="T25" fmla="*/ 2228 h 11784"/>
              <a:gd name="T26" fmla="*/ 1922 w 11784"/>
              <a:gd name="T27" fmla="*/ 2543 h 11784"/>
              <a:gd name="T28" fmla="*/ 1628 w 11784"/>
              <a:gd name="T29" fmla="*/ 2868 h 11784"/>
              <a:gd name="T30" fmla="*/ 1343 w 11784"/>
              <a:gd name="T31" fmla="*/ 3203 h 11784"/>
              <a:gd name="T32" fmla="*/ 1070 w 11784"/>
              <a:gd name="T33" fmla="*/ 3547 h 11784"/>
              <a:gd name="T34" fmla="*/ 808 w 11784"/>
              <a:gd name="T35" fmla="*/ 3900 h 11784"/>
              <a:gd name="T36" fmla="*/ 557 w 11784"/>
              <a:gd name="T37" fmla="*/ 4262 h 11784"/>
              <a:gd name="T38" fmla="*/ 318 w 11784"/>
              <a:gd name="T39" fmla="*/ 4633 h 11784"/>
              <a:gd name="T40" fmla="*/ 203 w 11784"/>
              <a:gd name="T41" fmla="*/ 4821 h 11784"/>
              <a:gd name="T42" fmla="*/ 91 w 11784"/>
              <a:gd name="T43" fmla="*/ 5012 h 11784"/>
              <a:gd name="T44" fmla="*/ 74 w 11784"/>
              <a:gd name="T45" fmla="*/ 4946 h 11784"/>
              <a:gd name="T46" fmla="*/ 11755 w 11784"/>
              <a:gd name="T47" fmla="*/ 11690 h 11784"/>
              <a:gd name="T48" fmla="*/ 26 w 11784"/>
              <a:gd name="T49" fmla="*/ 5029 h 11784"/>
              <a:gd name="T50" fmla="*/ 4 w 11784"/>
              <a:gd name="T51" fmla="*/ 5000 h 11784"/>
              <a:gd name="T52" fmla="*/ 9 w 11784"/>
              <a:gd name="T53" fmla="*/ 4963 h 11784"/>
              <a:gd name="T54" fmla="*/ 122 w 11784"/>
              <a:gd name="T55" fmla="*/ 4771 h 11784"/>
              <a:gd name="T56" fmla="*/ 238 w 11784"/>
              <a:gd name="T57" fmla="*/ 4581 h 11784"/>
              <a:gd name="T58" fmla="*/ 478 w 11784"/>
              <a:gd name="T59" fmla="*/ 4208 h 11784"/>
              <a:gd name="T60" fmla="*/ 731 w 11784"/>
              <a:gd name="T61" fmla="*/ 3843 h 11784"/>
              <a:gd name="T62" fmla="*/ 995 w 11784"/>
              <a:gd name="T63" fmla="*/ 3487 h 11784"/>
              <a:gd name="T64" fmla="*/ 1270 w 11784"/>
              <a:gd name="T65" fmla="*/ 3141 h 11784"/>
              <a:gd name="T66" fmla="*/ 1556 w 11784"/>
              <a:gd name="T67" fmla="*/ 2804 h 11784"/>
              <a:gd name="T68" fmla="*/ 1853 w 11784"/>
              <a:gd name="T69" fmla="*/ 2477 h 11784"/>
              <a:gd name="T70" fmla="*/ 2160 w 11784"/>
              <a:gd name="T71" fmla="*/ 2159 h 11784"/>
              <a:gd name="T72" fmla="*/ 2478 w 11784"/>
              <a:gd name="T73" fmla="*/ 1852 h 11784"/>
              <a:gd name="T74" fmla="*/ 2805 w 11784"/>
              <a:gd name="T75" fmla="*/ 1555 h 11784"/>
              <a:gd name="T76" fmla="*/ 3142 w 11784"/>
              <a:gd name="T77" fmla="*/ 1269 h 11784"/>
              <a:gd name="T78" fmla="*/ 3489 w 11784"/>
              <a:gd name="T79" fmla="*/ 994 h 11784"/>
              <a:gd name="T80" fmla="*/ 3844 w 11784"/>
              <a:gd name="T81" fmla="*/ 730 h 11784"/>
              <a:gd name="T82" fmla="*/ 4209 w 11784"/>
              <a:gd name="T83" fmla="*/ 478 h 11784"/>
              <a:gd name="T84" fmla="*/ 4582 w 11784"/>
              <a:gd name="T85" fmla="*/ 237 h 11784"/>
              <a:gd name="T86" fmla="*/ 4772 w 11784"/>
              <a:gd name="T87" fmla="*/ 121 h 11784"/>
              <a:gd name="T88" fmla="*/ 4963 w 11784"/>
              <a:gd name="T89" fmla="*/ 9 h 11784"/>
              <a:gd name="T90" fmla="*/ 5000 w 11784"/>
              <a:gd name="T91" fmla="*/ 4 h 11784"/>
              <a:gd name="T92" fmla="*/ 5029 w 11784"/>
              <a:gd name="T93" fmla="*/ 26 h 11784"/>
              <a:gd name="T94" fmla="*/ 11773 w 11784"/>
              <a:gd name="T95" fmla="*/ 11707 h 11784"/>
              <a:gd name="T96" fmla="*/ 11765 w 11784"/>
              <a:gd name="T97" fmla="*/ 11765 h 11784"/>
              <a:gd name="T98" fmla="*/ 11707 w 11784"/>
              <a:gd name="T99" fmla="*/ 11773 h 11784"/>
              <a:gd name="T100" fmla="*/ 26 w 11784"/>
              <a:gd name="T101" fmla="*/ 5029 h 11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84" h="11784">
                <a:moveTo>
                  <a:pt x="11755" y="11690"/>
                </a:moveTo>
                <a:lnTo>
                  <a:pt x="11690" y="11755"/>
                </a:lnTo>
                <a:lnTo>
                  <a:pt x="4946" y="74"/>
                </a:lnTo>
                <a:lnTo>
                  <a:pt x="5012" y="91"/>
                </a:lnTo>
                <a:lnTo>
                  <a:pt x="4820" y="204"/>
                </a:lnTo>
                <a:lnTo>
                  <a:pt x="4632" y="319"/>
                </a:lnTo>
                <a:lnTo>
                  <a:pt x="4261" y="558"/>
                </a:lnTo>
                <a:lnTo>
                  <a:pt x="3899" y="809"/>
                </a:lnTo>
                <a:lnTo>
                  <a:pt x="3546" y="1071"/>
                </a:lnTo>
                <a:lnTo>
                  <a:pt x="3202" y="1344"/>
                </a:lnTo>
                <a:lnTo>
                  <a:pt x="2867" y="1629"/>
                </a:lnTo>
                <a:lnTo>
                  <a:pt x="2542" y="1923"/>
                </a:lnTo>
                <a:lnTo>
                  <a:pt x="2227" y="2228"/>
                </a:lnTo>
                <a:lnTo>
                  <a:pt x="1922" y="2543"/>
                </a:lnTo>
                <a:lnTo>
                  <a:pt x="1628" y="2868"/>
                </a:lnTo>
                <a:lnTo>
                  <a:pt x="1343" y="3203"/>
                </a:lnTo>
                <a:lnTo>
                  <a:pt x="1070" y="3547"/>
                </a:lnTo>
                <a:lnTo>
                  <a:pt x="808" y="3900"/>
                </a:lnTo>
                <a:lnTo>
                  <a:pt x="557" y="4262"/>
                </a:lnTo>
                <a:lnTo>
                  <a:pt x="318" y="4633"/>
                </a:lnTo>
                <a:lnTo>
                  <a:pt x="203" y="4821"/>
                </a:lnTo>
                <a:lnTo>
                  <a:pt x="91" y="5012"/>
                </a:lnTo>
                <a:lnTo>
                  <a:pt x="74" y="4946"/>
                </a:lnTo>
                <a:lnTo>
                  <a:pt x="11755" y="11690"/>
                </a:lnTo>
                <a:close/>
                <a:moveTo>
                  <a:pt x="26" y="5029"/>
                </a:moveTo>
                <a:cubicBezTo>
                  <a:pt x="15" y="5023"/>
                  <a:pt x="7" y="5012"/>
                  <a:pt x="4" y="5000"/>
                </a:cubicBezTo>
                <a:cubicBezTo>
                  <a:pt x="0" y="4987"/>
                  <a:pt x="2" y="4974"/>
                  <a:pt x="9" y="4963"/>
                </a:cubicBezTo>
                <a:lnTo>
                  <a:pt x="122" y="4771"/>
                </a:lnTo>
                <a:lnTo>
                  <a:pt x="238" y="4581"/>
                </a:lnTo>
                <a:lnTo>
                  <a:pt x="478" y="4208"/>
                </a:lnTo>
                <a:lnTo>
                  <a:pt x="731" y="3843"/>
                </a:lnTo>
                <a:lnTo>
                  <a:pt x="995" y="3487"/>
                </a:lnTo>
                <a:lnTo>
                  <a:pt x="1270" y="3141"/>
                </a:lnTo>
                <a:lnTo>
                  <a:pt x="1556" y="2804"/>
                </a:lnTo>
                <a:lnTo>
                  <a:pt x="1853" y="2477"/>
                </a:lnTo>
                <a:lnTo>
                  <a:pt x="2160" y="2159"/>
                </a:lnTo>
                <a:lnTo>
                  <a:pt x="2478" y="1852"/>
                </a:lnTo>
                <a:lnTo>
                  <a:pt x="2805" y="1555"/>
                </a:lnTo>
                <a:lnTo>
                  <a:pt x="3142" y="1269"/>
                </a:lnTo>
                <a:lnTo>
                  <a:pt x="3489" y="994"/>
                </a:lnTo>
                <a:lnTo>
                  <a:pt x="3844" y="730"/>
                </a:lnTo>
                <a:lnTo>
                  <a:pt x="4209" y="478"/>
                </a:lnTo>
                <a:lnTo>
                  <a:pt x="4582" y="237"/>
                </a:lnTo>
                <a:lnTo>
                  <a:pt x="4772" y="121"/>
                </a:lnTo>
                <a:lnTo>
                  <a:pt x="4963" y="9"/>
                </a:lnTo>
                <a:cubicBezTo>
                  <a:pt x="4974" y="2"/>
                  <a:pt x="4987" y="0"/>
                  <a:pt x="5000" y="4"/>
                </a:cubicBezTo>
                <a:cubicBezTo>
                  <a:pt x="5012" y="7"/>
                  <a:pt x="5023" y="15"/>
                  <a:pt x="5029" y="26"/>
                </a:cubicBezTo>
                <a:lnTo>
                  <a:pt x="11773" y="11707"/>
                </a:lnTo>
                <a:cubicBezTo>
                  <a:pt x="11784" y="11726"/>
                  <a:pt x="11781" y="11750"/>
                  <a:pt x="11765" y="11765"/>
                </a:cubicBezTo>
                <a:cubicBezTo>
                  <a:pt x="11750" y="11781"/>
                  <a:pt x="11726" y="11784"/>
                  <a:pt x="11707" y="11773"/>
                </a:cubicBezTo>
                <a:lnTo>
                  <a:pt x="26" y="5029"/>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
        <p:nvSpPr>
          <p:cNvPr id="42" name="Freeform 27"/>
          <p:cNvSpPr/>
          <p:nvPr/>
        </p:nvSpPr>
        <p:spPr bwMode="auto">
          <a:xfrm>
            <a:off x="5234021" y="1705040"/>
            <a:ext cx="861448" cy="1723960"/>
          </a:xfrm>
          <a:custGeom>
            <a:avLst/>
            <a:gdLst>
              <a:gd name="T0" fmla="*/ 6744 w 6744"/>
              <a:gd name="T1" fmla="*/ 13488 h 13488"/>
              <a:gd name="T2" fmla="*/ 6744 w 6744"/>
              <a:gd name="T3" fmla="*/ 0 h 13488"/>
              <a:gd name="T4" fmla="*/ 0 w 6744"/>
              <a:gd name="T5" fmla="*/ 1807 h 13488"/>
              <a:gd name="T6" fmla="*/ 6744 w 6744"/>
              <a:gd name="T7" fmla="*/ 13488 h 13488"/>
            </a:gdLst>
            <a:ahLst/>
            <a:cxnLst>
              <a:cxn ang="0">
                <a:pos x="T0" y="T1"/>
              </a:cxn>
              <a:cxn ang="0">
                <a:pos x="T2" y="T3"/>
              </a:cxn>
              <a:cxn ang="0">
                <a:pos x="T4" y="T5"/>
              </a:cxn>
              <a:cxn ang="0">
                <a:pos x="T6" y="T7"/>
              </a:cxn>
            </a:cxnLst>
            <a:rect l="0" t="0" r="r" b="b"/>
            <a:pathLst>
              <a:path w="6744" h="13488">
                <a:moveTo>
                  <a:pt x="6744" y="13488"/>
                </a:moveTo>
                <a:lnTo>
                  <a:pt x="6744" y="0"/>
                </a:lnTo>
                <a:cubicBezTo>
                  <a:pt x="4377" y="0"/>
                  <a:pt x="2051" y="623"/>
                  <a:pt x="0" y="1807"/>
                </a:cubicBezTo>
                <a:lnTo>
                  <a:pt x="6744" y="13488"/>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zh-CN" altLang="en-US"/>
          </a:p>
        </p:txBody>
      </p:sp>
      <p:sp>
        <p:nvSpPr>
          <p:cNvPr id="43" name="Freeform 28"/>
          <p:cNvSpPr>
            <a:spLocks noEditPoints="1"/>
          </p:cNvSpPr>
          <p:nvPr/>
        </p:nvSpPr>
        <p:spPr bwMode="auto">
          <a:xfrm>
            <a:off x="5227632" y="1698651"/>
            <a:ext cx="874226" cy="1736738"/>
          </a:xfrm>
          <a:custGeom>
            <a:avLst/>
            <a:gdLst>
              <a:gd name="T0" fmla="*/ 6745 w 6841"/>
              <a:gd name="T1" fmla="*/ 13536 h 13588"/>
              <a:gd name="T2" fmla="*/ 6794 w 6841"/>
              <a:gd name="T3" fmla="*/ 96 h 13588"/>
              <a:gd name="T4" fmla="*/ 6351 w 6841"/>
              <a:gd name="T5" fmla="*/ 103 h 13588"/>
              <a:gd name="T6" fmla="*/ 5911 w 6841"/>
              <a:gd name="T7" fmla="*/ 125 h 13588"/>
              <a:gd name="T8" fmla="*/ 5472 w 6841"/>
              <a:gd name="T9" fmla="*/ 161 h 13588"/>
              <a:gd name="T10" fmla="*/ 5035 w 6841"/>
              <a:gd name="T11" fmla="*/ 212 h 13588"/>
              <a:gd name="T12" fmla="*/ 4601 w 6841"/>
              <a:gd name="T13" fmla="*/ 276 h 13588"/>
              <a:gd name="T14" fmla="*/ 4169 w 6841"/>
              <a:gd name="T15" fmla="*/ 355 h 13588"/>
              <a:gd name="T16" fmla="*/ 3740 w 6841"/>
              <a:gd name="T17" fmla="*/ 447 h 13588"/>
              <a:gd name="T18" fmla="*/ 3314 w 6841"/>
              <a:gd name="T19" fmla="*/ 554 h 13588"/>
              <a:gd name="T20" fmla="*/ 2893 w 6841"/>
              <a:gd name="T21" fmla="*/ 674 h 13588"/>
              <a:gd name="T22" fmla="*/ 2475 w 6841"/>
              <a:gd name="T23" fmla="*/ 809 h 13588"/>
              <a:gd name="T24" fmla="*/ 2062 w 6841"/>
              <a:gd name="T25" fmla="*/ 956 h 13588"/>
              <a:gd name="T26" fmla="*/ 1653 w 6841"/>
              <a:gd name="T27" fmla="*/ 1117 h 13588"/>
              <a:gd name="T28" fmla="*/ 1250 w 6841"/>
              <a:gd name="T29" fmla="*/ 1292 h 13588"/>
              <a:gd name="T30" fmla="*/ 852 w 6841"/>
              <a:gd name="T31" fmla="*/ 1481 h 13588"/>
              <a:gd name="T32" fmla="*/ 459 w 6841"/>
              <a:gd name="T33" fmla="*/ 1682 h 13588"/>
              <a:gd name="T34" fmla="*/ 73 w 6841"/>
              <a:gd name="T35" fmla="*/ 1897 h 13588"/>
              <a:gd name="T36" fmla="*/ 6835 w 6841"/>
              <a:gd name="T37" fmla="*/ 13512 h 13588"/>
              <a:gd name="T38" fmla="*/ 3 w 6841"/>
              <a:gd name="T39" fmla="*/ 1842 h 13588"/>
              <a:gd name="T40" fmla="*/ 219 w 6841"/>
              <a:gd name="T41" fmla="*/ 1703 h 13588"/>
              <a:gd name="T42" fmla="*/ 612 w 6841"/>
              <a:gd name="T43" fmla="*/ 1494 h 13588"/>
              <a:gd name="T44" fmla="*/ 1010 w 6841"/>
              <a:gd name="T45" fmla="*/ 1298 h 13588"/>
              <a:gd name="T46" fmla="*/ 1413 w 6841"/>
              <a:gd name="T47" fmla="*/ 1115 h 13588"/>
              <a:gd name="T48" fmla="*/ 1823 w 6841"/>
              <a:gd name="T49" fmla="*/ 946 h 13588"/>
              <a:gd name="T50" fmla="*/ 2236 w 6841"/>
              <a:gd name="T51" fmla="*/ 790 h 13588"/>
              <a:gd name="T52" fmla="*/ 2655 w 6841"/>
              <a:gd name="T53" fmla="*/ 648 h 13588"/>
              <a:gd name="T54" fmla="*/ 3078 w 6841"/>
              <a:gd name="T55" fmla="*/ 520 h 13588"/>
              <a:gd name="T56" fmla="*/ 3504 w 6841"/>
              <a:gd name="T57" fmla="*/ 406 h 13588"/>
              <a:gd name="T58" fmla="*/ 3935 w 6841"/>
              <a:gd name="T59" fmla="*/ 305 h 13588"/>
              <a:gd name="T60" fmla="*/ 4368 w 6841"/>
              <a:gd name="T61" fmla="*/ 219 h 13588"/>
              <a:gd name="T62" fmla="*/ 4804 w 6841"/>
              <a:gd name="T63" fmla="*/ 147 h 13588"/>
              <a:gd name="T64" fmla="*/ 5243 w 6841"/>
              <a:gd name="T65" fmla="*/ 89 h 13588"/>
              <a:gd name="T66" fmla="*/ 5684 w 6841"/>
              <a:gd name="T67" fmla="*/ 46 h 13588"/>
              <a:gd name="T68" fmla="*/ 6127 w 6841"/>
              <a:gd name="T69" fmla="*/ 17 h 13588"/>
              <a:gd name="T70" fmla="*/ 6571 w 6841"/>
              <a:gd name="T71" fmla="*/ 2 h 13588"/>
              <a:gd name="T72" fmla="*/ 6827 w 6841"/>
              <a:gd name="T73" fmla="*/ 14 h 13588"/>
              <a:gd name="T74" fmla="*/ 6841 w 6841"/>
              <a:gd name="T75" fmla="*/ 13536 h 13588"/>
              <a:gd name="T76" fmla="*/ 6752 w 6841"/>
              <a:gd name="T77" fmla="*/ 13560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1" h="13588">
                <a:moveTo>
                  <a:pt x="6835" y="13512"/>
                </a:moveTo>
                <a:lnTo>
                  <a:pt x="6745" y="13536"/>
                </a:lnTo>
                <a:lnTo>
                  <a:pt x="6745" y="48"/>
                </a:lnTo>
                <a:lnTo>
                  <a:pt x="6794" y="96"/>
                </a:lnTo>
                <a:lnTo>
                  <a:pt x="6572" y="98"/>
                </a:lnTo>
                <a:lnTo>
                  <a:pt x="6351" y="103"/>
                </a:lnTo>
                <a:lnTo>
                  <a:pt x="6131" y="112"/>
                </a:lnTo>
                <a:lnTo>
                  <a:pt x="5911" y="125"/>
                </a:lnTo>
                <a:lnTo>
                  <a:pt x="5691" y="141"/>
                </a:lnTo>
                <a:lnTo>
                  <a:pt x="5472" y="161"/>
                </a:lnTo>
                <a:lnTo>
                  <a:pt x="5253" y="185"/>
                </a:lnTo>
                <a:lnTo>
                  <a:pt x="5035" y="212"/>
                </a:lnTo>
                <a:lnTo>
                  <a:pt x="4818" y="242"/>
                </a:lnTo>
                <a:lnTo>
                  <a:pt x="4601" y="276"/>
                </a:lnTo>
                <a:lnTo>
                  <a:pt x="4384" y="314"/>
                </a:lnTo>
                <a:lnTo>
                  <a:pt x="4169" y="355"/>
                </a:lnTo>
                <a:lnTo>
                  <a:pt x="3954" y="399"/>
                </a:lnTo>
                <a:lnTo>
                  <a:pt x="3740" y="447"/>
                </a:lnTo>
                <a:lnTo>
                  <a:pt x="3527" y="499"/>
                </a:lnTo>
                <a:lnTo>
                  <a:pt x="3314" y="554"/>
                </a:lnTo>
                <a:lnTo>
                  <a:pt x="3103" y="612"/>
                </a:lnTo>
                <a:lnTo>
                  <a:pt x="2893" y="674"/>
                </a:lnTo>
                <a:lnTo>
                  <a:pt x="2684" y="740"/>
                </a:lnTo>
                <a:lnTo>
                  <a:pt x="2475" y="809"/>
                </a:lnTo>
                <a:lnTo>
                  <a:pt x="2268" y="881"/>
                </a:lnTo>
                <a:lnTo>
                  <a:pt x="2062" y="956"/>
                </a:lnTo>
                <a:lnTo>
                  <a:pt x="1857" y="1035"/>
                </a:lnTo>
                <a:lnTo>
                  <a:pt x="1653" y="1117"/>
                </a:lnTo>
                <a:lnTo>
                  <a:pt x="1451" y="1203"/>
                </a:lnTo>
                <a:lnTo>
                  <a:pt x="1250" y="1292"/>
                </a:lnTo>
                <a:lnTo>
                  <a:pt x="1050" y="1385"/>
                </a:lnTo>
                <a:lnTo>
                  <a:pt x="852" y="1481"/>
                </a:lnTo>
                <a:lnTo>
                  <a:pt x="655" y="1580"/>
                </a:lnTo>
                <a:lnTo>
                  <a:pt x="459" y="1682"/>
                </a:lnTo>
                <a:lnTo>
                  <a:pt x="265" y="1788"/>
                </a:lnTo>
                <a:lnTo>
                  <a:pt x="73" y="1897"/>
                </a:lnTo>
                <a:lnTo>
                  <a:pt x="91" y="1831"/>
                </a:lnTo>
                <a:lnTo>
                  <a:pt x="6835" y="13512"/>
                </a:lnTo>
                <a:close/>
                <a:moveTo>
                  <a:pt x="8" y="1879"/>
                </a:moveTo>
                <a:cubicBezTo>
                  <a:pt x="2" y="1868"/>
                  <a:pt x="0" y="1855"/>
                  <a:pt x="3" y="1842"/>
                </a:cubicBezTo>
                <a:cubicBezTo>
                  <a:pt x="7" y="1830"/>
                  <a:pt x="15" y="1820"/>
                  <a:pt x="26" y="1813"/>
                </a:cubicBezTo>
                <a:lnTo>
                  <a:pt x="219" y="1703"/>
                </a:lnTo>
                <a:lnTo>
                  <a:pt x="415" y="1597"/>
                </a:lnTo>
                <a:lnTo>
                  <a:pt x="612" y="1494"/>
                </a:lnTo>
                <a:lnTo>
                  <a:pt x="810" y="1394"/>
                </a:lnTo>
                <a:lnTo>
                  <a:pt x="1010" y="1298"/>
                </a:lnTo>
                <a:lnTo>
                  <a:pt x="1211" y="1205"/>
                </a:lnTo>
                <a:lnTo>
                  <a:pt x="1413" y="1115"/>
                </a:lnTo>
                <a:lnTo>
                  <a:pt x="1618" y="1028"/>
                </a:lnTo>
                <a:lnTo>
                  <a:pt x="1823" y="946"/>
                </a:lnTo>
                <a:lnTo>
                  <a:pt x="2029" y="866"/>
                </a:lnTo>
                <a:lnTo>
                  <a:pt x="2236" y="790"/>
                </a:lnTo>
                <a:lnTo>
                  <a:pt x="2445" y="717"/>
                </a:lnTo>
                <a:lnTo>
                  <a:pt x="2655" y="648"/>
                </a:lnTo>
                <a:lnTo>
                  <a:pt x="2866" y="582"/>
                </a:lnTo>
                <a:lnTo>
                  <a:pt x="3078" y="520"/>
                </a:lnTo>
                <a:lnTo>
                  <a:pt x="3290" y="461"/>
                </a:lnTo>
                <a:lnTo>
                  <a:pt x="3504" y="406"/>
                </a:lnTo>
                <a:lnTo>
                  <a:pt x="3719" y="354"/>
                </a:lnTo>
                <a:lnTo>
                  <a:pt x="3935" y="305"/>
                </a:lnTo>
                <a:lnTo>
                  <a:pt x="4151" y="260"/>
                </a:lnTo>
                <a:lnTo>
                  <a:pt x="4368" y="219"/>
                </a:lnTo>
                <a:lnTo>
                  <a:pt x="4586" y="181"/>
                </a:lnTo>
                <a:lnTo>
                  <a:pt x="4804" y="147"/>
                </a:lnTo>
                <a:lnTo>
                  <a:pt x="5024" y="116"/>
                </a:lnTo>
                <a:lnTo>
                  <a:pt x="5243" y="89"/>
                </a:lnTo>
                <a:lnTo>
                  <a:pt x="5463" y="66"/>
                </a:lnTo>
                <a:lnTo>
                  <a:pt x="5684" y="46"/>
                </a:lnTo>
                <a:lnTo>
                  <a:pt x="5905" y="29"/>
                </a:lnTo>
                <a:lnTo>
                  <a:pt x="6127" y="17"/>
                </a:lnTo>
                <a:lnTo>
                  <a:pt x="6349" y="7"/>
                </a:lnTo>
                <a:lnTo>
                  <a:pt x="6571" y="2"/>
                </a:lnTo>
                <a:lnTo>
                  <a:pt x="6793" y="0"/>
                </a:lnTo>
                <a:cubicBezTo>
                  <a:pt x="6806" y="0"/>
                  <a:pt x="6818" y="5"/>
                  <a:pt x="6827" y="14"/>
                </a:cubicBezTo>
                <a:cubicBezTo>
                  <a:pt x="6836" y="23"/>
                  <a:pt x="6841" y="35"/>
                  <a:pt x="6841" y="48"/>
                </a:cubicBezTo>
                <a:lnTo>
                  <a:pt x="6841" y="13536"/>
                </a:lnTo>
                <a:cubicBezTo>
                  <a:pt x="6841" y="13558"/>
                  <a:pt x="6827" y="13577"/>
                  <a:pt x="6806" y="13583"/>
                </a:cubicBezTo>
                <a:cubicBezTo>
                  <a:pt x="6785" y="13588"/>
                  <a:pt x="6763" y="13579"/>
                  <a:pt x="6752" y="13560"/>
                </a:cubicBezTo>
                <a:lnTo>
                  <a:pt x="8" y="1879"/>
                </a:lnTo>
                <a:close/>
              </a:path>
            </a:pathLst>
          </a:custGeom>
          <a:solidFill>
            <a:srgbClr val="FFFFFF"/>
          </a:solidFill>
          <a:ln w="1588" cap="flat">
            <a:noFill/>
            <a:prstDash val="solid"/>
            <a:beve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422101" y="1134296"/>
            <a:ext cx="11546122" cy="3016210"/>
          </a:xfrm>
          <a:prstGeom prst="rect">
            <a:avLst/>
          </a:prstGeom>
        </p:spPr>
        <p:txBody>
          <a:bodyPr wrap="square">
            <a:spAutoFit/>
          </a:bodyPr>
          <a:lstStyle/>
          <a:p>
            <a:r>
              <a:rPr lang="zh-CN" altLang="en-US" b="1" dirty="0"/>
              <a:t>一、旅游安全法律制度</a:t>
            </a:r>
            <a:endParaRPr lang="en-US" altLang="zh-CN" b="1" dirty="0"/>
          </a:p>
          <a:p>
            <a:r>
              <a:rPr lang="zh-CN" altLang="en-US" b="1" dirty="0"/>
              <a:t>特点：</a:t>
            </a:r>
            <a:endParaRPr lang="en-US" altLang="zh-CN" b="1" dirty="0"/>
          </a:p>
          <a:p>
            <a:pPr indent="457200"/>
            <a:r>
              <a:rPr lang="zh-CN" altLang="en-US" sz="1600" dirty="0"/>
              <a:t>①从“安全第一、预防为主”向“以人为本、安全第一、预防为主、综合治理”转变</a:t>
            </a:r>
            <a:endParaRPr lang="en-US" altLang="zh-CN" sz="1600" dirty="0"/>
          </a:p>
          <a:p>
            <a:pPr indent="457200"/>
            <a:r>
              <a:rPr lang="zh-CN" altLang="en-US" sz="1600" dirty="0"/>
              <a:t>②从“重监控”向“监管、协调、服务并重”转变</a:t>
            </a:r>
            <a:endParaRPr lang="en-US" altLang="zh-CN" sz="1600" dirty="0"/>
          </a:p>
          <a:p>
            <a:pPr indent="457200"/>
            <a:r>
              <a:rPr lang="zh-CN" altLang="en-US" sz="1600" dirty="0"/>
              <a:t>③从“重事中”向“事前、事中、事后并重”转变</a:t>
            </a:r>
            <a:endParaRPr lang="en-US" altLang="zh-CN" sz="1600" dirty="0"/>
          </a:p>
          <a:p>
            <a:pPr indent="457200"/>
            <a:r>
              <a:rPr lang="zh-CN" altLang="en-US" sz="1600" dirty="0"/>
              <a:t>④从“重政府、企业”向“政府、企业、社会和个人并重”转变</a:t>
            </a:r>
            <a:endParaRPr lang="en-US" altLang="zh-CN" sz="1600" dirty="0"/>
          </a:p>
          <a:p>
            <a:r>
              <a:rPr lang="zh-CN" altLang="en-US" b="1" dirty="0"/>
              <a:t>二、责任保险</a:t>
            </a:r>
            <a:endParaRPr lang="en-US" altLang="zh-CN" b="1" dirty="0"/>
          </a:p>
          <a:p>
            <a:pPr indent="457200"/>
            <a:r>
              <a:rPr lang="en-US" altLang="zh-CN" sz="1600" dirty="0"/>
              <a:t>《</a:t>
            </a:r>
            <a:r>
              <a:rPr lang="zh-CN" altLang="en-US" sz="1600" dirty="0"/>
              <a:t>中华人民共和国保险法</a:t>
            </a:r>
            <a:r>
              <a:rPr lang="en-US" altLang="zh-CN" sz="1600" dirty="0"/>
              <a:t>》</a:t>
            </a:r>
            <a:r>
              <a:rPr lang="zh-CN" altLang="en-US" sz="1600" dirty="0"/>
              <a:t>第 </a:t>
            </a:r>
            <a:r>
              <a:rPr lang="en-US" altLang="zh-CN" sz="1600" dirty="0"/>
              <a:t>65 </a:t>
            </a:r>
            <a:r>
              <a:rPr lang="zh-CN" altLang="en-US" sz="1600" dirty="0"/>
              <a:t>条第 </a:t>
            </a:r>
            <a:r>
              <a:rPr lang="en-US" altLang="zh-CN" sz="1600" dirty="0"/>
              <a:t>4 </a:t>
            </a:r>
            <a:r>
              <a:rPr lang="zh-CN" altLang="en-US" sz="1600" dirty="0"/>
              <a:t>款规 定，责任保险是指以被保险人对第三者依法应负的赔偿责任为保险标的的保 险，即保险人与投保人签订保险合同，约定由投保人缴纳保险费，由保险人 承担投保人（被保险人）在生产、业务活动或日常生活中，由于疏忽、过失 等行为造成他人财产或人身伤亡时所应承担的赔偿责任。 </a:t>
            </a:r>
            <a:endParaRPr lang="en-US" altLang="zh-CN" sz="1600" dirty="0"/>
          </a:p>
          <a:p>
            <a:endParaRPr lang="en-US" altLang="zh-CN" dirty="0"/>
          </a:p>
        </p:txBody>
      </p:sp>
      <p:sp>
        <p:nvSpPr>
          <p:cNvPr id="8" name="文本框 19"/>
          <p:cNvSpPr txBox="1"/>
          <p:nvPr/>
        </p:nvSpPr>
        <p:spPr>
          <a:xfrm>
            <a:off x="4835287" y="928046"/>
            <a:ext cx="4854624" cy="368300"/>
          </a:xfrm>
          <a:prstGeom prst="rect">
            <a:avLst/>
          </a:prstGeom>
          <a:noFill/>
        </p:spPr>
        <p:txBody>
          <a:bodyPr wrap="square" rtlCol="0">
            <a:spAutoFit/>
          </a:bodyPr>
          <a:lstStyle/>
          <a:p>
            <a:r>
              <a:rPr lang="zh-CN" altLang="en-US" b="1" dirty="0"/>
              <a:t>   第一节   概述</a:t>
            </a:r>
            <a:endParaRPr lang="zh-CN" altLang="en-US" b="1" dirty="0"/>
          </a:p>
        </p:txBody>
      </p:sp>
      <p:sp>
        <p:nvSpPr>
          <p:cNvPr id="2" name="文本框 1"/>
          <p:cNvSpPr txBox="1"/>
          <p:nvPr/>
        </p:nvSpPr>
        <p:spPr>
          <a:xfrm>
            <a:off x="4317815" y="3926903"/>
            <a:ext cx="6141253" cy="369332"/>
          </a:xfrm>
          <a:prstGeom prst="rect">
            <a:avLst/>
          </a:prstGeom>
          <a:noFill/>
        </p:spPr>
        <p:txBody>
          <a:bodyPr wrap="square">
            <a:spAutoFit/>
          </a:bodyPr>
          <a:lstStyle/>
          <a:p>
            <a:r>
              <a:rPr lang="zh-CN" altLang="en-US" b="1" dirty="0"/>
              <a:t>第二节　突发事件应对法律制度</a:t>
            </a:r>
            <a:endParaRPr lang="zh-CN" altLang="en-US" b="1" dirty="0"/>
          </a:p>
        </p:txBody>
      </p:sp>
      <p:sp>
        <p:nvSpPr>
          <p:cNvPr id="3" name="文本框 2"/>
          <p:cNvSpPr txBox="1"/>
          <p:nvPr/>
        </p:nvSpPr>
        <p:spPr>
          <a:xfrm>
            <a:off x="422101" y="4296235"/>
            <a:ext cx="11347798" cy="2739211"/>
          </a:xfrm>
          <a:prstGeom prst="rect">
            <a:avLst/>
          </a:prstGeom>
          <a:noFill/>
        </p:spPr>
        <p:txBody>
          <a:bodyPr wrap="square">
            <a:spAutoFit/>
          </a:bodyPr>
          <a:lstStyle/>
          <a:p>
            <a:pPr indent="457200"/>
            <a:r>
              <a:rPr lang="zh-CN" altLang="en-US" sz="1600" dirty="0"/>
              <a:t>2007 年 8 月 30 日十届全国人大常委会第二十九次会议通过，同 年 11 月 1 日颁布实施了《中华人民共和国突发事件应对法》。2020 年 4 月，全国人大正式启动《突发事件应对法》的修改工作。</a:t>
            </a:r>
            <a:endParaRPr lang="en-US" altLang="zh-CN" sz="1600" dirty="0"/>
          </a:p>
          <a:p>
            <a:r>
              <a:rPr lang="zh-CN" altLang="en-US" b="1" dirty="0"/>
              <a:t>一、突发事件的界定、种类与级别</a:t>
            </a:r>
            <a:endParaRPr lang="zh-CN" altLang="en-US" b="1" dirty="0"/>
          </a:p>
          <a:p>
            <a:r>
              <a:rPr lang="zh-CN" altLang="en-US" b="1" dirty="0"/>
              <a:t>1. 界定和种类</a:t>
            </a:r>
            <a:endParaRPr lang="en-US" altLang="zh-CN" b="1" dirty="0"/>
          </a:p>
          <a:p>
            <a:pPr indent="457200"/>
            <a:r>
              <a:rPr lang="zh-CN" altLang="en-US" sz="1600" dirty="0"/>
              <a:t>突发事件是指突然发生， 造成或者可能造成严重社会危害，需要采取应急处置措施予以应对的自然灾害、事故灾难、公共卫生事件和社会安全事件。</a:t>
            </a:r>
            <a:endParaRPr lang="en-US" altLang="zh-CN" sz="1600" dirty="0"/>
          </a:p>
          <a:p>
            <a:r>
              <a:rPr lang="en-US" altLang="zh-CN" b="1" dirty="0"/>
              <a:t>2. </a:t>
            </a:r>
            <a:r>
              <a:rPr lang="zh-CN" altLang="en-US" b="1" dirty="0"/>
              <a:t>级别 </a:t>
            </a:r>
            <a:endParaRPr lang="en-US" altLang="zh-CN" b="1" dirty="0"/>
          </a:p>
          <a:p>
            <a:pPr indent="457200"/>
            <a:r>
              <a:rPr lang="zh-CN" altLang="en-US" sz="1600" dirty="0"/>
              <a:t>将突发事件按 照社会危害程度、影响范围、突发事件性质、可控性、行业特点等因素，将自然灾害、事故灾难、</a:t>
            </a:r>
            <a:endParaRPr lang="en-US" altLang="zh-CN" sz="1600" dirty="0"/>
          </a:p>
          <a:p>
            <a:pPr indent="457200"/>
            <a:r>
              <a:rPr lang="zh-CN" altLang="en-US" sz="1600" dirty="0"/>
              <a:t>公共卫生事件分为特别重大、重大、较大和一般四级”。</a:t>
            </a:r>
            <a:endParaRPr lang="en-US" altLang="zh-CN" sz="1600" dirty="0"/>
          </a:p>
          <a:p>
            <a:endParaRPr lang="zh-CN" altLang="en-US" dirty="0"/>
          </a:p>
        </p:txBody>
      </p:sp>
    </p:spTree>
  </p:cSld>
  <p:clrMapOvr>
    <a:masterClrMapping/>
  </p:clrMapOvr>
  <p:transition>
    <p:fade/>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63194</Words>
  <Application>WPS 演示</Application>
  <PresentationFormat>宽屏</PresentationFormat>
  <Paragraphs>2700</Paragraphs>
  <Slides>146</Slides>
  <Notes>9</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146</vt:i4>
      </vt:variant>
    </vt:vector>
  </HeadingPairs>
  <TitlesOfParts>
    <vt:vector size="160" baseType="lpstr">
      <vt:lpstr>Arial</vt:lpstr>
      <vt:lpstr>宋体</vt:lpstr>
      <vt:lpstr>Wingdings</vt:lpstr>
      <vt:lpstr>微软雅黑</vt:lpstr>
      <vt:lpstr>Arial Unicode MS</vt:lpstr>
      <vt:lpstr>Agency FB</vt:lpstr>
      <vt:lpstr>Adobe 宋体 Std L</vt:lpstr>
      <vt:lpstr>华文行楷</vt:lpstr>
      <vt:lpstr>Calibri</vt:lpstr>
      <vt:lpstr>Arial Unicode MS</vt:lpstr>
      <vt:lpstr>方正黑体_GBK</vt:lpstr>
      <vt:lpstr>方正书宋_GBK</vt:lpstr>
      <vt:lpstr>方正精品楷体_GBK</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仝德志</dc:creator>
  <cp:lastModifiedBy>奔波霸</cp:lastModifiedBy>
  <cp:revision>604</cp:revision>
  <dcterms:created xsi:type="dcterms:W3CDTF">2014-09-29T02:38:00Z</dcterms:created>
  <dcterms:modified xsi:type="dcterms:W3CDTF">2020-09-11T04:21:54Z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2052-11.1.0.9912</vt:lpwstr>
  </property>
</Properties>
</file>