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4"/>
  </p:notesMasterIdLst>
  <p:sldIdLst>
    <p:sldId id="256" r:id="rId2"/>
    <p:sldId id="260" r:id="rId3"/>
    <p:sldId id="258" r:id="rId4"/>
    <p:sldId id="280" r:id="rId5"/>
    <p:sldId id="257" r:id="rId6"/>
    <p:sldId id="281" r:id="rId7"/>
    <p:sldId id="259" r:id="rId8"/>
    <p:sldId id="261" r:id="rId9"/>
    <p:sldId id="262" r:id="rId10"/>
    <p:sldId id="282" r:id="rId11"/>
    <p:sldId id="283" r:id="rId12"/>
    <p:sldId id="284" r:id="rId13"/>
    <p:sldId id="285" r:id="rId14"/>
    <p:sldId id="286" r:id="rId15"/>
    <p:sldId id="287" r:id="rId16"/>
    <p:sldId id="263" r:id="rId17"/>
    <p:sldId id="264" r:id="rId18"/>
    <p:sldId id="265" r:id="rId19"/>
    <p:sldId id="288" r:id="rId20"/>
    <p:sldId id="289" r:id="rId21"/>
    <p:sldId id="290" r:id="rId22"/>
    <p:sldId id="291" r:id="rId23"/>
    <p:sldId id="292" r:id="rId24"/>
    <p:sldId id="293" r:id="rId25"/>
    <p:sldId id="294" r:id="rId26"/>
    <p:sldId id="295" r:id="rId27"/>
    <p:sldId id="296" r:id="rId28"/>
    <p:sldId id="266" r:id="rId29"/>
    <p:sldId id="267" r:id="rId30"/>
    <p:sldId id="268" r:id="rId31"/>
    <p:sldId id="269" r:id="rId32"/>
    <p:sldId id="270" r:id="rId33"/>
    <p:sldId id="271" r:id="rId34"/>
    <p:sldId id="272" r:id="rId35"/>
    <p:sldId id="273" r:id="rId36"/>
    <p:sldId id="297" r:id="rId37"/>
    <p:sldId id="298" r:id="rId38"/>
    <p:sldId id="299" r:id="rId39"/>
    <p:sldId id="300" r:id="rId40"/>
    <p:sldId id="301" r:id="rId41"/>
    <p:sldId id="302" r:id="rId42"/>
    <p:sldId id="303" r:id="rId43"/>
    <p:sldId id="304" r:id="rId44"/>
    <p:sldId id="307" r:id="rId45"/>
    <p:sldId id="306" r:id="rId46"/>
    <p:sldId id="305" r:id="rId47"/>
    <p:sldId id="274" r:id="rId48"/>
    <p:sldId id="275" r:id="rId49"/>
    <p:sldId id="308" r:id="rId50"/>
    <p:sldId id="309" r:id="rId51"/>
    <p:sldId id="276" r:id="rId52"/>
    <p:sldId id="277" r:id="rId53"/>
    <p:sldId id="278" r:id="rId54"/>
    <p:sldId id="279" r:id="rId55"/>
    <p:sldId id="310" r:id="rId56"/>
    <p:sldId id="311" r:id="rId57"/>
    <p:sldId id="312" r:id="rId58"/>
    <p:sldId id="313" r:id="rId59"/>
    <p:sldId id="315" r:id="rId60"/>
    <p:sldId id="316" r:id="rId61"/>
    <p:sldId id="318" r:id="rId62"/>
    <p:sldId id="314" r:id="rId6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1" d="100"/>
          <a:sy n="71" d="100"/>
        </p:scale>
        <p:origin x="398"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E2227C-1613-4C3F-9866-3B41B870DCCE}" type="datetimeFigureOut">
              <a:rPr lang="zh-CN" altLang="en-US" smtClean="0"/>
              <a:t>2021/11/26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548C427-DF9D-47F5-8C59-1D5816C3B90C}" type="slidenum">
              <a:rPr lang="zh-CN" altLang="en-US" smtClean="0"/>
              <a:t>‹#›</a:t>
            </a:fld>
            <a:endParaRPr lang="zh-CN" altLang="en-US"/>
          </a:p>
        </p:txBody>
      </p:sp>
    </p:spTree>
    <p:extLst>
      <p:ext uri="{BB962C8B-B14F-4D97-AF65-F5344CB8AC3E}">
        <p14:creationId xmlns:p14="http://schemas.microsoft.com/office/powerpoint/2010/main" val="1371566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C548C427-DF9D-47F5-8C59-1D5816C3B90C}" type="slidenum">
              <a:rPr lang="zh-CN" altLang="en-US" smtClean="0"/>
              <a:t>42</a:t>
            </a:fld>
            <a:endParaRPr lang="zh-CN" altLang="en-US"/>
          </a:p>
        </p:txBody>
      </p:sp>
    </p:spTree>
    <p:extLst>
      <p:ext uri="{BB962C8B-B14F-4D97-AF65-F5344CB8AC3E}">
        <p14:creationId xmlns:p14="http://schemas.microsoft.com/office/powerpoint/2010/main" val="166190714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E5C2BB1-6850-4F7C-AD6E-A5514CB4C3F3}"/>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id="{CF65F4DA-F8B0-45A8-90E7-99D08DFA3E1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id="{39160083-3D67-46F4-A883-9AE3D32EAF6C}"/>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5" name="页脚占位符 4">
            <a:extLst>
              <a:ext uri="{FF2B5EF4-FFF2-40B4-BE49-F238E27FC236}">
                <a16:creationId xmlns:a16="http://schemas.microsoft.com/office/drawing/2014/main" id="{BF49149A-0C43-4ED7-BCC5-3E3855361BC3}"/>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6CF007B7-B3AA-4D96-86BF-1DE26C4D6947}"/>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280131926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33DCFEF-6C58-4829-A217-4D568A801054}"/>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id="{3D437FB8-6857-490C-B880-AD79241FA41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781BAE87-4897-4FD5-B6C8-6635537AA453}"/>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5" name="页脚占位符 4">
            <a:extLst>
              <a:ext uri="{FF2B5EF4-FFF2-40B4-BE49-F238E27FC236}">
                <a16:creationId xmlns:a16="http://schemas.microsoft.com/office/drawing/2014/main" id="{4650CF0E-C139-45F5-A62C-A128ED131D7B}"/>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9CBA3BFA-5BD4-41CA-8CF0-01D56D1C8C88}"/>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17490470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id="{DB441E49-DB37-4C36-9CF2-DF3A0819761D}"/>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id="{A328D48B-F688-4127-B96B-CBB56D86013F}"/>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93C8EEF9-74D5-4323-964A-7F05DF306D30}"/>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5" name="页脚占位符 4">
            <a:extLst>
              <a:ext uri="{FF2B5EF4-FFF2-40B4-BE49-F238E27FC236}">
                <a16:creationId xmlns:a16="http://schemas.microsoft.com/office/drawing/2014/main" id="{24267FB5-8D52-49FB-B5C0-C829EAACDF7E}"/>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106C7EA1-C5B1-4D11-9AC8-86758D8427E6}"/>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18961175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8863CB9-1195-4881-9D1F-8FDFA392887A}"/>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97931A30-2358-45BA-BE7D-99F2F92E8AC5}"/>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C96B70E2-EA56-4634-9FC6-AEEF43B8070E}"/>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5" name="页脚占位符 4">
            <a:extLst>
              <a:ext uri="{FF2B5EF4-FFF2-40B4-BE49-F238E27FC236}">
                <a16:creationId xmlns:a16="http://schemas.microsoft.com/office/drawing/2014/main" id="{CE6CF057-840A-477F-90BC-6160935B4686}"/>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A93B2E4A-3F2F-48F5-A4EB-2502D263717B}"/>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8822441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AEC3684-2E4A-41ED-8DE1-778A327B9AD8}"/>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id="{6D102F59-127C-4160-8384-63420819CEC9}"/>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id="{41E1C200-A6AA-4D41-B557-7EFC975C01D1}"/>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5" name="页脚占位符 4">
            <a:extLst>
              <a:ext uri="{FF2B5EF4-FFF2-40B4-BE49-F238E27FC236}">
                <a16:creationId xmlns:a16="http://schemas.microsoft.com/office/drawing/2014/main" id="{87AB070A-5EF8-48F8-B8E2-A770190A1BA5}"/>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id="{C0860128-C679-4530-97BB-0ADDBF37EA36}"/>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3452537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488A604-706E-427B-8F8C-5FDC6F1B768E}"/>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id="{B3566142-7553-48E9-8422-E4D6C0FBD846}"/>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id="{1EEB5DB3-D9FC-43BA-AF74-D254A212891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id="{5FC0E79A-A082-4A86-890D-3F21321B02C8}"/>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6" name="页脚占位符 5">
            <a:extLst>
              <a:ext uri="{FF2B5EF4-FFF2-40B4-BE49-F238E27FC236}">
                <a16:creationId xmlns:a16="http://schemas.microsoft.com/office/drawing/2014/main" id="{3F5081CB-82C6-4CEC-ADE3-C8162E5C56A2}"/>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E0747FCB-ABE9-4B99-8709-CB286662B68E}"/>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39989019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B37F428-8C4F-40D7-9841-594686F48900}"/>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id="{9C877900-55B8-4A94-A736-07D6B1B2897A}"/>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id="{6FB7EB19-2C45-4A07-975C-AFD64A49F1CD}"/>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id="{CC53DD3B-DC15-4C83-85CC-58296FCD3C7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id="{E349128F-32D5-4883-8D68-E093AD79925C}"/>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id="{6FF25286-64B6-4F2E-B799-5A8F2F4C971B}"/>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8" name="页脚占位符 7">
            <a:extLst>
              <a:ext uri="{FF2B5EF4-FFF2-40B4-BE49-F238E27FC236}">
                <a16:creationId xmlns:a16="http://schemas.microsoft.com/office/drawing/2014/main" id="{40A8ECA2-2517-4EBB-BBC3-6C7B2D7F682B}"/>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id="{CB9005C4-148F-4FB6-88A1-DF8C010552FF}"/>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2362159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A133FAC-6F33-4FF3-AB5D-052CBC15C2CC}"/>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B010446C-F84F-44DB-AC96-72D8886C963F}"/>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4" name="页脚占位符 3">
            <a:extLst>
              <a:ext uri="{FF2B5EF4-FFF2-40B4-BE49-F238E27FC236}">
                <a16:creationId xmlns:a16="http://schemas.microsoft.com/office/drawing/2014/main" id="{DA12D316-DEA5-4D91-8B10-015613B66FF7}"/>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id="{E35789D2-290A-4DEC-884A-381234FA30F5}"/>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28476314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id="{41C2AB81-D004-44D3-8C81-DC31D23D3197}"/>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3" name="页脚占位符 2">
            <a:extLst>
              <a:ext uri="{FF2B5EF4-FFF2-40B4-BE49-F238E27FC236}">
                <a16:creationId xmlns:a16="http://schemas.microsoft.com/office/drawing/2014/main" id="{34718B59-7CB0-46DF-8578-BADDF89BC79A}"/>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id="{4057D7AA-30A1-4609-9371-75AFF7441392}"/>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6663221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8F4AB1-A8D5-42D2-85B0-7F85AEF86BE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id="{904551DC-EDEE-414C-9C09-499ADB28A7D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id="{4FABEE8F-6432-49ED-8DDC-F6AE096282D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4F51A07C-46B3-479D-A510-993E44D1B746}"/>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6" name="页脚占位符 5">
            <a:extLst>
              <a:ext uri="{FF2B5EF4-FFF2-40B4-BE49-F238E27FC236}">
                <a16:creationId xmlns:a16="http://schemas.microsoft.com/office/drawing/2014/main" id="{89B99D64-7486-4A97-9E1B-7E11D187BE50}"/>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06329E05-E6AA-43F5-B81F-4B3DE27C29BA}"/>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41180702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E1AC3B9-8533-4253-B8AA-E8BE485F55FB}"/>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id="{9CFE661D-2254-4CBC-A7C3-4D45817E7C9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id="{76EA6118-8D3C-4777-85BC-F148A208878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id="{F6ADE61F-3A31-47D9-886F-DE4AB55E2811}"/>
              </a:ext>
            </a:extLst>
          </p:cNvPr>
          <p:cNvSpPr>
            <a:spLocks noGrp="1"/>
          </p:cNvSpPr>
          <p:nvPr>
            <p:ph type="dt" sz="half" idx="10"/>
          </p:nvPr>
        </p:nvSpPr>
        <p:spPr/>
        <p:txBody>
          <a:bodyPr/>
          <a:lstStyle/>
          <a:p>
            <a:fld id="{007260D2-D943-4C97-9D95-36C040C3C090}" type="datetimeFigureOut">
              <a:rPr lang="zh-CN" altLang="en-US" smtClean="0"/>
              <a:t>2021/11/26</a:t>
            </a:fld>
            <a:endParaRPr lang="zh-CN" altLang="en-US"/>
          </a:p>
        </p:txBody>
      </p:sp>
      <p:sp>
        <p:nvSpPr>
          <p:cNvPr id="6" name="页脚占位符 5">
            <a:extLst>
              <a:ext uri="{FF2B5EF4-FFF2-40B4-BE49-F238E27FC236}">
                <a16:creationId xmlns:a16="http://schemas.microsoft.com/office/drawing/2014/main" id="{B2BD1B2D-5FFC-4D30-A1AB-6DBA9F519446}"/>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id="{ACA255D8-8A1A-4C91-83F9-34B9415D4F49}"/>
              </a:ext>
            </a:extLst>
          </p:cNvPr>
          <p:cNvSpPr>
            <a:spLocks noGrp="1"/>
          </p:cNvSpPr>
          <p:nvPr>
            <p:ph type="sldNum" sz="quarter" idx="12"/>
          </p:nvPr>
        </p:nvSpPr>
        <p:spPr/>
        <p:txBody>
          <a:body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41230483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id="{B54B0F25-7973-44C4-B06B-430222431AD7}"/>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id="{6E117357-EB0C-4F23-9487-E12F104E483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id="{B68C3465-3FC2-49E1-80D4-480371932C9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07260D2-D943-4C97-9D95-36C040C3C090}" type="datetimeFigureOut">
              <a:rPr lang="zh-CN" altLang="en-US" smtClean="0"/>
              <a:t>2021/11/26</a:t>
            </a:fld>
            <a:endParaRPr lang="zh-CN" altLang="en-US"/>
          </a:p>
        </p:txBody>
      </p:sp>
      <p:sp>
        <p:nvSpPr>
          <p:cNvPr id="5" name="页脚占位符 4">
            <a:extLst>
              <a:ext uri="{FF2B5EF4-FFF2-40B4-BE49-F238E27FC236}">
                <a16:creationId xmlns:a16="http://schemas.microsoft.com/office/drawing/2014/main" id="{69234233-19B0-4BCE-AA52-D13B9A07EA1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id="{49F2744B-D5C6-49F5-93FB-FF7BD5895D0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632DC3B-8748-44F3-9EE9-0DA7CDF1A153}" type="slidenum">
              <a:rPr lang="zh-CN" altLang="en-US" smtClean="0"/>
              <a:t>‹#›</a:t>
            </a:fld>
            <a:endParaRPr lang="zh-CN" altLang="en-US"/>
          </a:p>
        </p:txBody>
      </p:sp>
    </p:spTree>
    <p:extLst>
      <p:ext uri="{BB962C8B-B14F-4D97-AF65-F5344CB8AC3E}">
        <p14:creationId xmlns:p14="http://schemas.microsoft.com/office/powerpoint/2010/main" val="443669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8293B2B-21B4-465E-ACC2-ACC08F343124}"/>
              </a:ext>
            </a:extLst>
          </p:cNvPr>
          <p:cNvSpPr>
            <a:spLocks noGrp="1"/>
          </p:cNvSpPr>
          <p:nvPr>
            <p:ph type="ctrTitle"/>
          </p:nvPr>
        </p:nvSpPr>
        <p:spPr/>
        <p:txBody>
          <a:bodyPr/>
          <a:lstStyle/>
          <a:p>
            <a:r>
              <a:rPr lang="zh-CN" altLang="en-US" dirty="0"/>
              <a:t>茶饮文化</a:t>
            </a:r>
          </a:p>
        </p:txBody>
      </p:sp>
    </p:spTree>
    <p:extLst>
      <p:ext uri="{BB962C8B-B14F-4D97-AF65-F5344CB8AC3E}">
        <p14:creationId xmlns:p14="http://schemas.microsoft.com/office/powerpoint/2010/main" val="2952217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AA563223-26B7-47DC-931C-5CC6DDCDF428}"/>
              </a:ext>
            </a:extLst>
          </p:cNvPr>
          <p:cNvSpPr>
            <a:spLocks noGrp="1"/>
          </p:cNvSpPr>
          <p:nvPr>
            <p:ph type="title"/>
          </p:nvPr>
        </p:nvSpPr>
        <p:spPr/>
        <p:txBody>
          <a:bodyPr/>
          <a:lstStyle/>
          <a:p>
            <a:r>
              <a:rPr lang="zh-CN" altLang="en-US" dirty="0"/>
              <a:t>第二节 茶产概况 </a:t>
            </a:r>
          </a:p>
        </p:txBody>
      </p:sp>
      <p:sp>
        <p:nvSpPr>
          <p:cNvPr id="3" name="内容占位符 2">
            <a:extLst>
              <a:ext uri="{FF2B5EF4-FFF2-40B4-BE49-F238E27FC236}">
                <a16:creationId xmlns:a16="http://schemas.microsoft.com/office/drawing/2014/main" id="{B9F0DE9E-3E81-4B1A-93D2-C748B08454F0}"/>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一、中国茶区分布</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、江北茶区</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、江南茶区</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、西南茶区</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、华南茶区</a:t>
            </a:r>
            <a:endParaRPr lang="en-US" altLang="zh-CN" dirty="0">
              <a:latin typeface="宋体" panose="02010600030101010101" pitchFamily="2" charset="-122"/>
              <a:ea typeface="宋体" panose="02010600030101010101" pitchFamily="2" charset="-122"/>
            </a:endParaRPr>
          </a:p>
          <a:p>
            <a:pPr marL="0" indent="0">
              <a:buNone/>
            </a:pP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二、世界产茶概况</a:t>
            </a:r>
          </a:p>
        </p:txBody>
      </p:sp>
    </p:spTree>
    <p:extLst>
      <p:ext uri="{BB962C8B-B14F-4D97-AF65-F5344CB8AC3E}">
        <p14:creationId xmlns:p14="http://schemas.microsoft.com/office/powerpoint/2010/main" val="1049611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9A4AD4E-4CF7-4301-B2D1-208D5E1E27BD}"/>
              </a:ext>
            </a:extLst>
          </p:cNvPr>
          <p:cNvSpPr>
            <a:spLocks noGrp="1"/>
          </p:cNvSpPr>
          <p:nvPr>
            <p:ph type="title"/>
          </p:nvPr>
        </p:nvSpPr>
        <p:spPr/>
        <p:txBody>
          <a:bodyPr/>
          <a:lstStyle/>
          <a:p>
            <a:r>
              <a:rPr lang="zh-CN" altLang="en-US" dirty="0"/>
              <a:t>第三节 茶园建设与管理</a:t>
            </a:r>
          </a:p>
        </p:txBody>
      </p:sp>
      <p:sp>
        <p:nvSpPr>
          <p:cNvPr id="3" name="内容占位符 2">
            <a:extLst>
              <a:ext uri="{FF2B5EF4-FFF2-40B4-BE49-F238E27FC236}">
                <a16:creationId xmlns:a16="http://schemas.microsoft.com/office/drawing/2014/main" id="{19725DF3-3881-4CD3-AAAA-63C39FBEB7DC}"/>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一、茶饮文化与景观茶园</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二、茶园管理与茶叶品质</a:t>
            </a:r>
            <a:endParaRPr lang="en-US" altLang="zh-CN" dirty="0">
              <a:latin typeface="宋体" panose="02010600030101010101" pitchFamily="2" charset="-122"/>
              <a:ea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646933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C64CBDC-B605-4017-9EE2-FC4BC9507DBD}"/>
              </a:ext>
            </a:extLst>
          </p:cNvPr>
          <p:cNvSpPr>
            <a:spLocks noGrp="1"/>
          </p:cNvSpPr>
          <p:nvPr>
            <p:ph type="title"/>
          </p:nvPr>
        </p:nvSpPr>
        <p:spPr/>
        <p:txBody>
          <a:bodyPr/>
          <a:lstStyle/>
          <a:p>
            <a:r>
              <a:rPr lang="zh-CN" altLang="en-US" dirty="0"/>
              <a:t>第四节 茶叶初制与分类</a:t>
            </a:r>
          </a:p>
        </p:txBody>
      </p:sp>
      <p:sp>
        <p:nvSpPr>
          <p:cNvPr id="3" name="内容占位符 2">
            <a:extLst>
              <a:ext uri="{FF2B5EF4-FFF2-40B4-BE49-F238E27FC236}">
                <a16:creationId xmlns:a16="http://schemas.microsoft.com/office/drawing/2014/main" id="{4F43D966-54A1-4BC1-A82C-8D07BF8D6D13}"/>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一、新梢采摘</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二、茶叶制作与分类</a:t>
            </a:r>
            <a:endParaRPr lang="en-US" altLang="zh-CN" dirty="0">
              <a:latin typeface="宋体" panose="02010600030101010101" pitchFamily="2" charset="-122"/>
              <a:ea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9981427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6BD97F5-3DD3-4E25-A40E-75646AF02F9D}"/>
              </a:ext>
            </a:extLst>
          </p:cNvPr>
          <p:cNvSpPr>
            <a:spLocks noGrp="1"/>
          </p:cNvSpPr>
          <p:nvPr>
            <p:ph type="title"/>
          </p:nvPr>
        </p:nvSpPr>
        <p:spPr/>
        <p:txBody>
          <a:bodyPr/>
          <a:lstStyle/>
          <a:p>
            <a:r>
              <a:rPr lang="zh-CN" altLang="en-US" dirty="0"/>
              <a:t>第五节 茶叶储藏与包装</a:t>
            </a:r>
          </a:p>
        </p:txBody>
      </p:sp>
      <p:sp>
        <p:nvSpPr>
          <p:cNvPr id="3" name="内容占位符 2">
            <a:extLst>
              <a:ext uri="{FF2B5EF4-FFF2-40B4-BE49-F238E27FC236}">
                <a16:creationId xmlns:a16="http://schemas.microsoft.com/office/drawing/2014/main" id="{0E6C8996-22F9-4D4C-AB69-D019A2D3DDAC}"/>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一、茶叶储存</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二、茶叶包装</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三、古代储藏方式</a:t>
            </a:r>
            <a:endParaRPr lang="en-US" altLang="zh-CN" dirty="0">
              <a:latin typeface="宋体" panose="02010600030101010101" pitchFamily="2" charset="-122"/>
              <a:ea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0154746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585FBAB-C66C-4C3E-9300-BEAFD7246EBB}"/>
              </a:ext>
            </a:extLst>
          </p:cNvPr>
          <p:cNvSpPr>
            <a:spLocks noGrp="1"/>
          </p:cNvSpPr>
          <p:nvPr>
            <p:ph type="title"/>
          </p:nvPr>
        </p:nvSpPr>
        <p:spPr/>
        <p:txBody>
          <a:bodyPr/>
          <a:lstStyle/>
          <a:p>
            <a:r>
              <a:rPr lang="zh-CN" altLang="en-US" dirty="0"/>
              <a:t>第六节 名茶概述</a:t>
            </a:r>
          </a:p>
        </p:txBody>
      </p:sp>
      <p:sp>
        <p:nvSpPr>
          <p:cNvPr id="3" name="内容占位符 2">
            <a:extLst>
              <a:ext uri="{FF2B5EF4-FFF2-40B4-BE49-F238E27FC236}">
                <a16:creationId xmlns:a16="http://schemas.microsoft.com/office/drawing/2014/main" id="{A82C509B-7F87-40E0-8E91-491DCB3786A3}"/>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一、常见常用名茶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二、历代名茶概况</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三、传播与影响</a:t>
            </a:r>
            <a:endParaRPr lang="en-US" altLang="zh-CN" dirty="0">
              <a:latin typeface="宋体" panose="02010600030101010101" pitchFamily="2" charset="-122"/>
              <a:ea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0015381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758210B-A5B1-4FE4-A47B-7F51FEC4FD80}"/>
              </a:ext>
            </a:extLst>
          </p:cNvPr>
          <p:cNvSpPr>
            <a:spLocks noGrp="1"/>
          </p:cNvSpPr>
          <p:nvPr>
            <p:ph type="title"/>
          </p:nvPr>
        </p:nvSpPr>
        <p:spPr/>
        <p:txBody>
          <a:bodyPr/>
          <a:lstStyle/>
          <a:p>
            <a:r>
              <a:rPr lang="zh-CN" altLang="en-US" dirty="0"/>
              <a:t>第七节 茶叶审评与品鉴</a:t>
            </a:r>
          </a:p>
        </p:txBody>
      </p:sp>
      <p:sp>
        <p:nvSpPr>
          <p:cNvPr id="3" name="内容占位符 2">
            <a:extLst>
              <a:ext uri="{FF2B5EF4-FFF2-40B4-BE49-F238E27FC236}">
                <a16:creationId xmlns:a16="http://schemas.microsoft.com/office/drawing/2014/main" id="{AFFFF375-B477-4758-8587-B01A06E2DDA7}"/>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一、评茶概述</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二、评茶类型与流程</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三、评茶因子与权重</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四、评茶术语</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五、审评与品鉴</a:t>
            </a:r>
          </a:p>
        </p:txBody>
      </p:sp>
    </p:spTree>
    <p:extLst>
      <p:ext uri="{BB962C8B-B14F-4D97-AF65-F5344CB8AC3E}">
        <p14:creationId xmlns:p14="http://schemas.microsoft.com/office/powerpoint/2010/main" val="28799581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CE318C6-2325-4847-ADCD-A21A1F1CD492}"/>
              </a:ext>
            </a:extLst>
          </p:cNvPr>
          <p:cNvSpPr>
            <a:spLocks noGrp="1"/>
          </p:cNvSpPr>
          <p:nvPr>
            <p:ph type="title"/>
          </p:nvPr>
        </p:nvSpPr>
        <p:spPr/>
        <p:txBody>
          <a:bodyPr/>
          <a:lstStyle/>
          <a:p>
            <a:r>
              <a:rPr lang="zh-CN" altLang="en-US" dirty="0"/>
              <a:t>第八节 茶叶成分与健康</a:t>
            </a:r>
          </a:p>
        </p:txBody>
      </p:sp>
      <p:sp>
        <p:nvSpPr>
          <p:cNvPr id="3" name="内容占位符 2">
            <a:extLst>
              <a:ext uri="{FF2B5EF4-FFF2-40B4-BE49-F238E27FC236}">
                <a16:creationId xmlns:a16="http://schemas.microsoft.com/office/drawing/2014/main" id="{707B2CE5-F759-4C69-B25D-0B60AFE6E51B}"/>
              </a:ext>
            </a:extLst>
          </p:cNvPr>
          <p:cNvSpPr>
            <a:spLocks noGrp="1"/>
          </p:cNvSpPr>
          <p:nvPr>
            <p:ph idx="1"/>
          </p:nvPr>
        </p:nvSpPr>
        <p:spPr/>
        <p:txBody>
          <a:bodyPr vert="horz" lIns="91440" tIns="45720" rIns="91440" bIns="45720" rtlCol="0">
            <a:normAutofit/>
          </a:bodyPr>
          <a:lstStyle/>
          <a:p>
            <a:pPr marL="0" indent="0">
              <a:buNone/>
            </a:pPr>
            <a:r>
              <a:rPr lang="zh-CN" altLang="en-US" dirty="0">
                <a:latin typeface="宋体" panose="02010600030101010101" pitchFamily="2" charset="-122"/>
                <a:ea typeface="宋体" panose="02010600030101010101" pitchFamily="2" charset="-122"/>
              </a:rPr>
              <a:t>一、</a:t>
            </a:r>
            <a:r>
              <a:rPr lang="zh-CN" altLang="zh-CN" dirty="0">
                <a:latin typeface="宋体" panose="02010600030101010101" pitchFamily="2" charset="-122"/>
                <a:ea typeface="宋体" panose="02010600030101010101" pitchFamily="2" charset="-122"/>
              </a:rPr>
              <a:t>茶叶中的成分</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茶叶中的营养成分</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茶叶中的功效成分</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茶叶中的药用成分</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4</a:t>
            </a:r>
            <a:r>
              <a:rPr lang="zh-CN" altLang="en-US"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茶叶中的特征性成分</a:t>
            </a: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86308361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68C5A51-B9BB-4261-81E3-C0C9FDDF490E}"/>
              </a:ext>
            </a:extLst>
          </p:cNvPr>
          <p:cNvSpPr>
            <a:spLocks noGrp="1"/>
          </p:cNvSpPr>
          <p:nvPr>
            <p:ph type="title"/>
          </p:nvPr>
        </p:nvSpPr>
        <p:spPr/>
        <p:txBody>
          <a:bodyPr/>
          <a:lstStyle/>
          <a:p>
            <a:r>
              <a:rPr lang="zh-CN" altLang="en-US" dirty="0"/>
              <a:t>第八节 茶叶成分与健康</a:t>
            </a:r>
          </a:p>
        </p:txBody>
      </p:sp>
      <p:sp>
        <p:nvSpPr>
          <p:cNvPr id="3" name="内容占位符 2">
            <a:extLst>
              <a:ext uri="{FF2B5EF4-FFF2-40B4-BE49-F238E27FC236}">
                <a16:creationId xmlns:a16="http://schemas.microsoft.com/office/drawing/2014/main" id="{A1E9060E-3C1A-4C48-90CB-8766F4AB4BBC}"/>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二、茶叶中常被提及的成分</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a:t>
            </a: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茶多酚</a:t>
            </a:r>
            <a:endParaRPr lang="en-US" altLang="zh-CN" kern="100" dirty="0">
              <a:effectLst/>
              <a:latin typeface="宋体" panose="02010600030101010101" pitchFamily="2" charset="-122"/>
              <a:ea typeface="宋体" panose="02010600030101010101" pitchFamily="2" charset="-122"/>
              <a:cs typeface="Times New Roman" panose="02020603050405020304" pitchFamily="18" charset="0"/>
            </a:endParaRPr>
          </a:p>
          <a:p>
            <a:pPr marL="0" indent="0" algn="just">
              <a:buNone/>
            </a:pPr>
            <a:r>
              <a:rPr lang="en-US" altLang="zh-CN" kern="100" dirty="0">
                <a:effectLst/>
                <a:latin typeface="宋体" panose="02010600030101010101" pitchFamily="2" charset="-122"/>
                <a:ea typeface="宋体" panose="02010600030101010101" pitchFamily="2" charset="-122"/>
                <a:cs typeface="Times New Roman" panose="02020603050405020304" pitchFamily="18" charset="0"/>
              </a:rPr>
              <a:t>2</a:t>
            </a:r>
            <a:r>
              <a:rPr lang="zh-CN" altLang="en-US"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氨基酸</a:t>
            </a:r>
            <a:endParaRPr lang="en-US" altLang="zh-CN" kern="100" dirty="0">
              <a:effectLst/>
              <a:latin typeface="宋体" panose="02010600030101010101" pitchFamily="2" charset="-122"/>
              <a:ea typeface="宋体" panose="02010600030101010101" pitchFamily="2" charset="-122"/>
              <a:cs typeface="Times New Roman" panose="02020603050405020304" pitchFamily="18" charset="0"/>
            </a:endParaRPr>
          </a:p>
          <a:p>
            <a:pPr marL="0" indent="0" algn="just">
              <a:buNone/>
            </a:pPr>
            <a:r>
              <a:rPr lang="en-US" altLang="zh-CN" kern="100" dirty="0">
                <a:effectLst/>
                <a:latin typeface="宋体" panose="02010600030101010101" pitchFamily="2" charset="-122"/>
                <a:ea typeface="宋体" panose="02010600030101010101" pitchFamily="2" charset="-122"/>
                <a:cs typeface="Times New Roman" panose="02020603050405020304" pitchFamily="18" charset="0"/>
              </a:rPr>
              <a:t>3</a:t>
            </a:r>
            <a:r>
              <a:rPr lang="zh-CN" altLang="en-US" kern="100" dirty="0">
                <a:effectLst/>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生物碱</a:t>
            </a:r>
            <a:endParaRPr lang="en-US" altLang="zh-CN" kern="100" dirty="0">
              <a:effectLst/>
              <a:latin typeface="宋体" panose="02010600030101010101" pitchFamily="2" charset="-122"/>
              <a:ea typeface="宋体" panose="02010600030101010101" pitchFamily="2" charset="-122"/>
              <a:cs typeface="Times New Roman" panose="02020603050405020304" pitchFamily="18" charset="0"/>
            </a:endParaRPr>
          </a:p>
          <a:p>
            <a:pPr marL="0" indent="0" algn="just">
              <a:buNone/>
            </a:pPr>
            <a:r>
              <a:rPr lang="en-US" altLang="zh-CN" kern="100" dirty="0">
                <a:latin typeface="宋体" panose="02010600030101010101" pitchFamily="2" charset="-122"/>
                <a:ea typeface="宋体" panose="02010600030101010101" pitchFamily="2" charset="-122"/>
                <a:cs typeface="Times New Roman" panose="02020603050405020304" pitchFamily="18" charset="0"/>
              </a:rPr>
              <a:t>4</a:t>
            </a:r>
            <a:r>
              <a:rPr lang="zh-CN" altLang="en-US" kern="100" dirty="0">
                <a:latin typeface="宋体" panose="02010600030101010101" pitchFamily="2" charset="-122"/>
                <a:ea typeface="宋体" panose="02010600030101010101" pitchFamily="2" charset="-122"/>
                <a:cs typeface="Times New Roman" panose="02020603050405020304" pitchFamily="18" charset="0"/>
              </a:rPr>
              <a:t>、</a:t>
            </a:r>
            <a:r>
              <a:rPr lang="zh-CN" altLang="zh-CN" dirty="0">
                <a:effectLst/>
                <a:latin typeface="宋体" panose="02010600030101010101" pitchFamily="2" charset="-122"/>
                <a:ea typeface="宋体" panose="02010600030101010101" pitchFamily="2" charset="-122"/>
                <a:cs typeface="Times New Roman" panose="02020603050405020304" pitchFamily="18" charset="0"/>
              </a:rPr>
              <a:t>矿物质</a:t>
            </a:r>
            <a:endParaRPr lang="en-US" altLang="zh-CN" dirty="0">
              <a:effectLst/>
              <a:latin typeface="宋体" panose="02010600030101010101" pitchFamily="2" charset="-122"/>
              <a:ea typeface="宋体" panose="02010600030101010101" pitchFamily="2" charset="-122"/>
              <a:cs typeface="Times New Roman" panose="02020603050405020304" pitchFamily="18" charset="0"/>
            </a:endParaRPr>
          </a:p>
          <a:p>
            <a:pPr marL="0" indent="0" algn="just">
              <a:buNone/>
            </a:pPr>
            <a:r>
              <a:rPr lang="en-US" altLang="zh-CN" kern="100" dirty="0">
                <a:latin typeface="宋体" panose="02010600030101010101" pitchFamily="2" charset="-122"/>
                <a:ea typeface="宋体" panose="02010600030101010101" pitchFamily="2" charset="-122"/>
                <a:cs typeface="Times New Roman" panose="02020603050405020304" pitchFamily="18" charset="0"/>
              </a:rPr>
              <a:t>5</a:t>
            </a:r>
            <a:r>
              <a:rPr lang="zh-CN" altLang="en-US" kern="100" dirty="0">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维生素</a:t>
            </a:r>
          </a:p>
          <a:p>
            <a:pPr marL="0" indent="0" algn="just">
              <a:buNone/>
            </a:pPr>
            <a:r>
              <a:rPr lang="en-US" altLang="zh-CN" kern="100" dirty="0">
                <a:latin typeface="宋体" panose="02010600030101010101" pitchFamily="2" charset="-122"/>
                <a:ea typeface="宋体" panose="02010600030101010101" pitchFamily="2" charset="-122"/>
                <a:cs typeface="Times New Roman" panose="02020603050405020304" pitchFamily="18" charset="0"/>
              </a:rPr>
              <a:t>6</a:t>
            </a:r>
            <a:r>
              <a:rPr lang="zh-CN" altLang="en-US" kern="100" dirty="0">
                <a:latin typeface="宋体" panose="02010600030101010101" pitchFamily="2" charset="-122"/>
                <a:ea typeface="宋体" panose="02010600030101010101" pitchFamily="2" charset="-122"/>
                <a:cs typeface="Times New Roman" panose="02020603050405020304" pitchFamily="18" charset="0"/>
              </a:rPr>
              <a:t>、</a:t>
            </a:r>
            <a:r>
              <a:rPr lang="zh-CN" altLang="zh-CN" dirty="0">
                <a:effectLst/>
                <a:latin typeface="宋体" panose="02010600030101010101" pitchFamily="2" charset="-122"/>
                <a:ea typeface="宋体" panose="02010600030101010101" pitchFamily="2" charset="-122"/>
                <a:cs typeface="Times New Roman" panose="02020603050405020304" pitchFamily="18" charset="0"/>
              </a:rPr>
              <a:t>茶多糖</a:t>
            </a:r>
            <a:endParaRPr lang="zh-CN" altLang="zh-CN" kern="100" dirty="0">
              <a:effectLst/>
              <a:latin typeface="宋体" panose="02010600030101010101" pitchFamily="2" charset="-122"/>
              <a:ea typeface="宋体" panose="02010600030101010101" pitchFamily="2" charset="-122"/>
              <a:cs typeface="Times New Roman" panose="02020603050405020304" pitchFamily="18" charset="0"/>
            </a:endParaRPr>
          </a:p>
          <a:p>
            <a:pPr marL="0" indent="0">
              <a:buNone/>
            </a:pPr>
            <a:endParaRPr lang="zh-CN" altLang="en-US" dirty="0"/>
          </a:p>
        </p:txBody>
      </p:sp>
    </p:spTree>
    <p:extLst>
      <p:ext uri="{BB962C8B-B14F-4D97-AF65-F5344CB8AC3E}">
        <p14:creationId xmlns:p14="http://schemas.microsoft.com/office/powerpoint/2010/main" val="18794429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497C67B-1112-4DEC-918C-D42B1CFD9498}"/>
              </a:ext>
            </a:extLst>
          </p:cNvPr>
          <p:cNvSpPr>
            <a:spLocks noGrp="1"/>
          </p:cNvSpPr>
          <p:nvPr>
            <p:ph type="title"/>
          </p:nvPr>
        </p:nvSpPr>
        <p:spPr/>
        <p:txBody>
          <a:bodyPr/>
          <a:lstStyle/>
          <a:p>
            <a:r>
              <a:rPr lang="zh-CN" altLang="en-US" dirty="0"/>
              <a:t>第八节 茶叶成分与健康</a:t>
            </a:r>
          </a:p>
        </p:txBody>
      </p:sp>
      <p:sp>
        <p:nvSpPr>
          <p:cNvPr id="3" name="内容占位符 2">
            <a:extLst>
              <a:ext uri="{FF2B5EF4-FFF2-40B4-BE49-F238E27FC236}">
                <a16:creationId xmlns:a16="http://schemas.microsoft.com/office/drawing/2014/main" id="{172C9B11-A091-489B-BC1A-F35DCF601A40}"/>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三、茶与健康</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a:t>
            </a:r>
            <a:r>
              <a:rPr lang="zh-CN" altLang="zh-CN" dirty="0">
                <a:effectLst/>
                <a:latin typeface="宋体" panose="02010600030101010101" pitchFamily="2" charset="-122"/>
                <a:ea typeface="宋体" panose="02010600030101010101" pitchFamily="2" charset="-122"/>
                <a:cs typeface="Times New Roman" panose="02020603050405020304" pitchFamily="18" charset="0"/>
              </a:rPr>
              <a:t>饮茶利于身心健康</a:t>
            </a:r>
            <a:endParaRPr lang="en-US" altLang="zh-CN" dirty="0">
              <a:effectLst/>
              <a:latin typeface="宋体" panose="02010600030101010101" pitchFamily="2" charset="-122"/>
              <a:ea typeface="宋体" panose="02010600030101010101" pitchFamily="2" charset="-122"/>
              <a:cs typeface="Times New Roman" panose="02020603050405020304" pitchFamily="18" charset="0"/>
            </a:endParaRPr>
          </a:p>
          <a:p>
            <a:pPr marL="0" indent="0">
              <a:buNone/>
            </a:pPr>
            <a:r>
              <a:rPr lang="en-US" altLang="zh-CN" dirty="0">
                <a:latin typeface="宋体" panose="02010600030101010101" pitchFamily="2" charset="-122"/>
                <a:ea typeface="宋体" panose="02010600030101010101" pitchFamily="2" charset="-122"/>
                <a:cs typeface="Times New Roman" panose="02020603050405020304" pitchFamily="18" charset="0"/>
              </a:rPr>
              <a:t>2</a:t>
            </a:r>
            <a:r>
              <a:rPr lang="zh-CN" altLang="en-US" dirty="0">
                <a:latin typeface="宋体" panose="02010600030101010101" pitchFamily="2" charset="-122"/>
                <a:ea typeface="宋体" panose="02010600030101010101" pitchFamily="2" charset="-122"/>
                <a:cs typeface="Times New Roman" panose="02020603050405020304" pitchFamily="18" charset="0"/>
              </a:rPr>
              <a:t>、</a:t>
            </a: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饮茶宜忌</a:t>
            </a:r>
          </a:p>
          <a:p>
            <a:pPr marL="0" indent="0">
              <a:buNone/>
            </a:pPr>
            <a:endParaRPr lang="zh-CN" altLang="en-US" dirty="0"/>
          </a:p>
        </p:txBody>
      </p:sp>
    </p:spTree>
    <p:extLst>
      <p:ext uri="{BB962C8B-B14F-4D97-AF65-F5344CB8AC3E}">
        <p14:creationId xmlns:p14="http://schemas.microsoft.com/office/powerpoint/2010/main" val="24228262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ECAB62-A931-4168-A182-7B624968F957}"/>
              </a:ext>
            </a:extLst>
          </p:cNvPr>
          <p:cNvSpPr>
            <a:spLocks noGrp="1"/>
          </p:cNvSpPr>
          <p:nvPr>
            <p:ph type="title"/>
          </p:nvPr>
        </p:nvSpPr>
        <p:spPr/>
        <p:txBody>
          <a:bodyPr/>
          <a:lstStyle/>
          <a:p>
            <a:r>
              <a:rPr lang="zh-CN" altLang="en-US" dirty="0"/>
              <a:t>第三章 中国茶饮文化</a:t>
            </a:r>
          </a:p>
        </p:txBody>
      </p:sp>
      <p:sp>
        <p:nvSpPr>
          <p:cNvPr id="3" name="内容占位符 2">
            <a:extLst>
              <a:ext uri="{FF2B5EF4-FFF2-40B4-BE49-F238E27FC236}">
                <a16:creationId xmlns:a16="http://schemas.microsoft.com/office/drawing/2014/main" id="{91E907DC-BCD7-4833-93D7-1B4508A40FD9}"/>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第一节 神农发端</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第二节 秦汉之际</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第三节 </a:t>
            </a:r>
            <a:r>
              <a:rPr lang="zh-CN" altLang="zh-CN" spc="180" dirty="0">
                <a:solidFill>
                  <a:srgbClr val="231F20"/>
                </a:solidFill>
                <a:effectLst/>
                <a:ea typeface="宋体" panose="02010600030101010101" pitchFamily="2" charset="-122"/>
                <a:cs typeface="宋体" panose="02010600030101010101" pitchFamily="2" charset="-122"/>
              </a:rPr>
              <a:t>魏晋茶风</a:t>
            </a:r>
            <a:endParaRPr lang="en-US" altLang="zh-CN" spc="180" dirty="0">
              <a:solidFill>
                <a:srgbClr val="231F20"/>
              </a:solidFill>
              <a:effectLst/>
              <a:ea typeface="宋体" panose="02010600030101010101" pitchFamily="2" charset="-122"/>
              <a:cs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第四节 唐代茶论</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第五节 宋代闲事</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第六节 元代曲韵</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第七节 明代意适</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第八节 清代讲究</a:t>
            </a:r>
            <a:endParaRPr lang="en-US" altLang="zh-CN" dirty="0">
              <a:latin typeface="宋体" panose="02010600030101010101" pitchFamily="2" charset="-122"/>
              <a:ea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8419521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A76D47F-0D1B-4EBB-867D-6C2CE3FF01ED}"/>
              </a:ext>
            </a:extLst>
          </p:cNvPr>
          <p:cNvSpPr>
            <a:spLocks noGrp="1"/>
          </p:cNvSpPr>
          <p:nvPr>
            <p:ph type="title"/>
          </p:nvPr>
        </p:nvSpPr>
        <p:spPr/>
        <p:txBody>
          <a:bodyPr/>
          <a:lstStyle/>
          <a:p>
            <a:r>
              <a:rPr lang="zh-CN" altLang="en-US" dirty="0"/>
              <a:t>第一章 概论</a:t>
            </a:r>
          </a:p>
        </p:txBody>
      </p:sp>
      <p:sp>
        <p:nvSpPr>
          <p:cNvPr id="3" name="内容占位符 2">
            <a:extLst>
              <a:ext uri="{FF2B5EF4-FFF2-40B4-BE49-F238E27FC236}">
                <a16:creationId xmlns:a16="http://schemas.microsoft.com/office/drawing/2014/main" id="{4A31E553-E242-4588-8038-F3A2F1A81BF0}"/>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第一节 茶饮文化的概念</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第二节 茶饮相关事务</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第三节 茶饮文化的基本特征</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第四节 茶饮文化的社会功能</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62368328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EF910125-FE8B-4302-B444-95E53A8987BA}"/>
              </a:ext>
            </a:extLst>
          </p:cNvPr>
          <p:cNvSpPr>
            <a:spLocks noGrp="1"/>
          </p:cNvSpPr>
          <p:nvPr>
            <p:ph type="title"/>
          </p:nvPr>
        </p:nvSpPr>
        <p:spPr/>
        <p:txBody>
          <a:bodyPr/>
          <a:lstStyle/>
          <a:p>
            <a:r>
              <a:rPr lang="zh-CN" altLang="en-US" dirty="0"/>
              <a:t>第一节 神农发端</a:t>
            </a:r>
          </a:p>
        </p:txBody>
      </p:sp>
      <p:sp>
        <p:nvSpPr>
          <p:cNvPr id="3" name="内容占位符 2">
            <a:extLst>
              <a:ext uri="{FF2B5EF4-FFF2-40B4-BE49-F238E27FC236}">
                <a16:creationId xmlns:a16="http://schemas.microsoft.com/office/drawing/2014/main" id="{D1405765-F00F-4C62-8DFB-92A39F386A1A}"/>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一、茶之为用</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二、茶之为饮</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三、文史记载</a:t>
            </a:r>
          </a:p>
        </p:txBody>
      </p:sp>
    </p:spTree>
    <p:extLst>
      <p:ext uri="{BB962C8B-B14F-4D97-AF65-F5344CB8AC3E}">
        <p14:creationId xmlns:p14="http://schemas.microsoft.com/office/powerpoint/2010/main" val="280165091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3E93945-E6C4-493A-9F0B-168FCBDCA711}"/>
              </a:ext>
            </a:extLst>
          </p:cNvPr>
          <p:cNvSpPr>
            <a:spLocks noGrp="1"/>
          </p:cNvSpPr>
          <p:nvPr>
            <p:ph type="title"/>
          </p:nvPr>
        </p:nvSpPr>
        <p:spPr/>
        <p:txBody>
          <a:bodyPr/>
          <a:lstStyle/>
          <a:p>
            <a:r>
              <a:rPr lang="zh-CN" altLang="en-US" dirty="0"/>
              <a:t>第二节 秦汉之际</a:t>
            </a:r>
          </a:p>
        </p:txBody>
      </p:sp>
      <p:sp>
        <p:nvSpPr>
          <p:cNvPr id="3" name="内容占位符 2">
            <a:extLst>
              <a:ext uri="{FF2B5EF4-FFF2-40B4-BE49-F238E27FC236}">
                <a16:creationId xmlns:a16="http://schemas.microsoft.com/office/drawing/2014/main" id="{F8098B6E-ADCA-40B7-9F1B-3D3C1802FE15}"/>
              </a:ext>
            </a:extLst>
          </p:cNvPr>
          <p:cNvSpPr>
            <a:spLocks noGrp="1"/>
          </p:cNvSpPr>
          <p:nvPr>
            <p:ph idx="1"/>
          </p:nvPr>
        </p:nvSpPr>
        <p:spPr/>
        <p:txBody>
          <a:bodyPr>
            <a:normAutofit/>
          </a:bodyPr>
          <a:lstStyle/>
          <a:p>
            <a:pPr marL="0" indent="0">
              <a:buNone/>
            </a:pPr>
            <a:r>
              <a:rPr lang="zh-CN" altLang="en-US" dirty="0">
                <a:latin typeface="宋体" panose="02010600030101010101" pitchFamily="2" charset="-122"/>
                <a:ea typeface="宋体" panose="02010600030101010101" pitchFamily="2" charset="-122"/>
              </a:rPr>
              <a:t>一、茗饮之事</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二、书契信息</a:t>
            </a:r>
            <a:endParaRPr lang="en-US" altLang="zh-CN" dirty="0">
              <a:latin typeface="宋体" panose="02010600030101010101" pitchFamily="2" charset="-122"/>
              <a:ea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三、丹丘仙人</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1709096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3BFFF94-4EC5-4AE2-8143-86B92FAA4F15}"/>
              </a:ext>
            </a:extLst>
          </p:cNvPr>
          <p:cNvSpPr>
            <a:spLocks noGrp="1"/>
          </p:cNvSpPr>
          <p:nvPr>
            <p:ph type="title"/>
          </p:nvPr>
        </p:nvSpPr>
        <p:spPr/>
        <p:txBody>
          <a:bodyPr/>
          <a:lstStyle/>
          <a:p>
            <a:r>
              <a:rPr lang="zh-CN" altLang="en-US" dirty="0"/>
              <a:t>第三节 </a:t>
            </a:r>
            <a:r>
              <a:rPr lang="zh-CN" altLang="zh-CN" dirty="0"/>
              <a:t>魏晋茶风</a:t>
            </a:r>
            <a:endParaRPr lang="zh-CN" altLang="en-US" dirty="0"/>
          </a:p>
        </p:txBody>
      </p:sp>
      <p:sp>
        <p:nvSpPr>
          <p:cNvPr id="3" name="内容占位符 2">
            <a:extLst>
              <a:ext uri="{FF2B5EF4-FFF2-40B4-BE49-F238E27FC236}">
                <a16:creationId xmlns:a16="http://schemas.microsoft.com/office/drawing/2014/main" id="{98D83E75-CD27-45D1-B1AC-844DF9EC9D5D}"/>
              </a:ext>
            </a:extLst>
          </p:cNvPr>
          <p:cNvSpPr>
            <a:spLocks noGrp="1"/>
          </p:cNvSpPr>
          <p:nvPr>
            <p:ph idx="1"/>
          </p:nvPr>
        </p:nvSpPr>
        <p:spPr/>
        <p:txBody>
          <a:bodyPr>
            <a:normAutofit/>
          </a:bodyPr>
          <a:lstStyle/>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一、助益修行</a:t>
            </a:r>
            <a:endPar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二、名士风流</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三、俭性素业</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四、茶文之初</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五、味溢九州</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Tree>
    <p:extLst>
      <p:ext uri="{BB962C8B-B14F-4D97-AF65-F5344CB8AC3E}">
        <p14:creationId xmlns:p14="http://schemas.microsoft.com/office/powerpoint/2010/main" val="338581764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84EEE3A-167B-411D-9E4A-EC7574872052}"/>
              </a:ext>
            </a:extLst>
          </p:cNvPr>
          <p:cNvSpPr>
            <a:spLocks noGrp="1"/>
          </p:cNvSpPr>
          <p:nvPr>
            <p:ph type="title"/>
          </p:nvPr>
        </p:nvSpPr>
        <p:spPr/>
        <p:txBody>
          <a:bodyPr/>
          <a:lstStyle/>
          <a:p>
            <a:r>
              <a:rPr lang="zh-CN" altLang="en-US" dirty="0"/>
              <a:t>第四节 唐代茶论</a:t>
            </a:r>
          </a:p>
        </p:txBody>
      </p:sp>
      <p:sp>
        <p:nvSpPr>
          <p:cNvPr id="3" name="内容占位符 2">
            <a:extLst>
              <a:ext uri="{FF2B5EF4-FFF2-40B4-BE49-F238E27FC236}">
                <a16:creationId xmlns:a16="http://schemas.microsoft.com/office/drawing/2014/main" id="{854B71F8-9E71-4CA0-8E6E-57B6E33C8884}"/>
              </a:ext>
            </a:extLst>
          </p:cNvPr>
          <p:cNvSpPr>
            <a:spLocks noGrp="1"/>
          </p:cNvSpPr>
          <p:nvPr>
            <p:ph idx="1"/>
          </p:nvPr>
        </p:nvSpPr>
        <p:spPr/>
        <p:txBody>
          <a:bodyPr vert="horz" lIns="91440" tIns="45720" rIns="91440" bIns="45720" rtlCol="0">
            <a:normAutofit/>
          </a:bodyPr>
          <a:lstStyle/>
          <a:p>
            <a:pPr marL="0" indent="0">
              <a:buNone/>
            </a:pPr>
            <a:r>
              <a:rPr lang="zh-CN" altLang="zh-CN" dirty="0">
                <a:latin typeface="宋体" panose="02010600030101010101" pitchFamily="2" charset="-122"/>
                <a:ea typeface="宋体" panose="02010600030101010101" pitchFamily="2" charset="-122"/>
              </a:rPr>
              <a:t>一、陆羽《茶经》</a:t>
            </a:r>
          </a:p>
          <a:p>
            <a:pPr marL="0" indent="0">
              <a:buNone/>
            </a:pPr>
            <a:r>
              <a:rPr lang="zh-CN" altLang="zh-CN" dirty="0">
                <a:latin typeface="宋体" panose="02010600030101010101" pitchFamily="2" charset="-122"/>
                <a:ea typeface="宋体" panose="02010600030101010101" pitchFamily="2" charset="-122"/>
              </a:rPr>
              <a:t>二、卢仝《走笔谢孟谏议寄新茶》</a:t>
            </a:r>
            <a:endParaRPr lang="en-US" altLang="zh-CN" dirty="0">
              <a:latin typeface="宋体" panose="02010600030101010101" pitchFamily="2" charset="-122"/>
              <a:ea typeface="宋体" panose="02010600030101010101" pitchFamily="2" charset="-122"/>
            </a:endParaRPr>
          </a:p>
          <a:p>
            <a:pPr marL="0" indent="0">
              <a:buNone/>
            </a:pPr>
            <a:r>
              <a:rPr lang="zh-CN" altLang="zh-CN" dirty="0">
                <a:latin typeface="宋体" panose="02010600030101010101" pitchFamily="2" charset="-122"/>
                <a:ea typeface="宋体" panose="02010600030101010101" pitchFamily="2" charset="-122"/>
              </a:rPr>
              <a:t>三、张又新《煎茶水记》</a:t>
            </a:r>
            <a:endParaRPr lang="en-US" altLang="zh-CN" dirty="0">
              <a:latin typeface="宋体" panose="02010600030101010101" pitchFamily="2" charset="-122"/>
              <a:ea typeface="宋体" panose="02010600030101010101" pitchFamily="2" charset="-122"/>
            </a:endParaRPr>
          </a:p>
          <a:p>
            <a:pPr marL="0" indent="0">
              <a:buNone/>
            </a:pPr>
            <a:r>
              <a:rPr lang="zh-CN" altLang="zh-CN" dirty="0">
                <a:latin typeface="宋体" panose="02010600030101010101" pitchFamily="2" charset="-122"/>
                <a:ea typeface="宋体" panose="02010600030101010101" pitchFamily="2" charset="-122"/>
              </a:rPr>
              <a:t>四、封演《封氏闻见记》</a:t>
            </a:r>
            <a:endParaRPr lang="en-US" altLang="zh-CN" dirty="0">
              <a:latin typeface="宋体" panose="02010600030101010101" pitchFamily="2" charset="-122"/>
              <a:ea typeface="宋体" panose="02010600030101010101" pitchFamily="2" charset="-122"/>
            </a:endParaRPr>
          </a:p>
          <a:p>
            <a:pPr marL="0" indent="0">
              <a:buNone/>
            </a:pPr>
            <a:r>
              <a:rPr lang="zh-CN" altLang="zh-CN" dirty="0">
                <a:latin typeface="宋体" panose="02010600030101010101" pitchFamily="2" charset="-122"/>
                <a:ea typeface="宋体" panose="02010600030101010101" pitchFamily="2" charset="-122"/>
              </a:rPr>
              <a:t>五、茗为人饮与盐粟同资</a:t>
            </a:r>
          </a:p>
          <a:p>
            <a:pPr marL="0" indent="0">
              <a:buNone/>
            </a:pPr>
            <a:r>
              <a:rPr lang="zh-CN" altLang="zh-CN" dirty="0">
                <a:latin typeface="宋体" panose="02010600030101010101" pitchFamily="2" charset="-122"/>
                <a:ea typeface="宋体" panose="02010600030101010101" pitchFamily="2" charset="-122"/>
              </a:rPr>
              <a:t>六、吕温《三月三日茶宴序》</a:t>
            </a:r>
            <a:endParaRPr lang="en-US" altLang="zh-CN" dirty="0">
              <a:latin typeface="宋体" panose="02010600030101010101" pitchFamily="2" charset="-122"/>
              <a:ea typeface="宋体" panose="02010600030101010101" pitchFamily="2" charset="-122"/>
            </a:endParaRPr>
          </a:p>
          <a:p>
            <a:pPr marL="0" indent="0">
              <a:buNone/>
            </a:pPr>
            <a:r>
              <a:rPr lang="zh-CN" altLang="zh-CN" dirty="0">
                <a:latin typeface="宋体" panose="02010600030101010101" pitchFamily="2" charset="-122"/>
                <a:ea typeface="宋体" panose="02010600030101010101" pitchFamily="2" charset="-122"/>
              </a:rPr>
              <a:t>七、相关书画与诗文</a:t>
            </a:r>
          </a:p>
          <a:p>
            <a:pPr marL="0" indent="0">
              <a:buNone/>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99582993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8D98C92-E069-433F-A2D0-572BC4CD79C4}"/>
              </a:ext>
            </a:extLst>
          </p:cNvPr>
          <p:cNvSpPr>
            <a:spLocks noGrp="1"/>
          </p:cNvSpPr>
          <p:nvPr>
            <p:ph type="title"/>
          </p:nvPr>
        </p:nvSpPr>
        <p:spPr/>
        <p:txBody>
          <a:bodyPr vert="horz" lIns="91440" tIns="45720" rIns="91440" bIns="45720" rtlCol="0" anchor="ctr">
            <a:normAutofit/>
          </a:bodyPr>
          <a:lstStyle/>
          <a:p>
            <a:r>
              <a:rPr lang="zh-CN" altLang="en-US" dirty="0"/>
              <a:t>第五节 宋代闲事</a:t>
            </a:r>
          </a:p>
        </p:txBody>
      </p:sp>
      <p:sp>
        <p:nvSpPr>
          <p:cNvPr id="3" name="内容占位符 2">
            <a:extLst>
              <a:ext uri="{FF2B5EF4-FFF2-40B4-BE49-F238E27FC236}">
                <a16:creationId xmlns:a16="http://schemas.microsoft.com/office/drawing/2014/main" id="{31686518-6322-439A-92B7-FAD6843070BB}"/>
              </a:ext>
            </a:extLst>
          </p:cNvPr>
          <p:cNvSpPr>
            <a:spLocks noGrp="1"/>
          </p:cNvSpPr>
          <p:nvPr>
            <p:ph idx="1"/>
          </p:nvPr>
        </p:nvSpPr>
        <p:spPr/>
        <p:txBody>
          <a:bodyPr>
            <a:normAutofit/>
          </a:bodyPr>
          <a:lstStyle/>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一、官焙南移与精细制茶</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二、蔡襄《茶录》</a:t>
            </a:r>
            <a:endPar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三、赵佶《茶论》</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四、《茶具图赞》</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五、斗茶与分茶</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六、四般闲事</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七、临安茶馆</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八、相关书画与诗文</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7329923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94F72F9-060B-464B-A0A6-1F0D5631DE09}"/>
              </a:ext>
            </a:extLst>
          </p:cNvPr>
          <p:cNvSpPr>
            <a:spLocks noGrp="1"/>
          </p:cNvSpPr>
          <p:nvPr>
            <p:ph type="title"/>
          </p:nvPr>
        </p:nvSpPr>
        <p:spPr/>
        <p:txBody>
          <a:bodyPr/>
          <a:lstStyle/>
          <a:p>
            <a:r>
              <a:rPr lang="zh-CN" altLang="en-US" dirty="0"/>
              <a:t>第六节 元代曲韵</a:t>
            </a:r>
          </a:p>
        </p:txBody>
      </p:sp>
      <p:sp>
        <p:nvSpPr>
          <p:cNvPr id="3" name="内容占位符 2">
            <a:extLst>
              <a:ext uri="{FF2B5EF4-FFF2-40B4-BE49-F238E27FC236}">
                <a16:creationId xmlns:a16="http://schemas.microsoft.com/office/drawing/2014/main" id="{92BDC672-CD1A-416C-8DE8-5C2A0EF5CB75}"/>
              </a:ext>
            </a:extLst>
          </p:cNvPr>
          <p:cNvSpPr>
            <a:spLocks noGrp="1"/>
          </p:cNvSpPr>
          <p:nvPr>
            <p:ph idx="1"/>
          </p:nvPr>
        </p:nvSpPr>
        <p:spPr/>
        <p:txBody>
          <a:bodyPr/>
          <a:lstStyle/>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一、茶叶形制</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二、</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茶入元曲</a:t>
            </a:r>
            <a:endPar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三、文雅基调与日常茶俗</a:t>
            </a:r>
            <a:endPar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dirty="0">
                <a:solidFill>
                  <a:srgbClr val="231F20"/>
                </a:solidFill>
                <a:latin typeface="宋体" panose="02010600030101010101" pitchFamily="2" charset="-122"/>
                <a:ea typeface="宋体" panose="02010600030101010101" pitchFamily="2" charset="-122"/>
                <a:cs typeface="宋体" panose="02010600030101010101" pitchFamily="2" charset="-122"/>
              </a:rPr>
              <a:t>四</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、相关书画和诗文</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04367199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0A8D74B-4704-4260-88AC-CB41B38B9701}"/>
              </a:ext>
            </a:extLst>
          </p:cNvPr>
          <p:cNvSpPr>
            <a:spLocks noGrp="1"/>
          </p:cNvSpPr>
          <p:nvPr>
            <p:ph type="title"/>
          </p:nvPr>
        </p:nvSpPr>
        <p:spPr/>
        <p:txBody>
          <a:bodyPr/>
          <a:lstStyle/>
          <a:p>
            <a:r>
              <a:rPr lang="zh-CN" altLang="en-US" dirty="0"/>
              <a:t>第七节 明代意适</a:t>
            </a:r>
          </a:p>
        </p:txBody>
      </p:sp>
      <p:sp>
        <p:nvSpPr>
          <p:cNvPr id="3" name="内容占位符 2">
            <a:extLst>
              <a:ext uri="{FF2B5EF4-FFF2-40B4-BE49-F238E27FC236}">
                <a16:creationId xmlns:a16="http://schemas.microsoft.com/office/drawing/2014/main" id="{EF5A32B7-D2FC-498D-B3F8-79BCBC3D19FE}"/>
              </a:ext>
            </a:extLst>
          </p:cNvPr>
          <p:cNvSpPr>
            <a:spLocks noGrp="1"/>
          </p:cNvSpPr>
          <p:nvPr>
            <p:ph idx="1"/>
          </p:nvPr>
        </p:nvSpPr>
        <p:spPr/>
        <p:txBody>
          <a:bodyPr>
            <a:normAutofit/>
          </a:bodyPr>
          <a:lstStyle/>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一、茶叶的形制</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二、文人园居与茶饮</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三、明代茶著概况</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四、明人茶画</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Tree>
    <p:extLst>
      <p:ext uri="{BB962C8B-B14F-4D97-AF65-F5344CB8AC3E}">
        <p14:creationId xmlns:p14="http://schemas.microsoft.com/office/powerpoint/2010/main" val="133157139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D70FE76-1283-420B-B1EB-F952E43D4B91}"/>
              </a:ext>
            </a:extLst>
          </p:cNvPr>
          <p:cNvSpPr>
            <a:spLocks noGrp="1"/>
          </p:cNvSpPr>
          <p:nvPr>
            <p:ph type="title"/>
          </p:nvPr>
        </p:nvSpPr>
        <p:spPr/>
        <p:txBody>
          <a:bodyPr/>
          <a:lstStyle/>
          <a:p>
            <a:r>
              <a:rPr lang="zh-CN" altLang="en-US" dirty="0"/>
              <a:t>第八节 清代讲究</a:t>
            </a:r>
          </a:p>
        </p:txBody>
      </p:sp>
      <p:sp>
        <p:nvSpPr>
          <p:cNvPr id="3" name="内容占位符 2">
            <a:extLst>
              <a:ext uri="{FF2B5EF4-FFF2-40B4-BE49-F238E27FC236}">
                <a16:creationId xmlns:a16="http://schemas.microsoft.com/office/drawing/2014/main" id="{E7B888DE-A9E3-4196-AC4B-42D701957B55}"/>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一、贡茶体系</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二、皇家茶事</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三、相关书画与诗文小说</a:t>
            </a:r>
          </a:p>
        </p:txBody>
      </p:sp>
    </p:spTree>
    <p:extLst>
      <p:ext uri="{BB962C8B-B14F-4D97-AF65-F5344CB8AC3E}">
        <p14:creationId xmlns:p14="http://schemas.microsoft.com/office/powerpoint/2010/main" val="394869098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7DA1A8EB-DA3D-420B-A909-31EBB865F12D}"/>
              </a:ext>
            </a:extLst>
          </p:cNvPr>
          <p:cNvSpPr>
            <a:spLocks noGrp="1"/>
          </p:cNvSpPr>
          <p:nvPr>
            <p:ph type="title"/>
          </p:nvPr>
        </p:nvSpPr>
        <p:spPr/>
        <p:txBody>
          <a:bodyPr/>
          <a:lstStyle/>
          <a:p>
            <a:r>
              <a:rPr lang="zh-CN" altLang="en-US" dirty="0"/>
              <a:t>第四章 中国茶饮文化的外传</a:t>
            </a:r>
          </a:p>
        </p:txBody>
      </p:sp>
      <p:sp>
        <p:nvSpPr>
          <p:cNvPr id="3" name="内容占位符 2">
            <a:extLst>
              <a:ext uri="{FF2B5EF4-FFF2-40B4-BE49-F238E27FC236}">
                <a16:creationId xmlns:a16="http://schemas.microsoft.com/office/drawing/2014/main" id="{7C6989AF-9A5C-4DD6-AB06-25467F259843}"/>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第一节 中国茶的早期外传</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第二节 日本茶文化介绍</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第三节 韩国茶文化介绍</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第四节 英国茶文化介绍</a:t>
            </a:r>
            <a:endParaRPr lang="en-US" altLang="zh-CN" dirty="0">
              <a:latin typeface="宋体" panose="02010600030101010101" pitchFamily="2" charset="-122"/>
              <a:ea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41407902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A0FAB86-EB97-45B4-8D75-81919CC4E40B}"/>
              </a:ext>
            </a:extLst>
          </p:cNvPr>
          <p:cNvSpPr>
            <a:spLocks noGrp="1"/>
          </p:cNvSpPr>
          <p:nvPr>
            <p:ph type="title"/>
          </p:nvPr>
        </p:nvSpPr>
        <p:spPr/>
        <p:txBody>
          <a:bodyPr/>
          <a:lstStyle/>
          <a:p>
            <a:r>
              <a:rPr lang="zh-CN" altLang="en-US" dirty="0"/>
              <a:t>第一节 中国茶的早期外传</a:t>
            </a:r>
          </a:p>
        </p:txBody>
      </p:sp>
      <p:sp>
        <p:nvSpPr>
          <p:cNvPr id="3" name="内容占位符 2">
            <a:extLst>
              <a:ext uri="{FF2B5EF4-FFF2-40B4-BE49-F238E27FC236}">
                <a16:creationId xmlns:a16="http://schemas.microsoft.com/office/drawing/2014/main" id="{8A4C50A0-77EF-4B1F-BB95-16FEA89F2C4B}"/>
              </a:ext>
            </a:extLst>
          </p:cNvPr>
          <p:cNvSpPr>
            <a:spLocks noGrp="1"/>
          </p:cNvSpPr>
          <p:nvPr>
            <p:ph idx="1"/>
          </p:nvPr>
        </p:nvSpPr>
        <p:spPr/>
        <p:txBody>
          <a:bodyPr>
            <a:normAutofit/>
          </a:bodyPr>
          <a:lstStyle/>
          <a:p>
            <a:pPr>
              <a:spcBef>
                <a:spcPts val="0"/>
              </a:spcBef>
            </a:pP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目前学界较为公认的，即早在公元</a:t>
            </a:r>
            <a:r>
              <a:rPr lang="en-US" altLang="zh-CN" kern="100" dirty="0">
                <a:effectLst/>
                <a:latin typeface="宋体" panose="02010600030101010101" pitchFamily="2" charset="-122"/>
                <a:ea typeface="宋体" panose="02010600030101010101" pitchFamily="2" charset="-122"/>
                <a:cs typeface="Times New Roman" panose="02020603050405020304" pitchFamily="18" charset="0"/>
              </a:rPr>
              <a:t>5</a:t>
            </a: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世纪中国茶就已开始对外传播，贸易对象为土耳其商人，唐宋后更是呈辐射状进一步对外传播。</a:t>
            </a:r>
            <a:endParaRPr lang="en-US" altLang="zh-CN" kern="100" dirty="0">
              <a:effectLst/>
              <a:latin typeface="宋体" panose="02010600030101010101" pitchFamily="2" charset="-122"/>
              <a:ea typeface="宋体" panose="02010600030101010101" pitchFamily="2" charset="-122"/>
              <a:cs typeface="Times New Roman" panose="02020603050405020304" pitchFamily="18" charset="0"/>
            </a:endParaRPr>
          </a:p>
          <a:p>
            <a:pPr>
              <a:spcBef>
                <a:spcPts val="0"/>
              </a:spcBef>
            </a:pP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学者王玲在其著作《中国茶文化》一书中作了分析与总结：茶的早期外传路线主要分为陆路和海路。</a:t>
            </a:r>
          </a:p>
          <a:p>
            <a:endParaRPr lang="zh-CN" altLang="en-US" dirty="0"/>
          </a:p>
        </p:txBody>
      </p:sp>
    </p:spTree>
    <p:extLst>
      <p:ext uri="{BB962C8B-B14F-4D97-AF65-F5344CB8AC3E}">
        <p14:creationId xmlns:p14="http://schemas.microsoft.com/office/powerpoint/2010/main" val="35305679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5F5F86-6875-4C7A-A98E-24DD0EFB5D6B}"/>
              </a:ext>
            </a:extLst>
          </p:cNvPr>
          <p:cNvSpPr>
            <a:spLocks noGrp="1"/>
          </p:cNvSpPr>
          <p:nvPr>
            <p:ph type="title"/>
          </p:nvPr>
        </p:nvSpPr>
        <p:spPr/>
        <p:txBody>
          <a:bodyPr/>
          <a:lstStyle/>
          <a:p>
            <a:r>
              <a:rPr lang="zh-CN" altLang="en-US" dirty="0"/>
              <a:t>第一节 茶饮文化的概念</a:t>
            </a:r>
          </a:p>
        </p:txBody>
      </p:sp>
      <p:sp>
        <p:nvSpPr>
          <p:cNvPr id="3" name="内容占位符 2">
            <a:extLst>
              <a:ext uri="{FF2B5EF4-FFF2-40B4-BE49-F238E27FC236}">
                <a16:creationId xmlns:a16="http://schemas.microsoft.com/office/drawing/2014/main" id="{B05CF64A-85AA-4086-B333-D4A693C7BDDE}"/>
              </a:ext>
            </a:extLst>
          </p:cNvPr>
          <p:cNvSpPr>
            <a:spLocks noGrp="1"/>
          </p:cNvSpPr>
          <p:nvPr>
            <p:ph idx="1"/>
          </p:nvPr>
        </p:nvSpPr>
        <p:spPr/>
        <p:txBody>
          <a:bodyPr/>
          <a:lstStyle/>
          <a:p>
            <a:r>
              <a:rPr lang="zh-CN" altLang="zh-CN" sz="2800" kern="100" dirty="0">
                <a:effectLst/>
                <a:latin typeface="宋体" panose="02010600030101010101" pitchFamily="2" charset="-122"/>
                <a:ea typeface="宋体" panose="02010600030101010101" pitchFamily="2" charset="-122"/>
                <a:cs typeface="Times New Roman" panose="02020603050405020304" pitchFamily="18" charset="0"/>
              </a:rPr>
              <a:t>文化有广义狭义之分。广义来说，文化指的是一切人类活动中产生的物质与精神现象；狭义来说，文化主要指的是社会的意识形态，包括组织和制度等。</a:t>
            </a:r>
          </a:p>
          <a:p>
            <a:r>
              <a:rPr lang="zh-CN" altLang="zh-CN" sz="2800" dirty="0">
                <a:effectLst/>
                <a:latin typeface="宋体" panose="02010600030101010101" pitchFamily="2" charset="-122"/>
                <a:ea typeface="宋体" panose="02010600030101010101" pitchFamily="2" charset="-122"/>
                <a:cs typeface="Times New Roman" panose="02020603050405020304" pitchFamily="18" charset="0"/>
              </a:rPr>
              <a:t>“茶饮”一词，来自陆羽《茶经》的“茶之为饮”，意为茶是一种饮料，这是茶最基本也是最主要的实用价值。</a:t>
            </a:r>
            <a:endParaRPr lang="en-US" altLang="zh-CN" sz="2800" dirty="0">
              <a:effectLst/>
              <a:latin typeface="宋体" panose="02010600030101010101" pitchFamily="2" charset="-122"/>
              <a:ea typeface="宋体" panose="02010600030101010101" pitchFamily="2" charset="-122"/>
              <a:cs typeface="Times New Roman" panose="02020603050405020304" pitchFamily="18" charset="0"/>
            </a:endParaRPr>
          </a:p>
          <a:p>
            <a:r>
              <a:rPr lang="zh-CN" altLang="zh-CN" sz="2800" dirty="0">
                <a:effectLst/>
                <a:latin typeface="宋体" panose="02010600030101010101" pitchFamily="2" charset="-122"/>
                <a:ea typeface="宋体" panose="02010600030101010101" pitchFamily="2" charset="-122"/>
                <a:cs typeface="Times New Roman" panose="02020603050405020304" pitchFamily="18" charset="0"/>
              </a:rPr>
              <a:t>我们可以把茶饮文化等同于狭义的茶文化，即茶叶在被人类使用的过程中所产生的一系列文化现象和社会现象。</a:t>
            </a:r>
            <a:endParaRPr lang="zh-CN" altLang="en-US" dirty="0">
              <a:latin typeface="宋体" panose="02010600030101010101" pitchFamily="2" charset="-122"/>
              <a:ea typeface="宋体" panose="02010600030101010101" pitchFamily="2" charset="-122"/>
            </a:endParaRPr>
          </a:p>
          <a:p>
            <a:endParaRPr lang="zh-CN" altLang="en-US" dirty="0"/>
          </a:p>
        </p:txBody>
      </p:sp>
    </p:spTree>
    <p:extLst>
      <p:ext uri="{BB962C8B-B14F-4D97-AF65-F5344CB8AC3E}">
        <p14:creationId xmlns:p14="http://schemas.microsoft.com/office/powerpoint/2010/main" val="269811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02F88DC-5F35-49A4-BD97-93A6E1D2ADEA}"/>
              </a:ext>
            </a:extLst>
          </p:cNvPr>
          <p:cNvSpPr>
            <a:spLocks noGrp="1"/>
          </p:cNvSpPr>
          <p:nvPr>
            <p:ph type="title"/>
          </p:nvPr>
        </p:nvSpPr>
        <p:spPr/>
        <p:txBody>
          <a:bodyPr/>
          <a:lstStyle/>
          <a:p>
            <a:r>
              <a:rPr lang="zh-CN" altLang="en-US" dirty="0"/>
              <a:t>第二节 日本茶道的形成与发展</a:t>
            </a:r>
          </a:p>
        </p:txBody>
      </p:sp>
      <p:sp>
        <p:nvSpPr>
          <p:cNvPr id="3" name="内容占位符 2">
            <a:extLst>
              <a:ext uri="{FF2B5EF4-FFF2-40B4-BE49-F238E27FC236}">
                <a16:creationId xmlns:a16="http://schemas.microsoft.com/office/drawing/2014/main" id="{E1929BB1-8C66-44A9-AACD-F5129822BBD1}"/>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一、遣唐僧带回茶籽</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二、嵯峨天皇的弘仁茶风</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三、荣西与</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吃茶养生记</a:t>
            </a:r>
            <a:r>
              <a:rPr lang="en-US" altLang="zh-CN" dirty="0">
                <a:latin typeface="宋体" panose="02010600030101010101" pitchFamily="2" charset="-122"/>
                <a:ea typeface="宋体" panose="02010600030101010101" pitchFamily="2" charset="-122"/>
              </a:rPr>
              <a:t>》</a:t>
            </a:r>
          </a:p>
          <a:p>
            <a:pPr marL="0" indent="0">
              <a:buNone/>
            </a:pPr>
            <a:r>
              <a:rPr lang="zh-CN" altLang="en-US" dirty="0">
                <a:latin typeface="宋体" panose="02010600030101010101" pitchFamily="2" charset="-122"/>
                <a:ea typeface="宋体" panose="02010600030101010101" pitchFamily="2" charset="-122"/>
              </a:rPr>
              <a:t>四、斗茶与书院茶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五、村田珠光的“草庵茶”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六、武野绍鸥与歌道</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七、集大成者千利休</a:t>
            </a:r>
          </a:p>
        </p:txBody>
      </p:sp>
    </p:spTree>
    <p:extLst>
      <p:ext uri="{BB962C8B-B14F-4D97-AF65-F5344CB8AC3E}">
        <p14:creationId xmlns:p14="http://schemas.microsoft.com/office/powerpoint/2010/main" val="41108155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1CF9372-9D82-4FD2-AA66-9EF52E4D741E}"/>
              </a:ext>
            </a:extLst>
          </p:cNvPr>
          <p:cNvSpPr>
            <a:spLocks noGrp="1"/>
          </p:cNvSpPr>
          <p:nvPr>
            <p:ph type="title"/>
          </p:nvPr>
        </p:nvSpPr>
        <p:spPr/>
        <p:txBody>
          <a:bodyPr/>
          <a:lstStyle/>
          <a:p>
            <a:r>
              <a:rPr lang="zh-CN" altLang="en-US" dirty="0"/>
              <a:t>第三节 韩国茶礼的形成与发展</a:t>
            </a:r>
          </a:p>
        </p:txBody>
      </p:sp>
      <p:sp>
        <p:nvSpPr>
          <p:cNvPr id="3" name="内容占位符 2">
            <a:extLst>
              <a:ext uri="{FF2B5EF4-FFF2-40B4-BE49-F238E27FC236}">
                <a16:creationId xmlns:a16="http://schemas.microsoft.com/office/drawing/2014/main" id="{9E82398A-A440-476D-B657-4DF58CD466FA}"/>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一、三国时期</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a:t>
            </a:r>
            <a:r>
              <a:rPr lang="zh-CN" altLang="zh-CN" sz="2800" dirty="0">
                <a:effectLst/>
                <a:latin typeface="宋体" panose="02010600030101010101" pitchFamily="2" charset="-122"/>
                <a:ea typeface="宋体" panose="02010600030101010101" pitchFamily="2" charset="-122"/>
                <a:cs typeface="Times New Roman" panose="02020603050405020304" pitchFamily="18" charset="0"/>
              </a:rPr>
              <a:t>新罗统一时期</a:t>
            </a:r>
            <a:endParaRPr lang="en-US" altLang="zh-CN" sz="2800" dirty="0">
              <a:effectLst/>
              <a:latin typeface="宋体" panose="02010600030101010101" pitchFamily="2" charset="-122"/>
              <a:ea typeface="宋体" panose="02010600030101010101" pitchFamily="2" charset="-122"/>
              <a:cs typeface="Times New Roman" panose="02020603050405020304" pitchFamily="18" charset="0"/>
            </a:endParaRPr>
          </a:p>
          <a:p>
            <a:pPr marL="0" indent="0">
              <a:buNone/>
            </a:pPr>
            <a:r>
              <a:rPr lang="zh-CN" altLang="en-US" dirty="0">
                <a:latin typeface="宋体" panose="02010600030101010101" pitchFamily="2" charset="-122"/>
                <a:ea typeface="宋体" panose="02010600030101010101" pitchFamily="2" charset="-122"/>
                <a:cs typeface="Times New Roman" panose="02020603050405020304" pitchFamily="18" charset="0"/>
              </a:rPr>
              <a:t>三、</a:t>
            </a:r>
            <a:r>
              <a:rPr lang="zh-CN" altLang="zh-CN" sz="2800" dirty="0">
                <a:effectLst/>
                <a:latin typeface="宋体" panose="02010600030101010101" pitchFamily="2" charset="-122"/>
                <a:ea typeface="宋体" panose="02010600030101010101" pitchFamily="2" charset="-122"/>
                <a:cs typeface="Times New Roman" panose="02020603050405020304" pitchFamily="18" charset="0"/>
              </a:rPr>
              <a:t>高丽时期</a:t>
            </a:r>
            <a:endParaRPr lang="en-US" altLang="zh-CN" sz="2800" dirty="0">
              <a:effectLst/>
              <a:latin typeface="宋体" panose="02010600030101010101" pitchFamily="2" charset="-122"/>
              <a:ea typeface="宋体" panose="02010600030101010101" pitchFamily="2" charset="-122"/>
              <a:cs typeface="Times New Roman" panose="02020603050405020304" pitchFamily="18" charset="0"/>
            </a:endParaRPr>
          </a:p>
          <a:p>
            <a:pPr marL="0" indent="0" algn="just">
              <a:buNone/>
            </a:pPr>
            <a:r>
              <a:rPr lang="zh-CN" altLang="en-US" dirty="0">
                <a:latin typeface="宋体" panose="02010600030101010101" pitchFamily="2" charset="-122"/>
                <a:ea typeface="宋体" panose="02010600030101010101" pitchFamily="2" charset="-122"/>
                <a:cs typeface="Times New Roman" panose="02020603050405020304" pitchFamily="18" charset="0"/>
              </a:rPr>
              <a:t>四、</a:t>
            </a:r>
            <a:r>
              <a:rPr lang="zh-CN" altLang="zh-CN" sz="2800" kern="100" dirty="0">
                <a:effectLst/>
                <a:latin typeface="宋体" panose="02010600030101010101" pitchFamily="2" charset="-122"/>
                <a:ea typeface="宋体" panose="02010600030101010101" pitchFamily="2" charset="-122"/>
                <a:cs typeface="Times New Roman" panose="02020603050405020304" pitchFamily="18" charset="0"/>
              </a:rPr>
              <a:t>朝鲜时期</a:t>
            </a:r>
          </a:p>
          <a:p>
            <a:pPr marL="0" indent="0">
              <a:buNone/>
            </a:pPr>
            <a:r>
              <a:rPr lang="zh-CN" altLang="en-US" dirty="0">
                <a:latin typeface="宋体" panose="02010600030101010101" pitchFamily="2" charset="-122"/>
                <a:ea typeface="宋体" panose="02010600030101010101" pitchFamily="2" charset="-122"/>
              </a:rPr>
              <a:t>五、</a:t>
            </a:r>
            <a:r>
              <a:rPr lang="zh-CN" altLang="zh-CN" sz="2800" dirty="0">
                <a:effectLst/>
                <a:latin typeface="宋体" panose="02010600030101010101" pitchFamily="2" charset="-122"/>
                <a:ea typeface="宋体" panose="02010600030101010101" pitchFamily="2" charset="-122"/>
                <a:cs typeface="Times New Roman" panose="02020603050405020304" pitchFamily="18" charset="0"/>
              </a:rPr>
              <a:t>现当代时期</a:t>
            </a: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04946605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F0B2595-4E60-4C93-BE24-D41A040EC1CE}"/>
              </a:ext>
            </a:extLst>
          </p:cNvPr>
          <p:cNvSpPr>
            <a:spLocks noGrp="1"/>
          </p:cNvSpPr>
          <p:nvPr>
            <p:ph type="title"/>
          </p:nvPr>
        </p:nvSpPr>
        <p:spPr/>
        <p:txBody>
          <a:bodyPr/>
          <a:lstStyle/>
          <a:p>
            <a:r>
              <a:rPr lang="zh-CN" altLang="en-US" dirty="0"/>
              <a:t>第四节 英国下午茶的形成与发展</a:t>
            </a:r>
          </a:p>
        </p:txBody>
      </p:sp>
      <p:sp>
        <p:nvSpPr>
          <p:cNvPr id="3" name="内容占位符 2">
            <a:extLst>
              <a:ext uri="{FF2B5EF4-FFF2-40B4-BE49-F238E27FC236}">
                <a16:creationId xmlns:a16="http://schemas.microsoft.com/office/drawing/2014/main" id="{C9436AED-BF5C-47F1-92B4-8B185440A0F3}"/>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a:t>
            </a: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中国茶初入欧洲</a:t>
            </a:r>
            <a:endParaRPr lang="en-US" altLang="zh-CN" kern="100" dirty="0">
              <a:effectLst/>
              <a:latin typeface="宋体" panose="02010600030101010101" pitchFamily="2" charset="-122"/>
              <a:ea typeface="宋体" panose="02010600030101010101" pitchFamily="2" charset="-122"/>
              <a:cs typeface="Times New Roman" panose="02020603050405020304" pitchFamily="18" charset="0"/>
            </a:endParaRPr>
          </a:p>
          <a:p>
            <a:pPr marL="0" indent="0">
              <a:buNone/>
            </a:pPr>
            <a:r>
              <a:rPr lang="zh-CN" altLang="en-US" kern="100" dirty="0">
                <a:latin typeface="宋体" panose="02010600030101010101" pitchFamily="2" charset="-122"/>
                <a:ea typeface="宋体" panose="02010600030101010101" pitchFamily="2" charset="-122"/>
                <a:cs typeface="Times New Roman" panose="02020603050405020304" pitchFamily="18" charset="0"/>
              </a:rPr>
              <a:t>二、</a:t>
            </a:r>
            <a:r>
              <a:rPr lang="zh-CN" altLang="zh-CN" kern="0" dirty="0">
                <a:effectLst/>
                <a:latin typeface="宋体" panose="02010600030101010101" pitchFamily="2" charset="-122"/>
                <a:ea typeface="宋体" panose="02010600030101010101" pitchFamily="2" charset="-122"/>
                <a:cs typeface="宋体" panose="02010600030101010101" pitchFamily="2" charset="-122"/>
              </a:rPr>
              <a:t>中国茶进入英国</a:t>
            </a:r>
            <a:endParaRPr lang="en-US" altLang="zh-CN" kern="0"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kern="0" dirty="0">
                <a:latin typeface="宋体" panose="02010600030101010101" pitchFamily="2" charset="-122"/>
                <a:ea typeface="宋体" panose="02010600030101010101" pitchFamily="2" charset="-122"/>
                <a:cs typeface="Times New Roman" panose="02020603050405020304" pitchFamily="18" charset="0"/>
              </a:rPr>
              <a:t>三、</a:t>
            </a:r>
            <a:r>
              <a:rPr lang="zh-CN" altLang="zh-CN" kern="100" dirty="0">
                <a:effectLst/>
                <a:latin typeface="宋体" panose="02010600030101010101" pitchFamily="2" charset="-122"/>
                <a:ea typeface="宋体" panose="02010600030101010101" pitchFamily="2" charset="-122"/>
                <a:cs typeface="Times New Roman" panose="02020603050405020304" pitchFamily="18" charset="0"/>
              </a:rPr>
              <a:t>英国下午茶的由来及传统礼仪</a:t>
            </a:r>
          </a:p>
          <a:p>
            <a:pPr algn="just"/>
            <a:endParaRPr lang="zh-CN" altLang="zh-CN" sz="1800" kern="100" dirty="0">
              <a:effectLst/>
              <a:latin typeface="Calibri" panose="020F0502020204030204" pitchFamily="34" charset="0"/>
              <a:ea typeface="宋体" panose="02010600030101010101" pitchFamily="2" charset="-122"/>
              <a:cs typeface="Times New Roman" panose="02020603050405020304" pitchFamily="18" charset="0"/>
            </a:endParaRPr>
          </a:p>
          <a:p>
            <a:pPr marL="0" indent="0">
              <a:buNone/>
            </a:pPr>
            <a:endParaRPr lang="zh-CN" altLang="en-US" dirty="0"/>
          </a:p>
        </p:txBody>
      </p:sp>
    </p:spTree>
    <p:extLst>
      <p:ext uri="{BB962C8B-B14F-4D97-AF65-F5344CB8AC3E}">
        <p14:creationId xmlns:p14="http://schemas.microsoft.com/office/powerpoint/2010/main" val="24249415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26A7959-2CEA-4869-B073-E6283F685F75}"/>
              </a:ext>
            </a:extLst>
          </p:cNvPr>
          <p:cNvSpPr>
            <a:spLocks noGrp="1"/>
          </p:cNvSpPr>
          <p:nvPr>
            <p:ph type="title"/>
          </p:nvPr>
        </p:nvSpPr>
        <p:spPr/>
        <p:txBody>
          <a:bodyPr/>
          <a:lstStyle/>
          <a:p>
            <a:r>
              <a:rPr lang="zh-CN" altLang="en-US" dirty="0"/>
              <a:t>第五章 艺术品饮</a:t>
            </a:r>
          </a:p>
        </p:txBody>
      </p:sp>
      <p:sp>
        <p:nvSpPr>
          <p:cNvPr id="3" name="内容占位符 2">
            <a:extLst>
              <a:ext uri="{FF2B5EF4-FFF2-40B4-BE49-F238E27FC236}">
                <a16:creationId xmlns:a16="http://schemas.microsoft.com/office/drawing/2014/main" id="{CEC07239-0C83-4CEC-B8EB-97A519A0F9DA}"/>
              </a:ext>
            </a:extLst>
          </p:cNvPr>
          <p:cNvSpPr>
            <a:spLocks noGrp="1"/>
          </p:cNvSpPr>
          <p:nvPr>
            <p:ph idx="1"/>
          </p:nvPr>
        </p:nvSpPr>
        <p:spPr/>
        <p:txBody>
          <a:bodyPr>
            <a:normAutofit/>
          </a:bodyPr>
          <a:lstStyle/>
          <a:p>
            <a:pPr marL="0" indent="0">
              <a:buNone/>
            </a:pPr>
            <a:r>
              <a:rPr lang="zh-CN" altLang="en-US" dirty="0">
                <a:latin typeface="宋体" panose="02010600030101010101" pitchFamily="2" charset="-122"/>
                <a:ea typeface="宋体" panose="02010600030101010101" pitchFamily="2" charset="-122"/>
              </a:rPr>
              <a:t>第一节 茶叶的冲泡</a:t>
            </a:r>
            <a:endParaRPr lang="en-US" altLang="zh-CN" dirty="0">
              <a:latin typeface="宋体" panose="02010600030101010101" pitchFamily="2" charset="-122"/>
              <a:ea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第二</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环境的营造</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第三</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茶席的布置</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第四</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茶具的选择</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第五</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茶点的搭配</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第六</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茶礼的呈现</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53174500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A305E6-935E-44D5-901D-5617CF420BC3}"/>
              </a:ext>
            </a:extLst>
          </p:cNvPr>
          <p:cNvSpPr>
            <a:spLocks noGrp="1"/>
          </p:cNvSpPr>
          <p:nvPr>
            <p:ph type="title"/>
          </p:nvPr>
        </p:nvSpPr>
        <p:spPr/>
        <p:txBody>
          <a:bodyPr/>
          <a:lstStyle/>
          <a:p>
            <a:r>
              <a:rPr lang="zh-CN" altLang="en-US" dirty="0"/>
              <a:t>第一节 茶叶的冲泡</a:t>
            </a:r>
          </a:p>
        </p:txBody>
      </p:sp>
      <p:sp>
        <p:nvSpPr>
          <p:cNvPr id="3" name="内容占位符 2">
            <a:extLst>
              <a:ext uri="{FF2B5EF4-FFF2-40B4-BE49-F238E27FC236}">
                <a16:creationId xmlns:a16="http://schemas.microsoft.com/office/drawing/2014/main" id="{44F04236-12EB-456A-BCFE-44DB34928A70}"/>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一、泡茶用水的品质</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二、茶水比例</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三、水温的影响</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四、浸泡时间与次数</a:t>
            </a:r>
            <a:endParaRPr lang="en-US" altLang="zh-CN" dirty="0">
              <a:latin typeface="宋体" panose="02010600030101010101" pitchFamily="2" charset="-122"/>
              <a:ea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五、泡茶手法</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六、部分茶类冲泡流程</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55054721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3EF0B65-BCB9-46E2-925B-5EA5BB5F10E4}"/>
              </a:ext>
            </a:extLst>
          </p:cNvPr>
          <p:cNvSpPr>
            <a:spLocks noGrp="1"/>
          </p:cNvSpPr>
          <p:nvPr>
            <p:ph type="title"/>
          </p:nvPr>
        </p:nvSpPr>
        <p:spPr/>
        <p:txBody>
          <a:bodyPr/>
          <a:lstStyle/>
          <a:p>
            <a:r>
              <a:rPr lang="zh-CN" altLang="en-US" dirty="0"/>
              <a:t>第二节 环境的营造</a:t>
            </a:r>
          </a:p>
        </p:txBody>
      </p:sp>
      <p:sp>
        <p:nvSpPr>
          <p:cNvPr id="3" name="内容占位符 2">
            <a:extLst>
              <a:ext uri="{FF2B5EF4-FFF2-40B4-BE49-F238E27FC236}">
                <a16:creationId xmlns:a16="http://schemas.microsoft.com/office/drawing/2014/main" id="{8739F894-8F64-49F0-89F7-187B6E081B09}"/>
              </a:ext>
            </a:extLst>
          </p:cNvPr>
          <p:cNvSpPr>
            <a:spLocks noGrp="1"/>
          </p:cNvSpPr>
          <p:nvPr>
            <p:ph idx="1"/>
          </p:nvPr>
        </p:nvSpPr>
        <p:spPr/>
        <p:txBody>
          <a:bodyPr>
            <a:normAutofit/>
          </a:bodyPr>
          <a:lstStyle/>
          <a:p>
            <a:r>
              <a:rPr lang="zh-CN" altLang="zh-CN" dirty="0">
                <a:solidFill>
                  <a:srgbClr val="231F20"/>
                </a:solidFill>
                <a:effectLst/>
                <a:ea typeface="宋体" panose="02010600030101010101" pitchFamily="2" charset="-122"/>
                <a:cs typeface="宋体" panose="02010600030101010101" pitchFamily="2" charset="-122"/>
              </a:rPr>
              <a:t>喝茶时，对环境的讲究，自古有之</a:t>
            </a:r>
            <a:endParaRPr lang="zh-CN" altLang="en-US" dirty="0"/>
          </a:p>
        </p:txBody>
      </p:sp>
    </p:spTree>
    <p:extLst>
      <p:ext uri="{BB962C8B-B14F-4D97-AF65-F5344CB8AC3E}">
        <p14:creationId xmlns:p14="http://schemas.microsoft.com/office/powerpoint/2010/main" val="3837849088"/>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64AE17-B892-4144-B4AE-403C2A886462}"/>
              </a:ext>
            </a:extLst>
          </p:cNvPr>
          <p:cNvSpPr>
            <a:spLocks noGrp="1"/>
          </p:cNvSpPr>
          <p:nvPr>
            <p:ph type="title"/>
          </p:nvPr>
        </p:nvSpPr>
        <p:spPr/>
        <p:txBody>
          <a:bodyPr/>
          <a:lstStyle/>
          <a:p>
            <a:r>
              <a:rPr lang="zh-CN" altLang="en-US" dirty="0"/>
              <a:t>第三节 茶席的布置</a:t>
            </a:r>
          </a:p>
        </p:txBody>
      </p:sp>
      <p:sp>
        <p:nvSpPr>
          <p:cNvPr id="3" name="内容占位符 2">
            <a:extLst>
              <a:ext uri="{FF2B5EF4-FFF2-40B4-BE49-F238E27FC236}">
                <a16:creationId xmlns:a16="http://schemas.microsoft.com/office/drawing/2014/main" id="{76EC180F-ACDB-4B5C-B0E3-B1E26042168D}"/>
              </a:ext>
            </a:extLst>
          </p:cNvPr>
          <p:cNvSpPr>
            <a:spLocks noGrp="1"/>
          </p:cNvSpPr>
          <p:nvPr>
            <p:ph idx="1"/>
          </p:nvPr>
        </p:nvSpPr>
        <p:spPr/>
        <p:txBody>
          <a:bodyPr>
            <a:normAutofit/>
          </a:bodyPr>
          <a:lstStyle/>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一、主题的突出</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二、茶具的准备</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Tree>
    <p:extLst>
      <p:ext uri="{BB962C8B-B14F-4D97-AF65-F5344CB8AC3E}">
        <p14:creationId xmlns:p14="http://schemas.microsoft.com/office/powerpoint/2010/main" val="101355793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07C9955-F635-4C9F-881D-9A322FFF4C39}"/>
              </a:ext>
            </a:extLst>
          </p:cNvPr>
          <p:cNvSpPr>
            <a:spLocks noGrp="1"/>
          </p:cNvSpPr>
          <p:nvPr>
            <p:ph type="title"/>
          </p:nvPr>
        </p:nvSpPr>
        <p:spPr/>
        <p:txBody>
          <a:bodyPr/>
          <a:lstStyle/>
          <a:p>
            <a:r>
              <a:rPr lang="zh-CN" altLang="en-US" dirty="0"/>
              <a:t>第四节 茶具的选择</a:t>
            </a:r>
          </a:p>
        </p:txBody>
      </p:sp>
      <p:sp>
        <p:nvSpPr>
          <p:cNvPr id="3" name="内容占位符 2">
            <a:extLst>
              <a:ext uri="{FF2B5EF4-FFF2-40B4-BE49-F238E27FC236}">
                <a16:creationId xmlns:a16="http://schemas.microsoft.com/office/drawing/2014/main" id="{375F95A1-019C-4C55-8FEB-51EB1F461B11}"/>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一、识茶具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二、茶具的选择</a:t>
            </a:r>
          </a:p>
        </p:txBody>
      </p:sp>
    </p:spTree>
    <p:extLst>
      <p:ext uri="{BB962C8B-B14F-4D97-AF65-F5344CB8AC3E}">
        <p14:creationId xmlns:p14="http://schemas.microsoft.com/office/powerpoint/2010/main" val="10661490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DF0D10B-523B-4108-86FF-7F056F770A5F}"/>
              </a:ext>
            </a:extLst>
          </p:cNvPr>
          <p:cNvSpPr>
            <a:spLocks noGrp="1"/>
          </p:cNvSpPr>
          <p:nvPr>
            <p:ph type="title"/>
          </p:nvPr>
        </p:nvSpPr>
        <p:spPr/>
        <p:txBody>
          <a:bodyPr/>
          <a:lstStyle/>
          <a:p>
            <a:r>
              <a:rPr lang="zh-CN" altLang="en-US" dirty="0"/>
              <a:t>第五节 茶点的搭配</a:t>
            </a:r>
          </a:p>
        </p:txBody>
      </p:sp>
      <p:sp>
        <p:nvSpPr>
          <p:cNvPr id="3" name="内容占位符 2">
            <a:extLst>
              <a:ext uri="{FF2B5EF4-FFF2-40B4-BE49-F238E27FC236}">
                <a16:creationId xmlns:a16="http://schemas.microsoft.com/office/drawing/2014/main" id="{59BB0B7D-FA22-4B02-81AE-A381942784BA}"/>
              </a:ext>
            </a:extLst>
          </p:cNvPr>
          <p:cNvSpPr>
            <a:spLocks noGrp="1"/>
          </p:cNvSpPr>
          <p:nvPr>
            <p:ph idx="1"/>
          </p:nvPr>
        </p:nvSpPr>
        <p:spPr/>
        <p:txBody>
          <a:bodyPr>
            <a:normAutofit/>
          </a:bodyPr>
          <a:lstStyle/>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一、根据不同的茶选择茶点</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二、根据不同的季节选择茶点</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三、根据不同的节日选择茶点</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Tree>
    <p:extLst>
      <p:ext uri="{BB962C8B-B14F-4D97-AF65-F5344CB8AC3E}">
        <p14:creationId xmlns:p14="http://schemas.microsoft.com/office/powerpoint/2010/main" val="210878153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13D390D-2902-4CFC-9185-817A1D3E591E}"/>
              </a:ext>
            </a:extLst>
          </p:cNvPr>
          <p:cNvSpPr>
            <a:spLocks noGrp="1"/>
          </p:cNvSpPr>
          <p:nvPr>
            <p:ph type="title"/>
          </p:nvPr>
        </p:nvSpPr>
        <p:spPr/>
        <p:txBody>
          <a:bodyPr/>
          <a:lstStyle/>
          <a:p>
            <a:r>
              <a:rPr lang="zh-CN" altLang="en-US" dirty="0"/>
              <a:t>第六节 茶礼的呈现</a:t>
            </a:r>
          </a:p>
        </p:txBody>
      </p:sp>
      <p:sp>
        <p:nvSpPr>
          <p:cNvPr id="3" name="内容占位符 2">
            <a:extLst>
              <a:ext uri="{FF2B5EF4-FFF2-40B4-BE49-F238E27FC236}">
                <a16:creationId xmlns:a16="http://schemas.microsoft.com/office/drawing/2014/main" id="{C35D3924-168B-49DB-9D8F-3EB79AF35C83}"/>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一、仪容仪表</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二、泡茶礼仪</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三、奉茶礼仪</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四、品茶礼仪</a:t>
            </a:r>
          </a:p>
        </p:txBody>
      </p:sp>
    </p:spTree>
    <p:extLst>
      <p:ext uri="{BB962C8B-B14F-4D97-AF65-F5344CB8AC3E}">
        <p14:creationId xmlns:p14="http://schemas.microsoft.com/office/powerpoint/2010/main" val="3033930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B799618-001F-4427-8C42-87840B05AB28}"/>
              </a:ext>
            </a:extLst>
          </p:cNvPr>
          <p:cNvSpPr>
            <a:spLocks noGrp="1"/>
          </p:cNvSpPr>
          <p:nvPr>
            <p:ph type="title"/>
          </p:nvPr>
        </p:nvSpPr>
        <p:spPr/>
        <p:txBody>
          <a:bodyPr/>
          <a:lstStyle/>
          <a:p>
            <a:r>
              <a:rPr lang="zh-CN" altLang="en-US" dirty="0"/>
              <a:t>第二节 茶饮相关事物</a:t>
            </a:r>
          </a:p>
        </p:txBody>
      </p:sp>
      <p:sp>
        <p:nvSpPr>
          <p:cNvPr id="3" name="内容占位符 2">
            <a:extLst>
              <a:ext uri="{FF2B5EF4-FFF2-40B4-BE49-F238E27FC236}">
                <a16:creationId xmlns:a16="http://schemas.microsoft.com/office/drawing/2014/main" id="{6D05BE66-02F2-44E7-86D8-A5E8C5A8534A}"/>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一、茶道</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二、茶礼</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三、茶艺</a:t>
            </a:r>
          </a:p>
        </p:txBody>
      </p:sp>
    </p:spTree>
    <p:extLst>
      <p:ext uri="{BB962C8B-B14F-4D97-AF65-F5344CB8AC3E}">
        <p14:creationId xmlns:p14="http://schemas.microsoft.com/office/powerpoint/2010/main" val="414915349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21AFEC3-7976-4A0B-B61F-FCC38416BD6B}"/>
              </a:ext>
            </a:extLst>
          </p:cNvPr>
          <p:cNvSpPr>
            <a:spLocks noGrp="1"/>
          </p:cNvSpPr>
          <p:nvPr>
            <p:ph type="title"/>
          </p:nvPr>
        </p:nvSpPr>
        <p:spPr/>
        <p:txBody>
          <a:bodyPr/>
          <a:lstStyle/>
          <a:p>
            <a:r>
              <a:rPr lang="zh-CN" altLang="en-US" dirty="0"/>
              <a:t>第六章 茶饮器具</a:t>
            </a:r>
          </a:p>
        </p:txBody>
      </p:sp>
      <p:sp>
        <p:nvSpPr>
          <p:cNvPr id="3" name="内容占位符 2">
            <a:extLst>
              <a:ext uri="{FF2B5EF4-FFF2-40B4-BE49-F238E27FC236}">
                <a16:creationId xmlns:a16="http://schemas.microsoft.com/office/drawing/2014/main" id="{F071321D-D225-44E2-8E0A-D90AA4AB74B9}"/>
              </a:ext>
            </a:extLst>
          </p:cNvPr>
          <p:cNvSpPr>
            <a:spLocks noGrp="1"/>
          </p:cNvSpPr>
          <p:nvPr>
            <p:ph idx="1"/>
          </p:nvPr>
        </p:nvSpPr>
        <p:spPr/>
        <p:txBody>
          <a:bodyPr>
            <a:normAutofit/>
          </a:bodyPr>
          <a:lstStyle/>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第一</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器择陶拣</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第二</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廿四茶器</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第三</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茶具图赞</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第四</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景瓷宜陶</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第五</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清集其成</a:t>
            </a:r>
            <a:endParaRPr lang="en-US"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第六</a:t>
            </a: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节</a:t>
            </a:r>
            <a:r>
              <a:rPr lang="en-US"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 </a:t>
            </a:r>
            <a:r>
              <a:rPr lang="zh-CN" altLang="zh-CN" spc="180"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当代器物</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p>
        </p:txBody>
      </p:sp>
    </p:spTree>
    <p:extLst>
      <p:ext uri="{BB962C8B-B14F-4D97-AF65-F5344CB8AC3E}">
        <p14:creationId xmlns:p14="http://schemas.microsoft.com/office/powerpoint/2010/main" val="257676477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A2DEAA2-65E2-470D-B393-9E5DB78BF922}"/>
              </a:ext>
            </a:extLst>
          </p:cNvPr>
          <p:cNvSpPr>
            <a:spLocks noGrp="1"/>
          </p:cNvSpPr>
          <p:nvPr>
            <p:ph type="title"/>
          </p:nvPr>
        </p:nvSpPr>
        <p:spPr/>
        <p:txBody>
          <a:bodyPr/>
          <a:lstStyle/>
          <a:p>
            <a:r>
              <a:rPr lang="zh-CN" altLang="en-US" dirty="0"/>
              <a:t>第一节 器择陶拣</a:t>
            </a:r>
          </a:p>
        </p:txBody>
      </p:sp>
      <p:sp>
        <p:nvSpPr>
          <p:cNvPr id="3" name="内容占位符 2">
            <a:extLst>
              <a:ext uri="{FF2B5EF4-FFF2-40B4-BE49-F238E27FC236}">
                <a16:creationId xmlns:a16="http://schemas.microsoft.com/office/drawing/2014/main" id="{A4C289AE-0425-451C-9247-F731C116E75E}"/>
              </a:ext>
            </a:extLst>
          </p:cNvPr>
          <p:cNvSpPr>
            <a:spLocks noGrp="1"/>
          </p:cNvSpPr>
          <p:nvPr>
            <p:ph idx="1"/>
          </p:nvPr>
        </p:nvSpPr>
        <p:spPr/>
        <p:txBody>
          <a:bodyPr>
            <a:normAutofit/>
          </a:bodyPr>
          <a:lstStyle/>
          <a:p>
            <a:pPr marL="0" indent="0">
              <a:buNone/>
            </a:pPr>
            <a:r>
              <a:rPr lang="zh-CN" altLang="en-US" dirty="0">
                <a:latin typeface="宋体" panose="02010600030101010101" pitchFamily="2" charset="-122"/>
                <a:ea typeface="宋体" panose="02010600030101010101" pitchFamily="2" charset="-122"/>
              </a:rPr>
              <a:t>一、通用于食器酒具</a:t>
            </a:r>
            <a:endParaRPr lang="en-US" altLang="zh-CN" dirty="0">
              <a:latin typeface="宋体" panose="02010600030101010101" pitchFamily="2" charset="-122"/>
              <a:ea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二、转折时期</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三、因“式”而专</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05473902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A30A628-37A6-4493-8894-8D7A69C4DF17}"/>
              </a:ext>
            </a:extLst>
          </p:cNvPr>
          <p:cNvSpPr>
            <a:spLocks noGrp="1"/>
          </p:cNvSpPr>
          <p:nvPr>
            <p:ph type="title"/>
          </p:nvPr>
        </p:nvSpPr>
        <p:spPr/>
        <p:txBody>
          <a:bodyPr/>
          <a:lstStyle/>
          <a:p>
            <a:r>
              <a:rPr lang="zh-CN" altLang="en-US" dirty="0"/>
              <a:t>第二节 廿四茶器</a:t>
            </a:r>
          </a:p>
        </p:txBody>
      </p:sp>
      <p:sp>
        <p:nvSpPr>
          <p:cNvPr id="3" name="内容占位符 2">
            <a:extLst>
              <a:ext uri="{FF2B5EF4-FFF2-40B4-BE49-F238E27FC236}">
                <a16:creationId xmlns:a16="http://schemas.microsoft.com/office/drawing/2014/main" id="{8BECFEA3-9B42-494A-BDAB-A7C1B7EF8D90}"/>
              </a:ext>
            </a:extLst>
          </p:cNvPr>
          <p:cNvSpPr>
            <a:spLocks noGrp="1"/>
          </p:cNvSpPr>
          <p:nvPr>
            <p:ph idx="1"/>
          </p:nvPr>
        </p:nvSpPr>
        <p:spPr/>
        <p:txBody>
          <a:bodyPr>
            <a:noAutofit/>
          </a:bodyPr>
          <a:lstStyle/>
          <a:p>
            <a:pPr marL="0" indent="0">
              <a:buNone/>
            </a:pPr>
            <a:r>
              <a:rPr lang="zh-CN" altLang="zh-CN" dirty="0">
                <a:solidFill>
                  <a:srgbClr val="231F20"/>
                </a:solidFill>
                <a:effectLst/>
                <a:latin typeface="宋体" panose="02010600030101010101" pitchFamily="2" charset="-122"/>
                <a:ea typeface="宋体" panose="02010600030101010101" pitchFamily="2" charset="-122"/>
                <a:cs typeface="宋体" panose="02010600030101010101" pitchFamily="2" charset="-122"/>
              </a:rPr>
              <a:t>一、生火用具</a:t>
            </a:r>
            <a:endParaRPr lang="zh-CN" altLang="zh-CN" dirty="0">
              <a:effectLst/>
              <a:latin typeface="宋体" panose="02010600030101010101" pitchFamily="2" charset="-122"/>
              <a:ea typeface="宋体" panose="02010600030101010101" pitchFamily="2" charset="-122"/>
              <a:cs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二、煮茶用具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三、备茶用具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四、备水用具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五、备盐用具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六、饮茶用具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七、纳器用具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八、清洁用具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九、皇家用器</a:t>
            </a:r>
          </a:p>
        </p:txBody>
      </p:sp>
    </p:spTree>
    <p:extLst>
      <p:ext uri="{BB962C8B-B14F-4D97-AF65-F5344CB8AC3E}">
        <p14:creationId xmlns:p14="http://schemas.microsoft.com/office/powerpoint/2010/main" val="52094937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4946025-2A0B-4B80-9F26-870CC8BF97BA}"/>
              </a:ext>
            </a:extLst>
          </p:cNvPr>
          <p:cNvSpPr>
            <a:spLocks noGrp="1"/>
          </p:cNvSpPr>
          <p:nvPr>
            <p:ph type="title"/>
          </p:nvPr>
        </p:nvSpPr>
        <p:spPr/>
        <p:txBody>
          <a:bodyPr/>
          <a:lstStyle/>
          <a:p>
            <a:r>
              <a:rPr lang="zh-CN" altLang="en-US" dirty="0"/>
              <a:t>第三节 茶具图赞</a:t>
            </a:r>
          </a:p>
        </p:txBody>
      </p:sp>
      <p:sp>
        <p:nvSpPr>
          <p:cNvPr id="3" name="内容占位符 2">
            <a:extLst>
              <a:ext uri="{FF2B5EF4-FFF2-40B4-BE49-F238E27FC236}">
                <a16:creationId xmlns:a16="http://schemas.microsoft.com/office/drawing/2014/main" id="{64CA66DC-9C0C-42DD-AB63-A2694908960B}"/>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一、点茶认识</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二、茶碾与罗</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三、汤匙与筅</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四、建盏、急须、煎茶瓶、汤瓶、勺、燎炉等</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五、</a:t>
            </a:r>
            <a:r>
              <a:rPr lang="en-US" altLang="zh-CN" dirty="0">
                <a:latin typeface="宋体" panose="02010600030101010101" pitchFamily="2" charset="-122"/>
                <a:ea typeface="宋体" panose="02010600030101010101" pitchFamily="2" charset="-122"/>
              </a:rPr>
              <a:t>《</a:t>
            </a:r>
            <a:r>
              <a:rPr lang="zh-CN" altLang="en-US" dirty="0">
                <a:latin typeface="宋体" panose="02010600030101010101" pitchFamily="2" charset="-122"/>
                <a:ea typeface="宋体" panose="02010600030101010101" pitchFamily="2" charset="-122"/>
              </a:rPr>
              <a:t>茶具图赞</a:t>
            </a:r>
            <a:r>
              <a:rPr lang="en-US" altLang="zh-CN" dirty="0">
                <a:latin typeface="宋体" panose="02010600030101010101" pitchFamily="2" charset="-122"/>
                <a:ea typeface="宋体" panose="02010600030101010101" pitchFamily="2" charset="-122"/>
              </a:rPr>
              <a:t>》</a:t>
            </a: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9971480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D39F4A5-6D20-4268-8916-B19E4CD16F57}"/>
              </a:ext>
            </a:extLst>
          </p:cNvPr>
          <p:cNvSpPr>
            <a:spLocks noGrp="1"/>
          </p:cNvSpPr>
          <p:nvPr>
            <p:ph type="title"/>
          </p:nvPr>
        </p:nvSpPr>
        <p:spPr/>
        <p:txBody>
          <a:bodyPr/>
          <a:lstStyle/>
          <a:p>
            <a:r>
              <a:rPr lang="zh-CN" altLang="en-US" dirty="0"/>
              <a:t>第四节 景瓷宜陶</a:t>
            </a:r>
          </a:p>
        </p:txBody>
      </p:sp>
      <p:sp>
        <p:nvSpPr>
          <p:cNvPr id="3" name="内容占位符 2">
            <a:extLst>
              <a:ext uri="{FF2B5EF4-FFF2-40B4-BE49-F238E27FC236}">
                <a16:creationId xmlns:a16="http://schemas.microsoft.com/office/drawing/2014/main" id="{C782ECE9-C4F2-4A3F-9386-C81A6A5BBF1B}"/>
              </a:ext>
            </a:extLst>
          </p:cNvPr>
          <p:cNvSpPr>
            <a:spLocks noGrp="1"/>
          </p:cNvSpPr>
          <p:nvPr>
            <p:ph idx="1"/>
          </p:nvPr>
        </p:nvSpPr>
        <p:spPr/>
        <p:txBody>
          <a:bodyPr/>
          <a:lstStyle/>
          <a:p>
            <a:r>
              <a:rPr lang="zh-CN" altLang="en-US" dirty="0">
                <a:latin typeface="宋体" panose="02010600030101010101" pitchFamily="2" charset="-122"/>
                <a:ea typeface="宋体" panose="02010600030101010101" pitchFamily="2" charset="-122"/>
              </a:rPr>
              <a:t>一、瀹饮用器</a:t>
            </a:r>
            <a:endParaRPr lang="en-US" altLang="zh-CN" dirty="0">
              <a:latin typeface="宋体" panose="02010600030101010101" pitchFamily="2" charset="-122"/>
              <a:ea typeface="宋体" panose="02010600030101010101" pitchFamily="2" charset="-122"/>
            </a:endParaRPr>
          </a:p>
          <a:p>
            <a:r>
              <a:rPr lang="zh-CN" altLang="en-US" dirty="0">
                <a:latin typeface="宋体" panose="02010600030101010101" pitchFamily="2" charset="-122"/>
                <a:ea typeface="宋体" panose="02010600030101010101" pitchFamily="2" charset="-122"/>
              </a:rPr>
              <a:t>二、阳羡紫砂</a:t>
            </a:r>
            <a:endParaRPr lang="en-US" altLang="zh-CN" dirty="0">
              <a:latin typeface="宋体" panose="02010600030101010101" pitchFamily="2" charset="-122"/>
              <a:ea typeface="宋体" panose="02010600030101010101" pitchFamily="2" charset="-122"/>
            </a:endParaRPr>
          </a:p>
          <a:p>
            <a:r>
              <a:rPr lang="zh-CN" altLang="en-US" dirty="0">
                <a:latin typeface="宋体" panose="02010600030101010101" pitchFamily="2" charset="-122"/>
                <a:ea typeface="宋体" panose="02010600030101010101" pitchFamily="2" charset="-122"/>
              </a:rPr>
              <a:t>三、景瓷宜陶</a:t>
            </a:r>
          </a:p>
        </p:txBody>
      </p:sp>
    </p:spTree>
    <p:extLst>
      <p:ext uri="{BB962C8B-B14F-4D97-AF65-F5344CB8AC3E}">
        <p14:creationId xmlns:p14="http://schemas.microsoft.com/office/powerpoint/2010/main" val="252248979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6A27F68-060B-4932-AFA9-CF5A68499E8A}"/>
              </a:ext>
            </a:extLst>
          </p:cNvPr>
          <p:cNvSpPr>
            <a:spLocks noGrp="1"/>
          </p:cNvSpPr>
          <p:nvPr>
            <p:ph type="title"/>
          </p:nvPr>
        </p:nvSpPr>
        <p:spPr/>
        <p:txBody>
          <a:bodyPr/>
          <a:lstStyle/>
          <a:p>
            <a:r>
              <a:rPr lang="zh-CN" altLang="en-US" dirty="0"/>
              <a:t>第五节 清集其成</a:t>
            </a:r>
          </a:p>
        </p:txBody>
      </p:sp>
      <p:sp>
        <p:nvSpPr>
          <p:cNvPr id="3" name="内容占位符 2">
            <a:extLst>
              <a:ext uri="{FF2B5EF4-FFF2-40B4-BE49-F238E27FC236}">
                <a16:creationId xmlns:a16="http://schemas.microsoft.com/office/drawing/2014/main" id="{E586480B-B425-408F-A1D6-0879315A3549}"/>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一、斗量鉴水</a:t>
            </a:r>
          </a:p>
          <a:p>
            <a:pPr marL="0" indent="0">
              <a:buNone/>
            </a:pPr>
            <a:r>
              <a:rPr lang="zh-CN" altLang="en-US" dirty="0">
                <a:latin typeface="宋体" panose="02010600030101010101" pitchFamily="2" charset="-122"/>
                <a:ea typeface="宋体" panose="02010600030101010101" pitchFamily="2" charset="-122"/>
              </a:rPr>
              <a:t>二、瓷陶辉映</a:t>
            </a:r>
          </a:p>
          <a:p>
            <a:pPr marL="0" indent="0">
              <a:buNone/>
            </a:pPr>
            <a:r>
              <a:rPr lang="zh-CN" altLang="en-US" dirty="0">
                <a:latin typeface="宋体" panose="02010600030101010101" pitchFamily="2" charset="-122"/>
                <a:ea typeface="宋体" panose="02010600030101010101" pitchFamily="2" charset="-122"/>
              </a:rPr>
              <a:t>三、盖碗</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四、工夫茶具</a:t>
            </a:r>
          </a:p>
        </p:txBody>
      </p:sp>
    </p:spTree>
    <p:extLst>
      <p:ext uri="{BB962C8B-B14F-4D97-AF65-F5344CB8AC3E}">
        <p14:creationId xmlns:p14="http://schemas.microsoft.com/office/powerpoint/2010/main" val="15025766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F189DB8-917F-49AD-AAB0-EEB8A276CE60}"/>
              </a:ext>
            </a:extLst>
          </p:cNvPr>
          <p:cNvSpPr>
            <a:spLocks noGrp="1"/>
          </p:cNvSpPr>
          <p:nvPr>
            <p:ph type="title"/>
          </p:nvPr>
        </p:nvSpPr>
        <p:spPr/>
        <p:txBody>
          <a:bodyPr/>
          <a:lstStyle/>
          <a:p>
            <a:r>
              <a:rPr lang="zh-CN" altLang="en-US" dirty="0"/>
              <a:t>第六节 当代器物</a:t>
            </a:r>
          </a:p>
        </p:txBody>
      </p:sp>
      <p:sp>
        <p:nvSpPr>
          <p:cNvPr id="3" name="内容占位符 2">
            <a:extLst>
              <a:ext uri="{FF2B5EF4-FFF2-40B4-BE49-F238E27FC236}">
                <a16:creationId xmlns:a16="http://schemas.microsoft.com/office/drawing/2014/main" id="{E48BC7A4-4F3D-4676-9BE4-BDAE1CEB313F}"/>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一、储茶器具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二、煮水器具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三、冲泡器具</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四、择器与行茶品茗</a:t>
            </a:r>
          </a:p>
        </p:txBody>
      </p:sp>
    </p:spTree>
    <p:extLst>
      <p:ext uri="{BB962C8B-B14F-4D97-AF65-F5344CB8AC3E}">
        <p14:creationId xmlns:p14="http://schemas.microsoft.com/office/powerpoint/2010/main" val="24125987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6CECB180-734D-4F83-B09E-107FE58DCD52}"/>
              </a:ext>
            </a:extLst>
          </p:cNvPr>
          <p:cNvSpPr>
            <a:spLocks noGrp="1"/>
          </p:cNvSpPr>
          <p:nvPr>
            <p:ph type="title"/>
          </p:nvPr>
        </p:nvSpPr>
        <p:spPr/>
        <p:txBody>
          <a:bodyPr/>
          <a:lstStyle/>
          <a:p>
            <a:r>
              <a:rPr lang="zh-CN" altLang="en-US" dirty="0"/>
              <a:t>第七章 我国各地饮茶习俗</a:t>
            </a:r>
          </a:p>
        </p:txBody>
      </p:sp>
      <p:sp>
        <p:nvSpPr>
          <p:cNvPr id="3" name="内容占位符 2">
            <a:extLst>
              <a:ext uri="{FF2B5EF4-FFF2-40B4-BE49-F238E27FC236}">
                <a16:creationId xmlns:a16="http://schemas.microsoft.com/office/drawing/2014/main" id="{690A869F-4E31-4C1C-8251-9D614DC6EBAB}"/>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第一节 饮茶习俗与社会生活</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第二节 汉族饮茶习俗</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第三节 少数民族饮茶习俗</a:t>
            </a:r>
          </a:p>
        </p:txBody>
      </p:sp>
    </p:spTree>
    <p:extLst>
      <p:ext uri="{BB962C8B-B14F-4D97-AF65-F5344CB8AC3E}">
        <p14:creationId xmlns:p14="http://schemas.microsoft.com/office/powerpoint/2010/main" val="216857298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DBDA069-9814-411A-85BF-44AA2FA13B87}"/>
              </a:ext>
            </a:extLst>
          </p:cNvPr>
          <p:cNvSpPr>
            <a:spLocks noGrp="1"/>
          </p:cNvSpPr>
          <p:nvPr>
            <p:ph type="title"/>
          </p:nvPr>
        </p:nvSpPr>
        <p:spPr/>
        <p:txBody>
          <a:bodyPr/>
          <a:lstStyle/>
          <a:p>
            <a:r>
              <a:rPr lang="zh-CN" altLang="en-US" dirty="0"/>
              <a:t>第一节 饮茶习俗与社会生活</a:t>
            </a:r>
          </a:p>
        </p:txBody>
      </p:sp>
      <p:sp>
        <p:nvSpPr>
          <p:cNvPr id="3" name="内容占位符 2">
            <a:extLst>
              <a:ext uri="{FF2B5EF4-FFF2-40B4-BE49-F238E27FC236}">
                <a16:creationId xmlns:a16="http://schemas.microsoft.com/office/drawing/2014/main" id="{3F6F85E3-E70F-4E87-BA0E-3571D9D4F1A2}"/>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一、茶与待客之礼</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二、茶与婚俗</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三、茶与丧葬、祭祀礼俗</a:t>
            </a:r>
          </a:p>
        </p:txBody>
      </p:sp>
    </p:spTree>
    <p:extLst>
      <p:ext uri="{BB962C8B-B14F-4D97-AF65-F5344CB8AC3E}">
        <p14:creationId xmlns:p14="http://schemas.microsoft.com/office/powerpoint/2010/main" val="209885371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D827EB9-33C2-4572-8390-86E242292D9A}"/>
              </a:ext>
            </a:extLst>
          </p:cNvPr>
          <p:cNvSpPr>
            <a:spLocks noGrp="1"/>
          </p:cNvSpPr>
          <p:nvPr>
            <p:ph type="title"/>
          </p:nvPr>
        </p:nvSpPr>
        <p:spPr/>
        <p:txBody>
          <a:bodyPr/>
          <a:lstStyle/>
          <a:p>
            <a:r>
              <a:rPr lang="zh-CN" altLang="en-US" dirty="0"/>
              <a:t>第二节 汉族饮茶习俗</a:t>
            </a:r>
          </a:p>
        </p:txBody>
      </p:sp>
      <p:sp>
        <p:nvSpPr>
          <p:cNvPr id="3" name="内容占位符 2">
            <a:extLst>
              <a:ext uri="{FF2B5EF4-FFF2-40B4-BE49-F238E27FC236}">
                <a16:creationId xmlns:a16="http://schemas.microsoft.com/office/drawing/2014/main" id="{D05667DA-7511-464E-97E8-B3523E1E1338}"/>
              </a:ext>
            </a:extLst>
          </p:cNvPr>
          <p:cNvSpPr>
            <a:spLocks noGrp="1"/>
          </p:cNvSpPr>
          <p:nvPr>
            <p:ph idx="1"/>
          </p:nvPr>
        </p:nvSpPr>
        <p:spPr/>
        <p:txBody>
          <a:bodyPr>
            <a:normAutofit/>
          </a:bodyPr>
          <a:lstStyle/>
          <a:p>
            <a:pPr marL="0" indent="0">
              <a:buNone/>
            </a:pPr>
            <a:r>
              <a:rPr lang="zh-CN" altLang="en-US" dirty="0">
                <a:latin typeface="宋体" panose="02010600030101010101" pitchFamily="2" charset="-122"/>
                <a:ea typeface="宋体" panose="02010600030101010101" pitchFamily="2" charset="-122"/>
              </a:rPr>
              <a:t>一、潮汕功夫茶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二、广州早茶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三、江南元宝茶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四、皖南琴鱼茶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五、杭州七家茶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六、德清熏豆茶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七、北方大碗茶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八、山西酽茶</a:t>
            </a:r>
          </a:p>
        </p:txBody>
      </p:sp>
    </p:spTree>
    <p:extLst>
      <p:ext uri="{BB962C8B-B14F-4D97-AF65-F5344CB8AC3E}">
        <p14:creationId xmlns:p14="http://schemas.microsoft.com/office/powerpoint/2010/main" val="172480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0557FD29-E208-4524-BAE8-D10BCDF9D34A}"/>
              </a:ext>
            </a:extLst>
          </p:cNvPr>
          <p:cNvSpPr>
            <a:spLocks noGrp="1"/>
          </p:cNvSpPr>
          <p:nvPr>
            <p:ph type="title"/>
          </p:nvPr>
        </p:nvSpPr>
        <p:spPr/>
        <p:txBody>
          <a:bodyPr/>
          <a:lstStyle/>
          <a:p>
            <a:r>
              <a:rPr lang="zh-CN" altLang="en-US" dirty="0"/>
              <a:t>第三节 茶饮文化的基本特征</a:t>
            </a:r>
          </a:p>
        </p:txBody>
      </p:sp>
      <p:sp>
        <p:nvSpPr>
          <p:cNvPr id="3" name="内容占位符 2">
            <a:extLst>
              <a:ext uri="{FF2B5EF4-FFF2-40B4-BE49-F238E27FC236}">
                <a16:creationId xmlns:a16="http://schemas.microsoft.com/office/drawing/2014/main" id="{F36BD629-7B94-45CA-ABA0-9026CD140DCD}"/>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一、传承性与时代性并存</a:t>
            </a:r>
          </a:p>
          <a:p>
            <a:pPr marL="0" indent="0">
              <a:buNone/>
            </a:pPr>
            <a:r>
              <a:rPr lang="zh-CN" altLang="en-US" dirty="0">
                <a:latin typeface="宋体" panose="02010600030101010101" pitchFamily="2" charset="-122"/>
                <a:ea typeface="宋体" panose="02010600030101010101" pitchFamily="2" charset="-122"/>
              </a:rPr>
              <a:t>二、普遍性与地域性并存</a:t>
            </a:r>
          </a:p>
          <a:p>
            <a:pPr marL="0" indent="0">
              <a:buNone/>
            </a:pPr>
            <a:r>
              <a:rPr lang="zh-CN" altLang="en-US" dirty="0">
                <a:latin typeface="宋体" panose="02010600030101010101" pitchFamily="2" charset="-122"/>
                <a:ea typeface="宋体" panose="02010600030101010101" pitchFamily="2" charset="-122"/>
              </a:rPr>
              <a:t>三、生活性与艺术性并存</a:t>
            </a:r>
          </a:p>
          <a:p>
            <a:pPr marL="0" indent="0">
              <a:buNone/>
            </a:pPr>
            <a:r>
              <a:rPr lang="zh-CN" altLang="en-US" dirty="0">
                <a:latin typeface="宋体" panose="02010600030101010101" pitchFamily="2" charset="-122"/>
                <a:ea typeface="宋体" panose="02010600030101010101" pitchFamily="2" charset="-122"/>
              </a:rPr>
              <a:t>四、物质性与精神性并存</a:t>
            </a:r>
          </a:p>
          <a:p>
            <a:endParaRPr lang="zh-CN" altLang="en-US" dirty="0"/>
          </a:p>
        </p:txBody>
      </p:sp>
    </p:spTree>
    <p:extLst>
      <p:ext uri="{BB962C8B-B14F-4D97-AF65-F5344CB8AC3E}">
        <p14:creationId xmlns:p14="http://schemas.microsoft.com/office/powerpoint/2010/main" val="112075282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EE5FFC2-8C0E-44BA-897E-EA5EBC73610A}"/>
              </a:ext>
            </a:extLst>
          </p:cNvPr>
          <p:cNvSpPr>
            <a:spLocks noGrp="1"/>
          </p:cNvSpPr>
          <p:nvPr>
            <p:ph type="title"/>
          </p:nvPr>
        </p:nvSpPr>
        <p:spPr/>
        <p:txBody>
          <a:bodyPr/>
          <a:lstStyle/>
          <a:p>
            <a:r>
              <a:rPr lang="zh-CN" altLang="en-US" dirty="0"/>
              <a:t>第三节 少数民族饮茶习俗</a:t>
            </a:r>
          </a:p>
        </p:txBody>
      </p:sp>
      <p:sp>
        <p:nvSpPr>
          <p:cNvPr id="3" name="内容占位符 2">
            <a:extLst>
              <a:ext uri="{FF2B5EF4-FFF2-40B4-BE49-F238E27FC236}">
                <a16:creationId xmlns:a16="http://schemas.microsoft.com/office/drawing/2014/main" id="{0E4A58C1-A468-47B2-A0F8-70C732BB175A}"/>
              </a:ext>
            </a:extLst>
          </p:cNvPr>
          <p:cNvSpPr>
            <a:spLocks noGrp="1"/>
          </p:cNvSpPr>
          <p:nvPr>
            <p:ph sz="half" idx="1"/>
          </p:nvPr>
        </p:nvSpPr>
        <p:spPr/>
        <p:txBody>
          <a:bodyPr>
            <a:normAutofit/>
          </a:bodyPr>
          <a:lstStyle/>
          <a:p>
            <a:pPr marL="0" indent="0">
              <a:buNone/>
            </a:pPr>
            <a:r>
              <a:rPr lang="zh-CN" altLang="en-US" dirty="0">
                <a:latin typeface="宋体" panose="02010600030101010101" pitchFamily="2" charset="-122"/>
                <a:ea typeface="宋体" panose="02010600030101010101" pitchFamily="2" charset="-122"/>
              </a:rPr>
              <a:t>一、藏族酥油茶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二、回族刮碗子茶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三、侗族打油茶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四、蒙古族咸奶茶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五、土家族擂茶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六、白族响雷茶、三道茶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七、基诺族凉拌茶</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八、傣族竹筒茶</a:t>
            </a:r>
            <a:endParaRPr lang="en-US" altLang="zh-CN" dirty="0">
              <a:latin typeface="宋体" panose="02010600030101010101" pitchFamily="2" charset="-122"/>
              <a:ea typeface="宋体" panose="02010600030101010101" pitchFamily="2" charset="-122"/>
            </a:endParaRPr>
          </a:p>
        </p:txBody>
      </p:sp>
      <p:sp>
        <p:nvSpPr>
          <p:cNvPr id="5" name="内容占位符 4">
            <a:extLst>
              <a:ext uri="{FF2B5EF4-FFF2-40B4-BE49-F238E27FC236}">
                <a16:creationId xmlns:a16="http://schemas.microsoft.com/office/drawing/2014/main" id="{6A6C1872-24C8-440A-A7A7-C5245E0CB6DF}"/>
              </a:ext>
            </a:extLst>
          </p:cNvPr>
          <p:cNvSpPr>
            <a:spLocks noGrp="1"/>
          </p:cNvSpPr>
          <p:nvPr>
            <p:ph sz="half" idx="2"/>
          </p:nvPr>
        </p:nvSpPr>
        <p:spPr/>
        <p:txBody>
          <a:bodyPr/>
          <a:lstStyle/>
          <a:p>
            <a:pPr marL="0" indent="0">
              <a:buNone/>
            </a:pPr>
            <a:r>
              <a:rPr lang="zh-CN" altLang="en-US" dirty="0">
                <a:latin typeface="宋体" panose="02010600030101010101" pitchFamily="2" charset="-122"/>
                <a:ea typeface="宋体" panose="02010600030101010101" pitchFamily="2" charset="-122"/>
              </a:rPr>
              <a:t>九、纳西族龙虎斗茶</a:t>
            </a:r>
          </a:p>
          <a:p>
            <a:pPr marL="0" indent="0">
              <a:buNone/>
            </a:pPr>
            <a:r>
              <a:rPr lang="zh-CN" altLang="en-US" dirty="0">
                <a:latin typeface="宋体" panose="02010600030101010101" pitchFamily="2" charset="-122"/>
                <a:ea typeface="宋体" panose="02010600030101010101" pitchFamily="2" charset="-122"/>
              </a:rPr>
              <a:t>十、维吾尔族香茶、奶茶</a:t>
            </a:r>
          </a:p>
          <a:p>
            <a:pPr marL="0" indent="0">
              <a:buNone/>
            </a:pPr>
            <a:r>
              <a:rPr lang="zh-CN" altLang="en-US" dirty="0">
                <a:latin typeface="宋体" panose="02010600030101010101" pitchFamily="2" charset="-122"/>
                <a:ea typeface="宋体" panose="02010600030101010101" pitchFamily="2" charset="-122"/>
              </a:rPr>
              <a:t>十一、羌族面罐茶</a:t>
            </a:r>
          </a:p>
          <a:p>
            <a:pPr marL="0" indent="0">
              <a:buNone/>
            </a:pPr>
            <a:r>
              <a:rPr lang="zh-CN" altLang="en-US" dirty="0">
                <a:latin typeface="宋体" panose="02010600030101010101" pitchFamily="2" charset="-122"/>
                <a:ea typeface="宋体" panose="02010600030101010101" pitchFamily="2" charset="-122"/>
              </a:rPr>
              <a:t>十二、苗族八宝油茶汤</a:t>
            </a:r>
          </a:p>
          <a:p>
            <a:pPr marL="0" indent="0">
              <a:buNone/>
            </a:pPr>
            <a:r>
              <a:rPr lang="zh-CN" altLang="en-US" dirty="0">
                <a:latin typeface="宋体" panose="02010600030101010101" pitchFamily="2" charset="-122"/>
                <a:ea typeface="宋体" panose="02010600030101010101" pitchFamily="2" charset="-122"/>
              </a:rPr>
              <a:t>十三、拉祜族烤茶</a:t>
            </a:r>
          </a:p>
          <a:p>
            <a:pPr marL="0" indent="0">
              <a:buNone/>
            </a:pPr>
            <a:r>
              <a:rPr lang="zh-CN" altLang="en-US" dirty="0">
                <a:latin typeface="宋体" panose="02010600030101010101" pitchFamily="2" charset="-122"/>
                <a:ea typeface="宋体" panose="02010600030101010101" pitchFamily="2" charset="-122"/>
              </a:rPr>
              <a:t>十四、裕固族摆头茶</a:t>
            </a:r>
          </a:p>
          <a:p>
            <a:pPr marL="0" indent="0">
              <a:buNone/>
            </a:pPr>
            <a:r>
              <a:rPr lang="zh-CN" altLang="en-US" dirty="0">
                <a:latin typeface="宋体" panose="02010600030101010101" pitchFamily="2" charset="-122"/>
                <a:ea typeface="宋体" panose="02010600030101010101" pitchFamily="2" charset="-122"/>
              </a:rPr>
              <a:t>十五、景颇族腌茶</a:t>
            </a:r>
          </a:p>
          <a:p>
            <a:pPr marL="0" indent="0">
              <a:buNone/>
            </a:pPr>
            <a:r>
              <a:rPr lang="zh-CN" altLang="en-US" dirty="0">
                <a:latin typeface="宋体" panose="02010600030101010101" pitchFamily="2" charset="-122"/>
                <a:ea typeface="宋体" panose="02010600030101010101" pitchFamily="2" charset="-122"/>
              </a:rPr>
              <a:t>十六、哈尼族土锅茶</a:t>
            </a:r>
          </a:p>
          <a:p>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189375990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EB87863-BB3B-4083-9E49-69ADC2D6F207}"/>
              </a:ext>
            </a:extLst>
          </p:cNvPr>
          <p:cNvSpPr>
            <a:spLocks noGrp="1"/>
          </p:cNvSpPr>
          <p:nvPr>
            <p:ph type="title"/>
          </p:nvPr>
        </p:nvSpPr>
        <p:spPr/>
        <p:txBody>
          <a:bodyPr/>
          <a:lstStyle/>
          <a:p>
            <a:r>
              <a:rPr lang="zh-CN" altLang="en-US" dirty="0"/>
              <a:t>第八章 茶馆服务与管理</a:t>
            </a:r>
          </a:p>
        </p:txBody>
      </p:sp>
      <p:sp>
        <p:nvSpPr>
          <p:cNvPr id="3" name="内容占位符 2">
            <a:extLst>
              <a:ext uri="{FF2B5EF4-FFF2-40B4-BE49-F238E27FC236}">
                <a16:creationId xmlns:a16="http://schemas.microsoft.com/office/drawing/2014/main" id="{966802BE-6132-437F-8A82-113AF20FAA83}"/>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第一节 茶馆的形成与发展</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第二节 茶馆服务</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第三节 茶馆管理</a:t>
            </a:r>
          </a:p>
        </p:txBody>
      </p:sp>
    </p:spTree>
    <p:extLst>
      <p:ext uri="{BB962C8B-B14F-4D97-AF65-F5344CB8AC3E}">
        <p14:creationId xmlns:p14="http://schemas.microsoft.com/office/powerpoint/2010/main" val="358509830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836A9E3B-D765-4A5C-87D0-ABA9BE8D982D}"/>
              </a:ext>
            </a:extLst>
          </p:cNvPr>
          <p:cNvSpPr>
            <a:spLocks noGrp="1"/>
          </p:cNvSpPr>
          <p:nvPr>
            <p:ph type="title"/>
          </p:nvPr>
        </p:nvSpPr>
        <p:spPr/>
        <p:txBody>
          <a:bodyPr/>
          <a:lstStyle/>
          <a:p>
            <a:r>
              <a:rPr lang="zh-CN" altLang="en-US" dirty="0"/>
              <a:t>第一节 茶馆的形成与发展</a:t>
            </a:r>
          </a:p>
        </p:txBody>
      </p:sp>
      <p:sp>
        <p:nvSpPr>
          <p:cNvPr id="3" name="内容占位符 2">
            <a:extLst>
              <a:ext uri="{FF2B5EF4-FFF2-40B4-BE49-F238E27FC236}">
                <a16:creationId xmlns:a16="http://schemas.microsoft.com/office/drawing/2014/main" id="{015BD515-CB73-4D9E-88D6-C8A09B64BBD8}"/>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一、晋代</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二、唐代</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三、宋元</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四、明清</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四、近现代</a:t>
            </a:r>
          </a:p>
        </p:txBody>
      </p:sp>
    </p:spTree>
    <p:extLst>
      <p:ext uri="{BB962C8B-B14F-4D97-AF65-F5344CB8AC3E}">
        <p14:creationId xmlns:p14="http://schemas.microsoft.com/office/powerpoint/2010/main" val="40822061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7C7B008-D6D1-4B4C-9640-9F949E8B266F}"/>
              </a:ext>
            </a:extLst>
          </p:cNvPr>
          <p:cNvSpPr>
            <a:spLocks noGrp="1"/>
          </p:cNvSpPr>
          <p:nvPr>
            <p:ph type="title"/>
          </p:nvPr>
        </p:nvSpPr>
        <p:spPr/>
        <p:txBody>
          <a:bodyPr/>
          <a:lstStyle/>
          <a:p>
            <a:r>
              <a:rPr lang="zh-CN" altLang="en-US" dirty="0"/>
              <a:t>第二节 茶馆服务</a:t>
            </a:r>
          </a:p>
        </p:txBody>
      </p:sp>
      <p:sp>
        <p:nvSpPr>
          <p:cNvPr id="3" name="内容占位符 2">
            <a:extLst>
              <a:ext uri="{FF2B5EF4-FFF2-40B4-BE49-F238E27FC236}">
                <a16:creationId xmlns:a16="http://schemas.microsoft.com/office/drawing/2014/main" id="{C948A7FB-48F1-429E-870B-5E1A210E34F0}"/>
              </a:ext>
            </a:extLst>
          </p:cNvPr>
          <p:cNvSpPr>
            <a:spLocks noGrp="1"/>
          </p:cNvSpPr>
          <p:nvPr>
            <p:ph idx="1"/>
          </p:nvPr>
        </p:nvSpPr>
        <p:spPr/>
        <p:txBody>
          <a:bodyPr/>
          <a:lstStyle/>
          <a:p>
            <a:pPr marL="0" indent="0">
              <a:buNone/>
            </a:pPr>
            <a:r>
              <a:rPr lang="zh-CN" altLang="zh-CN" kern="100" dirty="0">
                <a:effectLst/>
                <a:latin typeface="Calibri" panose="020F0502020204030204" pitchFamily="34" charset="0"/>
                <a:ea typeface="宋体" panose="02010600030101010101" pitchFamily="2" charset="-122"/>
                <a:cs typeface="Times New Roman" panose="02020603050405020304" pitchFamily="18" charset="0"/>
              </a:rPr>
              <a:t>一、营业前的准备</a:t>
            </a:r>
          </a:p>
          <a:p>
            <a:pPr marL="0" indent="0">
              <a:buNone/>
            </a:pPr>
            <a:r>
              <a:rPr lang="zh-CN" altLang="zh-CN" kern="100" dirty="0">
                <a:effectLst/>
                <a:latin typeface="Calibri" panose="020F0502020204030204" pitchFamily="34" charset="0"/>
                <a:ea typeface="宋体" panose="02010600030101010101" pitchFamily="2" charset="-122"/>
                <a:cs typeface="Times New Roman" panose="02020603050405020304" pitchFamily="18" charset="0"/>
              </a:rPr>
              <a:t>二、营业时的服务流程</a:t>
            </a:r>
          </a:p>
          <a:p>
            <a:endParaRPr lang="zh-CN" altLang="en-US" dirty="0"/>
          </a:p>
        </p:txBody>
      </p:sp>
    </p:spTree>
    <p:extLst>
      <p:ext uri="{BB962C8B-B14F-4D97-AF65-F5344CB8AC3E}">
        <p14:creationId xmlns:p14="http://schemas.microsoft.com/office/powerpoint/2010/main" val="361008006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D5D2064-A4F4-406D-A564-D4D45C059900}"/>
              </a:ext>
            </a:extLst>
          </p:cNvPr>
          <p:cNvSpPr>
            <a:spLocks noGrp="1"/>
          </p:cNvSpPr>
          <p:nvPr>
            <p:ph type="title"/>
          </p:nvPr>
        </p:nvSpPr>
        <p:spPr/>
        <p:txBody>
          <a:bodyPr/>
          <a:lstStyle/>
          <a:p>
            <a:r>
              <a:rPr lang="zh-CN" altLang="en-US" dirty="0"/>
              <a:t>第三节 茶馆管理</a:t>
            </a:r>
          </a:p>
        </p:txBody>
      </p:sp>
      <p:sp>
        <p:nvSpPr>
          <p:cNvPr id="3" name="内容占位符 2">
            <a:extLst>
              <a:ext uri="{FF2B5EF4-FFF2-40B4-BE49-F238E27FC236}">
                <a16:creationId xmlns:a16="http://schemas.microsoft.com/office/drawing/2014/main" id="{929A6FD9-633E-41A6-A381-7B51528E1FB3}"/>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一、茶馆日常管理</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二、茶馆销售管理</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三、茶馆服务管理</a:t>
            </a:r>
          </a:p>
        </p:txBody>
      </p:sp>
    </p:spTree>
    <p:extLst>
      <p:ext uri="{BB962C8B-B14F-4D97-AF65-F5344CB8AC3E}">
        <p14:creationId xmlns:p14="http://schemas.microsoft.com/office/powerpoint/2010/main" val="64620410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2A77EF38-C7E4-470E-A6E6-087AADEBDB02}"/>
              </a:ext>
            </a:extLst>
          </p:cNvPr>
          <p:cNvSpPr>
            <a:spLocks noGrp="1"/>
          </p:cNvSpPr>
          <p:nvPr>
            <p:ph type="title"/>
          </p:nvPr>
        </p:nvSpPr>
        <p:spPr/>
        <p:txBody>
          <a:bodyPr/>
          <a:lstStyle/>
          <a:p>
            <a:r>
              <a:rPr lang="zh-CN" altLang="en-US" dirty="0"/>
              <a:t>第九章 茶饮英语</a:t>
            </a:r>
          </a:p>
        </p:txBody>
      </p:sp>
      <p:sp>
        <p:nvSpPr>
          <p:cNvPr id="3" name="内容占位符 2">
            <a:extLst>
              <a:ext uri="{FF2B5EF4-FFF2-40B4-BE49-F238E27FC236}">
                <a16:creationId xmlns:a16="http://schemas.microsoft.com/office/drawing/2014/main" id="{C8485AF3-6F80-4E5A-B50B-2E9E271EF1D5}"/>
              </a:ext>
            </a:extLst>
          </p:cNvPr>
          <p:cNvSpPr>
            <a:spLocks noGrp="1"/>
          </p:cNvSpPr>
          <p:nvPr>
            <p:ph idx="1"/>
          </p:nvPr>
        </p:nvSpPr>
        <p:spPr/>
        <p:txBody>
          <a:bodyPr/>
          <a:lstStyle/>
          <a:p>
            <a:pPr marL="0" indent="0">
              <a:buNone/>
            </a:pPr>
            <a:r>
              <a:rPr lang="en-US" altLang="zh-CN" dirty="0">
                <a:latin typeface="宋体" panose="02010600030101010101" pitchFamily="2" charset="-122"/>
                <a:ea typeface="宋体" panose="02010600030101010101" pitchFamily="2" charset="-122"/>
              </a:rPr>
              <a:t>Section 1  Characteristics of tea kinds and the relevant causes in harvesting and producing</a:t>
            </a:r>
            <a:r>
              <a:rPr lang="zh-CN" altLang="en-US" dirty="0">
                <a:latin typeface="宋体" panose="02010600030101010101" pitchFamily="2" charset="-122"/>
                <a:ea typeface="宋体" panose="02010600030101010101" pitchFamily="2" charset="-122"/>
              </a:rPr>
              <a:t>第一节 茶叶的品质特点及其采制原因</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Section 2  Tea preparation and utensils</a:t>
            </a:r>
            <a:r>
              <a:rPr lang="zh-CN" altLang="en-US" dirty="0">
                <a:latin typeface="宋体" panose="02010600030101010101" pitchFamily="2" charset="-122"/>
                <a:ea typeface="宋体" panose="02010600030101010101" pitchFamily="2" charset="-122"/>
              </a:rPr>
              <a:t>第二节 茶艺冲泡及器具选用</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Section 3  Words, phrases and sentences on tea history and culture</a:t>
            </a:r>
            <a:r>
              <a:rPr lang="zh-CN" altLang="en-US" dirty="0">
                <a:latin typeface="宋体" panose="02010600030101010101" pitchFamily="2" charset="-122"/>
                <a:ea typeface="宋体" panose="02010600030101010101" pitchFamily="2" charset="-122"/>
              </a:rPr>
              <a:t>第三节 茶饮文化历史的相关词语和句子</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Section 4  Tea in the </a:t>
            </a:r>
            <a:r>
              <a:rPr lang="en-US" altLang="zh-CN" dirty="0" err="1">
                <a:latin typeface="宋体" panose="02010600030101010101" pitchFamily="2" charset="-122"/>
                <a:ea typeface="宋体" panose="02010600030101010101" pitchFamily="2" charset="-122"/>
              </a:rPr>
              <a:t>contries</a:t>
            </a:r>
            <a:r>
              <a:rPr lang="en-US" altLang="zh-CN" dirty="0">
                <a:latin typeface="宋体" panose="02010600030101010101" pitchFamily="2" charset="-122"/>
                <a:ea typeface="宋体" panose="02010600030101010101" pitchFamily="2" charset="-122"/>
              </a:rPr>
              <a:t> and regions over the world</a:t>
            </a:r>
            <a:r>
              <a:rPr lang="zh-CN" altLang="en-US" dirty="0">
                <a:latin typeface="宋体" panose="02010600030101010101" pitchFamily="2" charset="-122"/>
                <a:ea typeface="宋体" panose="02010600030101010101" pitchFamily="2" charset="-122"/>
              </a:rPr>
              <a:t>第四节 世界各国各地的茶</a:t>
            </a:r>
          </a:p>
          <a:p>
            <a:pPr marL="0" indent="0">
              <a:buNone/>
            </a:pPr>
            <a:endParaRPr lang="zh-CN" altLang="en-US" dirty="0">
              <a:latin typeface="宋体" panose="02010600030101010101" pitchFamily="2" charset="-122"/>
              <a:ea typeface="宋体" panose="02010600030101010101" pitchFamily="2" charset="-122"/>
            </a:endParaRPr>
          </a:p>
          <a:p>
            <a:pPr marL="0" indent="0">
              <a:buNone/>
            </a:pPr>
            <a:endParaRPr lang="zh-CN" altLang="en-US" dirty="0">
              <a:latin typeface="宋体" panose="02010600030101010101" pitchFamily="2" charset="-122"/>
              <a:ea typeface="宋体" panose="02010600030101010101" pitchFamily="2" charset="-122"/>
            </a:endParaRPr>
          </a:p>
          <a:p>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334584420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A8D6B89-5387-446A-9F94-8DC529CE342E}"/>
              </a:ext>
            </a:extLst>
          </p:cNvPr>
          <p:cNvSpPr>
            <a:spLocks noGrp="1"/>
          </p:cNvSpPr>
          <p:nvPr>
            <p:ph type="title"/>
          </p:nvPr>
        </p:nvSpPr>
        <p:spPr>
          <a:xfrm>
            <a:off x="838200" y="470632"/>
            <a:ext cx="10515600" cy="1325563"/>
          </a:xfrm>
        </p:spPr>
        <p:txBody>
          <a:bodyPr>
            <a:normAutofit fontScale="90000"/>
          </a:bodyPr>
          <a:lstStyle/>
          <a:p>
            <a:r>
              <a:rPr lang="en-US" altLang="zh-CN" dirty="0"/>
              <a:t>Section 1  Characteristics of tea kinds and the relevant causes in harvesting and producing</a:t>
            </a:r>
            <a:r>
              <a:rPr lang="zh-CN" altLang="en-US" dirty="0"/>
              <a:t>第一节 茶叶的品质特点及其采制原因</a:t>
            </a:r>
            <a:br>
              <a:rPr lang="zh-CN" altLang="en-US" dirty="0"/>
            </a:br>
            <a:endParaRPr lang="zh-CN" altLang="en-US" dirty="0"/>
          </a:p>
        </p:txBody>
      </p:sp>
      <p:sp>
        <p:nvSpPr>
          <p:cNvPr id="3" name="内容占位符 2">
            <a:extLst>
              <a:ext uri="{FF2B5EF4-FFF2-40B4-BE49-F238E27FC236}">
                <a16:creationId xmlns:a16="http://schemas.microsoft.com/office/drawing/2014/main" id="{E2712C3F-9043-49F0-A79B-2F0DEB02424C}"/>
              </a:ext>
            </a:extLst>
          </p:cNvPr>
          <p:cNvSpPr>
            <a:spLocks noGrp="1"/>
          </p:cNvSpPr>
          <p:nvPr>
            <p:ph idx="1"/>
          </p:nvPr>
        </p:nvSpPr>
        <p:spPr/>
        <p:txBody>
          <a:bodyPr>
            <a:normAutofit lnSpcReduction="10000"/>
          </a:bodyPr>
          <a:lstStyle/>
          <a:p>
            <a:pPr marL="514350" indent="-514350">
              <a:buAutoNum type="arabicPeriod"/>
            </a:pPr>
            <a:r>
              <a:rPr lang="en-US" altLang="zh-CN" dirty="0">
                <a:latin typeface="宋体" panose="02010600030101010101" pitchFamily="2" charset="-122"/>
                <a:ea typeface="宋体" panose="02010600030101010101" pitchFamily="2" charset="-122"/>
              </a:rPr>
              <a:t>Tea category and its basis </a:t>
            </a:r>
            <a:r>
              <a:rPr lang="zh-CN" altLang="en-US" dirty="0">
                <a:latin typeface="宋体" panose="02010600030101010101" pitchFamily="2" charset="-122"/>
                <a:ea typeface="宋体" panose="02010600030101010101" pitchFamily="2" charset="-122"/>
              </a:rPr>
              <a:t>茶叶类别及分类依据</a:t>
            </a:r>
            <a:endParaRPr lang="en-US" altLang="zh-CN" dirty="0">
              <a:latin typeface="宋体" panose="02010600030101010101" pitchFamily="2" charset="-122"/>
              <a:ea typeface="宋体" panose="02010600030101010101" pitchFamily="2" charset="-122"/>
            </a:endParaRPr>
          </a:p>
          <a:p>
            <a:pPr marL="514350" indent="-514350">
              <a:buAutoNum type="arabicPeriod"/>
            </a:pPr>
            <a:r>
              <a:rPr lang="en-US" altLang="zh-CN" dirty="0">
                <a:latin typeface="宋体" panose="02010600030101010101" pitchFamily="2" charset="-122"/>
                <a:ea typeface="宋体" panose="02010600030101010101" pitchFamily="2" charset="-122"/>
              </a:rPr>
              <a:t>Green tea </a:t>
            </a:r>
            <a:r>
              <a:rPr lang="zh-CN" altLang="en-US" dirty="0">
                <a:latin typeface="宋体" panose="02010600030101010101" pitchFamily="2" charset="-122"/>
                <a:ea typeface="宋体" panose="02010600030101010101" pitchFamily="2" charset="-122"/>
              </a:rPr>
              <a:t>绿茶</a:t>
            </a:r>
            <a:endParaRPr lang="en-US" altLang="zh-CN" dirty="0">
              <a:latin typeface="宋体" panose="02010600030101010101" pitchFamily="2" charset="-122"/>
              <a:ea typeface="宋体" panose="02010600030101010101" pitchFamily="2" charset="-122"/>
            </a:endParaRPr>
          </a:p>
          <a:p>
            <a:pPr marL="514350" indent="-514350">
              <a:buAutoNum type="arabicPeriod"/>
            </a:pPr>
            <a:r>
              <a:rPr lang="en-US" altLang="zh-CN" dirty="0">
                <a:latin typeface="宋体" panose="02010600030101010101" pitchFamily="2" charset="-122"/>
                <a:ea typeface="宋体" panose="02010600030101010101" pitchFamily="2" charset="-122"/>
              </a:rPr>
              <a:t>Black tea </a:t>
            </a:r>
            <a:r>
              <a:rPr lang="zh-CN" altLang="en-US" dirty="0">
                <a:latin typeface="宋体" panose="02010600030101010101" pitchFamily="2" charset="-122"/>
                <a:ea typeface="宋体" panose="02010600030101010101" pitchFamily="2" charset="-122"/>
              </a:rPr>
              <a:t>红茶</a:t>
            </a:r>
            <a:endParaRPr lang="en-US" altLang="zh-CN" dirty="0">
              <a:latin typeface="宋体" panose="02010600030101010101" pitchFamily="2" charset="-122"/>
              <a:ea typeface="宋体" panose="02010600030101010101" pitchFamily="2" charset="-122"/>
            </a:endParaRPr>
          </a:p>
          <a:p>
            <a:pPr marL="514350" indent="-514350">
              <a:buAutoNum type="arabicPeriod"/>
            </a:pPr>
            <a:r>
              <a:rPr lang="en-US" altLang="zh-CN" dirty="0">
                <a:latin typeface="宋体" panose="02010600030101010101" pitchFamily="2" charset="-122"/>
                <a:ea typeface="宋体" panose="02010600030101010101" pitchFamily="2" charset="-122"/>
              </a:rPr>
              <a:t>Oolong tea </a:t>
            </a:r>
            <a:r>
              <a:rPr lang="zh-CN" altLang="en-US" dirty="0">
                <a:latin typeface="宋体" panose="02010600030101010101" pitchFamily="2" charset="-122"/>
                <a:ea typeface="宋体" panose="02010600030101010101" pitchFamily="2" charset="-122"/>
              </a:rPr>
              <a:t>青茶</a:t>
            </a:r>
            <a:endParaRPr lang="en-US" altLang="zh-CN" dirty="0">
              <a:latin typeface="宋体" panose="02010600030101010101" pitchFamily="2" charset="-122"/>
              <a:ea typeface="宋体" panose="02010600030101010101" pitchFamily="2" charset="-122"/>
            </a:endParaRPr>
          </a:p>
          <a:p>
            <a:pPr marL="514350" indent="-514350">
              <a:buAutoNum type="arabicPeriod"/>
            </a:pPr>
            <a:r>
              <a:rPr lang="en-US" altLang="zh-CN" dirty="0">
                <a:latin typeface="宋体" panose="02010600030101010101" pitchFamily="2" charset="-122"/>
                <a:ea typeface="宋体" panose="02010600030101010101" pitchFamily="2" charset="-122"/>
              </a:rPr>
              <a:t>White tea </a:t>
            </a:r>
            <a:r>
              <a:rPr lang="zh-CN" altLang="en-US" dirty="0">
                <a:latin typeface="宋体" panose="02010600030101010101" pitchFamily="2" charset="-122"/>
                <a:ea typeface="宋体" panose="02010600030101010101" pitchFamily="2" charset="-122"/>
              </a:rPr>
              <a:t>白茶</a:t>
            </a:r>
            <a:endParaRPr lang="en-US" altLang="zh-CN" dirty="0">
              <a:latin typeface="宋体" panose="02010600030101010101" pitchFamily="2" charset="-122"/>
              <a:ea typeface="宋体" panose="02010600030101010101" pitchFamily="2" charset="-122"/>
            </a:endParaRPr>
          </a:p>
          <a:p>
            <a:pPr marL="514350" indent="-514350">
              <a:buAutoNum type="arabicPeriod"/>
            </a:pPr>
            <a:r>
              <a:rPr lang="en-US" altLang="zh-CN" dirty="0">
                <a:latin typeface="宋体" panose="02010600030101010101" pitchFamily="2" charset="-122"/>
                <a:ea typeface="宋体" panose="02010600030101010101" pitchFamily="2" charset="-122"/>
              </a:rPr>
              <a:t>Yellow tea </a:t>
            </a:r>
            <a:r>
              <a:rPr lang="zh-CN" altLang="en-US" dirty="0">
                <a:latin typeface="宋体" panose="02010600030101010101" pitchFamily="2" charset="-122"/>
                <a:ea typeface="宋体" panose="02010600030101010101" pitchFamily="2" charset="-122"/>
              </a:rPr>
              <a:t>黄茶</a:t>
            </a:r>
            <a:endParaRPr lang="en-US" altLang="zh-CN" dirty="0">
              <a:latin typeface="宋体" panose="02010600030101010101" pitchFamily="2" charset="-122"/>
              <a:ea typeface="宋体" panose="02010600030101010101" pitchFamily="2" charset="-122"/>
            </a:endParaRPr>
          </a:p>
          <a:p>
            <a:pPr marL="514350" indent="-514350">
              <a:buAutoNum type="arabicPeriod"/>
            </a:pPr>
            <a:r>
              <a:rPr lang="en-US" altLang="zh-CN" dirty="0">
                <a:latin typeface="宋体" panose="02010600030101010101" pitchFamily="2" charset="-122"/>
                <a:ea typeface="宋体" panose="02010600030101010101" pitchFamily="2" charset="-122"/>
              </a:rPr>
              <a:t>Dark tea </a:t>
            </a:r>
            <a:r>
              <a:rPr lang="zh-CN" altLang="en-US" dirty="0">
                <a:latin typeface="宋体" panose="02010600030101010101" pitchFamily="2" charset="-122"/>
                <a:ea typeface="宋体" panose="02010600030101010101" pitchFamily="2" charset="-122"/>
              </a:rPr>
              <a:t>黑茶</a:t>
            </a:r>
            <a:endParaRPr lang="en-US" altLang="zh-CN" dirty="0">
              <a:latin typeface="宋体" panose="02010600030101010101" pitchFamily="2" charset="-122"/>
              <a:ea typeface="宋体" panose="02010600030101010101" pitchFamily="2" charset="-122"/>
            </a:endParaRPr>
          </a:p>
          <a:p>
            <a:pPr marL="514350" indent="-514350">
              <a:buAutoNum type="arabicPeriod"/>
            </a:pPr>
            <a:r>
              <a:rPr lang="en-US" altLang="zh-CN" dirty="0">
                <a:latin typeface="宋体" panose="02010600030101010101" pitchFamily="2" charset="-122"/>
                <a:ea typeface="宋体" panose="02010600030101010101" pitchFamily="2" charset="-122"/>
              </a:rPr>
              <a:t>Flower scented tea </a:t>
            </a:r>
            <a:r>
              <a:rPr lang="zh-CN" altLang="en-US" dirty="0">
                <a:latin typeface="宋体" panose="02010600030101010101" pitchFamily="2" charset="-122"/>
                <a:ea typeface="宋体" panose="02010600030101010101" pitchFamily="2" charset="-122"/>
              </a:rPr>
              <a:t>花茶</a:t>
            </a:r>
            <a:endParaRPr lang="en-US" altLang="zh-CN" dirty="0">
              <a:latin typeface="宋体" panose="02010600030101010101" pitchFamily="2" charset="-122"/>
              <a:ea typeface="宋体" panose="02010600030101010101" pitchFamily="2" charset="-122"/>
            </a:endParaRPr>
          </a:p>
          <a:p>
            <a:pPr marL="514350" indent="-514350">
              <a:buAutoNum type="arabicPeriod"/>
            </a:pPr>
            <a:r>
              <a:rPr lang="en-US" altLang="zh-CN" dirty="0">
                <a:latin typeface="宋体" panose="02010600030101010101" pitchFamily="2" charset="-122"/>
                <a:ea typeface="宋体" panose="02010600030101010101" pitchFamily="2" charset="-122"/>
              </a:rPr>
              <a:t>Terms on tea producing </a:t>
            </a:r>
            <a:r>
              <a:rPr lang="zh-CN" altLang="en-US" dirty="0">
                <a:latin typeface="宋体" panose="02010600030101010101" pitchFamily="2" charset="-122"/>
                <a:ea typeface="宋体" panose="02010600030101010101" pitchFamily="2" charset="-122"/>
              </a:rPr>
              <a:t>制茶工艺术语</a:t>
            </a:r>
          </a:p>
        </p:txBody>
      </p:sp>
    </p:spTree>
    <p:extLst>
      <p:ext uri="{BB962C8B-B14F-4D97-AF65-F5344CB8AC3E}">
        <p14:creationId xmlns:p14="http://schemas.microsoft.com/office/powerpoint/2010/main" val="1185698330"/>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34E5A31F-E72E-4D14-8293-19A496952864}"/>
              </a:ext>
            </a:extLst>
          </p:cNvPr>
          <p:cNvSpPr>
            <a:spLocks noGrp="1"/>
          </p:cNvSpPr>
          <p:nvPr>
            <p:ph type="title"/>
          </p:nvPr>
        </p:nvSpPr>
        <p:spPr/>
        <p:txBody>
          <a:bodyPr>
            <a:normAutofit/>
          </a:bodyPr>
          <a:lstStyle/>
          <a:p>
            <a:r>
              <a:rPr lang="en-US" altLang="zh-CN" dirty="0"/>
              <a:t>Section 2  Tea preparation and utensils</a:t>
            </a:r>
            <a:r>
              <a:rPr lang="zh-CN" altLang="en-US" dirty="0"/>
              <a:t>第二节 茶艺冲泡及器具选用</a:t>
            </a:r>
          </a:p>
        </p:txBody>
      </p:sp>
      <p:sp>
        <p:nvSpPr>
          <p:cNvPr id="3" name="内容占位符 2">
            <a:extLst>
              <a:ext uri="{FF2B5EF4-FFF2-40B4-BE49-F238E27FC236}">
                <a16:creationId xmlns:a16="http://schemas.microsoft.com/office/drawing/2014/main" id="{D197E637-D6B1-4D2D-8A42-EA9266B243C9}"/>
              </a:ext>
            </a:extLst>
          </p:cNvPr>
          <p:cNvSpPr>
            <a:spLocks noGrp="1"/>
          </p:cNvSpPr>
          <p:nvPr>
            <p:ph idx="1"/>
          </p:nvPr>
        </p:nvSpPr>
        <p:spPr/>
        <p:txBody>
          <a:bodyPr>
            <a:normAutofit fontScale="92500" lnSpcReduction="10000"/>
          </a:bodyPr>
          <a:lstStyle/>
          <a:p>
            <a:pPr marL="0" indent="0">
              <a:buNone/>
            </a:pPr>
            <a:r>
              <a:rPr lang="en-US" altLang="zh-CN" dirty="0"/>
              <a:t>1. Tea drink </a:t>
            </a:r>
            <a:r>
              <a:rPr lang="zh-CN" altLang="en-US" dirty="0"/>
              <a:t>茶饮</a:t>
            </a:r>
            <a:endParaRPr lang="en-US" altLang="zh-CN" dirty="0"/>
          </a:p>
          <a:p>
            <a:pPr marL="0" indent="0">
              <a:buNone/>
            </a:pPr>
            <a:r>
              <a:rPr lang="en-US" altLang="zh-CN" dirty="0"/>
              <a:t>2. Tea preparation </a:t>
            </a:r>
            <a:r>
              <a:rPr lang="zh-CN" altLang="en-US" dirty="0"/>
              <a:t>行茶</a:t>
            </a:r>
            <a:endParaRPr lang="en-US" altLang="zh-CN" dirty="0"/>
          </a:p>
          <a:p>
            <a:pPr marL="0" indent="0">
              <a:buNone/>
            </a:pPr>
            <a:r>
              <a:rPr lang="en-US" altLang="zh-CN" dirty="0"/>
              <a:t>3. Tea utensils used in cooking tea in Tang Dynasty </a:t>
            </a:r>
            <a:r>
              <a:rPr lang="zh-CN" altLang="en-US" dirty="0"/>
              <a:t>唐代煮茶及所用器具</a:t>
            </a:r>
            <a:endParaRPr lang="en-US" altLang="zh-CN" dirty="0"/>
          </a:p>
          <a:p>
            <a:pPr marL="0" indent="0">
              <a:buNone/>
            </a:pPr>
            <a:r>
              <a:rPr lang="en-US" altLang="zh-CN" dirty="0"/>
              <a:t>4. Tea utensils used in whisking tea in Song Dynasty </a:t>
            </a:r>
            <a:r>
              <a:rPr lang="zh-CN" altLang="en-US" dirty="0"/>
              <a:t>宋代点茶及所用器具</a:t>
            </a:r>
            <a:endParaRPr lang="en-US" altLang="zh-CN" dirty="0"/>
          </a:p>
          <a:p>
            <a:pPr marL="0" indent="0">
              <a:buNone/>
            </a:pPr>
            <a:r>
              <a:rPr lang="en-US" altLang="zh-CN" dirty="0"/>
              <a:t>5. Current tea utensils relating to tea drink </a:t>
            </a:r>
            <a:r>
              <a:rPr lang="en-US" altLang="zh-CN" dirty="0" err="1"/>
              <a:t>preperation</a:t>
            </a:r>
            <a:r>
              <a:rPr lang="en-US" altLang="zh-CN" dirty="0"/>
              <a:t> </a:t>
            </a:r>
            <a:r>
              <a:rPr lang="zh-CN" altLang="en-US" dirty="0"/>
              <a:t>当代行茶及相关器具</a:t>
            </a:r>
            <a:endParaRPr lang="en-US" altLang="zh-CN" dirty="0"/>
          </a:p>
          <a:p>
            <a:pPr marL="0" indent="0">
              <a:buNone/>
            </a:pPr>
            <a:r>
              <a:rPr lang="en-US" altLang="zh-CN" dirty="0"/>
              <a:t>6. Words and phrases on tea-brewing </a:t>
            </a:r>
            <a:r>
              <a:rPr lang="zh-CN" altLang="en-US" dirty="0"/>
              <a:t>泡茶用词</a:t>
            </a:r>
            <a:endParaRPr lang="en-US" altLang="zh-CN" dirty="0"/>
          </a:p>
          <a:p>
            <a:pPr marL="0" indent="0">
              <a:buNone/>
            </a:pPr>
            <a:r>
              <a:rPr lang="en-US" altLang="zh-CN" dirty="0"/>
              <a:t>7. Words, phrases and example sentences on tea arts and events </a:t>
            </a:r>
            <a:r>
              <a:rPr lang="zh-CN" altLang="en-US" dirty="0"/>
              <a:t>茶艺茶事用词句</a:t>
            </a:r>
            <a:endParaRPr lang="en-US" altLang="zh-CN" dirty="0"/>
          </a:p>
          <a:p>
            <a:endParaRPr lang="zh-CN" altLang="en-US" dirty="0"/>
          </a:p>
        </p:txBody>
      </p:sp>
    </p:spTree>
    <p:extLst>
      <p:ext uri="{BB962C8B-B14F-4D97-AF65-F5344CB8AC3E}">
        <p14:creationId xmlns:p14="http://schemas.microsoft.com/office/powerpoint/2010/main" val="281591880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940FF5-198D-41DE-9912-5AA4D0282920}"/>
              </a:ext>
            </a:extLst>
          </p:cNvPr>
          <p:cNvSpPr>
            <a:spLocks noGrp="1"/>
          </p:cNvSpPr>
          <p:nvPr>
            <p:ph type="title"/>
          </p:nvPr>
        </p:nvSpPr>
        <p:spPr>
          <a:xfrm>
            <a:off x="838200" y="458909"/>
            <a:ext cx="10515600" cy="1325563"/>
          </a:xfrm>
        </p:spPr>
        <p:txBody>
          <a:bodyPr>
            <a:normAutofit fontScale="90000"/>
          </a:bodyPr>
          <a:lstStyle/>
          <a:p>
            <a:r>
              <a:rPr lang="en-US" altLang="zh-CN" dirty="0"/>
              <a:t>Section 3  Words, phrases and sentences on tea history and culture</a:t>
            </a:r>
            <a:r>
              <a:rPr lang="zh-CN" altLang="en-US" dirty="0"/>
              <a:t>第三节 茶饮文化历史的相关词语和句子</a:t>
            </a:r>
            <a:br>
              <a:rPr lang="zh-CN" altLang="en-US" dirty="0"/>
            </a:br>
            <a:endParaRPr lang="zh-CN" altLang="en-US" dirty="0"/>
          </a:p>
        </p:txBody>
      </p:sp>
      <p:sp>
        <p:nvSpPr>
          <p:cNvPr id="3" name="内容占位符 2">
            <a:extLst>
              <a:ext uri="{FF2B5EF4-FFF2-40B4-BE49-F238E27FC236}">
                <a16:creationId xmlns:a16="http://schemas.microsoft.com/office/drawing/2014/main" id="{92DB8CC0-504F-48E7-9FE6-08E1DA6DE22A}"/>
              </a:ext>
            </a:extLst>
          </p:cNvPr>
          <p:cNvSpPr>
            <a:spLocks noGrp="1"/>
          </p:cNvSpPr>
          <p:nvPr>
            <p:ph idx="1"/>
          </p:nvPr>
        </p:nvSpPr>
        <p:spPr/>
        <p:txBody>
          <a:bodyPr/>
          <a:lstStyle/>
          <a:p>
            <a:pPr marL="0" indent="0">
              <a:buNone/>
            </a:pPr>
            <a:r>
              <a:rPr lang="en-US" altLang="zh-CN" dirty="0"/>
              <a:t>1. Tea creation myths </a:t>
            </a:r>
            <a:r>
              <a:rPr lang="zh-CN" altLang="en-US" dirty="0"/>
              <a:t>茶叶缘起</a:t>
            </a:r>
            <a:endParaRPr lang="en-US" altLang="zh-CN" dirty="0"/>
          </a:p>
          <a:p>
            <a:pPr marL="0" indent="0">
              <a:buNone/>
            </a:pPr>
            <a:r>
              <a:rPr lang="en-US" altLang="zh-CN" dirty="0"/>
              <a:t>2. </a:t>
            </a:r>
            <a:r>
              <a:rPr lang="en-US" altLang="zh-CN" dirty="0" err="1"/>
              <a:t>Bashu</a:t>
            </a:r>
            <a:r>
              <a:rPr lang="en-US" altLang="zh-CN" dirty="0"/>
              <a:t> district was the earliest tea producing area and so was called cradle of Chinese tea. In the earliest local </a:t>
            </a:r>
            <a:r>
              <a:rPr lang="en-US" altLang="zh-CN" dirty="0" err="1"/>
              <a:t>chronicles“Hua</a:t>
            </a:r>
            <a:r>
              <a:rPr lang="en-US" altLang="zh-CN" dirty="0"/>
              <a:t> Yang Guo </a:t>
            </a:r>
            <a:r>
              <a:rPr lang="en-US" altLang="zh-CN" dirty="0" err="1"/>
              <a:t>Zhi</a:t>
            </a:r>
            <a:r>
              <a:rPr lang="en-US" altLang="zh-CN" dirty="0"/>
              <a:t>”, it was recorded that people in </a:t>
            </a:r>
            <a:r>
              <a:rPr lang="en-US" altLang="zh-CN" dirty="0" err="1"/>
              <a:t>Bashu</a:t>
            </a:r>
            <a:r>
              <a:rPr lang="en-US" altLang="zh-CN" dirty="0"/>
              <a:t> states had begun to plant tea about 3000 years ago.</a:t>
            </a:r>
            <a:r>
              <a:rPr lang="zh-CN" altLang="en-US" dirty="0"/>
              <a:t>巴蜀地区是最早产茶的，并因此称为中国茶的摇篮。在当地最早的编年史</a:t>
            </a:r>
            <a:r>
              <a:rPr lang="en-US" altLang="zh-CN" dirty="0"/>
              <a:t>《</a:t>
            </a:r>
            <a:r>
              <a:rPr lang="zh-CN" altLang="en-US" dirty="0"/>
              <a:t>华 阳国志</a:t>
            </a:r>
            <a:r>
              <a:rPr lang="en-US" altLang="zh-CN" dirty="0"/>
              <a:t>》</a:t>
            </a:r>
            <a:r>
              <a:rPr lang="zh-CN" altLang="en-US" dirty="0"/>
              <a:t>记载，巴蜀人种茶始于约 </a:t>
            </a:r>
            <a:r>
              <a:rPr lang="en-US" altLang="zh-CN" dirty="0"/>
              <a:t>3000 </a:t>
            </a:r>
            <a:r>
              <a:rPr lang="zh-CN" altLang="en-US" dirty="0"/>
              <a:t>年前。</a:t>
            </a:r>
          </a:p>
          <a:p>
            <a:endParaRPr lang="zh-CN" altLang="en-US" dirty="0"/>
          </a:p>
        </p:txBody>
      </p:sp>
    </p:spTree>
    <p:extLst>
      <p:ext uri="{BB962C8B-B14F-4D97-AF65-F5344CB8AC3E}">
        <p14:creationId xmlns:p14="http://schemas.microsoft.com/office/powerpoint/2010/main" val="1446236137"/>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940FF5-198D-41DE-9912-5AA4D0282920}"/>
              </a:ext>
            </a:extLst>
          </p:cNvPr>
          <p:cNvSpPr>
            <a:spLocks noGrp="1"/>
          </p:cNvSpPr>
          <p:nvPr>
            <p:ph type="title"/>
          </p:nvPr>
        </p:nvSpPr>
        <p:spPr/>
        <p:txBody>
          <a:bodyPr>
            <a:normAutofit fontScale="90000"/>
          </a:bodyPr>
          <a:lstStyle/>
          <a:p>
            <a:r>
              <a:rPr lang="en-US" altLang="zh-CN" dirty="0"/>
              <a:t>Section 3  Words, phrases and sentences on tea history and culture</a:t>
            </a:r>
            <a:r>
              <a:rPr lang="zh-CN" altLang="en-US" dirty="0"/>
              <a:t>第三节 茶饮文化历史的相关词语和句子</a:t>
            </a:r>
            <a:br>
              <a:rPr lang="zh-CN" altLang="en-US" dirty="0"/>
            </a:br>
            <a:endParaRPr lang="zh-CN" altLang="en-US" dirty="0"/>
          </a:p>
        </p:txBody>
      </p:sp>
      <p:sp>
        <p:nvSpPr>
          <p:cNvPr id="3" name="内容占位符 2">
            <a:extLst>
              <a:ext uri="{FF2B5EF4-FFF2-40B4-BE49-F238E27FC236}">
                <a16:creationId xmlns:a16="http://schemas.microsoft.com/office/drawing/2014/main" id="{92DB8CC0-504F-48E7-9FE6-08E1DA6DE22A}"/>
              </a:ext>
            </a:extLst>
          </p:cNvPr>
          <p:cNvSpPr>
            <a:spLocks noGrp="1"/>
          </p:cNvSpPr>
          <p:nvPr>
            <p:ph idx="1"/>
          </p:nvPr>
        </p:nvSpPr>
        <p:spPr/>
        <p:txBody>
          <a:bodyPr>
            <a:normAutofit/>
          </a:bodyPr>
          <a:lstStyle/>
          <a:p>
            <a:pPr marL="0" indent="0">
              <a:buNone/>
            </a:pPr>
            <a:r>
              <a:rPr lang="en-US" altLang="zh-CN" dirty="0"/>
              <a:t>3. In the Han Dynasty, tea drinking was very popular in </a:t>
            </a:r>
            <a:r>
              <a:rPr lang="en-US" altLang="zh-CN" dirty="0" err="1"/>
              <a:t>Bashu</a:t>
            </a:r>
            <a:r>
              <a:rPr lang="en-US" altLang="zh-CN" dirty="0"/>
              <a:t> district and tea began to be a commodity in commercial circulation. Wang Bao, a Sichuan celebrity of the West Han Dynasty wrote in his </a:t>
            </a:r>
            <a:r>
              <a:rPr lang="en-US" altLang="zh-CN" dirty="0" err="1"/>
              <a:t>document“The</a:t>
            </a:r>
            <a:r>
              <a:rPr lang="en-US" altLang="zh-CN" dirty="0"/>
              <a:t> contract with </a:t>
            </a:r>
            <a:r>
              <a:rPr lang="en-US" altLang="zh-CN" dirty="0" err="1"/>
              <a:t>servant”about“brewing</a:t>
            </a:r>
            <a:r>
              <a:rPr lang="en-US" altLang="zh-CN" dirty="0"/>
              <a:t> tea and preparing tea </a:t>
            </a:r>
            <a:r>
              <a:rPr lang="en-US" altLang="zh-CN" dirty="0" err="1"/>
              <a:t>utensils”as</a:t>
            </a:r>
            <a:r>
              <a:rPr lang="en-US" altLang="zh-CN" dirty="0"/>
              <a:t> well </a:t>
            </a:r>
            <a:r>
              <a:rPr lang="en-US" altLang="zh-CN" dirty="0" err="1"/>
              <a:t>as“buying</a:t>
            </a:r>
            <a:r>
              <a:rPr lang="en-US" altLang="zh-CN" dirty="0"/>
              <a:t> tea from </a:t>
            </a:r>
            <a:r>
              <a:rPr lang="en-US" altLang="zh-CN" dirty="0" err="1"/>
              <a:t>Wuyang</a:t>
            </a:r>
            <a:r>
              <a:rPr lang="en-US" altLang="zh-CN" dirty="0"/>
              <a:t> </a:t>
            </a:r>
            <a:r>
              <a:rPr lang="en-US" altLang="zh-CN" dirty="0" err="1"/>
              <a:t>Town”.“The</a:t>
            </a:r>
            <a:r>
              <a:rPr lang="en-US" altLang="zh-CN" dirty="0"/>
              <a:t> contract with </a:t>
            </a:r>
            <a:r>
              <a:rPr lang="en-US" altLang="zh-CN" dirty="0" err="1"/>
              <a:t>servant”was</a:t>
            </a:r>
            <a:r>
              <a:rPr lang="en-US" altLang="zh-CN" dirty="0"/>
              <a:t> then a document for selling servants and has now become an important historical document about tea.</a:t>
            </a:r>
            <a:r>
              <a:rPr lang="zh-CN" altLang="en-US" dirty="0"/>
              <a:t>汉代，巴蜀地区茶饮普遍，茶叶已开始称为商贸流通的商品。西汉名人王褒在</a:t>
            </a:r>
            <a:r>
              <a:rPr lang="en-US" altLang="zh-CN" dirty="0"/>
              <a:t>《</a:t>
            </a:r>
            <a:r>
              <a:rPr lang="zh-CN" altLang="en-US" dirty="0"/>
              <a:t>僮约</a:t>
            </a:r>
            <a:r>
              <a:rPr lang="en-US" altLang="zh-CN" dirty="0"/>
              <a:t>》</a:t>
            </a:r>
            <a:r>
              <a:rPr lang="zh-CN" altLang="en-US" dirty="0"/>
              <a:t>里写了要“烹荼”和“尽具”、“武阳买茶”，</a:t>
            </a:r>
            <a:r>
              <a:rPr lang="en-US" altLang="zh-CN" dirty="0"/>
              <a:t>《</a:t>
            </a:r>
            <a:r>
              <a:rPr lang="zh-CN" altLang="en-US" dirty="0"/>
              <a:t>僮约</a:t>
            </a:r>
            <a:r>
              <a:rPr lang="en-US" altLang="zh-CN" dirty="0"/>
              <a:t>》</a:t>
            </a:r>
            <a:r>
              <a:rPr lang="zh-CN" altLang="en-US" dirty="0"/>
              <a:t>因此由劳作合约变为 有关茶的重要文献。</a:t>
            </a:r>
          </a:p>
          <a:p>
            <a:endParaRPr lang="zh-CN" altLang="en-US" dirty="0"/>
          </a:p>
        </p:txBody>
      </p:sp>
    </p:spTree>
    <p:extLst>
      <p:ext uri="{BB962C8B-B14F-4D97-AF65-F5344CB8AC3E}">
        <p14:creationId xmlns:p14="http://schemas.microsoft.com/office/powerpoint/2010/main" val="38838526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39AE6A7-E60A-4F86-AB98-687622E7178C}"/>
              </a:ext>
            </a:extLst>
          </p:cNvPr>
          <p:cNvSpPr>
            <a:spLocks noGrp="1"/>
          </p:cNvSpPr>
          <p:nvPr>
            <p:ph type="title"/>
          </p:nvPr>
        </p:nvSpPr>
        <p:spPr/>
        <p:txBody>
          <a:bodyPr/>
          <a:lstStyle/>
          <a:p>
            <a:r>
              <a:rPr lang="zh-CN" altLang="en-US" dirty="0"/>
              <a:t>第四节 茶饮文化的社会功能</a:t>
            </a:r>
          </a:p>
        </p:txBody>
      </p:sp>
      <p:sp>
        <p:nvSpPr>
          <p:cNvPr id="3" name="内容占位符 2">
            <a:extLst>
              <a:ext uri="{FF2B5EF4-FFF2-40B4-BE49-F238E27FC236}">
                <a16:creationId xmlns:a16="http://schemas.microsoft.com/office/drawing/2014/main" id="{36041457-9981-4002-B458-16FF76E78BEE}"/>
              </a:ext>
            </a:extLst>
          </p:cNvPr>
          <p:cNvSpPr>
            <a:spLocks noGrp="1"/>
          </p:cNvSpPr>
          <p:nvPr>
            <p:ph idx="1"/>
          </p:nvPr>
        </p:nvSpPr>
        <p:spPr/>
        <p:txBody>
          <a:bodyPr/>
          <a:lstStyle/>
          <a:p>
            <a:pPr marL="0" indent="0">
              <a:buNone/>
            </a:pPr>
            <a:r>
              <a:rPr lang="zh-CN" altLang="zh-CN" dirty="0">
                <a:latin typeface="宋体" panose="02010600030101010101" pitchFamily="2" charset="-122"/>
                <a:ea typeface="宋体" panose="02010600030101010101" pitchFamily="2" charset="-122"/>
              </a:rPr>
              <a:t>一、促进茶业经济的发展</a:t>
            </a:r>
          </a:p>
          <a:p>
            <a:pPr marL="0" indent="0">
              <a:buNone/>
            </a:pPr>
            <a:r>
              <a:rPr lang="zh-CN" altLang="en-US" dirty="0">
                <a:latin typeface="宋体" panose="02010600030101010101" pitchFamily="2" charset="-122"/>
                <a:ea typeface="宋体" panose="02010600030101010101" pitchFamily="2" charset="-122"/>
              </a:rPr>
              <a:t>二、</a:t>
            </a:r>
            <a:r>
              <a:rPr lang="zh-CN" altLang="zh-CN" dirty="0">
                <a:latin typeface="宋体" panose="02010600030101010101" pitchFamily="2" charset="-122"/>
                <a:ea typeface="宋体" panose="02010600030101010101" pitchFamily="2" charset="-122"/>
              </a:rPr>
              <a:t>促进传统文化的传承</a:t>
            </a:r>
          </a:p>
          <a:p>
            <a:pPr marL="0" indent="0">
              <a:buNone/>
            </a:pPr>
            <a:r>
              <a:rPr lang="zh-CN" altLang="en-US" dirty="0">
                <a:latin typeface="宋体" panose="02010600030101010101" pitchFamily="2" charset="-122"/>
                <a:ea typeface="宋体" panose="02010600030101010101" pitchFamily="2" charset="-122"/>
              </a:rPr>
              <a:t>三、</a:t>
            </a:r>
            <a:r>
              <a:rPr lang="zh-CN" altLang="zh-CN" dirty="0">
                <a:latin typeface="宋体" panose="02010600030101010101" pitchFamily="2" charset="-122"/>
                <a:ea typeface="宋体" panose="02010600030101010101" pitchFamily="2" charset="-122"/>
              </a:rPr>
              <a:t>促进和谐社会的建设</a:t>
            </a:r>
            <a:endParaRPr lang="en-US" altLang="zh-CN" dirty="0">
              <a:latin typeface="宋体" panose="02010600030101010101" pitchFamily="2" charset="-122"/>
              <a:ea typeface="宋体" panose="02010600030101010101" pitchFamily="2" charset="-122"/>
            </a:endParaRPr>
          </a:p>
          <a:p>
            <a:pPr marL="0" indent="0">
              <a:buNone/>
            </a:pP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182733573"/>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940FF5-198D-41DE-9912-5AA4D0282920}"/>
              </a:ext>
            </a:extLst>
          </p:cNvPr>
          <p:cNvSpPr>
            <a:spLocks noGrp="1"/>
          </p:cNvSpPr>
          <p:nvPr>
            <p:ph type="title"/>
          </p:nvPr>
        </p:nvSpPr>
        <p:spPr/>
        <p:txBody>
          <a:bodyPr>
            <a:normAutofit fontScale="90000"/>
          </a:bodyPr>
          <a:lstStyle/>
          <a:p>
            <a:r>
              <a:rPr lang="en-US" altLang="zh-CN" dirty="0"/>
              <a:t>Section 3  Words, phrases and sentences on tea history and culture</a:t>
            </a:r>
            <a:r>
              <a:rPr lang="zh-CN" altLang="en-US" dirty="0"/>
              <a:t>第三节 茶饮文化历史的相关词语和句子</a:t>
            </a:r>
            <a:br>
              <a:rPr lang="zh-CN" altLang="en-US" dirty="0"/>
            </a:br>
            <a:endParaRPr lang="zh-CN" altLang="en-US" dirty="0"/>
          </a:p>
        </p:txBody>
      </p:sp>
      <p:sp>
        <p:nvSpPr>
          <p:cNvPr id="3" name="内容占位符 2">
            <a:extLst>
              <a:ext uri="{FF2B5EF4-FFF2-40B4-BE49-F238E27FC236}">
                <a16:creationId xmlns:a16="http://schemas.microsoft.com/office/drawing/2014/main" id="{92DB8CC0-504F-48E7-9FE6-08E1DA6DE22A}"/>
              </a:ext>
            </a:extLst>
          </p:cNvPr>
          <p:cNvSpPr>
            <a:spLocks noGrp="1"/>
          </p:cNvSpPr>
          <p:nvPr>
            <p:ph idx="1"/>
          </p:nvPr>
        </p:nvSpPr>
        <p:spPr/>
        <p:txBody>
          <a:bodyPr>
            <a:normAutofit/>
          </a:bodyPr>
          <a:lstStyle/>
          <a:p>
            <a:pPr marL="0" indent="0">
              <a:buNone/>
            </a:pPr>
            <a:r>
              <a:rPr lang="en-US" altLang="zh-CN" dirty="0"/>
              <a:t>4. Although the people’s understanding of tea remained primitive, there was a tea manufacturing method at that time. The methods of cake tea processing and drinking were followed until the Tang and Song periods. The only change was that the processing was more careful and the drinking more meticulous.</a:t>
            </a:r>
            <a:r>
              <a:rPr lang="zh-CN" altLang="en-US" dirty="0"/>
              <a:t>尽管对茶叶的认知尚处于初级阶段，那时人们已经形成制茶方法。饼茶的生产和饮用延续到唐宋。唯一改变的，是制茶工艺更细致，饮用方式更精致。</a:t>
            </a:r>
          </a:p>
          <a:p>
            <a:pPr marL="0" indent="0">
              <a:buNone/>
            </a:pPr>
            <a:r>
              <a:rPr lang="en-US" altLang="zh-CN" dirty="0"/>
              <a:t>5. Tea was drunk as a popular drink house by house in Tang Dynasty.</a:t>
            </a:r>
            <a:r>
              <a:rPr lang="zh-CN" altLang="en-US" dirty="0"/>
              <a:t>唐代茶已成为比屋之饮。</a:t>
            </a:r>
            <a:endParaRPr lang="en-US" altLang="zh-CN" dirty="0"/>
          </a:p>
          <a:p>
            <a:pPr marL="0" indent="0">
              <a:buNone/>
            </a:pPr>
            <a:r>
              <a:rPr lang="en-US" altLang="zh-CN" dirty="0"/>
              <a:t>6. Prosperous Song Dynasty Tea </a:t>
            </a:r>
            <a:r>
              <a:rPr lang="zh-CN" altLang="en-US" dirty="0"/>
              <a:t>宋代茶饮的兴盛</a:t>
            </a:r>
            <a:endParaRPr lang="en-US" altLang="zh-CN" dirty="0"/>
          </a:p>
          <a:p>
            <a:pPr marL="0" indent="0">
              <a:buNone/>
            </a:pPr>
            <a:endParaRPr lang="en-US" altLang="zh-CN" dirty="0"/>
          </a:p>
          <a:p>
            <a:pPr marL="0" indent="0">
              <a:buNone/>
            </a:pPr>
            <a:endParaRPr lang="en-US" altLang="zh-CN" dirty="0"/>
          </a:p>
          <a:p>
            <a:pPr marL="0" indent="0">
              <a:buNone/>
            </a:pPr>
            <a:endParaRPr lang="zh-CN" altLang="en-US" dirty="0"/>
          </a:p>
          <a:p>
            <a:endParaRPr lang="zh-CN" altLang="en-US" dirty="0"/>
          </a:p>
        </p:txBody>
      </p:sp>
    </p:spTree>
    <p:extLst>
      <p:ext uri="{BB962C8B-B14F-4D97-AF65-F5344CB8AC3E}">
        <p14:creationId xmlns:p14="http://schemas.microsoft.com/office/powerpoint/2010/main" val="338144645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C5940FF5-198D-41DE-9912-5AA4D0282920}"/>
              </a:ext>
            </a:extLst>
          </p:cNvPr>
          <p:cNvSpPr>
            <a:spLocks noGrp="1"/>
          </p:cNvSpPr>
          <p:nvPr>
            <p:ph type="title"/>
          </p:nvPr>
        </p:nvSpPr>
        <p:spPr/>
        <p:txBody>
          <a:bodyPr>
            <a:normAutofit fontScale="90000"/>
          </a:bodyPr>
          <a:lstStyle/>
          <a:p>
            <a:r>
              <a:rPr lang="en-US" altLang="zh-CN" dirty="0"/>
              <a:t>Section 3  Words, phrases and sentences on tea history and culture</a:t>
            </a:r>
            <a:r>
              <a:rPr lang="zh-CN" altLang="en-US" dirty="0"/>
              <a:t>第三节 茶饮文化历史的相关词语和句子</a:t>
            </a:r>
            <a:br>
              <a:rPr lang="zh-CN" altLang="en-US" dirty="0"/>
            </a:br>
            <a:endParaRPr lang="zh-CN" altLang="en-US" dirty="0"/>
          </a:p>
        </p:txBody>
      </p:sp>
      <p:sp>
        <p:nvSpPr>
          <p:cNvPr id="3" name="内容占位符 2">
            <a:extLst>
              <a:ext uri="{FF2B5EF4-FFF2-40B4-BE49-F238E27FC236}">
                <a16:creationId xmlns:a16="http://schemas.microsoft.com/office/drawing/2014/main" id="{92DB8CC0-504F-48E7-9FE6-08E1DA6DE22A}"/>
              </a:ext>
            </a:extLst>
          </p:cNvPr>
          <p:cNvSpPr>
            <a:spLocks noGrp="1"/>
          </p:cNvSpPr>
          <p:nvPr>
            <p:ph idx="1"/>
          </p:nvPr>
        </p:nvSpPr>
        <p:spPr/>
        <p:txBody>
          <a:bodyPr>
            <a:normAutofit/>
          </a:bodyPr>
          <a:lstStyle/>
          <a:p>
            <a:pPr marL="0" indent="0">
              <a:buNone/>
            </a:pPr>
            <a:r>
              <a:rPr lang="en-US" altLang="zh-CN" dirty="0"/>
              <a:t>7. Original Purity and Simplicity Returning of the Ming Dynasty Tea</a:t>
            </a:r>
            <a:r>
              <a:rPr lang="zh-CN" altLang="en-US" dirty="0"/>
              <a:t>明代茶饮的返朴归真</a:t>
            </a:r>
            <a:endParaRPr lang="en-US" altLang="zh-CN" dirty="0"/>
          </a:p>
          <a:p>
            <a:pPr marL="0" indent="0">
              <a:buNone/>
            </a:pPr>
            <a:r>
              <a:rPr lang="en-US" altLang="zh-CN" dirty="0"/>
              <a:t>8. The New Pattern of Scholar Tea in the Ming Dynasty </a:t>
            </a:r>
            <a:r>
              <a:rPr lang="zh-CN" altLang="en-US" dirty="0"/>
              <a:t>明代文士茶</a:t>
            </a:r>
            <a:endParaRPr lang="en-US" altLang="zh-CN" dirty="0"/>
          </a:p>
          <a:p>
            <a:pPr marL="0" indent="0">
              <a:buNone/>
            </a:pPr>
            <a:r>
              <a:rPr lang="en-US" altLang="zh-CN" dirty="0"/>
              <a:t>9.Tea Becoming Common Customs in the Qing Dynasty </a:t>
            </a:r>
            <a:r>
              <a:rPr lang="zh-CN" altLang="en-US" dirty="0"/>
              <a:t>清代的茶饮普及</a:t>
            </a:r>
            <a:endParaRPr lang="en-US" altLang="zh-CN" dirty="0"/>
          </a:p>
          <a:p>
            <a:pPr marL="0" indent="0">
              <a:buNone/>
            </a:pPr>
            <a:r>
              <a:rPr lang="en-US" altLang="zh-CN" dirty="0"/>
              <a:t>10. Tea Houses, Teashops and Tea firms in the Qing Dynasty </a:t>
            </a:r>
            <a:r>
              <a:rPr lang="zh-CN" altLang="en-US" dirty="0"/>
              <a:t>清代茶馆、茶店和茶场</a:t>
            </a:r>
            <a:endParaRPr lang="en-US" altLang="zh-CN" dirty="0"/>
          </a:p>
          <a:p>
            <a:pPr marL="0" indent="0">
              <a:buNone/>
            </a:pPr>
            <a:r>
              <a:rPr lang="en-US" altLang="zh-CN" dirty="0"/>
              <a:t>11. Chinese tea houses </a:t>
            </a:r>
            <a:r>
              <a:rPr lang="zh-CN" altLang="en-US" dirty="0"/>
              <a:t>中国茶馆</a:t>
            </a:r>
            <a:endParaRPr lang="en-US" altLang="zh-CN" dirty="0"/>
          </a:p>
          <a:p>
            <a:pPr marL="0" indent="0">
              <a:buNone/>
            </a:pPr>
            <a:endParaRPr lang="zh-CN" altLang="en-US" dirty="0"/>
          </a:p>
          <a:p>
            <a:endParaRPr lang="zh-CN" altLang="en-US" dirty="0"/>
          </a:p>
        </p:txBody>
      </p:sp>
    </p:spTree>
    <p:extLst>
      <p:ext uri="{BB962C8B-B14F-4D97-AF65-F5344CB8AC3E}">
        <p14:creationId xmlns:p14="http://schemas.microsoft.com/office/powerpoint/2010/main" val="1290419738"/>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4EC89185-BF27-432A-868B-FB520406C101}"/>
              </a:ext>
            </a:extLst>
          </p:cNvPr>
          <p:cNvSpPr>
            <a:spLocks noGrp="1"/>
          </p:cNvSpPr>
          <p:nvPr>
            <p:ph type="title"/>
          </p:nvPr>
        </p:nvSpPr>
        <p:spPr/>
        <p:txBody>
          <a:bodyPr>
            <a:normAutofit/>
          </a:bodyPr>
          <a:lstStyle/>
          <a:p>
            <a:r>
              <a:rPr lang="en-US" altLang="zh-CN" dirty="0"/>
              <a:t>Section 4  Tea in the </a:t>
            </a:r>
            <a:r>
              <a:rPr lang="en-US" altLang="zh-CN" dirty="0" err="1"/>
              <a:t>contries</a:t>
            </a:r>
            <a:r>
              <a:rPr lang="en-US" altLang="zh-CN" dirty="0"/>
              <a:t> and regions over the world</a:t>
            </a:r>
            <a:r>
              <a:rPr lang="zh-CN" altLang="en-US" dirty="0"/>
              <a:t>第四节 世界各国各地的茶</a:t>
            </a:r>
          </a:p>
        </p:txBody>
      </p:sp>
      <p:sp>
        <p:nvSpPr>
          <p:cNvPr id="3" name="内容占位符 2">
            <a:extLst>
              <a:ext uri="{FF2B5EF4-FFF2-40B4-BE49-F238E27FC236}">
                <a16:creationId xmlns:a16="http://schemas.microsoft.com/office/drawing/2014/main" id="{727CDA0A-1C06-4B83-9124-90ACD5967D62}"/>
              </a:ext>
            </a:extLst>
          </p:cNvPr>
          <p:cNvSpPr>
            <a:spLocks noGrp="1"/>
          </p:cNvSpPr>
          <p:nvPr>
            <p:ph sz="half" idx="1"/>
          </p:nvPr>
        </p:nvSpPr>
        <p:spPr/>
        <p:txBody>
          <a:bodyPr>
            <a:normAutofit lnSpcReduction="10000"/>
          </a:bodyPr>
          <a:lstStyle/>
          <a:p>
            <a:pPr marL="0" indent="0">
              <a:buNone/>
            </a:pPr>
            <a:r>
              <a:rPr lang="en-US" altLang="zh-CN" dirty="0"/>
              <a:t>1. The </a:t>
            </a:r>
            <a:r>
              <a:rPr lang="en-US" altLang="zh-CN" dirty="0" err="1"/>
              <a:t>word“tea</a:t>
            </a:r>
            <a:r>
              <a:rPr lang="en-US" altLang="zh-CN" dirty="0"/>
              <a:t>”</a:t>
            </a:r>
            <a:r>
              <a:rPr lang="zh-CN" altLang="en-US" dirty="0"/>
              <a:t>茶字</a:t>
            </a:r>
            <a:endParaRPr lang="en-US" altLang="zh-CN" dirty="0"/>
          </a:p>
          <a:p>
            <a:pPr marL="0" indent="0">
              <a:buNone/>
            </a:pPr>
            <a:r>
              <a:rPr lang="en-US" altLang="zh-CN" dirty="0"/>
              <a:t>2. Taiwan district </a:t>
            </a:r>
            <a:r>
              <a:rPr lang="zh-CN" altLang="en-US" dirty="0"/>
              <a:t>台湾地区</a:t>
            </a:r>
            <a:endParaRPr lang="en-US" altLang="zh-CN" dirty="0"/>
          </a:p>
          <a:p>
            <a:pPr marL="0" indent="0">
              <a:buNone/>
            </a:pPr>
            <a:r>
              <a:rPr lang="en-US" altLang="zh-CN" dirty="0"/>
              <a:t>3. Hong Kong </a:t>
            </a:r>
            <a:r>
              <a:rPr lang="zh-CN" altLang="en-US" dirty="0"/>
              <a:t>香港</a:t>
            </a:r>
            <a:endParaRPr lang="en-US" altLang="zh-CN" dirty="0"/>
          </a:p>
          <a:p>
            <a:pPr marL="0" indent="0">
              <a:buNone/>
            </a:pPr>
            <a:r>
              <a:rPr lang="pl-PL" altLang="zh-CN" dirty="0"/>
              <a:t>4.</a:t>
            </a:r>
            <a:r>
              <a:rPr lang="en-US" altLang="zh-CN" dirty="0"/>
              <a:t> </a:t>
            </a:r>
            <a:r>
              <a:rPr lang="pl-PL" altLang="zh-CN" dirty="0"/>
              <a:t>Japan </a:t>
            </a:r>
            <a:r>
              <a:rPr lang="zh-CN" altLang="pl-PL" dirty="0"/>
              <a:t>日本</a:t>
            </a:r>
            <a:endParaRPr lang="en-US" altLang="zh-CN" dirty="0"/>
          </a:p>
          <a:p>
            <a:pPr marL="0" indent="0">
              <a:buNone/>
            </a:pPr>
            <a:r>
              <a:rPr lang="en-US" altLang="zh-CN" dirty="0"/>
              <a:t>5. Vietnam </a:t>
            </a:r>
            <a:r>
              <a:rPr lang="zh-CN" altLang="en-US" dirty="0"/>
              <a:t>越南</a:t>
            </a:r>
            <a:endParaRPr lang="en-US" altLang="zh-CN" dirty="0"/>
          </a:p>
          <a:p>
            <a:pPr marL="0" indent="0">
              <a:buNone/>
            </a:pPr>
            <a:r>
              <a:rPr lang="en-US" altLang="zh-CN" dirty="0"/>
              <a:t>6. Kenya </a:t>
            </a:r>
            <a:r>
              <a:rPr lang="zh-CN" altLang="en-US" dirty="0"/>
              <a:t>肯尼亚</a:t>
            </a:r>
            <a:endParaRPr lang="en-US" altLang="zh-CN" dirty="0"/>
          </a:p>
          <a:p>
            <a:pPr marL="0" indent="0">
              <a:buNone/>
            </a:pPr>
            <a:r>
              <a:rPr lang="en-US" altLang="zh-CN" dirty="0"/>
              <a:t>7. Iran </a:t>
            </a:r>
            <a:r>
              <a:rPr lang="zh-CN" altLang="en-US" dirty="0"/>
              <a:t>伊朗</a:t>
            </a:r>
            <a:endParaRPr lang="en-US" altLang="zh-CN" dirty="0"/>
          </a:p>
          <a:p>
            <a:pPr marL="0" indent="0">
              <a:buNone/>
            </a:pPr>
            <a:r>
              <a:rPr lang="en-US" altLang="zh-CN" dirty="0"/>
              <a:t>8. India </a:t>
            </a:r>
            <a:r>
              <a:rPr lang="zh-CN" altLang="en-US" dirty="0"/>
              <a:t>印度</a:t>
            </a:r>
            <a:endParaRPr lang="en-US" altLang="zh-CN" dirty="0"/>
          </a:p>
          <a:p>
            <a:endParaRPr lang="zh-CN" altLang="en-US" dirty="0"/>
          </a:p>
        </p:txBody>
      </p:sp>
      <p:sp>
        <p:nvSpPr>
          <p:cNvPr id="4" name="内容占位符 3">
            <a:extLst>
              <a:ext uri="{FF2B5EF4-FFF2-40B4-BE49-F238E27FC236}">
                <a16:creationId xmlns:a16="http://schemas.microsoft.com/office/drawing/2014/main" id="{1BA55345-FCBD-4822-8F4B-2C266B0CD6A9}"/>
              </a:ext>
            </a:extLst>
          </p:cNvPr>
          <p:cNvSpPr>
            <a:spLocks noGrp="1"/>
          </p:cNvSpPr>
          <p:nvPr>
            <p:ph sz="half" idx="2"/>
          </p:nvPr>
        </p:nvSpPr>
        <p:spPr/>
        <p:txBody>
          <a:bodyPr>
            <a:normAutofit lnSpcReduction="10000"/>
          </a:bodyPr>
          <a:lstStyle/>
          <a:p>
            <a:pPr marL="0" indent="0">
              <a:buNone/>
            </a:pPr>
            <a:r>
              <a:rPr lang="en-US" altLang="zh-CN" dirty="0"/>
              <a:t>9. Sri Lanka </a:t>
            </a:r>
            <a:r>
              <a:rPr lang="zh-CN" altLang="en-US" dirty="0"/>
              <a:t>斯里兰卡</a:t>
            </a:r>
          </a:p>
          <a:p>
            <a:pPr marL="0" indent="0">
              <a:buNone/>
            </a:pPr>
            <a:r>
              <a:rPr lang="en-US" altLang="zh-CN" dirty="0"/>
              <a:t>10. Turkey </a:t>
            </a:r>
            <a:r>
              <a:rPr lang="zh-CN" altLang="en-US" dirty="0"/>
              <a:t>土耳其</a:t>
            </a:r>
          </a:p>
          <a:p>
            <a:pPr marL="0" indent="0">
              <a:buNone/>
            </a:pPr>
            <a:r>
              <a:rPr lang="en-US" altLang="zh-CN" dirty="0"/>
              <a:t>11. Britain </a:t>
            </a:r>
            <a:r>
              <a:rPr lang="zh-CN" altLang="en-US" dirty="0"/>
              <a:t>英国</a:t>
            </a:r>
          </a:p>
          <a:p>
            <a:pPr marL="0" indent="0">
              <a:buNone/>
            </a:pPr>
            <a:r>
              <a:rPr lang="en-US" altLang="zh-CN" dirty="0"/>
              <a:t>12. Ireland </a:t>
            </a:r>
            <a:r>
              <a:rPr lang="zh-CN" altLang="en-US" dirty="0"/>
              <a:t>爱尔兰</a:t>
            </a:r>
          </a:p>
          <a:p>
            <a:pPr marL="0" indent="0">
              <a:buNone/>
            </a:pPr>
            <a:r>
              <a:rPr lang="en-US" altLang="zh-CN" dirty="0"/>
              <a:t>13. Commonwealth countries </a:t>
            </a:r>
            <a:r>
              <a:rPr lang="zh-CN" altLang="en-US" dirty="0"/>
              <a:t>英联邦国家</a:t>
            </a:r>
          </a:p>
          <a:p>
            <a:pPr marL="0" indent="0">
              <a:buNone/>
            </a:pPr>
            <a:r>
              <a:rPr lang="en-US" altLang="zh-CN" dirty="0"/>
              <a:t>14. United States </a:t>
            </a:r>
            <a:r>
              <a:rPr lang="zh-CN" altLang="en-US" dirty="0"/>
              <a:t>美国</a:t>
            </a:r>
          </a:p>
          <a:p>
            <a:pPr marL="0" indent="0">
              <a:buNone/>
            </a:pPr>
            <a:r>
              <a:rPr lang="en-US" altLang="zh-CN" dirty="0"/>
              <a:t>15. Russia </a:t>
            </a:r>
            <a:r>
              <a:rPr lang="zh-CN" altLang="en-US" dirty="0"/>
              <a:t>俄罗斯</a:t>
            </a:r>
          </a:p>
          <a:p>
            <a:pPr marL="0" indent="0">
              <a:buNone/>
            </a:pPr>
            <a:r>
              <a:rPr lang="en-US" altLang="zh-CN" dirty="0"/>
              <a:t>16. Czech Republic </a:t>
            </a:r>
            <a:r>
              <a:rPr lang="zh-CN" altLang="en-US" dirty="0"/>
              <a:t>捷克</a:t>
            </a:r>
          </a:p>
          <a:p>
            <a:endParaRPr lang="zh-CN" altLang="en-US" dirty="0"/>
          </a:p>
        </p:txBody>
      </p:sp>
    </p:spTree>
    <p:extLst>
      <p:ext uri="{BB962C8B-B14F-4D97-AF65-F5344CB8AC3E}">
        <p14:creationId xmlns:p14="http://schemas.microsoft.com/office/powerpoint/2010/main" val="10362223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F6E6D2D6-699C-40C4-8FC5-528211992347}"/>
              </a:ext>
            </a:extLst>
          </p:cNvPr>
          <p:cNvSpPr>
            <a:spLocks noGrp="1"/>
          </p:cNvSpPr>
          <p:nvPr>
            <p:ph type="title"/>
          </p:nvPr>
        </p:nvSpPr>
        <p:spPr/>
        <p:txBody>
          <a:bodyPr/>
          <a:lstStyle/>
          <a:p>
            <a:r>
              <a:rPr lang="zh-CN" altLang="en-US" dirty="0"/>
              <a:t>第二章 茶叶基础知识</a:t>
            </a:r>
          </a:p>
        </p:txBody>
      </p:sp>
      <p:sp>
        <p:nvSpPr>
          <p:cNvPr id="3" name="内容占位符 2">
            <a:extLst>
              <a:ext uri="{FF2B5EF4-FFF2-40B4-BE49-F238E27FC236}">
                <a16:creationId xmlns:a16="http://schemas.microsoft.com/office/drawing/2014/main" id="{8422FE73-F392-4E26-B4C1-C96AA67EF829}"/>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第一节 茶的起源</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第二节 茶产概况</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第三节 茶园建设与管理</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第四节 茶叶初制与分类</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第五节 </a:t>
            </a:r>
            <a:r>
              <a:rPr lang="zh-CN" altLang="zh-CN" dirty="0">
                <a:latin typeface="宋体" panose="02010600030101010101" pitchFamily="2" charset="-122"/>
                <a:ea typeface="宋体" panose="02010600030101010101" pitchFamily="2" charset="-122"/>
              </a:rPr>
              <a:t>茶叶储藏与包装</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第六节 </a:t>
            </a:r>
            <a:r>
              <a:rPr lang="zh-CN" altLang="zh-CN" dirty="0">
                <a:latin typeface="宋体" panose="02010600030101010101" pitchFamily="2" charset="-122"/>
                <a:ea typeface="宋体" panose="02010600030101010101" pitchFamily="2" charset="-122"/>
              </a:rPr>
              <a:t>名茶概述</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第七节 </a:t>
            </a:r>
            <a:r>
              <a:rPr lang="zh-CN" altLang="zh-CN" dirty="0">
                <a:latin typeface="宋体" panose="02010600030101010101" pitchFamily="2" charset="-122"/>
                <a:ea typeface="宋体" panose="02010600030101010101" pitchFamily="2" charset="-122"/>
              </a:rPr>
              <a:t>茶叶审评与品鉴</a:t>
            </a:r>
            <a:endParaRPr lang="en-US" altLang="zh-CN" dirty="0">
              <a:latin typeface="宋体" panose="02010600030101010101" pitchFamily="2" charset="-122"/>
              <a:ea typeface="宋体" panose="02010600030101010101" pitchFamily="2" charset="-122"/>
            </a:endParaRPr>
          </a:p>
          <a:p>
            <a:pPr marL="0" indent="0">
              <a:buNone/>
            </a:pPr>
            <a:r>
              <a:rPr lang="zh-CN" altLang="en-US" dirty="0">
                <a:latin typeface="宋体" panose="02010600030101010101" pitchFamily="2" charset="-122"/>
                <a:ea typeface="宋体" panose="02010600030101010101" pitchFamily="2" charset="-122"/>
              </a:rPr>
              <a:t>第八节 </a:t>
            </a:r>
            <a:r>
              <a:rPr lang="zh-CN" altLang="zh-CN" dirty="0">
                <a:latin typeface="宋体" panose="02010600030101010101" pitchFamily="2" charset="-122"/>
                <a:ea typeface="宋体" panose="02010600030101010101" pitchFamily="2" charset="-122"/>
              </a:rPr>
              <a:t>茶叶成分与健康</a:t>
            </a: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1518895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96362331-083C-4427-BE86-0613E652973E}"/>
              </a:ext>
            </a:extLst>
          </p:cNvPr>
          <p:cNvSpPr>
            <a:spLocks noGrp="1"/>
          </p:cNvSpPr>
          <p:nvPr>
            <p:ph type="title"/>
          </p:nvPr>
        </p:nvSpPr>
        <p:spPr/>
        <p:txBody>
          <a:bodyPr/>
          <a:lstStyle/>
          <a:p>
            <a:r>
              <a:rPr lang="zh-CN" altLang="en-US" dirty="0"/>
              <a:t>第一节 茶的起源</a:t>
            </a:r>
          </a:p>
        </p:txBody>
      </p:sp>
      <p:sp>
        <p:nvSpPr>
          <p:cNvPr id="3" name="内容占位符 2">
            <a:extLst>
              <a:ext uri="{FF2B5EF4-FFF2-40B4-BE49-F238E27FC236}">
                <a16:creationId xmlns:a16="http://schemas.microsoft.com/office/drawing/2014/main" id="{76D435CD-B102-4F36-B690-25AB8B61F7E4}"/>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一、茶树的起源</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茶树起源于茶树类型最多，树态、叶片或花果等都有很大变异且利用历史也较早的云、贵、川三省交界的大娄山脉，即云贵高原</a:t>
            </a:r>
            <a:r>
              <a:rPr lang="zh-CN" altLang="en-US" dirty="0">
                <a:latin typeface="宋体" panose="02010600030101010101" pitchFamily="2" charset="-122"/>
                <a:ea typeface="宋体" panose="02010600030101010101" pitchFamily="2" charset="-122"/>
              </a:rPr>
              <a:t>。</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茶树很有可能起源于第三纪，约有</a:t>
            </a:r>
            <a:r>
              <a:rPr lang="en-US" altLang="zh-CN" dirty="0">
                <a:latin typeface="宋体" panose="02010600030101010101" pitchFamily="2" charset="-122"/>
                <a:ea typeface="宋体" panose="02010600030101010101" pitchFamily="2" charset="-122"/>
              </a:rPr>
              <a:t>6000</a:t>
            </a:r>
            <a:r>
              <a:rPr lang="zh-CN" altLang="zh-CN" dirty="0">
                <a:latin typeface="宋体" panose="02010600030101010101" pitchFamily="2" charset="-122"/>
                <a:ea typeface="宋体" panose="02010600030101010101" pitchFamily="2" charset="-122"/>
              </a:rPr>
              <a:t>万年的历史</a:t>
            </a:r>
            <a:r>
              <a:rPr lang="zh-CN" altLang="en-US" dirty="0">
                <a:latin typeface="宋体" panose="02010600030101010101" pitchFamily="2" charset="-122"/>
                <a:ea typeface="宋体" panose="02010600030101010101" pitchFamily="2" charset="-122"/>
              </a:rPr>
              <a:t>。</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3</a:t>
            </a:r>
            <a:r>
              <a:rPr lang="zh-CN" altLang="en-US" dirty="0">
                <a:latin typeface="宋体" panose="02010600030101010101" pitchFamily="2" charset="-122"/>
                <a:ea typeface="宋体" panose="02010600030101010101" pitchFamily="2" charset="-122"/>
              </a:rPr>
              <a:t>、</a:t>
            </a:r>
            <a:r>
              <a:rPr lang="en-US" altLang="zh-CN" dirty="0">
                <a:latin typeface="宋体" panose="02010600030101010101" pitchFamily="2" charset="-122"/>
                <a:ea typeface="宋体" panose="02010600030101010101" pitchFamily="2" charset="-122"/>
              </a:rPr>
              <a:t>1980</a:t>
            </a:r>
            <a:r>
              <a:rPr lang="zh-CN" altLang="zh-CN" dirty="0">
                <a:latin typeface="宋体" panose="02010600030101010101" pitchFamily="2" charset="-122"/>
                <a:ea typeface="宋体" panose="02010600030101010101" pitchFamily="2" charset="-122"/>
              </a:rPr>
              <a:t>年，我国科研人员在贵州省晴隆县碧痕镇新庄村云头大山还发现一颗茶籽化石，经鉴定距今有</a:t>
            </a:r>
            <a:r>
              <a:rPr lang="en-US" altLang="zh-CN" dirty="0">
                <a:latin typeface="宋体" panose="02010600030101010101" pitchFamily="2" charset="-122"/>
                <a:ea typeface="宋体" panose="02010600030101010101" pitchFamily="2" charset="-122"/>
              </a:rPr>
              <a:t>100</a:t>
            </a:r>
            <a:r>
              <a:rPr lang="zh-CN" altLang="zh-CN" dirty="0">
                <a:latin typeface="宋体" panose="02010600030101010101" pitchFamily="2" charset="-122"/>
                <a:ea typeface="宋体" panose="02010600030101010101" pitchFamily="2" charset="-122"/>
              </a:rPr>
              <a:t>多万年，是世界上迄今为止发现的唯一的最古老的茶籽化石</a:t>
            </a:r>
            <a:r>
              <a:rPr lang="zh-CN" altLang="en-US" dirty="0">
                <a:latin typeface="宋体" panose="02010600030101010101" pitchFamily="2" charset="-122"/>
                <a:ea typeface="宋体" panose="02010600030101010101" pitchFamily="2" charset="-122"/>
              </a:rPr>
              <a:t>。</a:t>
            </a:r>
            <a:endParaRPr lang="en-US" altLang="zh-CN"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239461143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BC4E1F2F-9832-4849-B05D-107855CEA43D}"/>
              </a:ext>
            </a:extLst>
          </p:cNvPr>
          <p:cNvSpPr>
            <a:spLocks noGrp="1"/>
          </p:cNvSpPr>
          <p:nvPr>
            <p:ph type="title"/>
          </p:nvPr>
        </p:nvSpPr>
        <p:spPr/>
        <p:txBody>
          <a:bodyPr/>
          <a:lstStyle/>
          <a:p>
            <a:r>
              <a:rPr lang="zh-CN" altLang="en-US" dirty="0"/>
              <a:t>第一节 茶的起源</a:t>
            </a:r>
          </a:p>
        </p:txBody>
      </p:sp>
      <p:sp>
        <p:nvSpPr>
          <p:cNvPr id="3" name="内容占位符 2">
            <a:extLst>
              <a:ext uri="{FF2B5EF4-FFF2-40B4-BE49-F238E27FC236}">
                <a16:creationId xmlns:a16="http://schemas.microsoft.com/office/drawing/2014/main" id="{8E2F291F-7107-48E4-8A60-20FEA03F6053}"/>
              </a:ext>
            </a:extLst>
          </p:cNvPr>
          <p:cNvSpPr>
            <a:spLocks noGrp="1"/>
          </p:cNvSpPr>
          <p:nvPr>
            <p:ph idx="1"/>
          </p:nvPr>
        </p:nvSpPr>
        <p:spPr/>
        <p:txBody>
          <a:bodyPr/>
          <a:lstStyle/>
          <a:p>
            <a:pPr marL="0" indent="0">
              <a:buNone/>
            </a:pPr>
            <a:r>
              <a:rPr lang="zh-CN" altLang="en-US" dirty="0">
                <a:latin typeface="宋体" panose="02010600030101010101" pitchFamily="2" charset="-122"/>
                <a:ea typeface="宋体" panose="02010600030101010101" pitchFamily="2" charset="-122"/>
              </a:rPr>
              <a:t>二、茶的发现与利用</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1</a:t>
            </a:r>
            <a:r>
              <a:rPr lang="zh-CN" altLang="en-US"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在日本和印度普遍认为茶起源于达摩祖师</a:t>
            </a:r>
            <a:endParaRPr lang="en-US" altLang="zh-CN" dirty="0">
              <a:latin typeface="宋体" panose="02010600030101010101" pitchFamily="2" charset="-122"/>
              <a:ea typeface="宋体" panose="02010600030101010101" pitchFamily="2" charset="-122"/>
            </a:endParaRPr>
          </a:p>
          <a:p>
            <a:pPr marL="0" indent="0">
              <a:buNone/>
            </a:pPr>
            <a:r>
              <a:rPr lang="en-US" altLang="zh-CN" dirty="0">
                <a:latin typeface="宋体" panose="02010600030101010101" pitchFamily="2" charset="-122"/>
                <a:ea typeface="宋体" panose="02010600030101010101" pitchFamily="2" charset="-122"/>
              </a:rPr>
              <a:t>2</a:t>
            </a:r>
            <a:r>
              <a:rPr lang="zh-CN" altLang="en-US" dirty="0">
                <a:latin typeface="宋体" panose="02010600030101010101" pitchFamily="2" charset="-122"/>
                <a:ea typeface="宋体" panose="02010600030101010101" pitchFamily="2" charset="-122"/>
              </a:rPr>
              <a:t>、</a:t>
            </a:r>
            <a:r>
              <a:rPr lang="zh-CN" altLang="zh-CN" dirty="0">
                <a:latin typeface="宋体" panose="02010600030101010101" pitchFamily="2" charset="-122"/>
                <a:ea typeface="宋体" panose="02010600030101010101" pitchFamily="2" charset="-122"/>
              </a:rPr>
              <a:t>按照我国神话传说来看，茶起源于神农时期</a:t>
            </a:r>
            <a:endParaRPr lang="zh-CN" altLang="en-US" dirty="0">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970555314"/>
      </p:ext>
    </p:extLst>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330</TotalTime>
  <Words>2759</Words>
  <Application>Microsoft Office PowerPoint</Application>
  <PresentationFormat>宽屏</PresentationFormat>
  <Paragraphs>349</Paragraphs>
  <Slides>62</Slides>
  <Notes>1</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62</vt:i4>
      </vt:variant>
    </vt:vector>
  </HeadingPairs>
  <TitlesOfParts>
    <vt:vector size="68" baseType="lpstr">
      <vt:lpstr>等线</vt:lpstr>
      <vt:lpstr>等线 Light</vt:lpstr>
      <vt:lpstr>宋体</vt:lpstr>
      <vt:lpstr>Arial</vt:lpstr>
      <vt:lpstr>Calibri</vt:lpstr>
      <vt:lpstr>Office 主题​​</vt:lpstr>
      <vt:lpstr>茶饮文化</vt:lpstr>
      <vt:lpstr>第一章 概论</vt:lpstr>
      <vt:lpstr>第一节 茶饮文化的概念</vt:lpstr>
      <vt:lpstr>第二节 茶饮相关事物</vt:lpstr>
      <vt:lpstr>第三节 茶饮文化的基本特征</vt:lpstr>
      <vt:lpstr>第四节 茶饮文化的社会功能</vt:lpstr>
      <vt:lpstr>第二章 茶叶基础知识</vt:lpstr>
      <vt:lpstr>第一节 茶的起源</vt:lpstr>
      <vt:lpstr>第一节 茶的起源</vt:lpstr>
      <vt:lpstr>第二节 茶产概况 </vt:lpstr>
      <vt:lpstr>第三节 茶园建设与管理</vt:lpstr>
      <vt:lpstr>第四节 茶叶初制与分类</vt:lpstr>
      <vt:lpstr>第五节 茶叶储藏与包装</vt:lpstr>
      <vt:lpstr>第六节 名茶概述</vt:lpstr>
      <vt:lpstr>第七节 茶叶审评与品鉴</vt:lpstr>
      <vt:lpstr>第八节 茶叶成分与健康</vt:lpstr>
      <vt:lpstr>第八节 茶叶成分与健康</vt:lpstr>
      <vt:lpstr>第八节 茶叶成分与健康</vt:lpstr>
      <vt:lpstr>第三章 中国茶饮文化</vt:lpstr>
      <vt:lpstr>第一节 神农发端</vt:lpstr>
      <vt:lpstr>第二节 秦汉之际</vt:lpstr>
      <vt:lpstr>第三节 魏晋茶风</vt:lpstr>
      <vt:lpstr>第四节 唐代茶论</vt:lpstr>
      <vt:lpstr>第五节 宋代闲事</vt:lpstr>
      <vt:lpstr>第六节 元代曲韵</vt:lpstr>
      <vt:lpstr>第七节 明代意适</vt:lpstr>
      <vt:lpstr>第八节 清代讲究</vt:lpstr>
      <vt:lpstr>第四章 中国茶饮文化的外传</vt:lpstr>
      <vt:lpstr>第一节 中国茶的早期外传</vt:lpstr>
      <vt:lpstr>第二节 日本茶道的形成与发展</vt:lpstr>
      <vt:lpstr>第三节 韩国茶礼的形成与发展</vt:lpstr>
      <vt:lpstr>第四节 英国下午茶的形成与发展</vt:lpstr>
      <vt:lpstr>第五章 艺术品饮</vt:lpstr>
      <vt:lpstr>第一节 茶叶的冲泡</vt:lpstr>
      <vt:lpstr>第二节 环境的营造</vt:lpstr>
      <vt:lpstr>第三节 茶席的布置</vt:lpstr>
      <vt:lpstr>第四节 茶具的选择</vt:lpstr>
      <vt:lpstr>第五节 茶点的搭配</vt:lpstr>
      <vt:lpstr>第六节 茶礼的呈现</vt:lpstr>
      <vt:lpstr>第六章 茶饮器具</vt:lpstr>
      <vt:lpstr>第一节 器择陶拣</vt:lpstr>
      <vt:lpstr>第二节 廿四茶器</vt:lpstr>
      <vt:lpstr>第三节 茶具图赞</vt:lpstr>
      <vt:lpstr>第四节 景瓷宜陶</vt:lpstr>
      <vt:lpstr>第五节 清集其成</vt:lpstr>
      <vt:lpstr>第六节 当代器物</vt:lpstr>
      <vt:lpstr>第七章 我国各地饮茶习俗</vt:lpstr>
      <vt:lpstr>第一节 饮茶习俗与社会生活</vt:lpstr>
      <vt:lpstr>第二节 汉族饮茶习俗</vt:lpstr>
      <vt:lpstr>第三节 少数民族饮茶习俗</vt:lpstr>
      <vt:lpstr>第八章 茶馆服务与管理</vt:lpstr>
      <vt:lpstr>第一节 茶馆的形成与发展</vt:lpstr>
      <vt:lpstr>第二节 茶馆服务</vt:lpstr>
      <vt:lpstr>第三节 茶馆管理</vt:lpstr>
      <vt:lpstr>第九章 茶饮英语</vt:lpstr>
      <vt:lpstr>Section 1  Characteristics of tea kinds and the relevant causes in harvesting and producing第一节 茶叶的品质特点及其采制原因 </vt:lpstr>
      <vt:lpstr>Section 2  Tea preparation and utensils第二节 茶艺冲泡及器具选用</vt:lpstr>
      <vt:lpstr>Section 3  Words, phrases and sentences on tea history and culture第三节 茶饮文化历史的相关词语和句子 </vt:lpstr>
      <vt:lpstr>Section 3  Words, phrases and sentences on tea history and culture第三节 茶饮文化历史的相关词语和句子 </vt:lpstr>
      <vt:lpstr>Section 3  Words, phrases and sentences on tea history and culture第三节 茶饮文化历史的相关词语和句子 </vt:lpstr>
      <vt:lpstr>Section 3  Words, phrases and sentences on tea history and culture第三节 茶饮文化历史的相关词语和句子 </vt:lpstr>
      <vt:lpstr>Section 4  Tea in the contries and regions over the world第四节 世界各国各地的茶</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Jameel Wong</dc:creator>
  <cp:lastModifiedBy>Jameel Wong</cp:lastModifiedBy>
  <cp:revision>8</cp:revision>
  <dcterms:created xsi:type="dcterms:W3CDTF">2021-10-10T06:01:22Z</dcterms:created>
  <dcterms:modified xsi:type="dcterms:W3CDTF">2021-11-26T05:58:18Z</dcterms:modified>
</cp:coreProperties>
</file>